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9.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0.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21.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22.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24.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5.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34.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68" r:id="rId3"/>
    <p:sldId id="266" r:id="rId4"/>
    <p:sldId id="267" r:id="rId5"/>
    <p:sldId id="316" r:id="rId6"/>
    <p:sldId id="270" r:id="rId7"/>
    <p:sldId id="318" r:id="rId8"/>
    <p:sldId id="322" r:id="rId9"/>
    <p:sldId id="319" r:id="rId10"/>
    <p:sldId id="323" r:id="rId11"/>
    <p:sldId id="326" r:id="rId12"/>
    <p:sldId id="325" r:id="rId13"/>
    <p:sldId id="327" r:id="rId14"/>
    <p:sldId id="324" r:id="rId15"/>
    <p:sldId id="320" r:id="rId16"/>
    <p:sldId id="328" r:id="rId17"/>
    <p:sldId id="321" r:id="rId18"/>
    <p:sldId id="329" r:id="rId19"/>
    <p:sldId id="258" r:id="rId20"/>
    <p:sldId id="257" r:id="rId21"/>
    <p:sldId id="330" r:id="rId22"/>
    <p:sldId id="265" r:id="rId23"/>
    <p:sldId id="263" r:id="rId24"/>
    <p:sldId id="262" r:id="rId25"/>
    <p:sldId id="317" r:id="rId26"/>
    <p:sldId id="331" r:id="rId27"/>
    <p:sldId id="332" r:id="rId28"/>
    <p:sldId id="333" r:id="rId29"/>
    <p:sldId id="334" r:id="rId30"/>
    <p:sldId id="264" r:id="rId31"/>
    <p:sldId id="335" r:id="rId32"/>
    <p:sldId id="337" r:id="rId33"/>
    <p:sldId id="338" r:id="rId34"/>
    <p:sldId id="336" r:id="rId35"/>
    <p:sldId id="339" r:id="rId36"/>
    <p:sldId id="340" r:id="rId37"/>
    <p:sldId id="341" r:id="rId38"/>
    <p:sldId id="342" r:id="rId39"/>
    <p:sldId id="343" r:id="rId40"/>
    <p:sldId id="344" r:id="rId41"/>
    <p:sldId id="345" r:id="rId42"/>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Yahyâ H. Samii" initials="YHS" lastIdx="1" clrIdx="0">
    <p:extLst>
      <p:ext uri="{19B8F6BF-5375-455C-9EA6-DF929625EA0E}">
        <p15:presenceInfo xmlns:p15="http://schemas.microsoft.com/office/powerpoint/2012/main" userId="S-1-12-1-2396766264-1222728586-744479637-2524684656"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FF00"/>
    <a:srgbClr val="FF33CC"/>
    <a:srgbClr val="993366"/>
    <a:srgbClr val="FF0066"/>
    <a:srgbClr val="F7FFF7"/>
    <a:srgbClr val="E7FFE7"/>
    <a:srgbClr val="CCFFCC"/>
    <a:srgbClr val="FFFF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e moyen 2 - Accentuation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589" autoAdjust="0"/>
    <p:restoredTop sz="79523" autoAdjust="0"/>
  </p:normalViewPr>
  <p:slideViewPr>
    <p:cSldViewPr snapToGrid="0">
      <p:cViewPr varScale="1">
        <p:scale>
          <a:sx n="65" d="100"/>
          <a:sy n="65" d="100"/>
        </p:scale>
        <p:origin x="797" y="43"/>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62" d="100"/>
          <a:sy n="62" d="100"/>
        </p:scale>
        <p:origin x="3154" y="77"/>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 Id="rId48" Type="http://schemas.openxmlformats.org/officeDocument/2006/relationships/tableStyles" Target="tableStyle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B83F-4DC3-AD07-DDAB74FAE6A7}"/>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9611-48EA-B5F0-5CC6D7EEFD8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9611-48EA-B5F0-5CC6D7EEFD8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B83F-4DC3-AD07-DDAB74FAE6A7}"/>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B83F-4DC3-AD07-DDAB74FAE6A7}"/>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B83F-4DC3-AD07-DDAB74FAE6A7}"/>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9611-48EA-B5F0-5CC6D7EEFD87}"/>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4-9611-48EA-B5F0-5CC6D7EEFD87}"/>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B83F-4DC3-AD07-DDAB74FAE6A7}"/>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611-48EA-B5F0-5CC6D7EEFD87}"/>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1-9611-48EA-B5F0-5CC6D7EEFD87}"/>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B83F-4DC3-AD07-DDAB74FAE6A7}"/>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B83F-4DC3-AD07-DDAB74FAE6A7}"/>
                </c:ext>
              </c:extLst>
            </c:dLbl>
            <c:dLbl>
              <c:idx val="5"/>
              <c:layout>
                <c:manualLayout>
                  <c:x val="-3.90625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B83F-4DC3-AD07-DDAB74FAE6A7}"/>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611-48EA-B5F0-5CC6D7EEFD87}"/>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4-9611-48EA-B5F0-5CC6D7EEFD8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00-9611-48EA-B5F0-5CC6D7EEFD87}"/>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explosion val="25"/>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7C61-46F3-814D-D62348D017D2}"/>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7C61-46F3-814D-D62348D017D2}"/>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7C61-46F3-814D-D62348D017D2}"/>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7C61-46F3-814D-D62348D017D2}"/>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7C61-46F3-814D-D62348D017D2}"/>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7C61-46F3-814D-D62348D017D2}"/>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7C61-46F3-814D-D62348D017D2}"/>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7C61-46F3-814D-D62348D017D2}"/>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7C61-46F3-814D-D62348D017D2}"/>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61-46F3-814D-D62348D017D2}"/>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7C61-46F3-814D-D62348D017D2}"/>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7C61-46F3-814D-D62348D017D2}"/>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7C61-46F3-814D-D62348D017D2}"/>
                </c:ext>
              </c:extLst>
            </c:dLbl>
            <c:dLbl>
              <c:idx val="5"/>
              <c:layout>
                <c:manualLayout>
                  <c:x val="-3.90625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7C61-46F3-814D-D62348D017D2}"/>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7C61-46F3-814D-D62348D017D2}"/>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7C61-46F3-814D-D62348D017D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7C61-46F3-814D-D62348D017D2}"/>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4110-4284-8219-4FB4902952B7}"/>
              </c:ext>
            </c:extLst>
          </c:dPt>
          <c:dPt>
            <c:idx val="1"/>
            <c:bubble3D val="0"/>
            <c:explosion val="31"/>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4110-4284-8219-4FB4902952B7}"/>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4110-4284-8219-4FB4902952B7}"/>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4110-4284-8219-4FB4902952B7}"/>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4110-4284-8219-4FB4902952B7}"/>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4110-4284-8219-4FB4902952B7}"/>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4110-4284-8219-4FB4902952B7}"/>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4110-4284-8219-4FB4902952B7}"/>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4110-4284-8219-4FB4902952B7}"/>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4110-4284-8219-4FB4902952B7}"/>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4110-4284-8219-4FB4902952B7}"/>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4110-4284-8219-4FB4902952B7}"/>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4110-4284-8219-4FB4902952B7}"/>
                </c:ext>
              </c:extLst>
            </c:dLbl>
            <c:dLbl>
              <c:idx val="5"/>
              <c:layout>
                <c:manualLayout>
                  <c:x val="-3.90625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4110-4284-8219-4FB4902952B7}"/>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4110-4284-8219-4FB4902952B7}"/>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4110-4284-8219-4FB4902952B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4110-4284-8219-4FB4902952B7}"/>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7F-4D0B-9428-51638459263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7F-4D0B-9428-51638459263F}"/>
              </c:ext>
            </c:extLst>
          </c:dPt>
          <c:dPt>
            <c:idx val="2"/>
            <c:bubble3D val="0"/>
            <c:explosion val="41"/>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7F-4D0B-9428-51638459263F}"/>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47F-4D0B-9428-51638459263F}"/>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47F-4D0B-9428-51638459263F}"/>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47F-4D0B-9428-51638459263F}"/>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47F-4D0B-9428-51638459263F}"/>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47F-4D0B-9428-51638459263F}"/>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F47F-4D0B-9428-51638459263F}"/>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D0B-9428-51638459263F}"/>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F47F-4D0B-9428-51638459263F}"/>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F47F-4D0B-9428-51638459263F}"/>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F47F-4D0B-9428-51638459263F}"/>
                </c:ext>
              </c:extLst>
            </c:dLbl>
            <c:dLbl>
              <c:idx val="5"/>
              <c:layout>
                <c:manualLayout>
                  <c:x val="-3.90625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7F-4D0B-9428-51638459263F}"/>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7F-4D0B-9428-51638459263F}"/>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F47F-4D0B-9428-5163845926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F47F-4D0B-9428-51638459263F}"/>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7F-4D0B-9428-51638459263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7F-4D0B-9428-51638459263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7F-4D0B-9428-51638459263F}"/>
              </c:ext>
            </c:extLst>
          </c:dPt>
          <c:dPt>
            <c:idx val="3"/>
            <c:bubble3D val="0"/>
            <c:explosion val="18"/>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47F-4D0B-9428-51638459263F}"/>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47F-4D0B-9428-51638459263F}"/>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47F-4D0B-9428-51638459263F}"/>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47F-4D0B-9428-51638459263F}"/>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47F-4D0B-9428-51638459263F}"/>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F47F-4D0B-9428-51638459263F}"/>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D0B-9428-51638459263F}"/>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F47F-4D0B-9428-51638459263F}"/>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F47F-4D0B-9428-51638459263F}"/>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F47F-4D0B-9428-51638459263F}"/>
                </c:ext>
              </c:extLst>
            </c:dLbl>
            <c:dLbl>
              <c:idx val="5"/>
              <c:layout>
                <c:manualLayout>
                  <c:x val="-3.90625E-2"/>
                  <c:y val="2.3437498558224745E-3"/>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B-F47F-4D0B-9428-51638459263F}"/>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7F-4D0B-9428-51638459263F}"/>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F47F-4D0B-9428-5163845926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F47F-4D0B-9428-51638459263F}"/>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7F-4D0B-9428-51638459263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7F-4D0B-9428-51638459263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7F-4D0B-9428-51638459263F}"/>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47F-4D0B-9428-51638459263F}"/>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47F-4D0B-9428-51638459263F}"/>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47F-4D0B-9428-51638459263F}"/>
              </c:ext>
            </c:extLst>
          </c:dPt>
          <c:dPt>
            <c:idx val="6"/>
            <c:bubble3D val="0"/>
            <c:explosion val="22"/>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47F-4D0B-9428-51638459263F}"/>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47F-4D0B-9428-51638459263F}"/>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F47F-4D0B-9428-51638459263F}"/>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D0B-9428-51638459263F}"/>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F47F-4D0B-9428-51638459263F}"/>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F47F-4D0B-9428-51638459263F}"/>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F47F-4D0B-9428-51638459263F}"/>
                </c:ext>
              </c:extLst>
            </c:dLbl>
            <c:dLbl>
              <c:idx val="5"/>
              <c:layout>
                <c:manualLayout>
                  <c:x val="-3.7706893415787562E-2"/>
                  <c:y val="2.004898500325796E-4"/>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3233301226054031"/>
                      <c:h val="0.16069278356361261"/>
                    </c:manualLayout>
                  </c15:layout>
                </c:ext>
                <c:ext xmlns:c16="http://schemas.microsoft.com/office/drawing/2014/chart" uri="{C3380CC4-5D6E-409C-BE32-E72D297353CC}">
                  <c16:uniqueId val="{0000000B-F47F-4D0B-9428-51638459263F}"/>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7F-4D0B-9428-51638459263F}"/>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F47F-4D0B-9428-5163845926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F47F-4D0B-9428-51638459263F}"/>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42559756397637788"/>
          <c:y val="1.4062499134934847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7F-4D0B-9428-51638459263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7F-4D0B-9428-51638459263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7F-4D0B-9428-51638459263F}"/>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47F-4D0B-9428-51638459263F}"/>
              </c:ext>
            </c:extLst>
          </c:dPt>
          <c:dPt>
            <c:idx val="4"/>
            <c:bubble3D val="0"/>
            <c:explosion val="11"/>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47F-4D0B-9428-51638459263F}"/>
              </c:ext>
            </c:extLst>
          </c:dPt>
          <c:dPt>
            <c:idx val="5"/>
            <c:bubble3D val="0"/>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47F-4D0B-9428-51638459263F}"/>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47F-4D0B-9428-51638459263F}"/>
              </c:ext>
            </c:extLst>
          </c:dPt>
          <c:dPt>
            <c:idx val="7"/>
            <c:bubble3D val="0"/>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47F-4D0B-9428-51638459263F}"/>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F47F-4D0B-9428-51638459263F}"/>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D0B-9428-51638459263F}"/>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F47F-4D0B-9428-51638459263F}"/>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F47F-4D0B-9428-51638459263F}"/>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F47F-4D0B-9428-51638459263F}"/>
                </c:ext>
              </c:extLst>
            </c:dLbl>
            <c:dLbl>
              <c:idx val="5"/>
              <c:layout>
                <c:manualLayout>
                  <c:x val="-3.2962370439442765E-2"/>
                  <c:y val="-7.3010032761864126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4182216495285524"/>
                      <c:h val="0.1456897973111746"/>
                    </c:manualLayout>
                  </c15:layout>
                </c:ext>
                <c:ext xmlns:c16="http://schemas.microsoft.com/office/drawing/2014/chart" uri="{C3380CC4-5D6E-409C-BE32-E72D297353CC}">
                  <c16:uniqueId val="{0000000B-F47F-4D0B-9428-51638459263F}"/>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7F-4D0B-9428-51638459263F}"/>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F47F-4D0B-9428-5163845926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F47F-4D0B-9428-51638459263F}"/>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55166774260209006"/>
          <c:y val="2.3894889058835352E-2"/>
        </c:manualLayout>
      </c:layout>
      <c:overlay val="0"/>
      <c:spPr>
        <a:noFill/>
        <a:ln>
          <a:noFill/>
        </a:ln>
        <a:effectLst/>
      </c:spPr>
      <c:txPr>
        <a:bodyPr rot="0" spcFirstLastPara="1" vertOverflow="ellipsis" vert="horz" wrap="square" anchor="ctr" anchorCtr="1"/>
        <a:lstStyle/>
        <a:p>
          <a:pPr algn="ctr">
            <a:defRPr sz="2200" b="1" i="0" u="none" strike="noStrike" kern="1200" baseline="0">
              <a:solidFill>
                <a:schemeClr val="dk1">
                  <a:lumMod val="65000"/>
                  <a:lumOff val="35000"/>
                </a:schemeClr>
              </a:solidFill>
              <a:latin typeface="+mn-lt"/>
              <a:ea typeface="+mn-ea"/>
              <a:cs typeface="+mn-cs"/>
            </a:defRPr>
          </a:pPr>
          <a:endParaRPr lang="fr-FR"/>
        </a:p>
      </c:txPr>
    </c:title>
    <c:autoTitleDeleted val="0"/>
    <c:plotArea>
      <c:layout>
        <c:manualLayout>
          <c:layoutTarget val="inner"/>
          <c:xMode val="edge"/>
          <c:yMode val="edge"/>
          <c:x val="0.2229833907480315"/>
          <c:y val="0.10249218119511679"/>
          <c:w val="0.57903321850393685"/>
          <c:h val="0.86854977432641622"/>
        </c:manualLayout>
      </c:layout>
      <c:doughnutChart>
        <c:varyColors val="1"/>
        <c:ser>
          <c:idx val="0"/>
          <c:order val="0"/>
          <c:tx>
            <c:strRef>
              <c:f>Feuil1!$B$1</c:f>
              <c:strCache>
                <c:ptCount val="1"/>
                <c:pt idx="0">
                  <c:v>Missions</c:v>
                </c:pt>
              </c:strCache>
            </c:strRef>
          </c:tx>
          <c:dPt>
            <c:idx val="0"/>
            <c:bubble3D val="0"/>
            <c:spPr>
              <a:solidFill>
                <a:schemeClr val="accent1"/>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1-F47F-4D0B-9428-51638459263F}"/>
              </c:ext>
            </c:extLst>
          </c:dPt>
          <c:dPt>
            <c:idx val="1"/>
            <c:bubble3D val="0"/>
            <c:spPr>
              <a:solidFill>
                <a:schemeClr val="accent2"/>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3-F47F-4D0B-9428-51638459263F}"/>
              </c:ext>
            </c:extLst>
          </c:dPt>
          <c:dPt>
            <c:idx val="2"/>
            <c:bubble3D val="0"/>
            <c:spPr>
              <a:solidFill>
                <a:schemeClr val="accent3"/>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5-F47F-4D0B-9428-51638459263F}"/>
              </c:ext>
            </c:extLst>
          </c:dPt>
          <c:dPt>
            <c:idx val="3"/>
            <c:bubble3D val="0"/>
            <c:spPr>
              <a:solidFill>
                <a:schemeClr val="accent4"/>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7-F47F-4D0B-9428-51638459263F}"/>
              </c:ext>
            </c:extLst>
          </c:dPt>
          <c:dPt>
            <c:idx val="4"/>
            <c:bubble3D val="0"/>
            <c:spPr>
              <a:solidFill>
                <a:schemeClr val="accent5"/>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9-F47F-4D0B-9428-51638459263F}"/>
              </c:ext>
            </c:extLst>
          </c:dPt>
          <c:dPt>
            <c:idx val="5"/>
            <c:bubble3D val="0"/>
            <c:explosion val="16"/>
            <c:spPr>
              <a:solidFill>
                <a:schemeClr val="accent6"/>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B-F47F-4D0B-9428-51638459263F}"/>
              </c:ext>
            </c:extLst>
          </c:dPt>
          <c:dPt>
            <c:idx val="6"/>
            <c:bubble3D val="0"/>
            <c:spPr>
              <a:solidFill>
                <a:schemeClr val="accent1">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D-F47F-4D0B-9428-51638459263F}"/>
              </c:ext>
            </c:extLst>
          </c:dPt>
          <c:dPt>
            <c:idx val="7"/>
            <c:bubble3D val="0"/>
            <c:explosion val="17"/>
            <c:spPr>
              <a:solidFill>
                <a:schemeClr val="accent2">
                  <a:lumMod val="60000"/>
                </a:schemeClr>
              </a:solidFill>
              <a:ln>
                <a:noFill/>
              </a:ln>
              <a:effectLst>
                <a:outerShdw blurRad="317500" algn="ctr" rotWithShape="0">
                  <a:prstClr val="black">
                    <a:alpha val="25000"/>
                  </a:prstClr>
                </a:outerShdw>
              </a:effectLst>
            </c:spPr>
            <c:extLst>
              <c:ext xmlns:c16="http://schemas.microsoft.com/office/drawing/2014/chart" uri="{C3380CC4-5D6E-409C-BE32-E72D297353CC}">
                <c16:uniqueId val="{0000000F-F47F-4D0B-9428-51638459263F}"/>
              </c:ext>
            </c:extLst>
          </c:dPt>
          <c:dLbls>
            <c:dLbl>
              <c:idx val="0"/>
              <c:layout>
                <c:manualLayout>
                  <c:x val="1.4062499999999943E-2"/>
                  <c:y val="-6.7968745818851761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7274999999999999"/>
                      <c:h val="0.1678359271754474"/>
                    </c:manualLayout>
                  </c15:layout>
                </c:ext>
                <c:ext xmlns:c16="http://schemas.microsoft.com/office/drawing/2014/chart" uri="{C3380CC4-5D6E-409C-BE32-E72D297353CC}">
                  <c16:uniqueId val="{00000001-F47F-4D0B-9428-51638459263F}"/>
                </c:ext>
              </c:extLst>
            </c:dLbl>
            <c:dLbl>
              <c:idx val="1"/>
              <c:layout>
                <c:manualLayout>
                  <c:x val="2.6562499999999999E-2"/>
                  <c:y val="-1.171874927911237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47F-4D0B-9428-51638459263F}"/>
                </c:ext>
              </c:extLst>
            </c:dLbl>
            <c:dLbl>
              <c:idx val="2"/>
              <c:layout>
                <c:manualLayout>
                  <c:x val="1.5624938484251968E-2"/>
                  <c:y val="-3.2812497981514643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2453124999999996"/>
                      <c:h val="0.21304686189426292"/>
                    </c:manualLayout>
                  </c15:layout>
                </c:ext>
                <c:ext xmlns:c16="http://schemas.microsoft.com/office/drawing/2014/chart" uri="{C3380CC4-5D6E-409C-BE32-E72D297353CC}">
                  <c16:uniqueId val="{00000005-F47F-4D0B-9428-51638459263F}"/>
                </c:ext>
              </c:extLst>
            </c:dLbl>
            <c:dLbl>
              <c:idx val="3"/>
              <c:layout>
                <c:manualLayout>
                  <c:x val="3.0468811515747974E-2"/>
                  <c:y val="9.6093744088721358E-2"/>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tx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21448437499999998"/>
                      <c:h val="0.23254686069470593"/>
                    </c:manualLayout>
                  </c15:layout>
                </c:ext>
                <c:ext xmlns:c16="http://schemas.microsoft.com/office/drawing/2014/chart" uri="{C3380CC4-5D6E-409C-BE32-E72D297353CC}">
                  <c16:uniqueId val="{00000007-F47F-4D0B-9428-51638459263F}"/>
                </c:ext>
              </c:extLst>
            </c:dLbl>
            <c:dLbl>
              <c:idx val="4"/>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9-F47F-4D0B-9428-51638459263F}"/>
                </c:ext>
              </c:extLst>
            </c:dLbl>
            <c:dLbl>
              <c:idx val="5"/>
              <c:layout>
                <c:manualLayout>
                  <c:x val="-3.2962370439442765E-2"/>
                  <c:y val="-7.3010032761864126E-3"/>
                </c:manualLayout>
              </c:layout>
              <c:spPr>
                <a:noFill/>
                <a:ln>
                  <a:noFill/>
                </a:ln>
                <a:effectLst/>
              </c:spPr>
              <c:txPr>
                <a:bodyPr rot="0" spcFirstLastPara="1" vertOverflow="ellipsis" vert="horz" wrap="square" lIns="38100" tIns="19050" rIns="38100" bIns="19050" anchor="ctr" anchorCtr="1">
                  <a:no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15:layout>
                    <c:manualLayout>
                      <c:w val="0.14182216495285524"/>
                      <c:h val="0.1456897973111746"/>
                    </c:manualLayout>
                  </c15:layout>
                </c:ext>
                <c:ext xmlns:c16="http://schemas.microsoft.com/office/drawing/2014/chart" uri="{C3380CC4-5D6E-409C-BE32-E72D297353CC}">
                  <c16:uniqueId val="{0000000B-F47F-4D0B-9428-51638459263F}"/>
                </c:ext>
              </c:extLst>
            </c:dLbl>
            <c:dLbl>
              <c:idx val="6"/>
              <c:layout>
                <c:manualLayout>
                  <c:x val="-2.0312500000000028E-2"/>
                  <c:y val="1.8749998846579796E-2"/>
                </c:manualLayout>
              </c:layout>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F47F-4D0B-9428-51638459263F}"/>
                </c:ext>
              </c:extLst>
            </c:dLbl>
            <c:dLbl>
              <c:idx val="7"/>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extLst>
                <c:ext xmlns:c16="http://schemas.microsoft.com/office/drawing/2014/chart" uri="{C3380CC4-5D6E-409C-BE32-E72D297353CC}">
                  <c16:uniqueId val="{0000000F-F47F-4D0B-9428-51638459263F}"/>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fr-FR"/>
              </a:p>
            </c:txPr>
            <c:showLegendKey val="0"/>
            <c:showVal val="0"/>
            <c:showCatName val="1"/>
            <c:showSerName val="0"/>
            <c:showPercent val="0"/>
            <c:showBubbleSize val="0"/>
            <c:showLeaderLines val="1"/>
            <c:leaderLines>
              <c:spPr>
                <a:ln w="9525" cap="flat" cmpd="sng" algn="ctr">
                  <a:solidFill>
                    <a:schemeClr val="dk1">
                      <a:lumMod val="35000"/>
                      <a:lumOff val="65000"/>
                    </a:schemeClr>
                  </a:solidFill>
                  <a:round/>
                </a:ln>
                <a:effectLst/>
              </c:spPr>
            </c:leaderLines>
            <c:extLst>
              <c:ext xmlns:c15="http://schemas.microsoft.com/office/drawing/2012/chart" uri="{CE6537A1-D6FC-4f65-9D91-7224C49458BB}"/>
            </c:extLst>
          </c:dLbls>
          <c:cat>
            <c:strRef>
              <c:f>Feuil1!$A$2:$A$9</c:f>
              <c:strCache>
                <c:ptCount val="8"/>
                <c:pt idx="0">
                  <c:v>Accueil et réorientation</c:v>
                </c:pt>
                <c:pt idx="1">
                  <c:v>Diagnostic et traitement</c:v>
                </c:pt>
                <c:pt idx="2">
                  <c:v>Accompagnement pluridisciplinaire</c:v>
                </c:pt>
                <c:pt idx="3">
                  <c:v>Prévention et action communautaire</c:v>
                </c:pt>
                <c:pt idx="4">
                  <c:v>AICS</c:v>
                </c:pt>
                <c:pt idx="5">
                  <c:v>Projet spécifique </c:v>
                </c:pt>
                <c:pt idx="6">
                  <c:v>Coordination avec le réseau </c:v>
                </c:pt>
                <c:pt idx="7">
                  <c:v>CSSI</c:v>
                </c:pt>
              </c:strCache>
              <c:extLst/>
            </c:strRef>
          </c:cat>
          <c:val>
            <c:numRef>
              <c:f>Feuil1!$B$2:$B$10</c:f>
              <c:numCache>
                <c:formatCode>General</c:formatCode>
                <c:ptCount val="8"/>
                <c:pt idx="0">
                  <c:v>12.5</c:v>
                </c:pt>
                <c:pt idx="1">
                  <c:v>12.5</c:v>
                </c:pt>
                <c:pt idx="2">
                  <c:v>12.5</c:v>
                </c:pt>
                <c:pt idx="3">
                  <c:v>12.5</c:v>
                </c:pt>
                <c:pt idx="4">
                  <c:v>12.5</c:v>
                </c:pt>
                <c:pt idx="5">
                  <c:v>12.5</c:v>
                </c:pt>
                <c:pt idx="6">
                  <c:v>12.5</c:v>
                </c:pt>
                <c:pt idx="7">
                  <c:v>12.5</c:v>
                </c:pt>
              </c:numCache>
              <c:extLst/>
            </c:numRef>
          </c:val>
          <c:extLst>
            <c:ext xmlns:c16="http://schemas.microsoft.com/office/drawing/2014/chart" uri="{C3380CC4-5D6E-409C-BE32-E72D297353CC}">
              <c16:uniqueId val="{00000010-F47F-4D0B-9428-51638459263F}"/>
            </c:ext>
          </c:extLst>
        </c:ser>
        <c:dLbls>
          <c:showLegendKey val="0"/>
          <c:showVal val="0"/>
          <c:showCatName val="0"/>
          <c:showSerName val="0"/>
          <c:showPercent val="1"/>
          <c:showBubbleSize val="0"/>
          <c:showLeaderLines val="1"/>
        </c:dLbls>
        <c:firstSliceAng val="0"/>
        <c:holeSize val="18"/>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w="9525" cap="flat" cmpd="sng" algn="ctr">
      <a:noFill/>
      <a:round/>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3.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4.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5.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6.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7.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charts/style8.xml><?xml version="1.0" encoding="utf-8"?>
<cs:chartStyle xmlns:cs="http://schemas.microsoft.com/office/drawing/2012/chartStyle" xmlns:a="http://schemas.openxmlformats.org/drawingml/2006/main" id="261">
  <cs:axisTitle>
    <cs:lnRef idx="0"/>
    <cs:fillRef idx="0"/>
    <cs:effectRef idx="0"/>
    <cs:fontRef idx="minor">
      <a:schemeClr val="dk1">
        <a:lumMod val="65000"/>
        <a:lumOff val="35000"/>
      </a:schemeClr>
    </cs:fontRef>
    <cs:defRPr sz="1197" kern="1200"/>
  </cs:axisTitle>
  <cs:categoryAxis>
    <cs:lnRef idx="0"/>
    <cs:fillRef idx="0"/>
    <cs:effectRef idx="0"/>
    <cs:fontRef idx="minor">
      <a:schemeClr val="dk1">
        <a:lumMod val="65000"/>
        <a:lumOff val="35000"/>
      </a:schemeClr>
    </cs:fontRef>
    <cs:defRPr sz="1197" kern="1200"/>
  </cs:categoryAxis>
  <cs:chartArea>
    <cs:lnRef idx="0"/>
    <cs:fillRef idx="0"/>
    <cs:effectRef idx="0"/>
    <cs:fontRef idx="minor">
      <a:schemeClr val="dk1"/>
    </cs:fontRef>
    <cs:spPr>
      <a:pattFill prst="dkDnDiag">
        <a:fgClr>
          <a:schemeClr val="lt1">
            <a:lumMod val="95000"/>
          </a:schemeClr>
        </a:fgClr>
        <a:bgClr>
          <a:schemeClr val="lt1"/>
        </a:bgClr>
      </a:pattFill>
      <a:ln w="9525" cap="flat" cmpd="sng" algn="ctr">
        <a:solidFill>
          <a:schemeClr val="dk1">
            <a:lumMod val="15000"/>
            <a:lumOff val="8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dk1">
        <a:lumMod val="65000"/>
        <a:lumOff val="35000"/>
      </a:schemeClr>
    </cs:fontRef>
    <cs:spPr>
      <a:solidFill>
        <a:schemeClr val="lt1">
          <a:alpha val="75000"/>
        </a:schemeClr>
      </a:solidFill>
      <a:ln w="9525">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317500" algn="ctr" rotWithShape="0">
          <a:prstClr val="black">
            <a:alpha val="25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20000"/>
          </a:prstClr>
        </a:outerShdw>
      </a:effectLst>
      <a:scene3d>
        <a:camera prst="orthographicFront"/>
        <a:lightRig rig="threePt" dir="t"/>
      </a:scene3d>
      <a:sp3d prstMaterial="matte"/>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65000"/>
        <a:lumOff val="35000"/>
      </a:schemeClr>
    </cs:fontRef>
    <cs:spPr>
      <a:noFill/>
      <a:ln w="9525" cap="flat" cmpd="sng" algn="ctr">
        <a:solidFill>
          <a:schemeClr val="dk1">
            <a:lumMod val="15000"/>
            <a:lumOff val="85000"/>
          </a:schemeClr>
        </a:solidFill>
        <a:round/>
      </a:ln>
    </cs:spPr>
    <cs:defRPr sz="1197" kern="1200"/>
  </cs:dataTable>
  <cs:downBar>
    <cs:lnRef idx="0"/>
    <cs:fillRef idx="0"/>
    <cs:effectRef idx="0"/>
    <cs:fontRef idx="minor">
      <a:schemeClr val="dk1"/>
    </cs:fontRef>
    <cs:spPr>
      <a:solidFill>
        <a:schemeClr val="dk1">
          <a:lumMod val="75000"/>
          <a:lumOff val="25000"/>
        </a:schemeClr>
      </a:solidFill>
      <a:ln w="9525" cap="flat" cmpd="sng" algn="ctr">
        <a:solidFill>
          <a:schemeClr val="dk1">
            <a:lumMod val="65000"/>
            <a:lumOff val="35000"/>
          </a:schemeClr>
        </a:solidFill>
        <a:round/>
      </a:ln>
    </cs:spPr>
  </cs:downBar>
  <cs:dropLine>
    <cs:lnRef idx="0"/>
    <cs:fillRef idx="0"/>
    <cs:effectRef idx="0"/>
    <cs:fontRef idx="minor">
      <a:schemeClr val="dk1"/>
    </cs:fontRef>
    <cs:spPr>
      <a:ln w="9525" cap="flat" cmpd="sng" algn="ctr">
        <a:solidFill>
          <a:schemeClr val="dk1">
            <a:lumMod val="35000"/>
            <a:lumOff val="65000"/>
          </a:schemeClr>
        </a:solidFill>
        <a:round/>
      </a:ln>
    </cs:spPr>
  </cs:dropLine>
  <cs:errorBar>
    <cs:lnRef idx="0"/>
    <cs:fillRef idx="0"/>
    <cs:effectRef idx="0"/>
    <cs:fontRef idx="minor">
      <a:schemeClr val="dk1"/>
    </cs:fontRef>
    <cs:spPr>
      <a:ln w="9525" cap="flat" cmpd="sng" algn="ctr">
        <a:solidFill>
          <a:schemeClr val="dk1">
            <a:lumMod val="65000"/>
            <a:lumOff val="35000"/>
          </a:schemeClr>
        </a:solidFill>
        <a:round/>
      </a:ln>
    </cs:spPr>
  </cs:errorBar>
  <cs:floor>
    <cs:lnRef idx="0"/>
    <cs:fillRef idx="0"/>
    <cs:effectRef idx="0"/>
    <cs:fontRef idx="minor">
      <a:schemeClr val="dk1"/>
    </cs:fontRef>
    <cs:spPr>
      <a:noFill/>
      <a:ln>
        <a:noFill/>
      </a:ln>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cap="flat" cmpd="sng" algn="ctr">
        <a:solidFill>
          <a:schemeClr val="dk1">
            <a:lumMod val="50000"/>
            <a:lumOff val="50000"/>
          </a:schemeClr>
        </a:solidFill>
        <a:round/>
      </a:ln>
    </cs:spPr>
  </cs:hiLoLine>
  <cs:leaderLine>
    <cs:lnRef idx="0"/>
    <cs:fillRef idx="0"/>
    <cs:effectRef idx="0"/>
    <cs:fontRef idx="minor">
      <a:schemeClr val="dk1"/>
    </cs:fontRef>
    <cs:spPr>
      <a:ln w="9525" cap="flat" cmpd="sng" algn="ctr">
        <a:solidFill>
          <a:schemeClr val="dk1">
            <a:lumMod val="35000"/>
            <a:lumOff val="65000"/>
          </a:schemeClr>
        </a:solidFill>
        <a:round/>
      </a:ln>
    </cs:spPr>
  </cs:leaderLine>
  <cs:legend>
    <cs:lnRef idx="0"/>
    <cs:fillRef idx="0"/>
    <cs:effectRef idx="0"/>
    <cs:fontRef idx="minor">
      <a:schemeClr val="dk1">
        <a:lumMod val="65000"/>
        <a:lumOff val="35000"/>
      </a:schemeClr>
    </cs:fontRef>
    <cs:spPr>
      <a:solidFill>
        <a:schemeClr val="lt1">
          <a:alpha val="78000"/>
        </a:schemeClr>
      </a:solidFill>
    </cs:spPr>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dk1">
        <a:lumMod val="65000"/>
        <a:lumOff val="35000"/>
      </a:schemeClr>
    </cs:fontRef>
    <cs:defRPr sz="1197" kern="1200"/>
  </cs:seriesAxis>
  <cs:seriesLine>
    <cs:lnRef idx="0"/>
    <cs:fillRef idx="0"/>
    <cs:effectRef idx="0"/>
    <cs:fontRef idx="minor">
      <a:schemeClr val="dk1"/>
    </cs:fontRef>
    <cs:spPr>
      <a:ln w="9525" cap="flat" cmpd="sng" algn="ctr">
        <a:solidFill>
          <a:schemeClr val="dk1">
            <a:lumMod val="35000"/>
            <a:lumOff val="65000"/>
          </a:schemeClr>
        </a:solidFill>
        <a:round/>
      </a:ln>
    </cs:spPr>
  </cs:seriesLine>
  <cs:title>
    <cs:lnRef idx="0"/>
    <cs:fillRef idx="0"/>
    <cs:effectRef idx="0"/>
    <cs:fontRef idx="minor">
      <a:schemeClr val="dk1">
        <a:lumMod val="65000"/>
        <a:lumOff val="35000"/>
      </a:schemeClr>
    </cs:fontRef>
    <cs:defRPr sz="2200" b="1" kern="120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dk1">
        <a:lumMod val="65000"/>
        <a:lumOff val="35000"/>
      </a:schemeClr>
    </cs:fontRef>
    <cs:defRPr sz="1197" kern="1200"/>
  </cs:trendlineLabel>
  <cs:upBar>
    <cs:lnRef idx="0"/>
    <cs:fillRef idx="0"/>
    <cs:effectRef idx="0"/>
    <cs:fontRef idx="minor">
      <a:schemeClr val="dk1"/>
    </cs:fontRef>
    <cs:spPr>
      <a:solidFill>
        <a:schemeClr val="lt1"/>
      </a:solidFill>
      <a:ln w="9525" cap="flat" cmpd="sng" algn="ctr">
        <a:solidFill>
          <a:schemeClr val="dk1">
            <a:lumMod val="65000"/>
            <a:lumOff val="35000"/>
          </a:schemeClr>
        </a:solidFill>
        <a:round/>
      </a:ln>
    </cs:spPr>
  </cs:upBar>
  <cs:valueAxis>
    <cs:lnRef idx="0"/>
    <cs:fillRef idx="0"/>
    <cs:effectRef idx="0"/>
    <cs:fontRef idx="minor">
      <a:schemeClr val="dk1">
        <a:lumMod val="65000"/>
        <a:lumOff val="35000"/>
      </a:schemeClr>
    </cs:fontRef>
    <cs:defRPr sz="1197" kern="1200"/>
  </cs:valueAxis>
  <cs:wall>
    <cs:lnRef idx="0"/>
    <cs:fillRef idx="0"/>
    <cs:effectRef idx="0"/>
    <cs:fontRef idx="minor">
      <a:schemeClr val="dk1"/>
    </cs:fontRef>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1FCA70-204D-49CF-945C-7A7ACDDF55EF}"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fr-BE"/>
        </a:p>
      </dgm:t>
    </dgm:pt>
    <dgm:pt modelId="{AED76AF9-7CA1-4544-9B3B-7A610EBFDE70}">
      <dgm:prSet phldrT="[Texte]" custT="1"/>
      <dgm:spPr>
        <a:solidFill>
          <a:srgbClr val="C00000"/>
        </a:solidFill>
      </dgm:spPr>
      <dgm:t>
        <a:bodyPr/>
        <a:lstStyle/>
        <a:p>
          <a:r>
            <a:rPr lang="fr-FR" sz="1800" dirty="0"/>
            <a:t>Collaborer CPAS – Brusano – Autorités </a:t>
          </a:r>
        </a:p>
        <a:p>
          <a:r>
            <a:rPr lang="fr-FR" sz="1800" dirty="0"/>
            <a:t>&gt; PSSI</a:t>
          </a:r>
          <a:endParaRPr lang="fr-BE" sz="1800" dirty="0"/>
        </a:p>
      </dgm:t>
    </dgm:pt>
    <dgm:pt modelId="{9D6732DB-1983-4BEC-9C5C-27259A6FDB10}" type="parTrans" cxnId="{B55BFB71-91F3-469B-9251-401C20D99088}">
      <dgm:prSet/>
      <dgm:spPr/>
      <dgm:t>
        <a:bodyPr/>
        <a:lstStyle/>
        <a:p>
          <a:endParaRPr lang="fr-BE"/>
        </a:p>
      </dgm:t>
    </dgm:pt>
    <dgm:pt modelId="{124C1D1D-F094-4C1A-81DF-EACA3D0D1EE2}" type="sibTrans" cxnId="{B55BFB71-91F3-469B-9251-401C20D99088}">
      <dgm:prSet custT="1"/>
      <dgm:spPr/>
      <dgm:t>
        <a:bodyPr/>
        <a:lstStyle/>
        <a:p>
          <a:r>
            <a:rPr lang="fr-FR" sz="2000" dirty="0" err="1"/>
            <a:t>Accomp</a:t>
          </a:r>
          <a:r>
            <a:rPr lang="fr-FR" sz="2000" baseline="30000" dirty="0" err="1"/>
            <a:t>t</a:t>
          </a:r>
          <a:r>
            <a:rPr lang="fr-FR" sz="2000" dirty="0"/>
            <a:t> centré sur la personne</a:t>
          </a:r>
          <a:endParaRPr lang="fr-BE" sz="2000" dirty="0"/>
        </a:p>
      </dgm:t>
    </dgm:pt>
    <dgm:pt modelId="{F32459B1-4552-4381-8BDA-E5E4A239208E}">
      <dgm:prSet phldrT="[Texte]" custT="1"/>
      <dgm:spPr/>
      <dgm:t>
        <a:bodyPr/>
        <a:lstStyle/>
        <a:p>
          <a:r>
            <a:rPr lang="fr-FR" sz="1600" dirty="0"/>
            <a:t>Collaborer Ambulatoire – Résidentiel</a:t>
          </a:r>
        </a:p>
        <a:p>
          <a:r>
            <a:rPr lang="fr-FR" sz="1600" dirty="0"/>
            <a:t>&gt; Continuité</a:t>
          </a:r>
          <a:endParaRPr lang="fr-BE" sz="1600" dirty="0"/>
        </a:p>
      </dgm:t>
    </dgm:pt>
    <dgm:pt modelId="{EBE6A5E5-1464-4B6B-B989-095EF4DA1CB9}" type="parTrans" cxnId="{6EB61C0B-4602-4EE2-B3E4-3CA9B90E1A9D}">
      <dgm:prSet/>
      <dgm:spPr/>
      <dgm:t>
        <a:bodyPr/>
        <a:lstStyle/>
        <a:p>
          <a:endParaRPr lang="fr-BE"/>
        </a:p>
      </dgm:t>
    </dgm:pt>
    <dgm:pt modelId="{878AE3B4-3CDC-4780-BE70-42C91526B3DF}" type="sibTrans" cxnId="{6EB61C0B-4602-4EE2-B3E4-3CA9B90E1A9D}">
      <dgm:prSet custT="1"/>
      <dgm:spPr>
        <a:solidFill>
          <a:srgbClr val="FF0000"/>
        </a:solidFill>
      </dgm:spPr>
      <dgm:t>
        <a:bodyPr/>
        <a:lstStyle/>
        <a:p>
          <a:r>
            <a:rPr lang="fr-FR" sz="2000" dirty="0"/>
            <a:t>Aide et soins de qualité</a:t>
          </a:r>
          <a:endParaRPr lang="fr-BE" sz="2000" dirty="0"/>
        </a:p>
      </dgm:t>
    </dgm:pt>
    <dgm:pt modelId="{E095D731-B9D5-42D9-A4D5-45CBFB619FDC}">
      <dgm:prSet phldrT="[Texte]" custT="1"/>
      <dgm:spPr/>
      <dgm:t>
        <a:bodyPr/>
        <a:lstStyle/>
        <a:p>
          <a:r>
            <a:rPr lang="fr-FR" sz="1600" dirty="0"/>
            <a:t>Lutter contre le non-recours </a:t>
          </a:r>
        </a:p>
        <a:p>
          <a:r>
            <a:rPr lang="fr-FR" sz="1600" dirty="0"/>
            <a:t>&gt; Accessibilité</a:t>
          </a:r>
          <a:endParaRPr lang="fr-BE" sz="1600" dirty="0"/>
        </a:p>
      </dgm:t>
    </dgm:pt>
    <dgm:pt modelId="{F232E2C5-09AF-4955-9624-DDC183E5D1F9}" type="parTrans" cxnId="{8A0D8305-D7ED-4E62-8877-B367F1BD395D}">
      <dgm:prSet/>
      <dgm:spPr/>
      <dgm:t>
        <a:bodyPr/>
        <a:lstStyle/>
        <a:p>
          <a:endParaRPr lang="fr-BE"/>
        </a:p>
      </dgm:t>
    </dgm:pt>
    <dgm:pt modelId="{1DF3ED6F-D922-4F0E-B5E4-F041BC9B34FE}" type="sibTrans" cxnId="{8A0D8305-D7ED-4E62-8877-B367F1BD395D}">
      <dgm:prSet custT="1"/>
      <dgm:spPr>
        <a:solidFill>
          <a:schemeClr val="bg2">
            <a:lumMod val="50000"/>
          </a:schemeClr>
        </a:solidFill>
      </dgm:spPr>
      <dgm:t>
        <a:bodyPr/>
        <a:lstStyle/>
        <a:p>
          <a:r>
            <a:rPr lang="fr-FR" sz="2000" dirty="0"/>
            <a:t>Enregistrer et échanger données</a:t>
          </a:r>
          <a:endParaRPr lang="fr-BE" sz="2000" dirty="0"/>
        </a:p>
      </dgm:t>
    </dgm:pt>
    <dgm:pt modelId="{C5A88001-A384-4FE6-ABE5-D61F10C1ED8E}" type="pres">
      <dgm:prSet presAssocID="{BA1FCA70-204D-49CF-945C-7A7ACDDF55EF}" presName="Name0" presStyleCnt="0">
        <dgm:presLayoutVars>
          <dgm:chMax/>
          <dgm:chPref/>
          <dgm:dir/>
          <dgm:animLvl val="lvl"/>
        </dgm:presLayoutVars>
      </dgm:prSet>
      <dgm:spPr/>
    </dgm:pt>
    <dgm:pt modelId="{AABA8BB0-574E-424A-917C-6E464EE105CD}" type="pres">
      <dgm:prSet presAssocID="{AED76AF9-7CA1-4544-9B3B-7A610EBFDE70}" presName="composite" presStyleCnt="0"/>
      <dgm:spPr/>
    </dgm:pt>
    <dgm:pt modelId="{4FF3B39D-F3F3-41E5-9CFC-E18F40B885E6}" type="pres">
      <dgm:prSet presAssocID="{AED76AF9-7CA1-4544-9B3B-7A610EBFDE70}" presName="Parent1" presStyleLbl="node1" presStyleIdx="0" presStyleCnt="6" custLinFactX="9805" custLinFactY="69712" custLinFactNeighborX="100000" custLinFactNeighborY="100000">
        <dgm:presLayoutVars>
          <dgm:chMax val="1"/>
          <dgm:chPref val="1"/>
          <dgm:bulletEnabled val="1"/>
        </dgm:presLayoutVars>
      </dgm:prSet>
      <dgm:spPr/>
    </dgm:pt>
    <dgm:pt modelId="{52188A89-8AA6-4ADE-A5BC-380660098902}" type="pres">
      <dgm:prSet presAssocID="{AED76AF9-7CA1-4544-9B3B-7A610EBFDE70}" presName="Childtext1" presStyleLbl="revTx" presStyleIdx="0" presStyleCnt="3">
        <dgm:presLayoutVars>
          <dgm:chMax val="0"/>
          <dgm:chPref val="0"/>
          <dgm:bulletEnabled val="1"/>
        </dgm:presLayoutVars>
      </dgm:prSet>
      <dgm:spPr/>
    </dgm:pt>
    <dgm:pt modelId="{CF6B2E8B-9D5C-4BCF-8A67-BDBE088E9903}" type="pres">
      <dgm:prSet presAssocID="{AED76AF9-7CA1-4544-9B3B-7A610EBFDE70}" presName="BalanceSpacing" presStyleCnt="0"/>
      <dgm:spPr/>
    </dgm:pt>
    <dgm:pt modelId="{8232A3DA-40E0-4F69-A8A5-2A2D7F1FCCB0}" type="pres">
      <dgm:prSet presAssocID="{AED76AF9-7CA1-4544-9B3B-7A610EBFDE70}" presName="BalanceSpacing1" presStyleCnt="0"/>
      <dgm:spPr/>
    </dgm:pt>
    <dgm:pt modelId="{5FBE9D3B-8CBB-4060-B84E-C5F1E0A8C779}" type="pres">
      <dgm:prSet presAssocID="{124C1D1D-F094-4C1A-81DF-EACA3D0D1EE2}" presName="Accent1Text" presStyleLbl="node1" presStyleIdx="1" presStyleCnt="6" custLinFactNeighborX="-54797" custLinFactNeighborY="84880"/>
      <dgm:spPr/>
    </dgm:pt>
    <dgm:pt modelId="{7FCBA0DB-06A5-49A7-9909-17A41516FD32}" type="pres">
      <dgm:prSet presAssocID="{124C1D1D-F094-4C1A-81DF-EACA3D0D1EE2}" presName="spaceBetweenRectangles" presStyleCnt="0"/>
      <dgm:spPr/>
    </dgm:pt>
    <dgm:pt modelId="{DA129FD7-E206-46A7-9109-4865934E98C8}" type="pres">
      <dgm:prSet presAssocID="{F32459B1-4552-4381-8BDA-E5E4A239208E}" presName="composite" presStyleCnt="0"/>
      <dgm:spPr/>
    </dgm:pt>
    <dgm:pt modelId="{351DCDB5-2DA5-46D1-9BD9-BDABD9E44002}" type="pres">
      <dgm:prSet presAssocID="{F32459B1-4552-4381-8BDA-E5E4A239208E}" presName="Parent1" presStyleLbl="node1" presStyleIdx="2" presStyleCnt="6">
        <dgm:presLayoutVars>
          <dgm:chMax val="1"/>
          <dgm:chPref val="1"/>
          <dgm:bulletEnabled val="1"/>
        </dgm:presLayoutVars>
      </dgm:prSet>
      <dgm:spPr/>
    </dgm:pt>
    <dgm:pt modelId="{0368A8F3-F75F-496A-86F1-D6F5E40D5526}" type="pres">
      <dgm:prSet presAssocID="{F32459B1-4552-4381-8BDA-E5E4A239208E}" presName="Childtext1" presStyleLbl="revTx" presStyleIdx="1" presStyleCnt="3">
        <dgm:presLayoutVars>
          <dgm:chMax val="0"/>
          <dgm:chPref val="0"/>
          <dgm:bulletEnabled val="1"/>
        </dgm:presLayoutVars>
      </dgm:prSet>
      <dgm:spPr/>
    </dgm:pt>
    <dgm:pt modelId="{5E852CC9-8886-4A05-B22B-92913CE9AD1E}" type="pres">
      <dgm:prSet presAssocID="{F32459B1-4552-4381-8BDA-E5E4A239208E}" presName="BalanceSpacing" presStyleCnt="0"/>
      <dgm:spPr/>
    </dgm:pt>
    <dgm:pt modelId="{175654C5-9F7F-42BE-A96A-EBE06F6615E9}" type="pres">
      <dgm:prSet presAssocID="{F32459B1-4552-4381-8BDA-E5E4A239208E}" presName="BalanceSpacing1" presStyleCnt="0"/>
      <dgm:spPr/>
    </dgm:pt>
    <dgm:pt modelId="{5226597D-2FC9-464F-B2B7-C4F5AB5E3B1E}" type="pres">
      <dgm:prSet presAssocID="{878AE3B4-3CDC-4780-BE70-42C91526B3DF}" presName="Accent1Text" presStyleLbl="node1" presStyleIdx="3" presStyleCnt="6"/>
      <dgm:spPr/>
    </dgm:pt>
    <dgm:pt modelId="{3CD5C7C0-A4F5-4CD6-A311-E54312AD0D3E}" type="pres">
      <dgm:prSet presAssocID="{878AE3B4-3CDC-4780-BE70-42C91526B3DF}" presName="spaceBetweenRectangles" presStyleCnt="0"/>
      <dgm:spPr/>
    </dgm:pt>
    <dgm:pt modelId="{B4465C3E-B98C-4A5E-BC53-BA3379D50CAE}" type="pres">
      <dgm:prSet presAssocID="{E095D731-B9D5-42D9-A4D5-45CBFB619FDC}" presName="composite" presStyleCnt="0"/>
      <dgm:spPr/>
    </dgm:pt>
    <dgm:pt modelId="{811120A7-C818-494A-8408-F71169742A0D}" type="pres">
      <dgm:prSet presAssocID="{E095D731-B9D5-42D9-A4D5-45CBFB619FDC}" presName="Parent1" presStyleLbl="node1" presStyleIdx="4" presStyleCnt="6">
        <dgm:presLayoutVars>
          <dgm:chMax val="1"/>
          <dgm:chPref val="1"/>
          <dgm:bulletEnabled val="1"/>
        </dgm:presLayoutVars>
      </dgm:prSet>
      <dgm:spPr/>
    </dgm:pt>
    <dgm:pt modelId="{16F631C7-4428-4B0D-901E-2DD1865539C6}" type="pres">
      <dgm:prSet presAssocID="{E095D731-B9D5-42D9-A4D5-45CBFB619FDC}" presName="Childtext1" presStyleLbl="revTx" presStyleIdx="2" presStyleCnt="3">
        <dgm:presLayoutVars>
          <dgm:chMax val="0"/>
          <dgm:chPref val="0"/>
          <dgm:bulletEnabled val="1"/>
        </dgm:presLayoutVars>
      </dgm:prSet>
      <dgm:spPr/>
    </dgm:pt>
    <dgm:pt modelId="{3706CF3B-547C-4446-A7B5-E2D7A59C0532}" type="pres">
      <dgm:prSet presAssocID="{E095D731-B9D5-42D9-A4D5-45CBFB619FDC}" presName="BalanceSpacing" presStyleCnt="0"/>
      <dgm:spPr/>
    </dgm:pt>
    <dgm:pt modelId="{D841A2E1-FB9F-4CA1-A19F-A6D6813C5944}" type="pres">
      <dgm:prSet presAssocID="{E095D731-B9D5-42D9-A4D5-45CBFB619FDC}" presName="BalanceSpacing1" presStyleCnt="0"/>
      <dgm:spPr/>
    </dgm:pt>
    <dgm:pt modelId="{5D8278D2-5BE5-4678-8424-F24670A5550E}" type="pres">
      <dgm:prSet presAssocID="{1DF3ED6F-D922-4F0E-B5E4-F041BC9B34FE}" presName="Accent1Text" presStyleLbl="node1" presStyleIdx="5" presStyleCnt="6"/>
      <dgm:spPr/>
    </dgm:pt>
  </dgm:ptLst>
  <dgm:cxnLst>
    <dgm:cxn modelId="{2F27F602-F899-4F7F-9E94-DCD9DC1395FD}" type="presOf" srcId="{1DF3ED6F-D922-4F0E-B5E4-F041BC9B34FE}" destId="{5D8278D2-5BE5-4678-8424-F24670A5550E}" srcOrd="0" destOrd="0" presId="urn:microsoft.com/office/officeart/2008/layout/AlternatingHexagons"/>
    <dgm:cxn modelId="{8A0D8305-D7ED-4E62-8877-B367F1BD395D}" srcId="{BA1FCA70-204D-49CF-945C-7A7ACDDF55EF}" destId="{E095D731-B9D5-42D9-A4D5-45CBFB619FDC}" srcOrd="2" destOrd="0" parTransId="{F232E2C5-09AF-4955-9624-DDC183E5D1F9}" sibTransId="{1DF3ED6F-D922-4F0E-B5E4-F041BC9B34FE}"/>
    <dgm:cxn modelId="{6EB61C0B-4602-4EE2-B3E4-3CA9B90E1A9D}" srcId="{BA1FCA70-204D-49CF-945C-7A7ACDDF55EF}" destId="{F32459B1-4552-4381-8BDA-E5E4A239208E}" srcOrd="1" destOrd="0" parTransId="{EBE6A5E5-1464-4B6B-B989-095EF4DA1CB9}" sibTransId="{878AE3B4-3CDC-4780-BE70-42C91526B3DF}"/>
    <dgm:cxn modelId="{06763617-AC69-46AF-B326-644147BF7D11}" type="presOf" srcId="{F32459B1-4552-4381-8BDA-E5E4A239208E}" destId="{351DCDB5-2DA5-46D1-9BD9-BDABD9E44002}" srcOrd="0" destOrd="0" presId="urn:microsoft.com/office/officeart/2008/layout/AlternatingHexagons"/>
    <dgm:cxn modelId="{1D651520-CA31-46F3-A166-68194024A988}" type="presOf" srcId="{E095D731-B9D5-42D9-A4D5-45CBFB619FDC}" destId="{811120A7-C818-494A-8408-F71169742A0D}" srcOrd="0" destOrd="0" presId="urn:microsoft.com/office/officeart/2008/layout/AlternatingHexagons"/>
    <dgm:cxn modelId="{717E7B36-9C39-4458-B239-DB09AECA841D}" type="presOf" srcId="{BA1FCA70-204D-49CF-945C-7A7ACDDF55EF}" destId="{C5A88001-A384-4FE6-ABE5-D61F10C1ED8E}" srcOrd="0" destOrd="0" presId="urn:microsoft.com/office/officeart/2008/layout/AlternatingHexagons"/>
    <dgm:cxn modelId="{B55BFB71-91F3-469B-9251-401C20D99088}" srcId="{BA1FCA70-204D-49CF-945C-7A7ACDDF55EF}" destId="{AED76AF9-7CA1-4544-9B3B-7A610EBFDE70}" srcOrd="0" destOrd="0" parTransId="{9D6732DB-1983-4BEC-9C5C-27259A6FDB10}" sibTransId="{124C1D1D-F094-4C1A-81DF-EACA3D0D1EE2}"/>
    <dgm:cxn modelId="{FCD9F755-50CC-4B68-9090-1CA18D9AD858}" type="presOf" srcId="{878AE3B4-3CDC-4780-BE70-42C91526B3DF}" destId="{5226597D-2FC9-464F-B2B7-C4F5AB5E3B1E}" srcOrd="0" destOrd="0" presId="urn:microsoft.com/office/officeart/2008/layout/AlternatingHexagons"/>
    <dgm:cxn modelId="{B3A507D0-BA1D-4305-8CD6-591DF90A7289}" type="presOf" srcId="{AED76AF9-7CA1-4544-9B3B-7A610EBFDE70}" destId="{4FF3B39D-F3F3-41E5-9CFC-E18F40B885E6}" srcOrd="0" destOrd="0" presId="urn:microsoft.com/office/officeart/2008/layout/AlternatingHexagons"/>
    <dgm:cxn modelId="{93E4CAD9-2EB3-4688-A3AC-12495DBAF349}" type="presOf" srcId="{124C1D1D-F094-4C1A-81DF-EACA3D0D1EE2}" destId="{5FBE9D3B-8CBB-4060-B84E-C5F1E0A8C779}" srcOrd="0" destOrd="0" presId="urn:microsoft.com/office/officeart/2008/layout/AlternatingHexagons"/>
    <dgm:cxn modelId="{C58F1406-5A91-47A2-9429-9AD176909CF6}" type="presParOf" srcId="{C5A88001-A384-4FE6-ABE5-D61F10C1ED8E}" destId="{AABA8BB0-574E-424A-917C-6E464EE105CD}" srcOrd="0" destOrd="0" presId="urn:microsoft.com/office/officeart/2008/layout/AlternatingHexagons"/>
    <dgm:cxn modelId="{F14FE1FA-7AE4-425C-AFDF-567C1350B7F4}" type="presParOf" srcId="{AABA8BB0-574E-424A-917C-6E464EE105CD}" destId="{4FF3B39D-F3F3-41E5-9CFC-E18F40B885E6}" srcOrd="0" destOrd="0" presId="urn:microsoft.com/office/officeart/2008/layout/AlternatingHexagons"/>
    <dgm:cxn modelId="{B366CD33-BD73-40C2-AB69-FB1C2351DBE2}" type="presParOf" srcId="{AABA8BB0-574E-424A-917C-6E464EE105CD}" destId="{52188A89-8AA6-4ADE-A5BC-380660098902}" srcOrd="1" destOrd="0" presId="urn:microsoft.com/office/officeart/2008/layout/AlternatingHexagons"/>
    <dgm:cxn modelId="{DCF72D1B-5A64-4DB9-96D9-079BFD11B057}" type="presParOf" srcId="{AABA8BB0-574E-424A-917C-6E464EE105CD}" destId="{CF6B2E8B-9D5C-4BCF-8A67-BDBE088E9903}" srcOrd="2" destOrd="0" presId="urn:microsoft.com/office/officeart/2008/layout/AlternatingHexagons"/>
    <dgm:cxn modelId="{10A01E43-4135-4BAB-9C33-2FE98CB40DB2}" type="presParOf" srcId="{AABA8BB0-574E-424A-917C-6E464EE105CD}" destId="{8232A3DA-40E0-4F69-A8A5-2A2D7F1FCCB0}" srcOrd="3" destOrd="0" presId="urn:microsoft.com/office/officeart/2008/layout/AlternatingHexagons"/>
    <dgm:cxn modelId="{F0E412A3-9850-4DDD-945E-0B46093ADCD2}" type="presParOf" srcId="{AABA8BB0-574E-424A-917C-6E464EE105CD}" destId="{5FBE9D3B-8CBB-4060-B84E-C5F1E0A8C779}" srcOrd="4" destOrd="0" presId="urn:microsoft.com/office/officeart/2008/layout/AlternatingHexagons"/>
    <dgm:cxn modelId="{9C0C75AC-AC69-4BA0-A007-0C20A228384D}" type="presParOf" srcId="{C5A88001-A384-4FE6-ABE5-D61F10C1ED8E}" destId="{7FCBA0DB-06A5-49A7-9909-17A41516FD32}" srcOrd="1" destOrd="0" presId="urn:microsoft.com/office/officeart/2008/layout/AlternatingHexagons"/>
    <dgm:cxn modelId="{DD20F93A-656A-4738-A684-E4BD8E8FB58D}" type="presParOf" srcId="{C5A88001-A384-4FE6-ABE5-D61F10C1ED8E}" destId="{DA129FD7-E206-46A7-9109-4865934E98C8}" srcOrd="2" destOrd="0" presId="urn:microsoft.com/office/officeart/2008/layout/AlternatingHexagons"/>
    <dgm:cxn modelId="{099BFB64-C67A-41A6-854E-B632B8306E14}" type="presParOf" srcId="{DA129FD7-E206-46A7-9109-4865934E98C8}" destId="{351DCDB5-2DA5-46D1-9BD9-BDABD9E44002}" srcOrd="0" destOrd="0" presId="urn:microsoft.com/office/officeart/2008/layout/AlternatingHexagons"/>
    <dgm:cxn modelId="{CA9DECC5-EB2D-4FF8-AB9B-E31769C0DEA2}" type="presParOf" srcId="{DA129FD7-E206-46A7-9109-4865934E98C8}" destId="{0368A8F3-F75F-496A-86F1-D6F5E40D5526}" srcOrd="1" destOrd="0" presId="urn:microsoft.com/office/officeart/2008/layout/AlternatingHexagons"/>
    <dgm:cxn modelId="{BFABCCA1-B492-4C13-BB06-A309B9BFA0BE}" type="presParOf" srcId="{DA129FD7-E206-46A7-9109-4865934E98C8}" destId="{5E852CC9-8886-4A05-B22B-92913CE9AD1E}" srcOrd="2" destOrd="0" presId="urn:microsoft.com/office/officeart/2008/layout/AlternatingHexagons"/>
    <dgm:cxn modelId="{D6EC256A-141C-45ED-A0FB-BB2FF1E00FCD}" type="presParOf" srcId="{DA129FD7-E206-46A7-9109-4865934E98C8}" destId="{175654C5-9F7F-42BE-A96A-EBE06F6615E9}" srcOrd="3" destOrd="0" presId="urn:microsoft.com/office/officeart/2008/layout/AlternatingHexagons"/>
    <dgm:cxn modelId="{230C1AE5-2399-482B-9306-59275BF9D04C}" type="presParOf" srcId="{DA129FD7-E206-46A7-9109-4865934E98C8}" destId="{5226597D-2FC9-464F-B2B7-C4F5AB5E3B1E}" srcOrd="4" destOrd="0" presId="urn:microsoft.com/office/officeart/2008/layout/AlternatingHexagons"/>
    <dgm:cxn modelId="{A7B287C6-7FE9-43EA-8DDA-7FCAA2998B87}" type="presParOf" srcId="{C5A88001-A384-4FE6-ABE5-D61F10C1ED8E}" destId="{3CD5C7C0-A4F5-4CD6-A311-E54312AD0D3E}" srcOrd="3" destOrd="0" presId="urn:microsoft.com/office/officeart/2008/layout/AlternatingHexagons"/>
    <dgm:cxn modelId="{7C5B2717-B6DD-450B-9926-A025FFF1C662}" type="presParOf" srcId="{C5A88001-A384-4FE6-ABE5-D61F10C1ED8E}" destId="{B4465C3E-B98C-4A5E-BC53-BA3379D50CAE}" srcOrd="4" destOrd="0" presId="urn:microsoft.com/office/officeart/2008/layout/AlternatingHexagons"/>
    <dgm:cxn modelId="{A59E47D0-4EFD-47B4-9C68-5BAE3FAE3B2D}" type="presParOf" srcId="{B4465C3E-B98C-4A5E-BC53-BA3379D50CAE}" destId="{811120A7-C818-494A-8408-F71169742A0D}" srcOrd="0" destOrd="0" presId="urn:microsoft.com/office/officeart/2008/layout/AlternatingHexagons"/>
    <dgm:cxn modelId="{0480AEDA-5ADD-4A2F-A202-1181FDBB26F2}" type="presParOf" srcId="{B4465C3E-B98C-4A5E-BC53-BA3379D50CAE}" destId="{16F631C7-4428-4B0D-901E-2DD1865539C6}" srcOrd="1" destOrd="0" presId="urn:microsoft.com/office/officeart/2008/layout/AlternatingHexagons"/>
    <dgm:cxn modelId="{FA8DD6BB-91D8-489C-9E2F-8B4616804061}" type="presParOf" srcId="{B4465C3E-B98C-4A5E-BC53-BA3379D50CAE}" destId="{3706CF3B-547C-4446-A7B5-E2D7A59C0532}" srcOrd="2" destOrd="0" presId="urn:microsoft.com/office/officeart/2008/layout/AlternatingHexagons"/>
    <dgm:cxn modelId="{C492D14D-56EB-47C4-A447-4A55C22793D9}" type="presParOf" srcId="{B4465C3E-B98C-4A5E-BC53-BA3379D50CAE}" destId="{D841A2E1-FB9F-4CA1-A19F-A6D6813C5944}" srcOrd="3" destOrd="0" presId="urn:microsoft.com/office/officeart/2008/layout/AlternatingHexagons"/>
    <dgm:cxn modelId="{CDE30446-FDF2-4620-A22E-881719A7A8D3}" type="presParOf" srcId="{B4465C3E-B98C-4A5E-BC53-BA3379D50CAE}" destId="{5D8278D2-5BE5-4678-8424-F24670A5550E}"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BA1FCA70-204D-49CF-945C-7A7ACDDF55EF}"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fr-BE"/>
        </a:p>
      </dgm:t>
    </dgm:pt>
    <dgm:pt modelId="{AED76AF9-7CA1-4544-9B3B-7A610EBFDE70}">
      <dgm:prSet phldrT="[Texte]" custT="1"/>
      <dgm:spPr/>
      <dgm:t>
        <a:bodyPr/>
        <a:lstStyle/>
        <a:p>
          <a:r>
            <a:rPr lang="fr-FR" sz="1800" dirty="0">
              <a:solidFill>
                <a:schemeClr val="tx1"/>
              </a:solidFill>
            </a:rPr>
            <a:t>Ensemble des besoins sur le territoire</a:t>
          </a:r>
          <a:endParaRPr lang="fr-BE" sz="1800" dirty="0">
            <a:solidFill>
              <a:schemeClr val="tx1"/>
            </a:solidFill>
          </a:endParaRPr>
        </a:p>
      </dgm:t>
    </dgm:pt>
    <dgm:pt modelId="{9D6732DB-1983-4BEC-9C5C-27259A6FDB10}" type="parTrans" cxnId="{B55BFB71-91F3-469B-9251-401C20D99088}">
      <dgm:prSet/>
      <dgm:spPr/>
      <dgm:t>
        <a:bodyPr/>
        <a:lstStyle/>
        <a:p>
          <a:endParaRPr lang="fr-BE"/>
        </a:p>
      </dgm:t>
    </dgm:pt>
    <dgm:pt modelId="{124C1D1D-F094-4C1A-81DF-EACA3D0D1EE2}" type="sibTrans" cxnId="{B55BFB71-91F3-469B-9251-401C20D99088}">
      <dgm:prSet custT="1"/>
      <dgm:spPr/>
      <dgm:t>
        <a:bodyPr/>
        <a:lstStyle/>
        <a:p>
          <a:r>
            <a:rPr lang="fr-FR" sz="2000" dirty="0" err="1">
              <a:solidFill>
                <a:schemeClr val="tx1"/>
              </a:solidFill>
            </a:rPr>
            <a:t>Accomp</a:t>
          </a:r>
          <a:r>
            <a:rPr lang="fr-FR" sz="2000" baseline="30000" dirty="0" err="1">
              <a:solidFill>
                <a:schemeClr val="tx1"/>
              </a:solidFill>
            </a:rPr>
            <a:t>t</a:t>
          </a:r>
          <a:r>
            <a:rPr lang="fr-FR" sz="2000" dirty="0">
              <a:solidFill>
                <a:schemeClr val="tx1"/>
              </a:solidFill>
            </a:rPr>
            <a:t> orientation dans le système</a:t>
          </a:r>
          <a:endParaRPr lang="fr-BE" sz="2000" dirty="0">
            <a:solidFill>
              <a:schemeClr val="tx1"/>
            </a:solidFill>
          </a:endParaRPr>
        </a:p>
      </dgm:t>
    </dgm:pt>
    <dgm:pt modelId="{F32459B1-4552-4381-8BDA-E5E4A239208E}">
      <dgm:prSet phldrT="[Texte]" custT="1"/>
      <dgm:spPr/>
      <dgm:t>
        <a:bodyPr/>
        <a:lstStyle/>
        <a:p>
          <a:r>
            <a:rPr lang="fr-FR" sz="1800" dirty="0">
              <a:solidFill>
                <a:schemeClr val="tx1"/>
              </a:solidFill>
            </a:rPr>
            <a:t>Bien – être social et santé sur le territoire</a:t>
          </a:r>
          <a:endParaRPr lang="fr-BE" sz="1800" dirty="0">
            <a:solidFill>
              <a:schemeClr val="tx1"/>
            </a:solidFill>
          </a:endParaRPr>
        </a:p>
      </dgm:t>
    </dgm:pt>
    <dgm:pt modelId="{EBE6A5E5-1464-4B6B-B989-095EF4DA1CB9}" type="parTrans" cxnId="{6EB61C0B-4602-4EE2-B3E4-3CA9B90E1A9D}">
      <dgm:prSet/>
      <dgm:spPr/>
      <dgm:t>
        <a:bodyPr/>
        <a:lstStyle/>
        <a:p>
          <a:endParaRPr lang="fr-BE"/>
        </a:p>
      </dgm:t>
    </dgm:pt>
    <dgm:pt modelId="{878AE3B4-3CDC-4780-BE70-42C91526B3DF}" type="sibTrans" cxnId="{6EB61C0B-4602-4EE2-B3E4-3CA9B90E1A9D}">
      <dgm:prSet custT="1"/>
      <dgm:spPr/>
      <dgm:t>
        <a:bodyPr/>
        <a:lstStyle/>
        <a:p>
          <a:r>
            <a:rPr lang="fr-FR" sz="2000" dirty="0">
              <a:solidFill>
                <a:schemeClr val="tx1"/>
              </a:solidFill>
            </a:rPr>
            <a:t>Soutien des personnes et de leurs proches</a:t>
          </a:r>
          <a:endParaRPr lang="fr-BE" sz="2000" dirty="0">
            <a:solidFill>
              <a:schemeClr val="tx1"/>
            </a:solidFill>
          </a:endParaRPr>
        </a:p>
      </dgm:t>
    </dgm:pt>
    <dgm:pt modelId="{E095D731-B9D5-42D9-A4D5-45CBFB619FDC}">
      <dgm:prSet phldrT="[Texte]" custT="1"/>
      <dgm:spPr/>
      <dgm:t>
        <a:bodyPr/>
        <a:lstStyle/>
        <a:p>
          <a:r>
            <a:rPr lang="fr-FR" sz="1500" dirty="0">
              <a:solidFill>
                <a:schemeClr val="tx1"/>
              </a:solidFill>
            </a:rPr>
            <a:t>Collaboration</a:t>
          </a:r>
          <a:r>
            <a:rPr lang="fr-FR" sz="1600" dirty="0">
              <a:solidFill>
                <a:schemeClr val="tx1"/>
              </a:solidFill>
            </a:rPr>
            <a:t> locale – prise en charge de proximité</a:t>
          </a:r>
          <a:endParaRPr lang="fr-BE" sz="1600" dirty="0">
            <a:solidFill>
              <a:schemeClr val="tx1"/>
            </a:solidFill>
          </a:endParaRPr>
        </a:p>
      </dgm:t>
    </dgm:pt>
    <dgm:pt modelId="{F232E2C5-09AF-4955-9624-DDC183E5D1F9}" type="parTrans" cxnId="{8A0D8305-D7ED-4E62-8877-B367F1BD395D}">
      <dgm:prSet/>
      <dgm:spPr/>
      <dgm:t>
        <a:bodyPr/>
        <a:lstStyle/>
        <a:p>
          <a:endParaRPr lang="fr-BE"/>
        </a:p>
      </dgm:t>
    </dgm:pt>
    <dgm:pt modelId="{1DF3ED6F-D922-4F0E-B5E4-F041BC9B34FE}" type="sibTrans" cxnId="{8A0D8305-D7ED-4E62-8877-B367F1BD395D}">
      <dgm:prSet custT="1"/>
      <dgm:spPr/>
      <dgm:t>
        <a:bodyPr/>
        <a:lstStyle/>
        <a:p>
          <a:endParaRPr lang="fr-BE" sz="2000" dirty="0"/>
        </a:p>
      </dgm:t>
    </dgm:pt>
    <dgm:pt modelId="{C5A88001-A384-4FE6-ABE5-D61F10C1ED8E}" type="pres">
      <dgm:prSet presAssocID="{BA1FCA70-204D-49CF-945C-7A7ACDDF55EF}" presName="Name0" presStyleCnt="0">
        <dgm:presLayoutVars>
          <dgm:chMax/>
          <dgm:chPref/>
          <dgm:dir/>
          <dgm:animLvl val="lvl"/>
        </dgm:presLayoutVars>
      </dgm:prSet>
      <dgm:spPr/>
    </dgm:pt>
    <dgm:pt modelId="{AABA8BB0-574E-424A-917C-6E464EE105CD}" type="pres">
      <dgm:prSet presAssocID="{AED76AF9-7CA1-4544-9B3B-7A610EBFDE70}" presName="composite" presStyleCnt="0"/>
      <dgm:spPr/>
    </dgm:pt>
    <dgm:pt modelId="{4FF3B39D-F3F3-41E5-9CFC-E18F40B885E6}" type="pres">
      <dgm:prSet presAssocID="{AED76AF9-7CA1-4544-9B3B-7A610EBFDE70}" presName="Parent1" presStyleLbl="node1" presStyleIdx="0" presStyleCnt="6" custLinFactX="9805" custLinFactY="69712" custLinFactNeighborX="100000" custLinFactNeighborY="100000">
        <dgm:presLayoutVars>
          <dgm:chMax val="1"/>
          <dgm:chPref val="1"/>
          <dgm:bulletEnabled val="1"/>
        </dgm:presLayoutVars>
      </dgm:prSet>
      <dgm:spPr/>
    </dgm:pt>
    <dgm:pt modelId="{52188A89-8AA6-4ADE-A5BC-380660098902}" type="pres">
      <dgm:prSet presAssocID="{AED76AF9-7CA1-4544-9B3B-7A610EBFDE70}" presName="Childtext1" presStyleLbl="revTx" presStyleIdx="0" presStyleCnt="3">
        <dgm:presLayoutVars>
          <dgm:chMax val="0"/>
          <dgm:chPref val="0"/>
          <dgm:bulletEnabled val="1"/>
        </dgm:presLayoutVars>
      </dgm:prSet>
      <dgm:spPr/>
    </dgm:pt>
    <dgm:pt modelId="{CF6B2E8B-9D5C-4BCF-8A67-BDBE088E9903}" type="pres">
      <dgm:prSet presAssocID="{AED76AF9-7CA1-4544-9B3B-7A610EBFDE70}" presName="BalanceSpacing" presStyleCnt="0"/>
      <dgm:spPr/>
    </dgm:pt>
    <dgm:pt modelId="{8232A3DA-40E0-4F69-A8A5-2A2D7F1FCCB0}" type="pres">
      <dgm:prSet presAssocID="{AED76AF9-7CA1-4544-9B3B-7A610EBFDE70}" presName="BalanceSpacing1" presStyleCnt="0"/>
      <dgm:spPr/>
    </dgm:pt>
    <dgm:pt modelId="{5FBE9D3B-8CBB-4060-B84E-C5F1E0A8C779}" type="pres">
      <dgm:prSet presAssocID="{124C1D1D-F094-4C1A-81DF-EACA3D0D1EE2}" presName="Accent1Text" presStyleLbl="node1" presStyleIdx="1" presStyleCnt="6" custLinFactNeighborX="-54797" custLinFactNeighborY="84880"/>
      <dgm:spPr/>
    </dgm:pt>
    <dgm:pt modelId="{7FCBA0DB-06A5-49A7-9909-17A41516FD32}" type="pres">
      <dgm:prSet presAssocID="{124C1D1D-F094-4C1A-81DF-EACA3D0D1EE2}" presName="spaceBetweenRectangles" presStyleCnt="0"/>
      <dgm:spPr/>
    </dgm:pt>
    <dgm:pt modelId="{DA129FD7-E206-46A7-9109-4865934E98C8}" type="pres">
      <dgm:prSet presAssocID="{F32459B1-4552-4381-8BDA-E5E4A239208E}" presName="composite" presStyleCnt="0"/>
      <dgm:spPr/>
    </dgm:pt>
    <dgm:pt modelId="{351DCDB5-2DA5-46D1-9BD9-BDABD9E44002}" type="pres">
      <dgm:prSet presAssocID="{F32459B1-4552-4381-8BDA-E5E4A239208E}" presName="Parent1" presStyleLbl="node1" presStyleIdx="2" presStyleCnt="6">
        <dgm:presLayoutVars>
          <dgm:chMax val="1"/>
          <dgm:chPref val="1"/>
          <dgm:bulletEnabled val="1"/>
        </dgm:presLayoutVars>
      </dgm:prSet>
      <dgm:spPr/>
    </dgm:pt>
    <dgm:pt modelId="{0368A8F3-F75F-496A-86F1-D6F5E40D5526}" type="pres">
      <dgm:prSet presAssocID="{F32459B1-4552-4381-8BDA-E5E4A239208E}" presName="Childtext1" presStyleLbl="revTx" presStyleIdx="1" presStyleCnt="3">
        <dgm:presLayoutVars>
          <dgm:chMax val="0"/>
          <dgm:chPref val="0"/>
          <dgm:bulletEnabled val="1"/>
        </dgm:presLayoutVars>
      </dgm:prSet>
      <dgm:spPr/>
    </dgm:pt>
    <dgm:pt modelId="{5E852CC9-8886-4A05-B22B-92913CE9AD1E}" type="pres">
      <dgm:prSet presAssocID="{F32459B1-4552-4381-8BDA-E5E4A239208E}" presName="BalanceSpacing" presStyleCnt="0"/>
      <dgm:spPr/>
    </dgm:pt>
    <dgm:pt modelId="{175654C5-9F7F-42BE-A96A-EBE06F6615E9}" type="pres">
      <dgm:prSet presAssocID="{F32459B1-4552-4381-8BDA-E5E4A239208E}" presName="BalanceSpacing1" presStyleCnt="0"/>
      <dgm:spPr/>
    </dgm:pt>
    <dgm:pt modelId="{5226597D-2FC9-464F-B2B7-C4F5AB5E3B1E}" type="pres">
      <dgm:prSet presAssocID="{878AE3B4-3CDC-4780-BE70-42C91526B3DF}" presName="Accent1Text" presStyleLbl="node1" presStyleIdx="3" presStyleCnt="6"/>
      <dgm:spPr/>
    </dgm:pt>
    <dgm:pt modelId="{3CD5C7C0-A4F5-4CD6-A311-E54312AD0D3E}" type="pres">
      <dgm:prSet presAssocID="{878AE3B4-3CDC-4780-BE70-42C91526B3DF}" presName="spaceBetweenRectangles" presStyleCnt="0"/>
      <dgm:spPr/>
    </dgm:pt>
    <dgm:pt modelId="{B4465C3E-B98C-4A5E-BC53-BA3379D50CAE}" type="pres">
      <dgm:prSet presAssocID="{E095D731-B9D5-42D9-A4D5-45CBFB619FDC}" presName="composite" presStyleCnt="0"/>
      <dgm:spPr/>
    </dgm:pt>
    <dgm:pt modelId="{811120A7-C818-494A-8408-F71169742A0D}" type="pres">
      <dgm:prSet presAssocID="{E095D731-B9D5-42D9-A4D5-45CBFB619FDC}" presName="Parent1" presStyleLbl="node1" presStyleIdx="4" presStyleCnt="6">
        <dgm:presLayoutVars>
          <dgm:chMax val="1"/>
          <dgm:chPref val="1"/>
          <dgm:bulletEnabled val="1"/>
        </dgm:presLayoutVars>
      </dgm:prSet>
      <dgm:spPr/>
    </dgm:pt>
    <dgm:pt modelId="{16F631C7-4428-4B0D-901E-2DD1865539C6}" type="pres">
      <dgm:prSet presAssocID="{E095D731-B9D5-42D9-A4D5-45CBFB619FDC}" presName="Childtext1" presStyleLbl="revTx" presStyleIdx="2" presStyleCnt="3">
        <dgm:presLayoutVars>
          <dgm:chMax val="0"/>
          <dgm:chPref val="0"/>
          <dgm:bulletEnabled val="1"/>
        </dgm:presLayoutVars>
      </dgm:prSet>
      <dgm:spPr/>
    </dgm:pt>
    <dgm:pt modelId="{3706CF3B-547C-4446-A7B5-E2D7A59C0532}" type="pres">
      <dgm:prSet presAssocID="{E095D731-B9D5-42D9-A4D5-45CBFB619FDC}" presName="BalanceSpacing" presStyleCnt="0"/>
      <dgm:spPr/>
    </dgm:pt>
    <dgm:pt modelId="{D841A2E1-FB9F-4CA1-A19F-A6D6813C5944}" type="pres">
      <dgm:prSet presAssocID="{E095D731-B9D5-42D9-A4D5-45CBFB619FDC}" presName="BalanceSpacing1" presStyleCnt="0"/>
      <dgm:spPr/>
    </dgm:pt>
    <dgm:pt modelId="{5D8278D2-5BE5-4678-8424-F24670A5550E}" type="pres">
      <dgm:prSet presAssocID="{1DF3ED6F-D922-4F0E-B5E4-F041BC9B34FE}" presName="Accent1Text" presStyleLbl="node1" presStyleIdx="5" presStyleCnt="6"/>
      <dgm:spPr/>
    </dgm:pt>
  </dgm:ptLst>
  <dgm:cxnLst>
    <dgm:cxn modelId="{2F27F602-F899-4F7F-9E94-DCD9DC1395FD}" type="presOf" srcId="{1DF3ED6F-D922-4F0E-B5E4-F041BC9B34FE}" destId="{5D8278D2-5BE5-4678-8424-F24670A5550E}" srcOrd="0" destOrd="0" presId="urn:microsoft.com/office/officeart/2008/layout/AlternatingHexagons"/>
    <dgm:cxn modelId="{8A0D8305-D7ED-4E62-8877-B367F1BD395D}" srcId="{BA1FCA70-204D-49CF-945C-7A7ACDDF55EF}" destId="{E095D731-B9D5-42D9-A4D5-45CBFB619FDC}" srcOrd="2" destOrd="0" parTransId="{F232E2C5-09AF-4955-9624-DDC183E5D1F9}" sibTransId="{1DF3ED6F-D922-4F0E-B5E4-F041BC9B34FE}"/>
    <dgm:cxn modelId="{6EB61C0B-4602-4EE2-B3E4-3CA9B90E1A9D}" srcId="{BA1FCA70-204D-49CF-945C-7A7ACDDF55EF}" destId="{F32459B1-4552-4381-8BDA-E5E4A239208E}" srcOrd="1" destOrd="0" parTransId="{EBE6A5E5-1464-4B6B-B989-095EF4DA1CB9}" sibTransId="{878AE3B4-3CDC-4780-BE70-42C91526B3DF}"/>
    <dgm:cxn modelId="{06763617-AC69-46AF-B326-644147BF7D11}" type="presOf" srcId="{F32459B1-4552-4381-8BDA-E5E4A239208E}" destId="{351DCDB5-2DA5-46D1-9BD9-BDABD9E44002}" srcOrd="0" destOrd="0" presId="urn:microsoft.com/office/officeart/2008/layout/AlternatingHexagons"/>
    <dgm:cxn modelId="{1D651520-CA31-46F3-A166-68194024A988}" type="presOf" srcId="{E095D731-B9D5-42D9-A4D5-45CBFB619FDC}" destId="{811120A7-C818-494A-8408-F71169742A0D}" srcOrd="0" destOrd="0" presId="urn:microsoft.com/office/officeart/2008/layout/AlternatingHexagons"/>
    <dgm:cxn modelId="{717E7B36-9C39-4458-B239-DB09AECA841D}" type="presOf" srcId="{BA1FCA70-204D-49CF-945C-7A7ACDDF55EF}" destId="{C5A88001-A384-4FE6-ABE5-D61F10C1ED8E}" srcOrd="0" destOrd="0" presId="urn:microsoft.com/office/officeart/2008/layout/AlternatingHexagons"/>
    <dgm:cxn modelId="{B55BFB71-91F3-469B-9251-401C20D99088}" srcId="{BA1FCA70-204D-49CF-945C-7A7ACDDF55EF}" destId="{AED76AF9-7CA1-4544-9B3B-7A610EBFDE70}" srcOrd="0" destOrd="0" parTransId="{9D6732DB-1983-4BEC-9C5C-27259A6FDB10}" sibTransId="{124C1D1D-F094-4C1A-81DF-EACA3D0D1EE2}"/>
    <dgm:cxn modelId="{FCD9F755-50CC-4B68-9090-1CA18D9AD858}" type="presOf" srcId="{878AE3B4-3CDC-4780-BE70-42C91526B3DF}" destId="{5226597D-2FC9-464F-B2B7-C4F5AB5E3B1E}" srcOrd="0" destOrd="0" presId="urn:microsoft.com/office/officeart/2008/layout/AlternatingHexagons"/>
    <dgm:cxn modelId="{B3A507D0-BA1D-4305-8CD6-591DF90A7289}" type="presOf" srcId="{AED76AF9-7CA1-4544-9B3B-7A610EBFDE70}" destId="{4FF3B39D-F3F3-41E5-9CFC-E18F40B885E6}" srcOrd="0" destOrd="0" presId="urn:microsoft.com/office/officeart/2008/layout/AlternatingHexagons"/>
    <dgm:cxn modelId="{93E4CAD9-2EB3-4688-A3AC-12495DBAF349}" type="presOf" srcId="{124C1D1D-F094-4C1A-81DF-EACA3D0D1EE2}" destId="{5FBE9D3B-8CBB-4060-B84E-C5F1E0A8C779}" srcOrd="0" destOrd="0" presId="urn:microsoft.com/office/officeart/2008/layout/AlternatingHexagons"/>
    <dgm:cxn modelId="{C58F1406-5A91-47A2-9429-9AD176909CF6}" type="presParOf" srcId="{C5A88001-A384-4FE6-ABE5-D61F10C1ED8E}" destId="{AABA8BB0-574E-424A-917C-6E464EE105CD}" srcOrd="0" destOrd="0" presId="urn:microsoft.com/office/officeart/2008/layout/AlternatingHexagons"/>
    <dgm:cxn modelId="{F14FE1FA-7AE4-425C-AFDF-567C1350B7F4}" type="presParOf" srcId="{AABA8BB0-574E-424A-917C-6E464EE105CD}" destId="{4FF3B39D-F3F3-41E5-9CFC-E18F40B885E6}" srcOrd="0" destOrd="0" presId="urn:microsoft.com/office/officeart/2008/layout/AlternatingHexagons"/>
    <dgm:cxn modelId="{B366CD33-BD73-40C2-AB69-FB1C2351DBE2}" type="presParOf" srcId="{AABA8BB0-574E-424A-917C-6E464EE105CD}" destId="{52188A89-8AA6-4ADE-A5BC-380660098902}" srcOrd="1" destOrd="0" presId="urn:microsoft.com/office/officeart/2008/layout/AlternatingHexagons"/>
    <dgm:cxn modelId="{DCF72D1B-5A64-4DB9-96D9-079BFD11B057}" type="presParOf" srcId="{AABA8BB0-574E-424A-917C-6E464EE105CD}" destId="{CF6B2E8B-9D5C-4BCF-8A67-BDBE088E9903}" srcOrd="2" destOrd="0" presId="urn:microsoft.com/office/officeart/2008/layout/AlternatingHexagons"/>
    <dgm:cxn modelId="{10A01E43-4135-4BAB-9C33-2FE98CB40DB2}" type="presParOf" srcId="{AABA8BB0-574E-424A-917C-6E464EE105CD}" destId="{8232A3DA-40E0-4F69-A8A5-2A2D7F1FCCB0}" srcOrd="3" destOrd="0" presId="urn:microsoft.com/office/officeart/2008/layout/AlternatingHexagons"/>
    <dgm:cxn modelId="{F0E412A3-9850-4DDD-945E-0B46093ADCD2}" type="presParOf" srcId="{AABA8BB0-574E-424A-917C-6E464EE105CD}" destId="{5FBE9D3B-8CBB-4060-B84E-C5F1E0A8C779}" srcOrd="4" destOrd="0" presId="urn:microsoft.com/office/officeart/2008/layout/AlternatingHexagons"/>
    <dgm:cxn modelId="{9C0C75AC-AC69-4BA0-A007-0C20A228384D}" type="presParOf" srcId="{C5A88001-A384-4FE6-ABE5-D61F10C1ED8E}" destId="{7FCBA0DB-06A5-49A7-9909-17A41516FD32}" srcOrd="1" destOrd="0" presId="urn:microsoft.com/office/officeart/2008/layout/AlternatingHexagons"/>
    <dgm:cxn modelId="{DD20F93A-656A-4738-A684-E4BD8E8FB58D}" type="presParOf" srcId="{C5A88001-A384-4FE6-ABE5-D61F10C1ED8E}" destId="{DA129FD7-E206-46A7-9109-4865934E98C8}" srcOrd="2" destOrd="0" presId="urn:microsoft.com/office/officeart/2008/layout/AlternatingHexagons"/>
    <dgm:cxn modelId="{099BFB64-C67A-41A6-854E-B632B8306E14}" type="presParOf" srcId="{DA129FD7-E206-46A7-9109-4865934E98C8}" destId="{351DCDB5-2DA5-46D1-9BD9-BDABD9E44002}" srcOrd="0" destOrd="0" presId="urn:microsoft.com/office/officeart/2008/layout/AlternatingHexagons"/>
    <dgm:cxn modelId="{CA9DECC5-EB2D-4FF8-AB9B-E31769C0DEA2}" type="presParOf" srcId="{DA129FD7-E206-46A7-9109-4865934E98C8}" destId="{0368A8F3-F75F-496A-86F1-D6F5E40D5526}" srcOrd="1" destOrd="0" presId="urn:microsoft.com/office/officeart/2008/layout/AlternatingHexagons"/>
    <dgm:cxn modelId="{BFABCCA1-B492-4C13-BB06-A309B9BFA0BE}" type="presParOf" srcId="{DA129FD7-E206-46A7-9109-4865934E98C8}" destId="{5E852CC9-8886-4A05-B22B-92913CE9AD1E}" srcOrd="2" destOrd="0" presId="urn:microsoft.com/office/officeart/2008/layout/AlternatingHexagons"/>
    <dgm:cxn modelId="{D6EC256A-141C-45ED-A0FB-BB2FF1E00FCD}" type="presParOf" srcId="{DA129FD7-E206-46A7-9109-4865934E98C8}" destId="{175654C5-9F7F-42BE-A96A-EBE06F6615E9}" srcOrd="3" destOrd="0" presId="urn:microsoft.com/office/officeart/2008/layout/AlternatingHexagons"/>
    <dgm:cxn modelId="{230C1AE5-2399-482B-9306-59275BF9D04C}" type="presParOf" srcId="{DA129FD7-E206-46A7-9109-4865934E98C8}" destId="{5226597D-2FC9-464F-B2B7-C4F5AB5E3B1E}" srcOrd="4" destOrd="0" presId="urn:microsoft.com/office/officeart/2008/layout/AlternatingHexagons"/>
    <dgm:cxn modelId="{A7B287C6-7FE9-43EA-8DDA-7FCAA2998B87}" type="presParOf" srcId="{C5A88001-A384-4FE6-ABE5-D61F10C1ED8E}" destId="{3CD5C7C0-A4F5-4CD6-A311-E54312AD0D3E}" srcOrd="3" destOrd="0" presId="urn:microsoft.com/office/officeart/2008/layout/AlternatingHexagons"/>
    <dgm:cxn modelId="{7C5B2717-B6DD-450B-9926-A025FFF1C662}" type="presParOf" srcId="{C5A88001-A384-4FE6-ABE5-D61F10C1ED8E}" destId="{B4465C3E-B98C-4A5E-BC53-BA3379D50CAE}" srcOrd="4" destOrd="0" presId="urn:microsoft.com/office/officeart/2008/layout/AlternatingHexagons"/>
    <dgm:cxn modelId="{A59E47D0-4EFD-47B4-9C68-5BAE3FAE3B2D}" type="presParOf" srcId="{B4465C3E-B98C-4A5E-BC53-BA3379D50CAE}" destId="{811120A7-C818-494A-8408-F71169742A0D}" srcOrd="0" destOrd="0" presId="urn:microsoft.com/office/officeart/2008/layout/AlternatingHexagons"/>
    <dgm:cxn modelId="{0480AEDA-5ADD-4A2F-A202-1181FDBB26F2}" type="presParOf" srcId="{B4465C3E-B98C-4A5E-BC53-BA3379D50CAE}" destId="{16F631C7-4428-4B0D-901E-2DD1865539C6}" srcOrd="1" destOrd="0" presId="urn:microsoft.com/office/officeart/2008/layout/AlternatingHexagons"/>
    <dgm:cxn modelId="{FA8DD6BB-91D8-489C-9E2F-8B4616804061}" type="presParOf" srcId="{B4465C3E-B98C-4A5E-BC53-BA3379D50CAE}" destId="{3706CF3B-547C-4446-A7B5-E2D7A59C0532}" srcOrd="2" destOrd="0" presId="urn:microsoft.com/office/officeart/2008/layout/AlternatingHexagons"/>
    <dgm:cxn modelId="{C492D14D-56EB-47C4-A447-4A55C22793D9}" type="presParOf" srcId="{B4465C3E-B98C-4A5E-BC53-BA3379D50CAE}" destId="{D841A2E1-FB9F-4CA1-A19F-A6D6813C5944}" srcOrd="3" destOrd="0" presId="urn:microsoft.com/office/officeart/2008/layout/AlternatingHexagons"/>
    <dgm:cxn modelId="{CDE30446-FDF2-4620-A22E-881719A7A8D3}" type="presParOf" srcId="{B4465C3E-B98C-4A5E-BC53-BA3379D50CAE}" destId="{5D8278D2-5BE5-4678-8424-F24670A5550E}"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A9493451-CB8C-414E-B594-718BA2591769}" type="doc">
      <dgm:prSet loTypeId="urn:microsoft.com/office/officeart/2005/8/layout/pyramid3" loCatId="pyramid" qsTypeId="urn:microsoft.com/office/officeart/2005/8/quickstyle/3d5" qsCatId="3D" csTypeId="urn:microsoft.com/office/officeart/2005/8/colors/colorful4" csCatId="colorful" phldr="1"/>
      <dgm:spPr/>
    </dgm:pt>
    <dgm:pt modelId="{A9B53B95-03CF-4DB0-802B-C0077420F1C4}">
      <dgm:prSet phldrT="[Texte]"/>
      <dgm:spPr/>
      <dgm:t>
        <a:bodyPr/>
        <a:lstStyle/>
        <a:p>
          <a:r>
            <a:rPr lang="fr-FR" dirty="0"/>
            <a:t>Région</a:t>
          </a:r>
          <a:endParaRPr lang="fr-BE" dirty="0"/>
        </a:p>
      </dgm:t>
    </dgm:pt>
    <dgm:pt modelId="{61C833CC-02CA-411E-B846-71E43D8DB29F}" type="parTrans" cxnId="{08D155E9-6BCF-4B85-ACC6-A6EF68939C60}">
      <dgm:prSet/>
      <dgm:spPr/>
      <dgm:t>
        <a:bodyPr/>
        <a:lstStyle/>
        <a:p>
          <a:endParaRPr lang="fr-BE"/>
        </a:p>
      </dgm:t>
    </dgm:pt>
    <dgm:pt modelId="{F92C6EFE-5976-41FC-8719-BA0D407A1811}" type="sibTrans" cxnId="{08D155E9-6BCF-4B85-ACC6-A6EF68939C60}">
      <dgm:prSet/>
      <dgm:spPr/>
      <dgm:t>
        <a:bodyPr/>
        <a:lstStyle/>
        <a:p>
          <a:endParaRPr lang="fr-BE"/>
        </a:p>
      </dgm:t>
    </dgm:pt>
    <dgm:pt modelId="{A12C20D4-D876-4610-8280-AE260EBE1AD5}">
      <dgm:prSet phldrT="[Texte]"/>
      <dgm:spPr/>
      <dgm:t>
        <a:bodyPr/>
        <a:lstStyle/>
        <a:p>
          <a:r>
            <a:rPr lang="fr-FR" dirty="0"/>
            <a:t>Bassins</a:t>
          </a:r>
          <a:endParaRPr lang="fr-BE" dirty="0"/>
        </a:p>
      </dgm:t>
    </dgm:pt>
    <dgm:pt modelId="{E01CF47E-59A1-46D2-AAD2-3E62DD37671C}" type="parTrans" cxnId="{A4423F9B-BDD2-4CCF-B047-E98283FC2C9F}">
      <dgm:prSet/>
      <dgm:spPr/>
      <dgm:t>
        <a:bodyPr/>
        <a:lstStyle/>
        <a:p>
          <a:endParaRPr lang="fr-BE"/>
        </a:p>
      </dgm:t>
    </dgm:pt>
    <dgm:pt modelId="{5EC13209-3924-405E-B20D-17AF823023AD}" type="sibTrans" cxnId="{A4423F9B-BDD2-4CCF-B047-E98283FC2C9F}">
      <dgm:prSet/>
      <dgm:spPr/>
      <dgm:t>
        <a:bodyPr/>
        <a:lstStyle/>
        <a:p>
          <a:endParaRPr lang="fr-BE"/>
        </a:p>
      </dgm:t>
    </dgm:pt>
    <dgm:pt modelId="{97E43120-C832-4811-AC0E-1EC2C2651FE2}">
      <dgm:prSet phldrT="[Texte]"/>
      <dgm:spPr/>
      <dgm:t>
        <a:bodyPr/>
        <a:lstStyle/>
        <a:p>
          <a:r>
            <a:rPr lang="fr-FR" dirty="0"/>
            <a:t>QSS</a:t>
          </a:r>
          <a:endParaRPr lang="fr-BE" dirty="0"/>
        </a:p>
      </dgm:t>
    </dgm:pt>
    <dgm:pt modelId="{207D8E1C-1275-4150-B286-C85707F8E816}" type="parTrans" cxnId="{C24A999E-5CC7-42DD-BB2A-9D3DDBB1BB8D}">
      <dgm:prSet/>
      <dgm:spPr/>
      <dgm:t>
        <a:bodyPr/>
        <a:lstStyle/>
        <a:p>
          <a:endParaRPr lang="fr-BE"/>
        </a:p>
      </dgm:t>
    </dgm:pt>
    <dgm:pt modelId="{388ACB47-342A-4C6A-A118-B199335ABAC9}" type="sibTrans" cxnId="{C24A999E-5CC7-42DD-BB2A-9D3DDBB1BB8D}">
      <dgm:prSet/>
      <dgm:spPr/>
      <dgm:t>
        <a:bodyPr/>
        <a:lstStyle/>
        <a:p>
          <a:endParaRPr lang="fr-BE"/>
        </a:p>
      </dgm:t>
    </dgm:pt>
    <dgm:pt modelId="{3C9B40AB-8AC6-4EE2-AB0C-C4DC21C02780}" type="pres">
      <dgm:prSet presAssocID="{A9493451-CB8C-414E-B594-718BA2591769}" presName="Name0" presStyleCnt="0">
        <dgm:presLayoutVars>
          <dgm:dir/>
          <dgm:animLvl val="lvl"/>
          <dgm:resizeHandles val="exact"/>
        </dgm:presLayoutVars>
      </dgm:prSet>
      <dgm:spPr/>
    </dgm:pt>
    <dgm:pt modelId="{A8A8078D-3F60-4DE8-9328-FA23C0E08D0D}" type="pres">
      <dgm:prSet presAssocID="{A9B53B95-03CF-4DB0-802B-C0077420F1C4}" presName="Name8" presStyleCnt="0"/>
      <dgm:spPr/>
    </dgm:pt>
    <dgm:pt modelId="{5558F5D3-1AB8-4DD8-B527-642F08B3F377}" type="pres">
      <dgm:prSet presAssocID="{A9B53B95-03CF-4DB0-802B-C0077420F1C4}" presName="level" presStyleLbl="node1" presStyleIdx="0" presStyleCnt="3">
        <dgm:presLayoutVars>
          <dgm:chMax val="1"/>
          <dgm:bulletEnabled val="1"/>
        </dgm:presLayoutVars>
      </dgm:prSet>
      <dgm:spPr/>
    </dgm:pt>
    <dgm:pt modelId="{5CC8A246-6BDF-4432-92AF-4660F8D6F149}" type="pres">
      <dgm:prSet presAssocID="{A9B53B95-03CF-4DB0-802B-C0077420F1C4}" presName="levelTx" presStyleLbl="revTx" presStyleIdx="0" presStyleCnt="0">
        <dgm:presLayoutVars>
          <dgm:chMax val="1"/>
          <dgm:bulletEnabled val="1"/>
        </dgm:presLayoutVars>
      </dgm:prSet>
      <dgm:spPr/>
    </dgm:pt>
    <dgm:pt modelId="{88D0A7E6-877F-4C53-AD27-FBC12228EA72}" type="pres">
      <dgm:prSet presAssocID="{A12C20D4-D876-4610-8280-AE260EBE1AD5}" presName="Name8" presStyleCnt="0"/>
      <dgm:spPr/>
    </dgm:pt>
    <dgm:pt modelId="{6E0882FA-B73F-4990-963F-3751E5805DB7}" type="pres">
      <dgm:prSet presAssocID="{A12C20D4-D876-4610-8280-AE260EBE1AD5}" presName="level" presStyleLbl="node1" presStyleIdx="1" presStyleCnt="3">
        <dgm:presLayoutVars>
          <dgm:chMax val="1"/>
          <dgm:bulletEnabled val="1"/>
        </dgm:presLayoutVars>
      </dgm:prSet>
      <dgm:spPr/>
    </dgm:pt>
    <dgm:pt modelId="{8009D83F-ED2D-4E1D-AE25-6D27FA1AD872}" type="pres">
      <dgm:prSet presAssocID="{A12C20D4-D876-4610-8280-AE260EBE1AD5}" presName="levelTx" presStyleLbl="revTx" presStyleIdx="0" presStyleCnt="0">
        <dgm:presLayoutVars>
          <dgm:chMax val="1"/>
          <dgm:bulletEnabled val="1"/>
        </dgm:presLayoutVars>
      </dgm:prSet>
      <dgm:spPr/>
    </dgm:pt>
    <dgm:pt modelId="{CBF25B9C-02D8-420A-868C-426C7639DD4C}" type="pres">
      <dgm:prSet presAssocID="{97E43120-C832-4811-AC0E-1EC2C2651FE2}" presName="Name8" presStyleCnt="0"/>
      <dgm:spPr/>
    </dgm:pt>
    <dgm:pt modelId="{226DAE49-F830-4664-9E8B-3FB59B3598F0}" type="pres">
      <dgm:prSet presAssocID="{97E43120-C832-4811-AC0E-1EC2C2651FE2}" presName="level" presStyleLbl="node1" presStyleIdx="2" presStyleCnt="3">
        <dgm:presLayoutVars>
          <dgm:chMax val="1"/>
          <dgm:bulletEnabled val="1"/>
        </dgm:presLayoutVars>
      </dgm:prSet>
      <dgm:spPr/>
    </dgm:pt>
    <dgm:pt modelId="{18CDAD8F-0103-40C2-9321-13E813F99A47}" type="pres">
      <dgm:prSet presAssocID="{97E43120-C832-4811-AC0E-1EC2C2651FE2}" presName="levelTx" presStyleLbl="revTx" presStyleIdx="0" presStyleCnt="0">
        <dgm:presLayoutVars>
          <dgm:chMax val="1"/>
          <dgm:bulletEnabled val="1"/>
        </dgm:presLayoutVars>
      </dgm:prSet>
      <dgm:spPr/>
    </dgm:pt>
  </dgm:ptLst>
  <dgm:cxnLst>
    <dgm:cxn modelId="{DD3A8203-3434-47BB-A1A4-D809A71AD10B}" type="presOf" srcId="{97E43120-C832-4811-AC0E-1EC2C2651FE2}" destId="{18CDAD8F-0103-40C2-9321-13E813F99A47}" srcOrd="1" destOrd="0" presId="urn:microsoft.com/office/officeart/2005/8/layout/pyramid3"/>
    <dgm:cxn modelId="{5FF93047-01D1-4F32-B3A9-BFB8A13B09FA}" type="presOf" srcId="{A9B53B95-03CF-4DB0-802B-C0077420F1C4}" destId="{5558F5D3-1AB8-4DD8-B527-642F08B3F377}" srcOrd="0" destOrd="0" presId="urn:microsoft.com/office/officeart/2005/8/layout/pyramid3"/>
    <dgm:cxn modelId="{7D5C5F4E-54C5-414D-8667-03DD51847AD9}" type="presOf" srcId="{A9493451-CB8C-414E-B594-718BA2591769}" destId="{3C9B40AB-8AC6-4EE2-AB0C-C4DC21C02780}" srcOrd="0" destOrd="0" presId="urn:microsoft.com/office/officeart/2005/8/layout/pyramid3"/>
    <dgm:cxn modelId="{99B52E5A-FBF5-4562-B7BE-A6A519A93157}" type="presOf" srcId="{97E43120-C832-4811-AC0E-1EC2C2651FE2}" destId="{226DAE49-F830-4664-9E8B-3FB59B3598F0}" srcOrd="0" destOrd="0" presId="urn:microsoft.com/office/officeart/2005/8/layout/pyramid3"/>
    <dgm:cxn modelId="{A4423F9B-BDD2-4CCF-B047-E98283FC2C9F}" srcId="{A9493451-CB8C-414E-B594-718BA2591769}" destId="{A12C20D4-D876-4610-8280-AE260EBE1AD5}" srcOrd="1" destOrd="0" parTransId="{E01CF47E-59A1-46D2-AAD2-3E62DD37671C}" sibTransId="{5EC13209-3924-405E-B20D-17AF823023AD}"/>
    <dgm:cxn modelId="{C24A999E-5CC7-42DD-BB2A-9D3DDBB1BB8D}" srcId="{A9493451-CB8C-414E-B594-718BA2591769}" destId="{97E43120-C832-4811-AC0E-1EC2C2651FE2}" srcOrd="2" destOrd="0" parTransId="{207D8E1C-1275-4150-B286-C85707F8E816}" sibTransId="{388ACB47-342A-4C6A-A118-B199335ABAC9}"/>
    <dgm:cxn modelId="{81A860B9-808A-4406-B360-CEBFE6BAD137}" type="presOf" srcId="{A12C20D4-D876-4610-8280-AE260EBE1AD5}" destId="{8009D83F-ED2D-4E1D-AE25-6D27FA1AD872}" srcOrd="1" destOrd="0" presId="urn:microsoft.com/office/officeart/2005/8/layout/pyramid3"/>
    <dgm:cxn modelId="{199CC2E0-D37D-4C6B-82D5-9D75A4353E9E}" type="presOf" srcId="{A9B53B95-03CF-4DB0-802B-C0077420F1C4}" destId="{5CC8A246-6BDF-4432-92AF-4660F8D6F149}" srcOrd="1" destOrd="0" presId="urn:microsoft.com/office/officeart/2005/8/layout/pyramid3"/>
    <dgm:cxn modelId="{D6F13AE1-11D7-489C-ACCE-0C4E4FFDBAA7}" type="presOf" srcId="{A12C20D4-D876-4610-8280-AE260EBE1AD5}" destId="{6E0882FA-B73F-4990-963F-3751E5805DB7}" srcOrd="0" destOrd="0" presId="urn:microsoft.com/office/officeart/2005/8/layout/pyramid3"/>
    <dgm:cxn modelId="{08D155E9-6BCF-4B85-ACC6-A6EF68939C60}" srcId="{A9493451-CB8C-414E-B594-718BA2591769}" destId="{A9B53B95-03CF-4DB0-802B-C0077420F1C4}" srcOrd="0" destOrd="0" parTransId="{61C833CC-02CA-411E-B846-71E43D8DB29F}" sibTransId="{F92C6EFE-5976-41FC-8719-BA0D407A1811}"/>
    <dgm:cxn modelId="{94B1173D-184B-4237-B45B-24617E08AC0C}" type="presParOf" srcId="{3C9B40AB-8AC6-4EE2-AB0C-C4DC21C02780}" destId="{A8A8078D-3F60-4DE8-9328-FA23C0E08D0D}" srcOrd="0" destOrd="0" presId="urn:microsoft.com/office/officeart/2005/8/layout/pyramid3"/>
    <dgm:cxn modelId="{709F3586-166D-43E5-BA4B-F056C62E523E}" type="presParOf" srcId="{A8A8078D-3F60-4DE8-9328-FA23C0E08D0D}" destId="{5558F5D3-1AB8-4DD8-B527-642F08B3F377}" srcOrd="0" destOrd="0" presId="urn:microsoft.com/office/officeart/2005/8/layout/pyramid3"/>
    <dgm:cxn modelId="{FF4E6995-4502-4AF1-AF8E-878DBFBF291A}" type="presParOf" srcId="{A8A8078D-3F60-4DE8-9328-FA23C0E08D0D}" destId="{5CC8A246-6BDF-4432-92AF-4660F8D6F149}" srcOrd="1" destOrd="0" presId="urn:microsoft.com/office/officeart/2005/8/layout/pyramid3"/>
    <dgm:cxn modelId="{927FEDFC-1DCB-4F74-99C5-2F926B75FD5F}" type="presParOf" srcId="{3C9B40AB-8AC6-4EE2-AB0C-C4DC21C02780}" destId="{88D0A7E6-877F-4C53-AD27-FBC12228EA72}" srcOrd="1" destOrd="0" presId="urn:microsoft.com/office/officeart/2005/8/layout/pyramid3"/>
    <dgm:cxn modelId="{5618C75E-6E26-4557-9AB4-291308E306DB}" type="presParOf" srcId="{88D0A7E6-877F-4C53-AD27-FBC12228EA72}" destId="{6E0882FA-B73F-4990-963F-3751E5805DB7}" srcOrd="0" destOrd="0" presId="urn:microsoft.com/office/officeart/2005/8/layout/pyramid3"/>
    <dgm:cxn modelId="{5B3379F7-D220-45B9-A246-B07A1A270672}" type="presParOf" srcId="{88D0A7E6-877F-4C53-AD27-FBC12228EA72}" destId="{8009D83F-ED2D-4E1D-AE25-6D27FA1AD872}" srcOrd="1" destOrd="0" presId="urn:microsoft.com/office/officeart/2005/8/layout/pyramid3"/>
    <dgm:cxn modelId="{56A10A83-91F9-4B83-8039-86EFE4AACDDB}" type="presParOf" srcId="{3C9B40AB-8AC6-4EE2-AB0C-C4DC21C02780}" destId="{CBF25B9C-02D8-420A-868C-426C7639DD4C}" srcOrd="2" destOrd="0" presId="urn:microsoft.com/office/officeart/2005/8/layout/pyramid3"/>
    <dgm:cxn modelId="{250BC2A3-8770-42C2-BC01-CB9B7A3C7D65}" type="presParOf" srcId="{CBF25B9C-02D8-420A-868C-426C7639DD4C}" destId="{226DAE49-F830-4664-9E8B-3FB59B3598F0}" srcOrd="0" destOrd="0" presId="urn:microsoft.com/office/officeart/2005/8/layout/pyramid3"/>
    <dgm:cxn modelId="{1111C542-0695-4D01-8553-58F6AA4894E4}" type="presParOf" srcId="{CBF25B9C-02D8-420A-868C-426C7639DD4C}" destId="{18CDAD8F-0103-40C2-9321-13E813F99A47}" srcOrd="1" destOrd="0" presId="urn:microsoft.com/office/officeart/2005/8/layout/pyramid3"/>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4C85F0B7-F745-4A67-9E62-9A15F7B7770C}" type="doc">
      <dgm:prSet loTypeId="urn:microsoft.com/office/officeart/2008/layout/AlternatingHexagons" loCatId="list" qsTypeId="urn:microsoft.com/office/officeart/2005/8/quickstyle/simple1" qsCatId="simple" csTypeId="urn:microsoft.com/office/officeart/2005/8/colors/colorful5" csCatId="colorful" phldr="1"/>
      <dgm:spPr/>
      <dgm:t>
        <a:bodyPr/>
        <a:lstStyle/>
        <a:p>
          <a:endParaRPr lang="fr-BE"/>
        </a:p>
      </dgm:t>
    </dgm:pt>
    <dgm:pt modelId="{78789B38-21AF-4F61-BB84-89B861DE5F19}">
      <dgm:prSet phldrT="[Texte]" custT="1"/>
      <dgm:spPr/>
      <dgm:t>
        <a:bodyPr lIns="0" rIns="0"/>
        <a:lstStyle/>
        <a:p>
          <a:r>
            <a:rPr lang="fr-FR" sz="1600" dirty="0"/>
            <a:t>Diagnostic</a:t>
          </a:r>
        </a:p>
        <a:p>
          <a:r>
            <a:rPr lang="fr-FR" sz="1600" dirty="0"/>
            <a:t>Traitement</a:t>
          </a:r>
        </a:p>
        <a:p>
          <a:r>
            <a:rPr lang="fr-FR" sz="1600" dirty="0"/>
            <a:t>Prévention</a:t>
          </a:r>
        </a:p>
        <a:p>
          <a:r>
            <a:rPr lang="fr-FR" sz="1600" dirty="0" err="1"/>
            <a:t>Communaut</a:t>
          </a:r>
          <a:r>
            <a:rPr lang="fr-FR" sz="1600" dirty="0"/>
            <a:t>.</a:t>
          </a:r>
          <a:endParaRPr lang="fr-BE" sz="1600" dirty="0"/>
        </a:p>
      </dgm:t>
    </dgm:pt>
    <dgm:pt modelId="{AF18A0E9-7D86-4F2A-BEF9-FE0C0AD448C0}" type="parTrans" cxnId="{7BA6B298-902A-40B3-9929-B26B2C3FE20A}">
      <dgm:prSet/>
      <dgm:spPr/>
      <dgm:t>
        <a:bodyPr/>
        <a:lstStyle/>
        <a:p>
          <a:endParaRPr lang="fr-BE"/>
        </a:p>
      </dgm:t>
    </dgm:pt>
    <dgm:pt modelId="{40E6E217-D19F-4ECB-8B73-EDBC47740A29}" type="sibTrans" cxnId="{7BA6B298-902A-40B3-9929-B26B2C3FE20A}">
      <dgm:prSet custT="1"/>
      <dgm:spPr/>
      <dgm:t>
        <a:bodyPr/>
        <a:lstStyle/>
        <a:p>
          <a:r>
            <a:rPr lang="fr-FR" sz="1800" dirty="0" err="1"/>
            <a:t>Pluri-disciplinaire</a:t>
          </a:r>
          <a:endParaRPr lang="fr-BE" sz="1600" dirty="0"/>
        </a:p>
      </dgm:t>
    </dgm:pt>
    <dgm:pt modelId="{047172AE-98AC-4676-9465-B2FD7DE26987}">
      <dgm:prSet phldrT="[Texte]" custT="1"/>
      <dgm:spPr/>
      <dgm:t>
        <a:bodyPr lIns="0" rIns="0"/>
        <a:lstStyle/>
        <a:p>
          <a:pPr marL="0" indent="0"/>
          <a:r>
            <a:rPr lang="fr-FR" sz="1700" dirty="0"/>
            <a:t>Psychiatrie</a:t>
          </a:r>
        </a:p>
        <a:p>
          <a:pPr marL="0" indent="0"/>
          <a:r>
            <a:rPr lang="fr-FR" sz="1700" dirty="0"/>
            <a:t>Psy</a:t>
          </a:r>
        </a:p>
        <a:p>
          <a:pPr marL="0" indent="0"/>
          <a:r>
            <a:rPr lang="fr-FR" sz="1700" dirty="0" err="1"/>
            <a:t>Psychothér</a:t>
          </a:r>
          <a:r>
            <a:rPr lang="fr-FR" sz="1700" dirty="0"/>
            <a:t>.</a:t>
          </a:r>
        </a:p>
        <a:p>
          <a:pPr marL="0" indent="0"/>
          <a:r>
            <a:rPr lang="fr-BE" sz="1700" dirty="0"/>
            <a:t>Logo -Social</a:t>
          </a:r>
        </a:p>
      </dgm:t>
    </dgm:pt>
    <dgm:pt modelId="{AF208719-AB98-4E6F-B61F-D5234525AB94}" type="parTrans" cxnId="{469770D8-C492-4CC2-BE09-04789D65BF0D}">
      <dgm:prSet/>
      <dgm:spPr/>
      <dgm:t>
        <a:bodyPr/>
        <a:lstStyle/>
        <a:p>
          <a:endParaRPr lang="fr-BE"/>
        </a:p>
      </dgm:t>
    </dgm:pt>
    <dgm:pt modelId="{B2B1F96F-AB84-4E0A-876E-39C7835C181D}" type="sibTrans" cxnId="{469770D8-C492-4CC2-BE09-04789D65BF0D}">
      <dgm:prSet custT="1"/>
      <dgm:spPr/>
      <dgm:t>
        <a:bodyPr/>
        <a:lstStyle/>
        <a:p>
          <a:r>
            <a:rPr lang="fr-FR" sz="1800" dirty="0"/>
            <a:t>Situations complexes</a:t>
          </a:r>
          <a:endParaRPr lang="fr-BE" sz="1800" dirty="0"/>
        </a:p>
      </dgm:t>
    </dgm:pt>
    <dgm:pt modelId="{36982037-4101-4CD3-8F42-4F515AA9D3C4}">
      <dgm:prSet phldrT="[Texte]"/>
      <dgm:spPr/>
      <dgm:t>
        <a:bodyPr lIns="0" rIns="0"/>
        <a:lstStyle/>
        <a:p>
          <a:r>
            <a:rPr lang="fr-FR" dirty="0"/>
            <a:t>Suivi spécialisé</a:t>
          </a:r>
        </a:p>
        <a:p>
          <a:r>
            <a:rPr lang="fr-FR" dirty="0"/>
            <a:t>Soins généralistes</a:t>
          </a:r>
          <a:endParaRPr lang="fr-BE" dirty="0"/>
        </a:p>
      </dgm:t>
    </dgm:pt>
    <dgm:pt modelId="{F40C04C1-0436-4F69-96C5-9DB5BED24F9E}" type="parTrans" cxnId="{DB88FDFF-9980-458E-9AA1-561E40E511B2}">
      <dgm:prSet/>
      <dgm:spPr/>
      <dgm:t>
        <a:bodyPr/>
        <a:lstStyle/>
        <a:p>
          <a:endParaRPr lang="fr-BE"/>
        </a:p>
      </dgm:t>
    </dgm:pt>
    <dgm:pt modelId="{E8A43F01-AC4F-4DB4-AF85-AB5E1549948C}" type="sibTrans" cxnId="{DB88FDFF-9980-458E-9AA1-561E40E511B2}">
      <dgm:prSet custT="1"/>
      <dgm:spPr/>
      <dgm:t>
        <a:bodyPr/>
        <a:lstStyle/>
        <a:p>
          <a:r>
            <a:rPr lang="fr-FR" sz="1800" dirty="0"/>
            <a:t>Partenariat</a:t>
          </a:r>
          <a:r>
            <a:rPr lang="fr-FR" sz="2000" dirty="0"/>
            <a:t> </a:t>
          </a:r>
          <a:r>
            <a:rPr lang="fr-FR" sz="1800" dirty="0"/>
            <a:t>Proximité</a:t>
          </a:r>
          <a:endParaRPr lang="fr-BE" sz="2000" dirty="0"/>
        </a:p>
      </dgm:t>
    </dgm:pt>
    <dgm:pt modelId="{F27B989E-7AF4-466F-A937-121AEC4ED1CE}" type="pres">
      <dgm:prSet presAssocID="{4C85F0B7-F745-4A67-9E62-9A15F7B7770C}" presName="Name0" presStyleCnt="0">
        <dgm:presLayoutVars>
          <dgm:chMax/>
          <dgm:chPref/>
          <dgm:dir/>
          <dgm:animLvl val="lvl"/>
        </dgm:presLayoutVars>
      </dgm:prSet>
      <dgm:spPr/>
    </dgm:pt>
    <dgm:pt modelId="{A4A80088-D28F-4D6A-B7E8-518B2483C483}" type="pres">
      <dgm:prSet presAssocID="{78789B38-21AF-4F61-BB84-89B861DE5F19}" presName="composite" presStyleCnt="0"/>
      <dgm:spPr/>
    </dgm:pt>
    <dgm:pt modelId="{59442CE1-8C72-45E5-BC20-BCC29E977B3F}" type="pres">
      <dgm:prSet presAssocID="{78789B38-21AF-4F61-BB84-89B861DE5F19}" presName="Parent1" presStyleLbl="node1" presStyleIdx="0" presStyleCnt="6">
        <dgm:presLayoutVars>
          <dgm:chMax val="1"/>
          <dgm:chPref val="1"/>
          <dgm:bulletEnabled val="1"/>
        </dgm:presLayoutVars>
      </dgm:prSet>
      <dgm:spPr/>
    </dgm:pt>
    <dgm:pt modelId="{FBCE31F2-133C-484B-80F9-B8BEE80043F8}" type="pres">
      <dgm:prSet presAssocID="{78789B38-21AF-4F61-BB84-89B861DE5F19}" presName="Childtext1" presStyleLbl="revTx" presStyleIdx="0" presStyleCnt="3">
        <dgm:presLayoutVars>
          <dgm:chMax val="0"/>
          <dgm:chPref val="0"/>
          <dgm:bulletEnabled val="1"/>
        </dgm:presLayoutVars>
      </dgm:prSet>
      <dgm:spPr/>
    </dgm:pt>
    <dgm:pt modelId="{4520D7EC-E2E0-482D-BA5B-9C9D178F0E9F}" type="pres">
      <dgm:prSet presAssocID="{78789B38-21AF-4F61-BB84-89B861DE5F19}" presName="BalanceSpacing" presStyleCnt="0"/>
      <dgm:spPr/>
    </dgm:pt>
    <dgm:pt modelId="{58A505F6-1B61-487E-9F08-078083388063}" type="pres">
      <dgm:prSet presAssocID="{78789B38-21AF-4F61-BB84-89B861DE5F19}" presName="BalanceSpacing1" presStyleCnt="0"/>
      <dgm:spPr/>
    </dgm:pt>
    <dgm:pt modelId="{60720FFB-6A7E-472A-8CEE-E0796E514C50}" type="pres">
      <dgm:prSet presAssocID="{40E6E217-D19F-4ECB-8B73-EDBC47740A29}" presName="Accent1Text" presStyleLbl="node1" presStyleIdx="1" presStyleCnt="6"/>
      <dgm:spPr/>
    </dgm:pt>
    <dgm:pt modelId="{BEB10645-911D-4BEB-9AD5-C44F0FA025CD}" type="pres">
      <dgm:prSet presAssocID="{40E6E217-D19F-4ECB-8B73-EDBC47740A29}" presName="spaceBetweenRectangles" presStyleCnt="0"/>
      <dgm:spPr/>
    </dgm:pt>
    <dgm:pt modelId="{CDB73F41-EAA5-4812-8017-8A95ED28ADB5}" type="pres">
      <dgm:prSet presAssocID="{047172AE-98AC-4676-9465-B2FD7DE26987}" presName="composite" presStyleCnt="0"/>
      <dgm:spPr/>
    </dgm:pt>
    <dgm:pt modelId="{F05F0399-4FFC-43B4-8C11-772BCC7EA4F0}" type="pres">
      <dgm:prSet presAssocID="{047172AE-98AC-4676-9465-B2FD7DE26987}" presName="Parent1" presStyleLbl="node1" presStyleIdx="2" presStyleCnt="6">
        <dgm:presLayoutVars>
          <dgm:chMax val="1"/>
          <dgm:chPref val="1"/>
          <dgm:bulletEnabled val="1"/>
        </dgm:presLayoutVars>
      </dgm:prSet>
      <dgm:spPr/>
    </dgm:pt>
    <dgm:pt modelId="{D2A96C38-5E0A-49B0-A86B-779A9EF8232E}" type="pres">
      <dgm:prSet presAssocID="{047172AE-98AC-4676-9465-B2FD7DE26987}" presName="Childtext1" presStyleLbl="revTx" presStyleIdx="1" presStyleCnt="3">
        <dgm:presLayoutVars>
          <dgm:chMax val="0"/>
          <dgm:chPref val="0"/>
          <dgm:bulletEnabled val="1"/>
        </dgm:presLayoutVars>
      </dgm:prSet>
      <dgm:spPr/>
    </dgm:pt>
    <dgm:pt modelId="{BEE9EA02-5E8E-47F2-8482-0D97F1DF60DD}" type="pres">
      <dgm:prSet presAssocID="{047172AE-98AC-4676-9465-B2FD7DE26987}" presName="BalanceSpacing" presStyleCnt="0"/>
      <dgm:spPr/>
    </dgm:pt>
    <dgm:pt modelId="{6926CBDB-1D0F-4CB9-9F4D-33C09438137E}" type="pres">
      <dgm:prSet presAssocID="{047172AE-98AC-4676-9465-B2FD7DE26987}" presName="BalanceSpacing1" presStyleCnt="0"/>
      <dgm:spPr/>
    </dgm:pt>
    <dgm:pt modelId="{D4F75C9D-2AB3-4BC0-AE57-096ED8B96772}" type="pres">
      <dgm:prSet presAssocID="{B2B1F96F-AB84-4E0A-876E-39C7835C181D}" presName="Accent1Text" presStyleLbl="node1" presStyleIdx="3" presStyleCnt="6"/>
      <dgm:spPr/>
    </dgm:pt>
    <dgm:pt modelId="{76B996BE-9E53-419C-B8A4-D651E2FC4CFB}" type="pres">
      <dgm:prSet presAssocID="{B2B1F96F-AB84-4E0A-876E-39C7835C181D}" presName="spaceBetweenRectangles" presStyleCnt="0"/>
      <dgm:spPr/>
    </dgm:pt>
    <dgm:pt modelId="{549BD448-8BB8-47AF-99B5-1F95D49106EF}" type="pres">
      <dgm:prSet presAssocID="{36982037-4101-4CD3-8F42-4F515AA9D3C4}" presName="composite" presStyleCnt="0"/>
      <dgm:spPr/>
    </dgm:pt>
    <dgm:pt modelId="{842E2A10-E180-4CC7-8241-9B82BDDB1A66}" type="pres">
      <dgm:prSet presAssocID="{36982037-4101-4CD3-8F42-4F515AA9D3C4}" presName="Parent1" presStyleLbl="node1" presStyleIdx="4" presStyleCnt="6">
        <dgm:presLayoutVars>
          <dgm:chMax val="1"/>
          <dgm:chPref val="1"/>
          <dgm:bulletEnabled val="1"/>
        </dgm:presLayoutVars>
      </dgm:prSet>
      <dgm:spPr/>
    </dgm:pt>
    <dgm:pt modelId="{D8EC1104-13E0-4C0B-9499-2C1F5C59E674}" type="pres">
      <dgm:prSet presAssocID="{36982037-4101-4CD3-8F42-4F515AA9D3C4}" presName="Childtext1" presStyleLbl="revTx" presStyleIdx="2" presStyleCnt="3">
        <dgm:presLayoutVars>
          <dgm:chMax val="0"/>
          <dgm:chPref val="0"/>
          <dgm:bulletEnabled val="1"/>
        </dgm:presLayoutVars>
      </dgm:prSet>
      <dgm:spPr/>
    </dgm:pt>
    <dgm:pt modelId="{FD3F6762-4E48-4C57-B214-047379C51799}" type="pres">
      <dgm:prSet presAssocID="{36982037-4101-4CD3-8F42-4F515AA9D3C4}" presName="BalanceSpacing" presStyleCnt="0"/>
      <dgm:spPr/>
    </dgm:pt>
    <dgm:pt modelId="{359EB90D-C9D9-4ED8-83B4-6948D2C42E7B}" type="pres">
      <dgm:prSet presAssocID="{36982037-4101-4CD3-8F42-4F515AA9D3C4}" presName="BalanceSpacing1" presStyleCnt="0"/>
      <dgm:spPr/>
    </dgm:pt>
    <dgm:pt modelId="{B3D8F6A8-F6CE-4675-9177-BC14A44C06E5}" type="pres">
      <dgm:prSet presAssocID="{E8A43F01-AC4F-4DB4-AF85-AB5E1549948C}" presName="Accent1Text" presStyleLbl="node1" presStyleIdx="5" presStyleCnt="6"/>
      <dgm:spPr/>
    </dgm:pt>
  </dgm:ptLst>
  <dgm:cxnLst>
    <dgm:cxn modelId="{F4359507-9F4D-4A53-A1F5-A45EA066EAB2}" type="presOf" srcId="{B2B1F96F-AB84-4E0A-876E-39C7835C181D}" destId="{D4F75C9D-2AB3-4BC0-AE57-096ED8B96772}" srcOrd="0" destOrd="0" presId="urn:microsoft.com/office/officeart/2008/layout/AlternatingHexagons"/>
    <dgm:cxn modelId="{F7C5B81F-1E87-4210-81C7-0EE6830E88C2}" type="presOf" srcId="{E8A43F01-AC4F-4DB4-AF85-AB5E1549948C}" destId="{B3D8F6A8-F6CE-4675-9177-BC14A44C06E5}" srcOrd="0" destOrd="0" presId="urn:microsoft.com/office/officeart/2008/layout/AlternatingHexagons"/>
    <dgm:cxn modelId="{518D2E70-49C1-4027-BD73-99CB6772EEF9}" type="presOf" srcId="{36982037-4101-4CD3-8F42-4F515AA9D3C4}" destId="{842E2A10-E180-4CC7-8241-9B82BDDB1A66}" srcOrd="0" destOrd="0" presId="urn:microsoft.com/office/officeart/2008/layout/AlternatingHexagons"/>
    <dgm:cxn modelId="{45A07D76-22A0-4ADB-ABF1-FE1FC6291B41}" type="presOf" srcId="{4C85F0B7-F745-4A67-9E62-9A15F7B7770C}" destId="{F27B989E-7AF4-466F-A937-121AEC4ED1CE}" srcOrd="0" destOrd="0" presId="urn:microsoft.com/office/officeart/2008/layout/AlternatingHexagons"/>
    <dgm:cxn modelId="{19CAE27D-02C3-453F-86CF-7CC1D20AA991}" type="presOf" srcId="{40E6E217-D19F-4ECB-8B73-EDBC47740A29}" destId="{60720FFB-6A7E-472A-8CEE-E0796E514C50}" srcOrd="0" destOrd="0" presId="urn:microsoft.com/office/officeart/2008/layout/AlternatingHexagons"/>
    <dgm:cxn modelId="{7BA6B298-902A-40B3-9929-B26B2C3FE20A}" srcId="{4C85F0B7-F745-4A67-9E62-9A15F7B7770C}" destId="{78789B38-21AF-4F61-BB84-89B861DE5F19}" srcOrd="0" destOrd="0" parTransId="{AF18A0E9-7D86-4F2A-BEF9-FE0C0AD448C0}" sibTransId="{40E6E217-D19F-4ECB-8B73-EDBC47740A29}"/>
    <dgm:cxn modelId="{F438EBAE-4EEC-4465-A0E4-250B2FEDBBB2}" type="presOf" srcId="{78789B38-21AF-4F61-BB84-89B861DE5F19}" destId="{59442CE1-8C72-45E5-BC20-BCC29E977B3F}" srcOrd="0" destOrd="0" presId="urn:microsoft.com/office/officeart/2008/layout/AlternatingHexagons"/>
    <dgm:cxn modelId="{EC5210C8-9848-4415-BCB7-6F89891626E5}" type="presOf" srcId="{047172AE-98AC-4676-9465-B2FD7DE26987}" destId="{F05F0399-4FFC-43B4-8C11-772BCC7EA4F0}" srcOrd="0" destOrd="0" presId="urn:microsoft.com/office/officeart/2008/layout/AlternatingHexagons"/>
    <dgm:cxn modelId="{469770D8-C492-4CC2-BE09-04789D65BF0D}" srcId="{4C85F0B7-F745-4A67-9E62-9A15F7B7770C}" destId="{047172AE-98AC-4676-9465-B2FD7DE26987}" srcOrd="1" destOrd="0" parTransId="{AF208719-AB98-4E6F-B61F-D5234525AB94}" sibTransId="{B2B1F96F-AB84-4E0A-876E-39C7835C181D}"/>
    <dgm:cxn modelId="{DB88FDFF-9980-458E-9AA1-561E40E511B2}" srcId="{4C85F0B7-F745-4A67-9E62-9A15F7B7770C}" destId="{36982037-4101-4CD3-8F42-4F515AA9D3C4}" srcOrd="2" destOrd="0" parTransId="{F40C04C1-0436-4F69-96C5-9DB5BED24F9E}" sibTransId="{E8A43F01-AC4F-4DB4-AF85-AB5E1549948C}"/>
    <dgm:cxn modelId="{EFBA3EC8-4BE4-4EC0-9E65-A92EFB664B76}" type="presParOf" srcId="{F27B989E-7AF4-466F-A937-121AEC4ED1CE}" destId="{A4A80088-D28F-4D6A-B7E8-518B2483C483}" srcOrd="0" destOrd="0" presId="urn:microsoft.com/office/officeart/2008/layout/AlternatingHexagons"/>
    <dgm:cxn modelId="{E3346A85-9C57-40A0-BD80-7973318D1249}" type="presParOf" srcId="{A4A80088-D28F-4D6A-B7E8-518B2483C483}" destId="{59442CE1-8C72-45E5-BC20-BCC29E977B3F}" srcOrd="0" destOrd="0" presId="urn:microsoft.com/office/officeart/2008/layout/AlternatingHexagons"/>
    <dgm:cxn modelId="{A8552732-630C-438E-9427-81E37F7D4867}" type="presParOf" srcId="{A4A80088-D28F-4D6A-B7E8-518B2483C483}" destId="{FBCE31F2-133C-484B-80F9-B8BEE80043F8}" srcOrd="1" destOrd="0" presId="urn:microsoft.com/office/officeart/2008/layout/AlternatingHexagons"/>
    <dgm:cxn modelId="{CB6AC58F-319F-49CB-B552-4706654FFDB3}" type="presParOf" srcId="{A4A80088-D28F-4D6A-B7E8-518B2483C483}" destId="{4520D7EC-E2E0-482D-BA5B-9C9D178F0E9F}" srcOrd="2" destOrd="0" presId="urn:microsoft.com/office/officeart/2008/layout/AlternatingHexagons"/>
    <dgm:cxn modelId="{52B7740C-5C91-4009-AB19-46245908501C}" type="presParOf" srcId="{A4A80088-D28F-4D6A-B7E8-518B2483C483}" destId="{58A505F6-1B61-487E-9F08-078083388063}" srcOrd="3" destOrd="0" presId="urn:microsoft.com/office/officeart/2008/layout/AlternatingHexagons"/>
    <dgm:cxn modelId="{2A6BA5CB-A775-4419-A0E0-6A6187592EA4}" type="presParOf" srcId="{A4A80088-D28F-4D6A-B7E8-518B2483C483}" destId="{60720FFB-6A7E-472A-8CEE-E0796E514C50}" srcOrd="4" destOrd="0" presId="urn:microsoft.com/office/officeart/2008/layout/AlternatingHexagons"/>
    <dgm:cxn modelId="{5FFC4697-3AB7-40D2-9903-827164368312}" type="presParOf" srcId="{F27B989E-7AF4-466F-A937-121AEC4ED1CE}" destId="{BEB10645-911D-4BEB-9AD5-C44F0FA025CD}" srcOrd="1" destOrd="0" presId="urn:microsoft.com/office/officeart/2008/layout/AlternatingHexagons"/>
    <dgm:cxn modelId="{8CD4CFD5-8AD6-4CBB-ADDB-F5426DEB3B48}" type="presParOf" srcId="{F27B989E-7AF4-466F-A937-121AEC4ED1CE}" destId="{CDB73F41-EAA5-4812-8017-8A95ED28ADB5}" srcOrd="2" destOrd="0" presId="urn:microsoft.com/office/officeart/2008/layout/AlternatingHexagons"/>
    <dgm:cxn modelId="{19EABCC6-6AA8-4D4C-8B86-9AF989923DC9}" type="presParOf" srcId="{CDB73F41-EAA5-4812-8017-8A95ED28ADB5}" destId="{F05F0399-4FFC-43B4-8C11-772BCC7EA4F0}" srcOrd="0" destOrd="0" presId="urn:microsoft.com/office/officeart/2008/layout/AlternatingHexagons"/>
    <dgm:cxn modelId="{60A7BC37-A026-4353-940C-19481EBF7B23}" type="presParOf" srcId="{CDB73F41-EAA5-4812-8017-8A95ED28ADB5}" destId="{D2A96C38-5E0A-49B0-A86B-779A9EF8232E}" srcOrd="1" destOrd="0" presId="urn:microsoft.com/office/officeart/2008/layout/AlternatingHexagons"/>
    <dgm:cxn modelId="{AA9CB791-5215-4DFE-9A20-C5449D6CFBDC}" type="presParOf" srcId="{CDB73F41-EAA5-4812-8017-8A95ED28ADB5}" destId="{BEE9EA02-5E8E-47F2-8482-0D97F1DF60DD}" srcOrd="2" destOrd="0" presId="urn:microsoft.com/office/officeart/2008/layout/AlternatingHexagons"/>
    <dgm:cxn modelId="{029C3E70-77BB-46D8-8ACF-3633B581FB68}" type="presParOf" srcId="{CDB73F41-EAA5-4812-8017-8A95ED28ADB5}" destId="{6926CBDB-1D0F-4CB9-9F4D-33C09438137E}" srcOrd="3" destOrd="0" presId="urn:microsoft.com/office/officeart/2008/layout/AlternatingHexagons"/>
    <dgm:cxn modelId="{C45A5B07-3473-43F3-9FC8-E7419A408ECA}" type="presParOf" srcId="{CDB73F41-EAA5-4812-8017-8A95ED28ADB5}" destId="{D4F75C9D-2AB3-4BC0-AE57-096ED8B96772}" srcOrd="4" destOrd="0" presId="urn:microsoft.com/office/officeart/2008/layout/AlternatingHexagons"/>
    <dgm:cxn modelId="{CDA40341-0000-44B0-A163-3B92037F6081}" type="presParOf" srcId="{F27B989E-7AF4-466F-A937-121AEC4ED1CE}" destId="{76B996BE-9E53-419C-B8A4-D651E2FC4CFB}" srcOrd="3" destOrd="0" presId="urn:microsoft.com/office/officeart/2008/layout/AlternatingHexagons"/>
    <dgm:cxn modelId="{A0B1815D-E5BC-42FF-9652-E6E6A22EEEC7}" type="presParOf" srcId="{F27B989E-7AF4-466F-A937-121AEC4ED1CE}" destId="{549BD448-8BB8-47AF-99B5-1F95D49106EF}" srcOrd="4" destOrd="0" presId="urn:microsoft.com/office/officeart/2008/layout/AlternatingHexagons"/>
    <dgm:cxn modelId="{ACD51E97-7554-41CC-9F92-9ACB86BE68A9}" type="presParOf" srcId="{549BD448-8BB8-47AF-99B5-1F95D49106EF}" destId="{842E2A10-E180-4CC7-8241-9B82BDDB1A66}" srcOrd="0" destOrd="0" presId="urn:microsoft.com/office/officeart/2008/layout/AlternatingHexagons"/>
    <dgm:cxn modelId="{45E66C9A-9A1B-4C36-B67D-CF1AB0705E3F}" type="presParOf" srcId="{549BD448-8BB8-47AF-99B5-1F95D49106EF}" destId="{D8EC1104-13E0-4C0B-9499-2C1F5C59E674}" srcOrd="1" destOrd="0" presId="urn:microsoft.com/office/officeart/2008/layout/AlternatingHexagons"/>
    <dgm:cxn modelId="{72384253-05B3-45C4-BD07-FAADC277EAFE}" type="presParOf" srcId="{549BD448-8BB8-47AF-99B5-1F95D49106EF}" destId="{FD3F6762-4E48-4C57-B214-047379C51799}" srcOrd="2" destOrd="0" presId="urn:microsoft.com/office/officeart/2008/layout/AlternatingHexagons"/>
    <dgm:cxn modelId="{ADA5F69A-0035-4F23-B0E6-A8F38E42A2CC}" type="presParOf" srcId="{549BD448-8BB8-47AF-99B5-1F95D49106EF}" destId="{359EB90D-C9D9-4ED8-83B4-6948D2C42E7B}" srcOrd="3" destOrd="0" presId="urn:microsoft.com/office/officeart/2008/layout/AlternatingHexagons"/>
    <dgm:cxn modelId="{4C1A3043-EE89-4EE0-AFC5-6260DB3222E1}" type="presParOf" srcId="{549BD448-8BB8-47AF-99B5-1F95D49106EF}" destId="{B3D8F6A8-F6CE-4675-9177-BC14A44C06E5}"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BA1FCA70-204D-49CF-945C-7A7ACDDF55EF}" type="doc">
      <dgm:prSet loTypeId="urn:microsoft.com/office/officeart/2008/layout/AlternatingHexagons" loCatId="list" qsTypeId="urn:microsoft.com/office/officeart/2005/8/quickstyle/simple1" qsCatId="simple" csTypeId="urn:microsoft.com/office/officeart/2005/8/colors/colorful3" csCatId="colorful" phldr="1"/>
      <dgm:spPr/>
      <dgm:t>
        <a:bodyPr/>
        <a:lstStyle/>
        <a:p>
          <a:endParaRPr lang="fr-BE"/>
        </a:p>
      </dgm:t>
    </dgm:pt>
    <dgm:pt modelId="{AED76AF9-7CA1-4544-9B3B-7A610EBFDE70}">
      <dgm:prSet phldrT="[Texte]" custT="1"/>
      <dgm:spPr>
        <a:solidFill>
          <a:srgbClr val="C00000"/>
        </a:solidFill>
      </dgm:spPr>
      <dgm:t>
        <a:bodyPr/>
        <a:lstStyle/>
        <a:p>
          <a:r>
            <a:rPr lang="fr-FR" sz="1800" dirty="0"/>
            <a:t>Assurer la continuité aide et soins</a:t>
          </a:r>
          <a:endParaRPr lang="fr-BE" sz="1800" dirty="0"/>
        </a:p>
      </dgm:t>
    </dgm:pt>
    <dgm:pt modelId="{9D6732DB-1983-4BEC-9C5C-27259A6FDB10}" type="parTrans" cxnId="{B55BFB71-91F3-469B-9251-401C20D99088}">
      <dgm:prSet/>
      <dgm:spPr/>
      <dgm:t>
        <a:bodyPr/>
        <a:lstStyle/>
        <a:p>
          <a:endParaRPr lang="fr-BE"/>
        </a:p>
      </dgm:t>
    </dgm:pt>
    <dgm:pt modelId="{124C1D1D-F094-4C1A-81DF-EACA3D0D1EE2}" type="sibTrans" cxnId="{B55BFB71-91F3-469B-9251-401C20D99088}">
      <dgm:prSet custT="1"/>
      <dgm:spPr/>
      <dgm:t>
        <a:bodyPr/>
        <a:lstStyle/>
        <a:p>
          <a:endParaRPr lang="fr-BE" sz="2000" dirty="0"/>
        </a:p>
        <a:p>
          <a:r>
            <a:rPr lang="fr-BE" sz="2000" dirty="0"/>
            <a:t>Soins de santé primaires</a:t>
          </a:r>
        </a:p>
        <a:p>
          <a:endParaRPr lang="fr-BE" sz="2000" dirty="0"/>
        </a:p>
      </dgm:t>
    </dgm:pt>
    <dgm:pt modelId="{F32459B1-4552-4381-8BDA-E5E4A239208E}">
      <dgm:prSet phldrT="[Texte]" custT="1"/>
      <dgm:spPr/>
      <dgm:t>
        <a:bodyPr/>
        <a:lstStyle/>
        <a:p>
          <a:endParaRPr lang="fr-BE" sz="2000" dirty="0"/>
        </a:p>
        <a:p>
          <a:r>
            <a:rPr lang="fr-BE" sz="2000" dirty="0" err="1"/>
            <a:t>Accomp</a:t>
          </a:r>
          <a:r>
            <a:rPr lang="fr-BE" sz="2000" baseline="30000" dirty="0" err="1"/>
            <a:t>t</a:t>
          </a:r>
          <a:r>
            <a:rPr lang="fr-BE" sz="2000" dirty="0"/>
            <a:t> sur la durée</a:t>
          </a:r>
        </a:p>
        <a:p>
          <a:r>
            <a:rPr lang="fr-FR" sz="2000" dirty="0"/>
            <a:t> </a:t>
          </a:r>
          <a:endParaRPr lang="fr-BE" sz="2000" dirty="0"/>
        </a:p>
      </dgm:t>
    </dgm:pt>
    <dgm:pt modelId="{EBE6A5E5-1464-4B6B-B989-095EF4DA1CB9}" type="parTrans" cxnId="{6EB61C0B-4602-4EE2-B3E4-3CA9B90E1A9D}">
      <dgm:prSet/>
      <dgm:spPr/>
      <dgm:t>
        <a:bodyPr/>
        <a:lstStyle/>
        <a:p>
          <a:endParaRPr lang="fr-BE"/>
        </a:p>
      </dgm:t>
    </dgm:pt>
    <dgm:pt modelId="{878AE3B4-3CDC-4780-BE70-42C91526B3DF}" type="sibTrans" cxnId="{6EB61C0B-4602-4EE2-B3E4-3CA9B90E1A9D}">
      <dgm:prSet custT="1"/>
      <dgm:spPr>
        <a:solidFill>
          <a:srgbClr val="FF0000"/>
        </a:solidFill>
      </dgm:spPr>
      <dgm:t>
        <a:bodyPr/>
        <a:lstStyle/>
        <a:p>
          <a:r>
            <a:rPr lang="fr-FR" sz="1800" dirty="0" err="1">
              <a:solidFill>
                <a:schemeClr val="bg1"/>
              </a:solidFill>
            </a:rPr>
            <a:t>Accomp</a:t>
          </a:r>
          <a:r>
            <a:rPr lang="fr-FR" sz="1800" baseline="30000" dirty="0" err="1">
              <a:solidFill>
                <a:schemeClr val="bg1"/>
              </a:solidFill>
            </a:rPr>
            <a:t>t</a:t>
          </a:r>
          <a:r>
            <a:rPr lang="fr-FR" sz="1800" baseline="30000" dirty="0">
              <a:solidFill>
                <a:schemeClr val="bg1"/>
              </a:solidFill>
            </a:rPr>
            <a:t> </a:t>
          </a:r>
          <a:r>
            <a:rPr lang="fr-FR" sz="1800" dirty="0">
              <a:solidFill>
                <a:schemeClr val="bg1"/>
              </a:solidFill>
            </a:rPr>
            <a:t>psy généraliste</a:t>
          </a:r>
          <a:endParaRPr lang="fr-BE" sz="1800" dirty="0">
            <a:solidFill>
              <a:schemeClr val="bg1"/>
            </a:solidFill>
          </a:endParaRPr>
        </a:p>
      </dgm:t>
    </dgm:pt>
    <dgm:pt modelId="{E095D731-B9D5-42D9-A4D5-45CBFB619FDC}">
      <dgm:prSet phldrT="[Texte]" custT="1"/>
      <dgm:spPr/>
      <dgm:t>
        <a:bodyPr/>
        <a:lstStyle/>
        <a:p>
          <a:r>
            <a:rPr lang="fr-FR" sz="1800" dirty="0"/>
            <a:t>Dispositifs de liaison </a:t>
          </a:r>
          <a:r>
            <a:rPr lang="fr-FR" sz="1800" dirty="0" err="1"/>
            <a:t>interpro</a:t>
          </a:r>
          <a:endParaRPr lang="fr-BE" sz="1800" dirty="0"/>
        </a:p>
      </dgm:t>
    </dgm:pt>
    <dgm:pt modelId="{F232E2C5-09AF-4955-9624-DDC183E5D1F9}" type="parTrans" cxnId="{8A0D8305-D7ED-4E62-8877-B367F1BD395D}">
      <dgm:prSet/>
      <dgm:spPr/>
      <dgm:t>
        <a:bodyPr/>
        <a:lstStyle/>
        <a:p>
          <a:endParaRPr lang="fr-BE"/>
        </a:p>
      </dgm:t>
    </dgm:pt>
    <dgm:pt modelId="{1DF3ED6F-D922-4F0E-B5E4-F041BC9B34FE}" type="sibTrans" cxnId="{8A0D8305-D7ED-4E62-8877-B367F1BD395D}">
      <dgm:prSet custT="1"/>
      <dgm:spPr>
        <a:solidFill>
          <a:schemeClr val="bg2">
            <a:lumMod val="50000"/>
          </a:schemeClr>
        </a:solidFill>
      </dgm:spPr>
      <dgm:t>
        <a:bodyPr/>
        <a:lstStyle/>
        <a:p>
          <a:r>
            <a:rPr lang="fr-FR" sz="2000" dirty="0"/>
            <a:t> Prise en charge de tous</a:t>
          </a:r>
          <a:endParaRPr lang="fr-BE" sz="2000" dirty="0"/>
        </a:p>
      </dgm:t>
    </dgm:pt>
    <dgm:pt modelId="{C5A88001-A384-4FE6-ABE5-D61F10C1ED8E}" type="pres">
      <dgm:prSet presAssocID="{BA1FCA70-204D-49CF-945C-7A7ACDDF55EF}" presName="Name0" presStyleCnt="0">
        <dgm:presLayoutVars>
          <dgm:chMax/>
          <dgm:chPref/>
          <dgm:dir/>
          <dgm:animLvl val="lvl"/>
        </dgm:presLayoutVars>
      </dgm:prSet>
      <dgm:spPr/>
    </dgm:pt>
    <dgm:pt modelId="{AABA8BB0-574E-424A-917C-6E464EE105CD}" type="pres">
      <dgm:prSet presAssocID="{AED76AF9-7CA1-4544-9B3B-7A610EBFDE70}" presName="composite" presStyleCnt="0"/>
      <dgm:spPr/>
    </dgm:pt>
    <dgm:pt modelId="{4FF3B39D-F3F3-41E5-9CFC-E18F40B885E6}" type="pres">
      <dgm:prSet presAssocID="{AED76AF9-7CA1-4544-9B3B-7A610EBFDE70}" presName="Parent1" presStyleLbl="node1" presStyleIdx="0" presStyleCnt="6" custLinFactX="9805" custLinFactY="69712" custLinFactNeighborX="100000" custLinFactNeighborY="100000">
        <dgm:presLayoutVars>
          <dgm:chMax val="1"/>
          <dgm:chPref val="1"/>
          <dgm:bulletEnabled val="1"/>
        </dgm:presLayoutVars>
      </dgm:prSet>
      <dgm:spPr/>
    </dgm:pt>
    <dgm:pt modelId="{52188A89-8AA6-4ADE-A5BC-380660098902}" type="pres">
      <dgm:prSet presAssocID="{AED76AF9-7CA1-4544-9B3B-7A610EBFDE70}" presName="Childtext1" presStyleLbl="revTx" presStyleIdx="0" presStyleCnt="3">
        <dgm:presLayoutVars>
          <dgm:chMax val="0"/>
          <dgm:chPref val="0"/>
          <dgm:bulletEnabled val="1"/>
        </dgm:presLayoutVars>
      </dgm:prSet>
      <dgm:spPr/>
    </dgm:pt>
    <dgm:pt modelId="{CF6B2E8B-9D5C-4BCF-8A67-BDBE088E9903}" type="pres">
      <dgm:prSet presAssocID="{AED76AF9-7CA1-4544-9B3B-7A610EBFDE70}" presName="BalanceSpacing" presStyleCnt="0"/>
      <dgm:spPr/>
    </dgm:pt>
    <dgm:pt modelId="{8232A3DA-40E0-4F69-A8A5-2A2D7F1FCCB0}" type="pres">
      <dgm:prSet presAssocID="{AED76AF9-7CA1-4544-9B3B-7A610EBFDE70}" presName="BalanceSpacing1" presStyleCnt="0"/>
      <dgm:spPr/>
    </dgm:pt>
    <dgm:pt modelId="{5FBE9D3B-8CBB-4060-B84E-C5F1E0A8C779}" type="pres">
      <dgm:prSet presAssocID="{124C1D1D-F094-4C1A-81DF-EACA3D0D1EE2}" presName="Accent1Text" presStyleLbl="node1" presStyleIdx="1" presStyleCnt="6" custLinFactNeighborX="-54797" custLinFactNeighborY="84880"/>
      <dgm:spPr/>
    </dgm:pt>
    <dgm:pt modelId="{7FCBA0DB-06A5-49A7-9909-17A41516FD32}" type="pres">
      <dgm:prSet presAssocID="{124C1D1D-F094-4C1A-81DF-EACA3D0D1EE2}" presName="spaceBetweenRectangles" presStyleCnt="0"/>
      <dgm:spPr/>
    </dgm:pt>
    <dgm:pt modelId="{DA129FD7-E206-46A7-9109-4865934E98C8}" type="pres">
      <dgm:prSet presAssocID="{F32459B1-4552-4381-8BDA-E5E4A239208E}" presName="composite" presStyleCnt="0"/>
      <dgm:spPr/>
    </dgm:pt>
    <dgm:pt modelId="{351DCDB5-2DA5-46D1-9BD9-BDABD9E44002}" type="pres">
      <dgm:prSet presAssocID="{F32459B1-4552-4381-8BDA-E5E4A239208E}" presName="Parent1" presStyleLbl="node1" presStyleIdx="2" presStyleCnt="6">
        <dgm:presLayoutVars>
          <dgm:chMax val="1"/>
          <dgm:chPref val="1"/>
          <dgm:bulletEnabled val="1"/>
        </dgm:presLayoutVars>
      </dgm:prSet>
      <dgm:spPr/>
    </dgm:pt>
    <dgm:pt modelId="{0368A8F3-F75F-496A-86F1-D6F5E40D5526}" type="pres">
      <dgm:prSet presAssocID="{F32459B1-4552-4381-8BDA-E5E4A239208E}" presName="Childtext1" presStyleLbl="revTx" presStyleIdx="1" presStyleCnt="3">
        <dgm:presLayoutVars>
          <dgm:chMax val="0"/>
          <dgm:chPref val="0"/>
          <dgm:bulletEnabled val="1"/>
        </dgm:presLayoutVars>
      </dgm:prSet>
      <dgm:spPr/>
    </dgm:pt>
    <dgm:pt modelId="{5E852CC9-8886-4A05-B22B-92913CE9AD1E}" type="pres">
      <dgm:prSet presAssocID="{F32459B1-4552-4381-8BDA-E5E4A239208E}" presName="BalanceSpacing" presStyleCnt="0"/>
      <dgm:spPr/>
    </dgm:pt>
    <dgm:pt modelId="{175654C5-9F7F-42BE-A96A-EBE06F6615E9}" type="pres">
      <dgm:prSet presAssocID="{F32459B1-4552-4381-8BDA-E5E4A239208E}" presName="BalanceSpacing1" presStyleCnt="0"/>
      <dgm:spPr/>
    </dgm:pt>
    <dgm:pt modelId="{5226597D-2FC9-464F-B2B7-C4F5AB5E3B1E}" type="pres">
      <dgm:prSet presAssocID="{878AE3B4-3CDC-4780-BE70-42C91526B3DF}" presName="Accent1Text" presStyleLbl="node1" presStyleIdx="3" presStyleCnt="6"/>
      <dgm:spPr/>
    </dgm:pt>
    <dgm:pt modelId="{3CD5C7C0-A4F5-4CD6-A311-E54312AD0D3E}" type="pres">
      <dgm:prSet presAssocID="{878AE3B4-3CDC-4780-BE70-42C91526B3DF}" presName="spaceBetweenRectangles" presStyleCnt="0"/>
      <dgm:spPr/>
    </dgm:pt>
    <dgm:pt modelId="{B4465C3E-B98C-4A5E-BC53-BA3379D50CAE}" type="pres">
      <dgm:prSet presAssocID="{E095D731-B9D5-42D9-A4D5-45CBFB619FDC}" presName="composite" presStyleCnt="0"/>
      <dgm:spPr/>
    </dgm:pt>
    <dgm:pt modelId="{811120A7-C818-494A-8408-F71169742A0D}" type="pres">
      <dgm:prSet presAssocID="{E095D731-B9D5-42D9-A4D5-45CBFB619FDC}" presName="Parent1" presStyleLbl="node1" presStyleIdx="4" presStyleCnt="6">
        <dgm:presLayoutVars>
          <dgm:chMax val="1"/>
          <dgm:chPref val="1"/>
          <dgm:bulletEnabled val="1"/>
        </dgm:presLayoutVars>
      </dgm:prSet>
      <dgm:spPr/>
    </dgm:pt>
    <dgm:pt modelId="{16F631C7-4428-4B0D-901E-2DD1865539C6}" type="pres">
      <dgm:prSet presAssocID="{E095D731-B9D5-42D9-A4D5-45CBFB619FDC}" presName="Childtext1" presStyleLbl="revTx" presStyleIdx="2" presStyleCnt="3">
        <dgm:presLayoutVars>
          <dgm:chMax val="0"/>
          <dgm:chPref val="0"/>
          <dgm:bulletEnabled val="1"/>
        </dgm:presLayoutVars>
      </dgm:prSet>
      <dgm:spPr/>
    </dgm:pt>
    <dgm:pt modelId="{3706CF3B-547C-4446-A7B5-E2D7A59C0532}" type="pres">
      <dgm:prSet presAssocID="{E095D731-B9D5-42D9-A4D5-45CBFB619FDC}" presName="BalanceSpacing" presStyleCnt="0"/>
      <dgm:spPr/>
    </dgm:pt>
    <dgm:pt modelId="{D841A2E1-FB9F-4CA1-A19F-A6D6813C5944}" type="pres">
      <dgm:prSet presAssocID="{E095D731-B9D5-42D9-A4D5-45CBFB619FDC}" presName="BalanceSpacing1" presStyleCnt="0"/>
      <dgm:spPr/>
    </dgm:pt>
    <dgm:pt modelId="{5D8278D2-5BE5-4678-8424-F24670A5550E}" type="pres">
      <dgm:prSet presAssocID="{1DF3ED6F-D922-4F0E-B5E4-F041BC9B34FE}" presName="Accent1Text" presStyleLbl="node1" presStyleIdx="5" presStyleCnt="6"/>
      <dgm:spPr/>
    </dgm:pt>
  </dgm:ptLst>
  <dgm:cxnLst>
    <dgm:cxn modelId="{2F27F602-F899-4F7F-9E94-DCD9DC1395FD}" type="presOf" srcId="{1DF3ED6F-D922-4F0E-B5E4-F041BC9B34FE}" destId="{5D8278D2-5BE5-4678-8424-F24670A5550E}" srcOrd="0" destOrd="0" presId="urn:microsoft.com/office/officeart/2008/layout/AlternatingHexagons"/>
    <dgm:cxn modelId="{8A0D8305-D7ED-4E62-8877-B367F1BD395D}" srcId="{BA1FCA70-204D-49CF-945C-7A7ACDDF55EF}" destId="{E095D731-B9D5-42D9-A4D5-45CBFB619FDC}" srcOrd="2" destOrd="0" parTransId="{F232E2C5-09AF-4955-9624-DDC183E5D1F9}" sibTransId="{1DF3ED6F-D922-4F0E-B5E4-F041BC9B34FE}"/>
    <dgm:cxn modelId="{6EB61C0B-4602-4EE2-B3E4-3CA9B90E1A9D}" srcId="{BA1FCA70-204D-49CF-945C-7A7ACDDF55EF}" destId="{F32459B1-4552-4381-8BDA-E5E4A239208E}" srcOrd="1" destOrd="0" parTransId="{EBE6A5E5-1464-4B6B-B989-095EF4DA1CB9}" sibTransId="{878AE3B4-3CDC-4780-BE70-42C91526B3DF}"/>
    <dgm:cxn modelId="{06763617-AC69-46AF-B326-644147BF7D11}" type="presOf" srcId="{F32459B1-4552-4381-8BDA-E5E4A239208E}" destId="{351DCDB5-2DA5-46D1-9BD9-BDABD9E44002}" srcOrd="0" destOrd="0" presId="urn:microsoft.com/office/officeart/2008/layout/AlternatingHexagons"/>
    <dgm:cxn modelId="{1D651520-CA31-46F3-A166-68194024A988}" type="presOf" srcId="{E095D731-B9D5-42D9-A4D5-45CBFB619FDC}" destId="{811120A7-C818-494A-8408-F71169742A0D}" srcOrd="0" destOrd="0" presId="urn:microsoft.com/office/officeart/2008/layout/AlternatingHexagons"/>
    <dgm:cxn modelId="{717E7B36-9C39-4458-B239-DB09AECA841D}" type="presOf" srcId="{BA1FCA70-204D-49CF-945C-7A7ACDDF55EF}" destId="{C5A88001-A384-4FE6-ABE5-D61F10C1ED8E}" srcOrd="0" destOrd="0" presId="urn:microsoft.com/office/officeart/2008/layout/AlternatingHexagons"/>
    <dgm:cxn modelId="{B55BFB71-91F3-469B-9251-401C20D99088}" srcId="{BA1FCA70-204D-49CF-945C-7A7ACDDF55EF}" destId="{AED76AF9-7CA1-4544-9B3B-7A610EBFDE70}" srcOrd="0" destOrd="0" parTransId="{9D6732DB-1983-4BEC-9C5C-27259A6FDB10}" sibTransId="{124C1D1D-F094-4C1A-81DF-EACA3D0D1EE2}"/>
    <dgm:cxn modelId="{FCD9F755-50CC-4B68-9090-1CA18D9AD858}" type="presOf" srcId="{878AE3B4-3CDC-4780-BE70-42C91526B3DF}" destId="{5226597D-2FC9-464F-B2B7-C4F5AB5E3B1E}" srcOrd="0" destOrd="0" presId="urn:microsoft.com/office/officeart/2008/layout/AlternatingHexagons"/>
    <dgm:cxn modelId="{B3A507D0-BA1D-4305-8CD6-591DF90A7289}" type="presOf" srcId="{AED76AF9-7CA1-4544-9B3B-7A610EBFDE70}" destId="{4FF3B39D-F3F3-41E5-9CFC-E18F40B885E6}" srcOrd="0" destOrd="0" presId="urn:microsoft.com/office/officeart/2008/layout/AlternatingHexagons"/>
    <dgm:cxn modelId="{93E4CAD9-2EB3-4688-A3AC-12495DBAF349}" type="presOf" srcId="{124C1D1D-F094-4C1A-81DF-EACA3D0D1EE2}" destId="{5FBE9D3B-8CBB-4060-B84E-C5F1E0A8C779}" srcOrd="0" destOrd="0" presId="urn:microsoft.com/office/officeart/2008/layout/AlternatingHexagons"/>
    <dgm:cxn modelId="{C58F1406-5A91-47A2-9429-9AD176909CF6}" type="presParOf" srcId="{C5A88001-A384-4FE6-ABE5-D61F10C1ED8E}" destId="{AABA8BB0-574E-424A-917C-6E464EE105CD}" srcOrd="0" destOrd="0" presId="urn:microsoft.com/office/officeart/2008/layout/AlternatingHexagons"/>
    <dgm:cxn modelId="{F14FE1FA-7AE4-425C-AFDF-567C1350B7F4}" type="presParOf" srcId="{AABA8BB0-574E-424A-917C-6E464EE105CD}" destId="{4FF3B39D-F3F3-41E5-9CFC-E18F40B885E6}" srcOrd="0" destOrd="0" presId="urn:microsoft.com/office/officeart/2008/layout/AlternatingHexagons"/>
    <dgm:cxn modelId="{B366CD33-BD73-40C2-AB69-FB1C2351DBE2}" type="presParOf" srcId="{AABA8BB0-574E-424A-917C-6E464EE105CD}" destId="{52188A89-8AA6-4ADE-A5BC-380660098902}" srcOrd="1" destOrd="0" presId="urn:microsoft.com/office/officeart/2008/layout/AlternatingHexagons"/>
    <dgm:cxn modelId="{DCF72D1B-5A64-4DB9-96D9-079BFD11B057}" type="presParOf" srcId="{AABA8BB0-574E-424A-917C-6E464EE105CD}" destId="{CF6B2E8B-9D5C-4BCF-8A67-BDBE088E9903}" srcOrd="2" destOrd="0" presId="urn:microsoft.com/office/officeart/2008/layout/AlternatingHexagons"/>
    <dgm:cxn modelId="{10A01E43-4135-4BAB-9C33-2FE98CB40DB2}" type="presParOf" srcId="{AABA8BB0-574E-424A-917C-6E464EE105CD}" destId="{8232A3DA-40E0-4F69-A8A5-2A2D7F1FCCB0}" srcOrd="3" destOrd="0" presId="urn:microsoft.com/office/officeart/2008/layout/AlternatingHexagons"/>
    <dgm:cxn modelId="{F0E412A3-9850-4DDD-945E-0B46093ADCD2}" type="presParOf" srcId="{AABA8BB0-574E-424A-917C-6E464EE105CD}" destId="{5FBE9D3B-8CBB-4060-B84E-C5F1E0A8C779}" srcOrd="4" destOrd="0" presId="urn:microsoft.com/office/officeart/2008/layout/AlternatingHexagons"/>
    <dgm:cxn modelId="{9C0C75AC-AC69-4BA0-A007-0C20A228384D}" type="presParOf" srcId="{C5A88001-A384-4FE6-ABE5-D61F10C1ED8E}" destId="{7FCBA0DB-06A5-49A7-9909-17A41516FD32}" srcOrd="1" destOrd="0" presId="urn:microsoft.com/office/officeart/2008/layout/AlternatingHexagons"/>
    <dgm:cxn modelId="{DD20F93A-656A-4738-A684-E4BD8E8FB58D}" type="presParOf" srcId="{C5A88001-A384-4FE6-ABE5-D61F10C1ED8E}" destId="{DA129FD7-E206-46A7-9109-4865934E98C8}" srcOrd="2" destOrd="0" presId="urn:microsoft.com/office/officeart/2008/layout/AlternatingHexagons"/>
    <dgm:cxn modelId="{099BFB64-C67A-41A6-854E-B632B8306E14}" type="presParOf" srcId="{DA129FD7-E206-46A7-9109-4865934E98C8}" destId="{351DCDB5-2DA5-46D1-9BD9-BDABD9E44002}" srcOrd="0" destOrd="0" presId="urn:microsoft.com/office/officeart/2008/layout/AlternatingHexagons"/>
    <dgm:cxn modelId="{CA9DECC5-EB2D-4FF8-AB9B-E31769C0DEA2}" type="presParOf" srcId="{DA129FD7-E206-46A7-9109-4865934E98C8}" destId="{0368A8F3-F75F-496A-86F1-D6F5E40D5526}" srcOrd="1" destOrd="0" presId="urn:microsoft.com/office/officeart/2008/layout/AlternatingHexagons"/>
    <dgm:cxn modelId="{BFABCCA1-B492-4C13-BB06-A309B9BFA0BE}" type="presParOf" srcId="{DA129FD7-E206-46A7-9109-4865934E98C8}" destId="{5E852CC9-8886-4A05-B22B-92913CE9AD1E}" srcOrd="2" destOrd="0" presId="urn:microsoft.com/office/officeart/2008/layout/AlternatingHexagons"/>
    <dgm:cxn modelId="{D6EC256A-141C-45ED-A0FB-BB2FF1E00FCD}" type="presParOf" srcId="{DA129FD7-E206-46A7-9109-4865934E98C8}" destId="{175654C5-9F7F-42BE-A96A-EBE06F6615E9}" srcOrd="3" destOrd="0" presId="urn:microsoft.com/office/officeart/2008/layout/AlternatingHexagons"/>
    <dgm:cxn modelId="{230C1AE5-2399-482B-9306-59275BF9D04C}" type="presParOf" srcId="{DA129FD7-E206-46A7-9109-4865934E98C8}" destId="{5226597D-2FC9-464F-B2B7-C4F5AB5E3B1E}" srcOrd="4" destOrd="0" presId="urn:microsoft.com/office/officeart/2008/layout/AlternatingHexagons"/>
    <dgm:cxn modelId="{A7B287C6-7FE9-43EA-8DDA-7FCAA2998B87}" type="presParOf" srcId="{C5A88001-A384-4FE6-ABE5-D61F10C1ED8E}" destId="{3CD5C7C0-A4F5-4CD6-A311-E54312AD0D3E}" srcOrd="3" destOrd="0" presId="urn:microsoft.com/office/officeart/2008/layout/AlternatingHexagons"/>
    <dgm:cxn modelId="{7C5B2717-B6DD-450B-9926-A025FFF1C662}" type="presParOf" srcId="{C5A88001-A384-4FE6-ABE5-D61F10C1ED8E}" destId="{B4465C3E-B98C-4A5E-BC53-BA3379D50CAE}" srcOrd="4" destOrd="0" presId="urn:microsoft.com/office/officeart/2008/layout/AlternatingHexagons"/>
    <dgm:cxn modelId="{A59E47D0-4EFD-47B4-9C68-5BAE3FAE3B2D}" type="presParOf" srcId="{B4465C3E-B98C-4A5E-BC53-BA3379D50CAE}" destId="{811120A7-C818-494A-8408-F71169742A0D}" srcOrd="0" destOrd="0" presId="urn:microsoft.com/office/officeart/2008/layout/AlternatingHexagons"/>
    <dgm:cxn modelId="{0480AEDA-5ADD-4A2F-A202-1181FDBB26F2}" type="presParOf" srcId="{B4465C3E-B98C-4A5E-BC53-BA3379D50CAE}" destId="{16F631C7-4428-4B0D-901E-2DD1865539C6}" srcOrd="1" destOrd="0" presId="urn:microsoft.com/office/officeart/2008/layout/AlternatingHexagons"/>
    <dgm:cxn modelId="{FA8DD6BB-91D8-489C-9E2F-8B4616804061}" type="presParOf" srcId="{B4465C3E-B98C-4A5E-BC53-BA3379D50CAE}" destId="{3706CF3B-547C-4446-A7B5-E2D7A59C0532}" srcOrd="2" destOrd="0" presId="urn:microsoft.com/office/officeart/2008/layout/AlternatingHexagons"/>
    <dgm:cxn modelId="{C492D14D-56EB-47C4-A447-4A55C22793D9}" type="presParOf" srcId="{B4465C3E-B98C-4A5E-BC53-BA3379D50CAE}" destId="{D841A2E1-FB9F-4CA1-A19F-A6D6813C5944}" srcOrd="3" destOrd="0" presId="urn:microsoft.com/office/officeart/2008/layout/AlternatingHexagons"/>
    <dgm:cxn modelId="{CDE30446-FDF2-4620-A22E-881719A7A8D3}" type="presParOf" srcId="{B4465C3E-B98C-4A5E-BC53-BA3379D50CAE}" destId="{5D8278D2-5BE5-4678-8424-F24670A5550E}" srcOrd="4" destOrd="0" presId="urn:microsoft.com/office/officeart/2008/layout/AlternatingHexagons"/>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BA1FCA70-204D-49CF-945C-7A7ACDDF55EF}" type="doc">
      <dgm:prSet loTypeId="urn:microsoft.com/office/officeart/2008/layout/AlternatingHexagons" loCatId="list" qsTypeId="urn:microsoft.com/office/officeart/2005/8/quickstyle/simple1" qsCatId="simple" csTypeId="urn:microsoft.com/office/officeart/2005/8/colors/colorful4" csCatId="colorful" phldr="1"/>
      <dgm:spPr/>
      <dgm:t>
        <a:bodyPr/>
        <a:lstStyle/>
        <a:p>
          <a:endParaRPr lang="fr-BE"/>
        </a:p>
      </dgm:t>
    </dgm:pt>
    <dgm:pt modelId="{AED76AF9-7CA1-4544-9B3B-7A610EBFDE70}">
      <dgm:prSet phldrT="[Texte]" custT="1"/>
      <dgm:spPr/>
      <dgm:t>
        <a:bodyPr/>
        <a:lstStyle/>
        <a:p>
          <a:r>
            <a:rPr lang="fr-FR" sz="2000" dirty="0">
              <a:solidFill>
                <a:schemeClr val="tx1"/>
              </a:solidFill>
            </a:rPr>
            <a:t>Collab.</a:t>
          </a:r>
        </a:p>
        <a:p>
          <a:r>
            <a:rPr lang="fr-FR" sz="2000" dirty="0" err="1">
              <a:solidFill>
                <a:schemeClr val="tx1"/>
              </a:solidFill>
            </a:rPr>
            <a:t>Ambu</a:t>
          </a:r>
          <a:endParaRPr lang="fr-BE" sz="2000" dirty="0">
            <a:solidFill>
              <a:schemeClr val="tx1"/>
            </a:solidFill>
          </a:endParaRPr>
        </a:p>
      </dgm:t>
    </dgm:pt>
    <dgm:pt modelId="{9D6732DB-1983-4BEC-9C5C-27259A6FDB10}" type="parTrans" cxnId="{B55BFB71-91F3-469B-9251-401C20D99088}">
      <dgm:prSet/>
      <dgm:spPr/>
      <dgm:t>
        <a:bodyPr/>
        <a:lstStyle/>
        <a:p>
          <a:endParaRPr lang="fr-BE"/>
        </a:p>
      </dgm:t>
    </dgm:pt>
    <dgm:pt modelId="{124C1D1D-F094-4C1A-81DF-EACA3D0D1EE2}" type="sibTrans" cxnId="{B55BFB71-91F3-469B-9251-401C20D99088}">
      <dgm:prSet custT="1"/>
      <dgm:spPr/>
      <dgm:t>
        <a:bodyPr/>
        <a:lstStyle/>
        <a:p>
          <a:r>
            <a:rPr lang="fr-FR" sz="2000" dirty="0">
              <a:solidFill>
                <a:schemeClr val="tx1"/>
              </a:solidFill>
            </a:rPr>
            <a:t>1</a:t>
          </a:r>
          <a:r>
            <a:rPr lang="fr-FR" sz="2000" baseline="30000" dirty="0">
              <a:solidFill>
                <a:schemeClr val="tx1"/>
              </a:solidFill>
            </a:rPr>
            <a:t>er</a:t>
          </a:r>
          <a:r>
            <a:rPr lang="fr-FR" sz="2000" baseline="0" dirty="0">
              <a:solidFill>
                <a:schemeClr val="tx1"/>
              </a:solidFill>
            </a:rPr>
            <a:t> Accueil</a:t>
          </a:r>
          <a:endParaRPr lang="fr-BE" sz="2000" dirty="0">
            <a:solidFill>
              <a:schemeClr val="tx1"/>
            </a:solidFill>
          </a:endParaRPr>
        </a:p>
      </dgm:t>
    </dgm:pt>
    <dgm:pt modelId="{F32459B1-4552-4381-8BDA-E5E4A239208E}">
      <dgm:prSet phldrT="[Texte]" custT="1"/>
      <dgm:spPr/>
      <dgm:t>
        <a:bodyPr/>
        <a:lstStyle/>
        <a:p>
          <a:endParaRPr lang="fr-FR" sz="2000" dirty="0">
            <a:solidFill>
              <a:schemeClr val="tx1"/>
            </a:solidFill>
          </a:endParaRPr>
        </a:p>
        <a:p>
          <a:r>
            <a:rPr lang="fr-FR" sz="2000" dirty="0">
              <a:solidFill>
                <a:schemeClr val="tx1"/>
              </a:solidFill>
              <a:sym typeface="Wingdings" panose="05000000000000000000" pitchFamily="2" charset="2"/>
            </a:rPr>
            <a:t></a:t>
          </a:r>
          <a:r>
            <a:rPr lang="fr-FR" sz="2000" dirty="0">
              <a:solidFill>
                <a:schemeClr val="tx1"/>
              </a:solidFill>
            </a:rPr>
            <a:t> Lien social et accès aux droits</a:t>
          </a:r>
          <a:endParaRPr lang="fr-BE" sz="2000" dirty="0">
            <a:solidFill>
              <a:schemeClr val="tx1"/>
            </a:solidFill>
          </a:endParaRPr>
        </a:p>
        <a:p>
          <a:endParaRPr lang="fr-BE" sz="2000" dirty="0">
            <a:solidFill>
              <a:schemeClr val="tx1"/>
            </a:solidFill>
          </a:endParaRPr>
        </a:p>
      </dgm:t>
    </dgm:pt>
    <dgm:pt modelId="{EBE6A5E5-1464-4B6B-B989-095EF4DA1CB9}" type="parTrans" cxnId="{6EB61C0B-4602-4EE2-B3E4-3CA9B90E1A9D}">
      <dgm:prSet/>
      <dgm:spPr/>
      <dgm:t>
        <a:bodyPr/>
        <a:lstStyle/>
        <a:p>
          <a:endParaRPr lang="fr-BE"/>
        </a:p>
      </dgm:t>
    </dgm:pt>
    <dgm:pt modelId="{878AE3B4-3CDC-4780-BE70-42C91526B3DF}" type="sibTrans" cxnId="{6EB61C0B-4602-4EE2-B3E4-3CA9B90E1A9D}">
      <dgm:prSet custT="1"/>
      <dgm:spPr/>
      <dgm:t>
        <a:bodyPr/>
        <a:lstStyle/>
        <a:p>
          <a:r>
            <a:rPr lang="fr-FR" sz="1800" dirty="0">
              <a:solidFill>
                <a:schemeClr val="tx1"/>
              </a:solidFill>
            </a:rPr>
            <a:t>Participation</a:t>
          </a:r>
          <a:endParaRPr lang="fr-BE" sz="1800" dirty="0">
            <a:solidFill>
              <a:schemeClr val="tx1"/>
            </a:solidFill>
          </a:endParaRPr>
        </a:p>
      </dgm:t>
    </dgm:pt>
    <dgm:pt modelId="{E095D731-B9D5-42D9-A4D5-45CBFB619FDC}">
      <dgm:prSet phldrT="[Texte]" custT="1"/>
      <dgm:spPr/>
      <dgm:t>
        <a:bodyPr lIns="0" rIns="0"/>
        <a:lstStyle/>
        <a:p>
          <a:r>
            <a:rPr lang="fr-FR" sz="2000" dirty="0">
              <a:solidFill>
                <a:schemeClr val="tx1"/>
              </a:solidFill>
            </a:rPr>
            <a:t>Action </a:t>
          </a:r>
          <a:r>
            <a:rPr lang="fr-FR" sz="1800" dirty="0" err="1">
              <a:solidFill>
                <a:schemeClr val="tx1"/>
              </a:solidFill>
            </a:rPr>
            <a:t>communaut</a:t>
          </a:r>
          <a:r>
            <a:rPr lang="fr-FR" sz="1800" dirty="0">
              <a:solidFill>
                <a:schemeClr val="tx1"/>
              </a:solidFill>
            </a:rPr>
            <a:t>.</a:t>
          </a:r>
          <a:endParaRPr lang="fr-BE" sz="2400" dirty="0">
            <a:solidFill>
              <a:schemeClr val="tx1"/>
            </a:solidFill>
          </a:endParaRPr>
        </a:p>
      </dgm:t>
    </dgm:pt>
    <dgm:pt modelId="{F232E2C5-09AF-4955-9624-DDC183E5D1F9}" type="parTrans" cxnId="{8A0D8305-D7ED-4E62-8877-B367F1BD395D}">
      <dgm:prSet/>
      <dgm:spPr/>
      <dgm:t>
        <a:bodyPr/>
        <a:lstStyle/>
        <a:p>
          <a:endParaRPr lang="fr-BE"/>
        </a:p>
      </dgm:t>
    </dgm:pt>
    <dgm:pt modelId="{1DF3ED6F-D922-4F0E-B5E4-F041BC9B34FE}" type="sibTrans" cxnId="{8A0D8305-D7ED-4E62-8877-B367F1BD395D}">
      <dgm:prSet custT="1"/>
      <dgm:spPr/>
      <dgm:t>
        <a:bodyPr/>
        <a:lstStyle/>
        <a:p>
          <a:r>
            <a:rPr lang="fr-FR" sz="1800" dirty="0"/>
            <a:t>Observatoire</a:t>
          </a:r>
          <a:endParaRPr lang="fr-BE" sz="1800" dirty="0"/>
        </a:p>
      </dgm:t>
    </dgm:pt>
    <dgm:pt modelId="{C5A88001-A384-4FE6-ABE5-D61F10C1ED8E}" type="pres">
      <dgm:prSet presAssocID="{BA1FCA70-204D-49CF-945C-7A7ACDDF55EF}" presName="Name0" presStyleCnt="0">
        <dgm:presLayoutVars>
          <dgm:chMax/>
          <dgm:chPref/>
          <dgm:dir/>
          <dgm:animLvl val="lvl"/>
        </dgm:presLayoutVars>
      </dgm:prSet>
      <dgm:spPr/>
    </dgm:pt>
    <dgm:pt modelId="{AABA8BB0-574E-424A-917C-6E464EE105CD}" type="pres">
      <dgm:prSet presAssocID="{AED76AF9-7CA1-4544-9B3B-7A610EBFDE70}" presName="composite" presStyleCnt="0"/>
      <dgm:spPr/>
    </dgm:pt>
    <dgm:pt modelId="{4FF3B39D-F3F3-41E5-9CFC-E18F40B885E6}" type="pres">
      <dgm:prSet presAssocID="{AED76AF9-7CA1-4544-9B3B-7A610EBFDE70}" presName="Parent1" presStyleLbl="node1" presStyleIdx="0" presStyleCnt="6" custLinFactX="9805" custLinFactY="69712" custLinFactNeighborX="100000" custLinFactNeighborY="100000">
        <dgm:presLayoutVars>
          <dgm:chMax val="1"/>
          <dgm:chPref val="1"/>
          <dgm:bulletEnabled val="1"/>
        </dgm:presLayoutVars>
      </dgm:prSet>
      <dgm:spPr/>
    </dgm:pt>
    <dgm:pt modelId="{52188A89-8AA6-4ADE-A5BC-380660098902}" type="pres">
      <dgm:prSet presAssocID="{AED76AF9-7CA1-4544-9B3B-7A610EBFDE70}" presName="Childtext1" presStyleLbl="revTx" presStyleIdx="0" presStyleCnt="3">
        <dgm:presLayoutVars>
          <dgm:chMax val="0"/>
          <dgm:chPref val="0"/>
          <dgm:bulletEnabled val="1"/>
        </dgm:presLayoutVars>
      </dgm:prSet>
      <dgm:spPr/>
    </dgm:pt>
    <dgm:pt modelId="{CF6B2E8B-9D5C-4BCF-8A67-BDBE088E9903}" type="pres">
      <dgm:prSet presAssocID="{AED76AF9-7CA1-4544-9B3B-7A610EBFDE70}" presName="BalanceSpacing" presStyleCnt="0"/>
      <dgm:spPr/>
    </dgm:pt>
    <dgm:pt modelId="{8232A3DA-40E0-4F69-A8A5-2A2D7F1FCCB0}" type="pres">
      <dgm:prSet presAssocID="{AED76AF9-7CA1-4544-9B3B-7A610EBFDE70}" presName="BalanceSpacing1" presStyleCnt="0"/>
      <dgm:spPr/>
    </dgm:pt>
    <dgm:pt modelId="{5FBE9D3B-8CBB-4060-B84E-C5F1E0A8C779}" type="pres">
      <dgm:prSet presAssocID="{124C1D1D-F094-4C1A-81DF-EACA3D0D1EE2}" presName="Accent1Text" presStyleLbl="node1" presStyleIdx="1" presStyleCnt="6" custLinFactNeighborX="-54797" custLinFactNeighborY="84880"/>
      <dgm:spPr/>
    </dgm:pt>
    <dgm:pt modelId="{7FCBA0DB-06A5-49A7-9909-17A41516FD32}" type="pres">
      <dgm:prSet presAssocID="{124C1D1D-F094-4C1A-81DF-EACA3D0D1EE2}" presName="spaceBetweenRectangles" presStyleCnt="0"/>
      <dgm:spPr/>
    </dgm:pt>
    <dgm:pt modelId="{DA129FD7-E206-46A7-9109-4865934E98C8}" type="pres">
      <dgm:prSet presAssocID="{F32459B1-4552-4381-8BDA-E5E4A239208E}" presName="composite" presStyleCnt="0"/>
      <dgm:spPr/>
    </dgm:pt>
    <dgm:pt modelId="{351DCDB5-2DA5-46D1-9BD9-BDABD9E44002}" type="pres">
      <dgm:prSet presAssocID="{F32459B1-4552-4381-8BDA-E5E4A239208E}" presName="Parent1" presStyleLbl="node1" presStyleIdx="2" presStyleCnt="6">
        <dgm:presLayoutVars>
          <dgm:chMax val="1"/>
          <dgm:chPref val="1"/>
          <dgm:bulletEnabled val="1"/>
        </dgm:presLayoutVars>
      </dgm:prSet>
      <dgm:spPr/>
    </dgm:pt>
    <dgm:pt modelId="{0368A8F3-F75F-496A-86F1-D6F5E40D5526}" type="pres">
      <dgm:prSet presAssocID="{F32459B1-4552-4381-8BDA-E5E4A239208E}" presName="Childtext1" presStyleLbl="revTx" presStyleIdx="1" presStyleCnt="3">
        <dgm:presLayoutVars>
          <dgm:chMax val="0"/>
          <dgm:chPref val="0"/>
          <dgm:bulletEnabled val="1"/>
        </dgm:presLayoutVars>
      </dgm:prSet>
      <dgm:spPr/>
    </dgm:pt>
    <dgm:pt modelId="{5E852CC9-8886-4A05-B22B-92913CE9AD1E}" type="pres">
      <dgm:prSet presAssocID="{F32459B1-4552-4381-8BDA-E5E4A239208E}" presName="BalanceSpacing" presStyleCnt="0"/>
      <dgm:spPr/>
    </dgm:pt>
    <dgm:pt modelId="{175654C5-9F7F-42BE-A96A-EBE06F6615E9}" type="pres">
      <dgm:prSet presAssocID="{F32459B1-4552-4381-8BDA-E5E4A239208E}" presName="BalanceSpacing1" presStyleCnt="0"/>
      <dgm:spPr/>
    </dgm:pt>
    <dgm:pt modelId="{5226597D-2FC9-464F-B2B7-C4F5AB5E3B1E}" type="pres">
      <dgm:prSet presAssocID="{878AE3B4-3CDC-4780-BE70-42C91526B3DF}" presName="Accent1Text" presStyleLbl="node1" presStyleIdx="3" presStyleCnt="6"/>
      <dgm:spPr/>
    </dgm:pt>
    <dgm:pt modelId="{3CD5C7C0-A4F5-4CD6-A311-E54312AD0D3E}" type="pres">
      <dgm:prSet presAssocID="{878AE3B4-3CDC-4780-BE70-42C91526B3DF}" presName="spaceBetweenRectangles" presStyleCnt="0"/>
      <dgm:spPr/>
    </dgm:pt>
    <dgm:pt modelId="{B4465C3E-B98C-4A5E-BC53-BA3379D50CAE}" type="pres">
      <dgm:prSet presAssocID="{E095D731-B9D5-42D9-A4D5-45CBFB619FDC}" presName="composite" presStyleCnt="0"/>
      <dgm:spPr/>
    </dgm:pt>
    <dgm:pt modelId="{811120A7-C818-494A-8408-F71169742A0D}" type="pres">
      <dgm:prSet presAssocID="{E095D731-B9D5-42D9-A4D5-45CBFB619FDC}" presName="Parent1" presStyleLbl="node1" presStyleIdx="4" presStyleCnt="6">
        <dgm:presLayoutVars>
          <dgm:chMax val="1"/>
          <dgm:chPref val="1"/>
          <dgm:bulletEnabled val="1"/>
        </dgm:presLayoutVars>
      </dgm:prSet>
      <dgm:spPr/>
    </dgm:pt>
    <dgm:pt modelId="{16F631C7-4428-4B0D-901E-2DD1865539C6}" type="pres">
      <dgm:prSet presAssocID="{E095D731-B9D5-42D9-A4D5-45CBFB619FDC}" presName="Childtext1" presStyleLbl="revTx" presStyleIdx="2" presStyleCnt="3">
        <dgm:presLayoutVars>
          <dgm:chMax val="0"/>
          <dgm:chPref val="0"/>
          <dgm:bulletEnabled val="1"/>
        </dgm:presLayoutVars>
      </dgm:prSet>
      <dgm:spPr/>
    </dgm:pt>
    <dgm:pt modelId="{3706CF3B-547C-4446-A7B5-E2D7A59C0532}" type="pres">
      <dgm:prSet presAssocID="{E095D731-B9D5-42D9-A4D5-45CBFB619FDC}" presName="BalanceSpacing" presStyleCnt="0"/>
      <dgm:spPr/>
    </dgm:pt>
    <dgm:pt modelId="{D841A2E1-FB9F-4CA1-A19F-A6D6813C5944}" type="pres">
      <dgm:prSet presAssocID="{E095D731-B9D5-42D9-A4D5-45CBFB619FDC}" presName="BalanceSpacing1" presStyleCnt="0"/>
      <dgm:spPr/>
    </dgm:pt>
    <dgm:pt modelId="{5D8278D2-5BE5-4678-8424-F24670A5550E}" type="pres">
      <dgm:prSet presAssocID="{1DF3ED6F-D922-4F0E-B5E4-F041BC9B34FE}" presName="Accent1Text" presStyleLbl="node1" presStyleIdx="5" presStyleCnt="6"/>
      <dgm:spPr/>
    </dgm:pt>
  </dgm:ptLst>
  <dgm:cxnLst>
    <dgm:cxn modelId="{2F27F602-F899-4F7F-9E94-DCD9DC1395FD}" type="presOf" srcId="{1DF3ED6F-D922-4F0E-B5E4-F041BC9B34FE}" destId="{5D8278D2-5BE5-4678-8424-F24670A5550E}" srcOrd="0" destOrd="0" presId="urn:microsoft.com/office/officeart/2008/layout/AlternatingHexagons"/>
    <dgm:cxn modelId="{8A0D8305-D7ED-4E62-8877-B367F1BD395D}" srcId="{BA1FCA70-204D-49CF-945C-7A7ACDDF55EF}" destId="{E095D731-B9D5-42D9-A4D5-45CBFB619FDC}" srcOrd="2" destOrd="0" parTransId="{F232E2C5-09AF-4955-9624-DDC183E5D1F9}" sibTransId="{1DF3ED6F-D922-4F0E-B5E4-F041BC9B34FE}"/>
    <dgm:cxn modelId="{6EB61C0B-4602-4EE2-B3E4-3CA9B90E1A9D}" srcId="{BA1FCA70-204D-49CF-945C-7A7ACDDF55EF}" destId="{F32459B1-4552-4381-8BDA-E5E4A239208E}" srcOrd="1" destOrd="0" parTransId="{EBE6A5E5-1464-4B6B-B989-095EF4DA1CB9}" sibTransId="{878AE3B4-3CDC-4780-BE70-42C91526B3DF}"/>
    <dgm:cxn modelId="{06763617-AC69-46AF-B326-644147BF7D11}" type="presOf" srcId="{F32459B1-4552-4381-8BDA-E5E4A239208E}" destId="{351DCDB5-2DA5-46D1-9BD9-BDABD9E44002}" srcOrd="0" destOrd="0" presId="urn:microsoft.com/office/officeart/2008/layout/AlternatingHexagons"/>
    <dgm:cxn modelId="{1D651520-CA31-46F3-A166-68194024A988}" type="presOf" srcId="{E095D731-B9D5-42D9-A4D5-45CBFB619FDC}" destId="{811120A7-C818-494A-8408-F71169742A0D}" srcOrd="0" destOrd="0" presId="urn:microsoft.com/office/officeart/2008/layout/AlternatingHexagons"/>
    <dgm:cxn modelId="{717E7B36-9C39-4458-B239-DB09AECA841D}" type="presOf" srcId="{BA1FCA70-204D-49CF-945C-7A7ACDDF55EF}" destId="{C5A88001-A384-4FE6-ABE5-D61F10C1ED8E}" srcOrd="0" destOrd="0" presId="urn:microsoft.com/office/officeart/2008/layout/AlternatingHexagons"/>
    <dgm:cxn modelId="{B55BFB71-91F3-469B-9251-401C20D99088}" srcId="{BA1FCA70-204D-49CF-945C-7A7ACDDF55EF}" destId="{AED76AF9-7CA1-4544-9B3B-7A610EBFDE70}" srcOrd="0" destOrd="0" parTransId="{9D6732DB-1983-4BEC-9C5C-27259A6FDB10}" sibTransId="{124C1D1D-F094-4C1A-81DF-EACA3D0D1EE2}"/>
    <dgm:cxn modelId="{FCD9F755-50CC-4B68-9090-1CA18D9AD858}" type="presOf" srcId="{878AE3B4-3CDC-4780-BE70-42C91526B3DF}" destId="{5226597D-2FC9-464F-B2B7-C4F5AB5E3B1E}" srcOrd="0" destOrd="0" presId="urn:microsoft.com/office/officeart/2008/layout/AlternatingHexagons"/>
    <dgm:cxn modelId="{B3A507D0-BA1D-4305-8CD6-591DF90A7289}" type="presOf" srcId="{AED76AF9-7CA1-4544-9B3B-7A610EBFDE70}" destId="{4FF3B39D-F3F3-41E5-9CFC-E18F40B885E6}" srcOrd="0" destOrd="0" presId="urn:microsoft.com/office/officeart/2008/layout/AlternatingHexagons"/>
    <dgm:cxn modelId="{93E4CAD9-2EB3-4688-A3AC-12495DBAF349}" type="presOf" srcId="{124C1D1D-F094-4C1A-81DF-EACA3D0D1EE2}" destId="{5FBE9D3B-8CBB-4060-B84E-C5F1E0A8C779}" srcOrd="0" destOrd="0" presId="urn:microsoft.com/office/officeart/2008/layout/AlternatingHexagons"/>
    <dgm:cxn modelId="{C58F1406-5A91-47A2-9429-9AD176909CF6}" type="presParOf" srcId="{C5A88001-A384-4FE6-ABE5-D61F10C1ED8E}" destId="{AABA8BB0-574E-424A-917C-6E464EE105CD}" srcOrd="0" destOrd="0" presId="urn:microsoft.com/office/officeart/2008/layout/AlternatingHexagons"/>
    <dgm:cxn modelId="{F14FE1FA-7AE4-425C-AFDF-567C1350B7F4}" type="presParOf" srcId="{AABA8BB0-574E-424A-917C-6E464EE105CD}" destId="{4FF3B39D-F3F3-41E5-9CFC-E18F40B885E6}" srcOrd="0" destOrd="0" presId="urn:microsoft.com/office/officeart/2008/layout/AlternatingHexagons"/>
    <dgm:cxn modelId="{B366CD33-BD73-40C2-AB69-FB1C2351DBE2}" type="presParOf" srcId="{AABA8BB0-574E-424A-917C-6E464EE105CD}" destId="{52188A89-8AA6-4ADE-A5BC-380660098902}" srcOrd="1" destOrd="0" presId="urn:microsoft.com/office/officeart/2008/layout/AlternatingHexagons"/>
    <dgm:cxn modelId="{DCF72D1B-5A64-4DB9-96D9-079BFD11B057}" type="presParOf" srcId="{AABA8BB0-574E-424A-917C-6E464EE105CD}" destId="{CF6B2E8B-9D5C-4BCF-8A67-BDBE088E9903}" srcOrd="2" destOrd="0" presId="urn:microsoft.com/office/officeart/2008/layout/AlternatingHexagons"/>
    <dgm:cxn modelId="{10A01E43-4135-4BAB-9C33-2FE98CB40DB2}" type="presParOf" srcId="{AABA8BB0-574E-424A-917C-6E464EE105CD}" destId="{8232A3DA-40E0-4F69-A8A5-2A2D7F1FCCB0}" srcOrd="3" destOrd="0" presId="urn:microsoft.com/office/officeart/2008/layout/AlternatingHexagons"/>
    <dgm:cxn modelId="{F0E412A3-9850-4DDD-945E-0B46093ADCD2}" type="presParOf" srcId="{AABA8BB0-574E-424A-917C-6E464EE105CD}" destId="{5FBE9D3B-8CBB-4060-B84E-C5F1E0A8C779}" srcOrd="4" destOrd="0" presId="urn:microsoft.com/office/officeart/2008/layout/AlternatingHexagons"/>
    <dgm:cxn modelId="{9C0C75AC-AC69-4BA0-A007-0C20A228384D}" type="presParOf" srcId="{C5A88001-A384-4FE6-ABE5-D61F10C1ED8E}" destId="{7FCBA0DB-06A5-49A7-9909-17A41516FD32}" srcOrd="1" destOrd="0" presId="urn:microsoft.com/office/officeart/2008/layout/AlternatingHexagons"/>
    <dgm:cxn modelId="{DD20F93A-656A-4738-A684-E4BD8E8FB58D}" type="presParOf" srcId="{C5A88001-A384-4FE6-ABE5-D61F10C1ED8E}" destId="{DA129FD7-E206-46A7-9109-4865934E98C8}" srcOrd="2" destOrd="0" presId="urn:microsoft.com/office/officeart/2008/layout/AlternatingHexagons"/>
    <dgm:cxn modelId="{099BFB64-C67A-41A6-854E-B632B8306E14}" type="presParOf" srcId="{DA129FD7-E206-46A7-9109-4865934E98C8}" destId="{351DCDB5-2DA5-46D1-9BD9-BDABD9E44002}" srcOrd="0" destOrd="0" presId="urn:microsoft.com/office/officeart/2008/layout/AlternatingHexagons"/>
    <dgm:cxn modelId="{CA9DECC5-EB2D-4FF8-AB9B-E31769C0DEA2}" type="presParOf" srcId="{DA129FD7-E206-46A7-9109-4865934E98C8}" destId="{0368A8F3-F75F-496A-86F1-D6F5E40D5526}" srcOrd="1" destOrd="0" presId="urn:microsoft.com/office/officeart/2008/layout/AlternatingHexagons"/>
    <dgm:cxn modelId="{BFABCCA1-B492-4C13-BB06-A309B9BFA0BE}" type="presParOf" srcId="{DA129FD7-E206-46A7-9109-4865934E98C8}" destId="{5E852CC9-8886-4A05-B22B-92913CE9AD1E}" srcOrd="2" destOrd="0" presId="urn:microsoft.com/office/officeart/2008/layout/AlternatingHexagons"/>
    <dgm:cxn modelId="{D6EC256A-141C-45ED-A0FB-BB2FF1E00FCD}" type="presParOf" srcId="{DA129FD7-E206-46A7-9109-4865934E98C8}" destId="{175654C5-9F7F-42BE-A96A-EBE06F6615E9}" srcOrd="3" destOrd="0" presId="urn:microsoft.com/office/officeart/2008/layout/AlternatingHexagons"/>
    <dgm:cxn modelId="{230C1AE5-2399-482B-9306-59275BF9D04C}" type="presParOf" srcId="{DA129FD7-E206-46A7-9109-4865934E98C8}" destId="{5226597D-2FC9-464F-B2B7-C4F5AB5E3B1E}" srcOrd="4" destOrd="0" presId="urn:microsoft.com/office/officeart/2008/layout/AlternatingHexagons"/>
    <dgm:cxn modelId="{A7B287C6-7FE9-43EA-8DDA-7FCAA2998B87}" type="presParOf" srcId="{C5A88001-A384-4FE6-ABE5-D61F10C1ED8E}" destId="{3CD5C7C0-A4F5-4CD6-A311-E54312AD0D3E}" srcOrd="3" destOrd="0" presId="urn:microsoft.com/office/officeart/2008/layout/AlternatingHexagons"/>
    <dgm:cxn modelId="{7C5B2717-B6DD-450B-9926-A025FFF1C662}" type="presParOf" srcId="{C5A88001-A384-4FE6-ABE5-D61F10C1ED8E}" destId="{B4465C3E-B98C-4A5E-BC53-BA3379D50CAE}" srcOrd="4" destOrd="0" presId="urn:microsoft.com/office/officeart/2008/layout/AlternatingHexagons"/>
    <dgm:cxn modelId="{A59E47D0-4EFD-47B4-9C68-5BAE3FAE3B2D}" type="presParOf" srcId="{B4465C3E-B98C-4A5E-BC53-BA3379D50CAE}" destId="{811120A7-C818-494A-8408-F71169742A0D}" srcOrd="0" destOrd="0" presId="urn:microsoft.com/office/officeart/2008/layout/AlternatingHexagons"/>
    <dgm:cxn modelId="{0480AEDA-5ADD-4A2F-A202-1181FDBB26F2}" type="presParOf" srcId="{B4465C3E-B98C-4A5E-BC53-BA3379D50CAE}" destId="{16F631C7-4428-4B0D-901E-2DD1865539C6}" srcOrd="1" destOrd="0" presId="urn:microsoft.com/office/officeart/2008/layout/AlternatingHexagons"/>
    <dgm:cxn modelId="{FA8DD6BB-91D8-489C-9E2F-8B4616804061}" type="presParOf" srcId="{B4465C3E-B98C-4A5E-BC53-BA3379D50CAE}" destId="{3706CF3B-547C-4446-A7B5-E2D7A59C0532}" srcOrd="2" destOrd="0" presId="urn:microsoft.com/office/officeart/2008/layout/AlternatingHexagons"/>
    <dgm:cxn modelId="{C492D14D-56EB-47C4-A447-4A55C22793D9}" type="presParOf" srcId="{B4465C3E-B98C-4A5E-BC53-BA3379D50CAE}" destId="{D841A2E1-FB9F-4CA1-A19F-A6D6813C5944}" srcOrd="3" destOrd="0" presId="urn:microsoft.com/office/officeart/2008/layout/AlternatingHexagons"/>
    <dgm:cxn modelId="{CDE30446-FDF2-4620-A22E-881719A7A8D3}" type="presParOf" srcId="{B4465C3E-B98C-4A5E-BC53-BA3379D50CAE}" destId="{5D8278D2-5BE5-4678-8424-F24670A5550E}" srcOrd="4" destOrd="0" presId="urn:microsoft.com/office/officeart/2008/layout/AlternatingHexagons"/>
  </dgm:cxnLst>
  <dgm:bg/>
  <dgm:whole/>
  <dgm:extLst>
    <a:ext uri="http://schemas.microsoft.com/office/drawing/2008/diagram">
      <dsp:dataModelExt xmlns:dsp="http://schemas.microsoft.com/office/drawing/2008/diagram" relId="rId13"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521E0379-25EC-4A87-8104-42640B9F0054}" type="doc">
      <dgm:prSet loTypeId="urn:microsoft.com/office/officeart/2005/8/layout/equation1" loCatId="process" qsTypeId="urn:microsoft.com/office/officeart/2005/8/quickstyle/simple1" qsCatId="simple" csTypeId="urn:microsoft.com/office/officeart/2005/8/colors/colorful4" csCatId="colorful" phldr="1"/>
      <dgm:spPr/>
      <dgm:t>
        <a:bodyPr/>
        <a:lstStyle/>
        <a:p>
          <a:endParaRPr lang="fr-BE"/>
        </a:p>
      </dgm:t>
    </dgm:pt>
    <dgm:pt modelId="{BB68D815-4AA4-43D4-B155-082C15F62A2E}">
      <dgm:prSet phldrT="[Texte]"/>
      <dgm:spPr/>
      <dgm:t>
        <a:bodyPr/>
        <a:lstStyle/>
        <a:p>
          <a:r>
            <a:rPr lang="fr-FR" dirty="0"/>
            <a:t>CASG</a:t>
          </a:r>
          <a:endParaRPr lang="fr-BE" dirty="0"/>
        </a:p>
      </dgm:t>
    </dgm:pt>
    <dgm:pt modelId="{C46752C7-7474-4BBF-855A-C25EB76B849A}" type="parTrans" cxnId="{065E3478-CCBF-4D20-A7A7-7F35A82829B1}">
      <dgm:prSet/>
      <dgm:spPr/>
      <dgm:t>
        <a:bodyPr/>
        <a:lstStyle/>
        <a:p>
          <a:endParaRPr lang="fr-BE"/>
        </a:p>
      </dgm:t>
    </dgm:pt>
    <dgm:pt modelId="{C2BCCEDC-D749-4F5B-B5BE-05A422E8DE68}" type="sibTrans" cxnId="{065E3478-CCBF-4D20-A7A7-7F35A82829B1}">
      <dgm:prSet/>
      <dgm:spPr/>
      <dgm:t>
        <a:bodyPr/>
        <a:lstStyle/>
        <a:p>
          <a:endParaRPr lang="fr-BE"/>
        </a:p>
      </dgm:t>
    </dgm:pt>
    <dgm:pt modelId="{31439E20-E498-4E3B-88B3-E8EF5C3A1AAB}">
      <dgm:prSet phldrT="[Texte]"/>
      <dgm:spPr/>
      <dgm:t>
        <a:bodyPr/>
        <a:lstStyle/>
        <a:p>
          <a:r>
            <a:rPr lang="fr-FR" dirty="0"/>
            <a:t>PPL</a:t>
          </a:r>
          <a:endParaRPr lang="fr-BE" dirty="0"/>
        </a:p>
      </dgm:t>
    </dgm:pt>
    <dgm:pt modelId="{6131D8CF-552A-43EF-B17F-5A59F9262FAC}" type="parTrans" cxnId="{718AED3B-7886-48CC-9DE9-389C5DCA3A34}">
      <dgm:prSet/>
      <dgm:spPr/>
      <dgm:t>
        <a:bodyPr/>
        <a:lstStyle/>
        <a:p>
          <a:endParaRPr lang="fr-BE"/>
        </a:p>
      </dgm:t>
    </dgm:pt>
    <dgm:pt modelId="{7BCFDFE3-446A-4040-AC4F-B66C626A83F4}" type="sibTrans" cxnId="{718AED3B-7886-48CC-9DE9-389C5DCA3A34}">
      <dgm:prSet/>
      <dgm:spPr/>
      <dgm:t>
        <a:bodyPr/>
        <a:lstStyle/>
        <a:p>
          <a:endParaRPr lang="fr-BE"/>
        </a:p>
      </dgm:t>
    </dgm:pt>
    <dgm:pt modelId="{2A87446F-A98C-4861-9AC3-EAFA17763C5A}">
      <dgm:prSet phldrT="[Texte]"/>
      <dgm:spPr/>
      <dgm:t>
        <a:bodyPr/>
        <a:lstStyle/>
        <a:p>
          <a:r>
            <a:rPr lang="fr-FR" dirty="0"/>
            <a:t>CSSI</a:t>
          </a:r>
          <a:endParaRPr lang="fr-BE" dirty="0"/>
        </a:p>
      </dgm:t>
    </dgm:pt>
    <dgm:pt modelId="{3492D2BA-CE2D-46C4-9B0C-060634819E82}" type="parTrans" cxnId="{6B6BFA80-1102-4681-9F36-67589CE02A17}">
      <dgm:prSet/>
      <dgm:spPr/>
      <dgm:t>
        <a:bodyPr/>
        <a:lstStyle/>
        <a:p>
          <a:endParaRPr lang="fr-BE"/>
        </a:p>
      </dgm:t>
    </dgm:pt>
    <dgm:pt modelId="{AA911808-E390-4A44-8516-9599CC920585}" type="sibTrans" cxnId="{6B6BFA80-1102-4681-9F36-67589CE02A17}">
      <dgm:prSet/>
      <dgm:spPr/>
      <dgm:t>
        <a:bodyPr/>
        <a:lstStyle/>
        <a:p>
          <a:endParaRPr lang="fr-BE"/>
        </a:p>
      </dgm:t>
    </dgm:pt>
    <dgm:pt modelId="{7AE162F9-D5CA-4923-A6C0-9FE77B419F48}">
      <dgm:prSet/>
      <dgm:spPr/>
      <dgm:t>
        <a:bodyPr/>
        <a:lstStyle/>
        <a:p>
          <a:r>
            <a:rPr lang="fr-FR" dirty="0"/>
            <a:t>MM</a:t>
          </a:r>
          <a:endParaRPr lang="fr-BE" dirty="0"/>
        </a:p>
      </dgm:t>
    </dgm:pt>
    <dgm:pt modelId="{5189CCE4-C97E-45ED-B9C3-E300DD9CA175}" type="parTrans" cxnId="{816F51C6-E76D-470B-A8CC-DA8C37C1BCBF}">
      <dgm:prSet/>
      <dgm:spPr/>
      <dgm:t>
        <a:bodyPr/>
        <a:lstStyle/>
        <a:p>
          <a:endParaRPr lang="fr-BE"/>
        </a:p>
      </dgm:t>
    </dgm:pt>
    <dgm:pt modelId="{3CB0F825-2A88-4A5C-9BF2-48625BC55748}" type="sibTrans" cxnId="{816F51C6-E76D-470B-A8CC-DA8C37C1BCBF}">
      <dgm:prSet/>
      <dgm:spPr/>
      <dgm:t>
        <a:bodyPr/>
        <a:lstStyle/>
        <a:p>
          <a:endParaRPr lang="fr-BE"/>
        </a:p>
      </dgm:t>
    </dgm:pt>
    <dgm:pt modelId="{792CDCFC-BEF2-4D4A-9C53-75EAEEB2BFBC}" type="pres">
      <dgm:prSet presAssocID="{521E0379-25EC-4A87-8104-42640B9F0054}" presName="linearFlow" presStyleCnt="0">
        <dgm:presLayoutVars>
          <dgm:dir/>
          <dgm:resizeHandles val="exact"/>
        </dgm:presLayoutVars>
      </dgm:prSet>
      <dgm:spPr/>
    </dgm:pt>
    <dgm:pt modelId="{6E96C504-0416-4C1E-8AF3-22745D290B3F}" type="pres">
      <dgm:prSet presAssocID="{7AE162F9-D5CA-4923-A6C0-9FE77B419F48}" presName="node" presStyleLbl="node1" presStyleIdx="0" presStyleCnt="4">
        <dgm:presLayoutVars>
          <dgm:bulletEnabled val="1"/>
        </dgm:presLayoutVars>
      </dgm:prSet>
      <dgm:spPr/>
    </dgm:pt>
    <dgm:pt modelId="{404C1E65-C4E9-49D3-B496-EDEE07A8CF30}" type="pres">
      <dgm:prSet presAssocID="{3CB0F825-2A88-4A5C-9BF2-48625BC55748}" presName="spacerL" presStyleCnt="0"/>
      <dgm:spPr/>
    </dgm:pt>
    <dgm:pt modelId="{F57A955E-029D-4A40-BD12-F6F2A929D62F}" type="pres">
      <dgm:prSet presAssocID="{3CB0F825-2A88-4A5C-9BF2-48625BC55748}" presName="sibTrans" presStyleLbl="sibTrans2D1" presStyleIdx="0" presStyleCnt="3"/>
      <dgm:spPr/>
    </dgm:pt>
    <dgm:pt modelId="{99A4A0AD-6188-4D16-ACBE-204BD0673AD8}" type="pres">
      <dgm:prSet presAssocID="{3CB0F825-2A88-4A5C-9BF2-48625BC55748}" presName="spacerR" presStyleCnt="0"/>
      <dgm:spPr/>
    </dgm:pt>
    <dgm:pt modelId="{7E810E23-8ADB-4B24-A252-82AC6901EAB3}" type="pres">
      <dgm:prSet presAssocID="{BB68D815-4AA4-43D4-B155-082C15F62A2E}" presName="node" presStyleLbl="node1" presStyleIdx="1" presStyleCnt="4">
        <dgm:presLayoutVars>
          <dgm:bulletEnabled val="1"/>
        </dgm:presLayoutVars>
      </dgm:prSet>
      <dgm:spPr/>
    </dgm:pt>
    <dgm:pt modelId="{C7EC9FF8-DFB3-4545-883C-91F0833FACE5}" type="pres">
      <dgm:prSet presAssocID="{C2BCCEDC-D749-4F5B-B5BE-05A422E8DE68}" presName="spacerL" presStyleCnt="0"/>
      <dgm:spPr/>
    </dgm:pt>
    <dgm:pt modelId="{1BF8BF57-F96E-4352-87C2-3808534BCD13}" type="pres">
      <dgm:prSet presAssocID="{C2BCCEDC-D749-4F5B-B5BE-05A422E8DE68}" presName="sibTrans" presStyleLbl="sibTrans2D1" presStyleIdx="1" presStyleCnt="3"/>
      <dgm:spPr/>
    </dgm:pt>
    <dgm:pt modelId="{8FF8F56E-D59B-4A95-813F-9753C480688C}" type="pres">
      <dgm:prSet presAssocID="{C2BCCEDC-D749-4F5B-B5BE-05A422E8DE68}" presName="spacerR" presStyleCnt="0"/>
      <dgm:spPr/>
    </dgm:pt>
    <dgm:pt modelId="{A569739B-FD9F-439A-A224-3E216D6DF08F}" type="pres">
      <dgm:prSet presAssocID="{31439E20-E498-4E3B-88B3-E8EF5C3A1AAB}" presName="node" presStyleLbl="node1" presStyleIdx="2" presStyleCnt="4">
        <dgm:presLayoutVars>
          <dgm:bulletEnabled val="1"/>
        </dgm:presLayoutVars>
      </dgm:prSet>
      <dgm:spPr/>
    </dgm:pt>
    <dgm:pt modelId="{3280C781-2DB3-4B1D-BD0B-B05CD8B9D8FF}" type="pres">
      <dgm:prSet presAssocID="{7BCFDFE3-446A-4040-AC4F-B66C626A83F4}" presName="spacerL" presStyleCnt="0"/>
      <dgm:spPr/>
    </dgm:pt>
    <dgm:pt modelId="{727FB4ED-E0AC-4E40-ABCD-9A27126CEB63}" type="pres">
      <dgm:prSet presAssocID="{7BCFDFE3-446A-4040-AC4F-B66C626A83F4}" presName="sibTrans" presStyleLbl="sibTrans2D1" presStyleIdx="2" presStyleCnt="3"/>
      <dgm:spPr/>
    </dgm:pt>
    <dgm:pt modelId="{61E5C5D8-C901-49EB-A592-F74144F83745}" type="pres">
      <dgm:prSet presAssocID="{7BCFDFE3-446A-4040-AC4F-B66C626A83F4}" presName="spacerR" presStyleCnt="0"/>
      <dgm:spPr/>
    </dgm:pt>
    <dgm:pt modelId="{B54BEA3B-FA55-41FB-9736-247310DD0C7E}" type="pres">
      <dgm:prSet presAssocID="{2A87446F-A98C-4861-9AC3-EAFA17763C5A}" presName="node" presStyleLbl="node1" presStyleIdx="3" presStyleCnt="4">
        <dgm:presLayoutVars>
          <dgm:bulletEnabled val="1"/>
        </dgm:presLayoutVars>
      </dgm:prSet>
      <dgm:spPr/>
    </dgm:pt>
  </dgm:ptLst>
  <dgm:cxnLst>
    <dgm:cxn modelId="{D5806E02-2063-42C8-8DE1-52B0D9043790}" type="presOf" srcId="{3CB0F825-2A88-4A5C-9BF2-48625BC55748}" destId="{F57A955E-029D-4A40-BD12-F6F2A929D62F}" srcOrd="0" destOrd="0" presId="urn:microsoft.com/office/officeart/2005/8/layout/equation1"/>
    <dgm:cxn modelId="{718AED3B-7886-48CC-9DE9-389C5DCA3A34}" srcId="{521E0379-25EC-4A87-8104-42640B9F0054}" destId="{31439E20-E498-4E3B-88B3-E8EF5C3A1AAB}" srcOrd="2" destOrd="0" parTransId="{6131D8CF-552A-43EF-B17F-5A59F9262FAC}" sibTransId="{7BCFDFE3-446A-4040-AC4F-B66C626A83F4}"/>
    <dgm:cxn modelId="{53C46867-17CE-4DBE-B24D-2EC1F0C7EB5C}" type="presOf" srcId="{BB68D815-4AA4-43D4-B155-082C15F62A2E}" destId="{7E810E23-8ADB-4B24-A252-82AC6901EAB3}" srcOrd="0" destOrd="0" presId="urn:microsoft.com/office/officeart/2005/8/layout/equation1"/>
    <dgm:cxn modelId="{065E3478-CCBF-4D20-A7A7-7F35A82829B1}" srcId="{521E0379-25EC-4A87-8104-42640B9F0054}" destId="{BB68D815-4AA4-43D4-B155-082C15F62A2E}" srcOrd="1" destOrd="0" parTransId="{C46752C7-7474-4BBF-855A-C25EB76B849A}" sibTransId="{C2BCCEDC-D749-4F5B-B5BE-05A422E8DE68}"/>
    <dgm:cxn modelId="{6B6BFA80-1102-4681-9F36-67589CE02A17}" srcId="{521E0379-25EC-4A87-8104-42640B9F0054}" destId="{2A87446F-A98C-4861-9AC3-EAFA17763C5A}" srcOrd="3" destOrd="0" parTransId="{3492D2BA-CE2D-46C4-9B0C-060634819E82}" sibTransId="{AA911808-E390-4A44-8516-9599CC920585}"/>
    <dgm:cxn modelId="{3351DAB1-B4DF-4744-A5AB-B3DE6E665939}" type="presOf" srcId="{31439E20-E498-4E3B-88B3-E8EF5C3A1AAB}" destId="{A569739B-FD9F-439A-A224-3E216D6DF08F}" srcOrd="0" destOrd="0" presId="urn:microsoft.com/office/officeart/2005/8/layout/equation1"/>
    <dgm:cxn modelId="{F69480B2-2645-4AD2-A5F4-1EA4FB8C6904}" type="presOf" srcId="{7AE162F9-D5CA-4923-A6C0-9FE77B419F48}" destId="{6E96C504-0416-4C1E-8AF3-22745D290B3F}" srcOrd="0" destOrd="0" presId="urn:microsoft.com/office/officeart/2005/8/layout/equation1"/>
    <dgm:cxn modelId="{80DC87BC-8161-43E9-8768-92AE6E021515}" type="presOf" srcId="{521E0379-25EC-4A87-8104-42640B9F0054}" destId="{792CDCFC-BEF2-4D4A-9C53-75EAEEB2BFBC}" srcOrd="0" destOrd="0" presId="urn:microsoft.com/office/officeart/2005/8/layout/equation1"/>
    <dgm:cxn modelId="{816F51C6-E76D-470B-A8CC-DA8C37C1BCBF}" srcId="{521E0379-25EC-4A87-8104-42640B9F0054}" destId="{7AE162F9-D5CA-4923-A6C0-9FE77B419F48}" srcOrd="0" destOrd="0" parTransId="{5189CCE4-C97E-45ED-B9C3-E300DD9CA175}" sibTransId="{3CB0F825-2A88-4A5C-9BF2-48625BC55748}"/>
    <dgm:cxn modelId="{5E7363C9-BEB1-4D3D-A76B-8A09E2BED185}" type="presOf" srcId="{2A87446F-A98C-4861-9AC3-EAFA17763C5A}" destId="{B54BEA3B-FA55-41FB-9736-247310DD0C7E}" srcOrd="0" destOrd="0" presId="urn:microsoft.com/office/officeart/2005/8/layout/equation1"/>
    <dgm:cxn modelId="{4BC926D9-58F3-4FC4-A11F-8C060BD58358}" type="presOf" srcId="{7BCFDFE3-446A-4040-AC4F-B66C626A83F4}" destId="{727FB4ED-E0AC-4E40-ABCD-9A27126CEB63}" srcOrd="0" destOrd="0" presId="urn:microsoft.com/office/officeart/2005/8/layout/equation1"/>
    <dgm:cxn modelId="{975EBFE9-481C-4493-B75C-A5422D1FD059}" type="presOf" srcId="{C2BCCEDC-D749-4F5B-B5BE-05A422E8DE68}" destId="{1BF8BF57-F96E-4352-87C2-3808534BCD13}" srcOrd="0" destOrd="0" presId="urn:microsoft.com/office/officeart/2005/8/layout/equation1"/>
    <dgm:cxn modelId="{ADFE8942-0B48-4904-AEC8-9E6309830581}" type="presParOf" srcId="{792CDCFC-BEF2-4D4A-9C53-75EAEEB2BFBC}" destId="{6E96C504-0416-4C1E-8AF3-22745D290B3F}" srcOrd="0" destOrd="0" presId="urn:microsoft.com/office/officeart/2005/8/layout/equation1"/>
    <dgm:cxn modelId="{B0E39C3C-B8D4-4998-91EB-B3C79151E57E}" type="presParOf" srcId="{792CDCFC-BEF2-4D4A-9C53-75EAEEB2BFBC}" destId="{404C1E65-C4E9-49D3-B496-EDEE07A8CF30}" srcOrd="1" destOrd="0" presId="urn:microsoft.com/office/officeart/2005/8/layout/equation1"/>
    <dgm:cxn modelId="{E999855B-FC46-43FC-9F22-36EA4BA16165}" type="presParOf" srcId="{792CDCFC-BEF2-4D4A-9C53-75EAEEB2BFBC}" destId="{F57A955E-029D-4A40-BD12-F6F2A929D62F}" srcOrd="2" destOrd="0" presId="urn:microsoft.com/office/officeart/2005/8/layout/equation1"/>
    <dgm:cxn modelId="{EBC472EB-77B9-424D-8AA0-3EBD93C3D18E}" type="presParOf" srcId="{792CDCFC-BEF2-4D4A-9C53-75EAEEB2BFBC}" destId="{99A4A0AD-6188-4D16-ACBE-204BD0673AD8}" srcOrd="3" destOrd="0" presId="urn:microsoft.com/office/officeart/2005/8/layout/equation1"/>
    <dgm:cxn modelId="{819ECF44-90DF-46C6-9C6A-C5A7BDAA4844}" type="presParOf" srcId="{792CDCFC-BEF2-4D4A-9C53-75EAEEB2BFBC}" destId="{7E810E23-8ADB-4B24-A252-82AC6901EAB3}" srcOrd="4" destOrd="0" presId="urn:microsoft.com/office/officeart/2005/8/layout/equation1"/>
    <dgm:cxn modelId="{B54A932C-66F0-4E63-A0FE-2325D5982E4A}" type="presParOf" srcId="{792CDCFC-BEF2-4D4A-9C53-75EAEEB2BFBC}" destId="{C7EC9FF8-DFB3-4545-883C-91F0833FACE5}" srcOrd="5" destOrd="0" presId="urn:microsoft.com/office/officeart/2005/8/layout/equation1"/>
    <dgm:cxn modelId="{158A5DFC-908D-402B-A8CF-0DACC6B9B132}" type="presParOf" srcId="{792CDCFC-BEF2-4D4A-9C53-75EAEEB2BFBC}" destId="{1BF8BF57-F96E-4352-87C2-3808534BCD13}" srcOrd="6" destOrd="0" presId="urn:microsoft.com/office/officeart/2005/8/layout/equation1"/>
    <dgm:cxn modelId="{5BD48D2A-6E92-4087-B698-B02E41244DC9}" type="presParOf" srcId="{792CDCFC-BEF2-4D4A-9C53-75EAEEB2BFBC}" destId="{8FF8F56E-D59B-4A95-813F-9753C480688C}" srcOrd="7" destOrd="0" presId="urn:microsoft.com/office/officeart/2005/8/layout/equation1"/>
    <dgm:cxn modelId="{99D5F70E-0D94-4A67-9E30-7874C0F3F788}" type="presParOf" srcId="{792CDCFC-BEF2-4D4A-9C53-75EAEEB2BFBC}" destId="{A569739B-FD9F-439A-A224-3E216D6DF08F}" srcOrd="8" destOrd="0" presId="urn:microsoft.com/office/officeart/2005/8/layout/equation1"/>
    <dgm:cxn modelId="{8CD8D6FB-04EA-4789-B4FF-1622B6CC085B}" type="presParOf" srcId="{792CDCFC-BEF2-4D4A-9C53-75EAEEB2BFBC}" destId="{3280C781-2DB3-4B1D-BD0B-B05CD8B9D8FF}" srcOrd="9" destOrd="0" presId="urn:microsoft.com/office/officeart/2005/8/layout/equation1"/>
    <dgm:cxn modelId="{A902C52C-7E7C-46D2-9AFC-168E577D2A0A}" type="presParOf" srcId="{792CDCFC-BEF2-4D4A-9C53-75EAEEB2BFBC}" destId="{727FB4ED-E0AC-4E40-ABCD-9A27126CEB63}" srcOrd="10" destOrd="0" presId="urn:microsoft.com/office/officeart/2005/8/layout/equation1"/>
    <dgm:cxn modelId="{2C473E4C-C086-4589-8D82-62B002B02CC3}" type="presParOf" srcId="{792CDCFC-BEF2-4D4A-9C53-75EAEEB2BFBC}" destId="{61E5C5D8-C901-49EB-A592-F74144F83745}" srcOrd="11" destOrd="0" presId="urn:microsoft.com/office/officeart/2005/8/layout/equation1"/>
    <dgm:cxn modelId="{A8BD9B59-9804-419D-804C-72DB145820D0}" type="presParOf" srcId="{792CDCFC-BEF2-4D4A-9C53-75EAEEB2BFBC}" destId="{B54BEA3B-FA55-41FB-9736-247310DD0C7E}" srcOrd="12" destOrd="0" presId="urn:microsoft.com/office/officeart/2005/8/layout/equation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B39D-F3F3-41E5-9CFC-E18F40B885E6}">
      <dsp:nvSpPr>
        <dsp:cNvPr id="0" name=""/>
        <dsp:cNvSpPr/>
      </dsp:nvSpPr>
      <dsp:spPr>
        <a:xfrm rot="5400000">
          <a:off x="5425656" y="3539539"/>
          <a:ext cx="2008628" cy="1747506"/>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Collaborer CPAS – Brusano – Autorités </a:t>
          </a:r>
        </a:p>
        <a:p>
          <a:pPr marL="0" lvl="0" indent="0" algn="ctr" defTabSz="800100">
            <a:lnSpc>
              <a:spcPct val="90000"/>
            </a:lnSpc>
            <a:spcBef>
              <a:spcPct val="0"/>
            </a:spcBef>
            <a:spcAft>
              <a:spcPct val="35000"/>
            </a:spcAft>
            <a:buNone/>
          </a:pPr>
          <a:r>
            <a:rPr lang="fr-FR" sz="1800" kern="1200" dirty="0"/>
            <a:t>&gt; PSSI</a:t>
          </a:r>
          <a:endParaRPr lang="fr-BE" sz="1800" kern="1200" dirty="0"/>
        </a:p>
      </dsp:txBody>
      <dsp:txXfrm rot="-5400000">
        <a:off x="5828537" y="3721989"/>
        <a:ext cx="1202866" cy="1382606"/>
      </dsp:txXfrm>
    </dsp:sp>
    <dsp:sp modelId="{52188A89-8AA6-4ADE-A5BC-380660098902}">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FBE9D3B-8CBB-4060-B84E-C5F1E0A8C779}">
      <dsp:nvSpPr>
        <dsp:cNvPr id="0" name=""/>
        <dsp:cNvSpPr/>
      </dsp:nvSpPr>
      <dsp:spPr>
        <a:xfrm rot="5400000">
          <a:off x="661917" y="1835580"/>
          <a:ext cx="2008628" cy="1747506"/>
        </a:xfrm>
        <a:prstGeom prst="hexagon">
          <a:avLst>
            <a:gd name="adj" fmla="val 2500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err="1"/>
            <a:t>Accomp</a:t>
          </a:r>
          <a:r>
            <a:rPr lang="fr-FR" sz="2000" kern="1200" baseline="30000" dirty="0" err="1"/>
            <a:t>t</a:t>
          </a:r>
          <a:r>
            <a:rPr lang="fr-FR" sz="2000" kern="1200" dirty="0"/>
            <a:t> centré sur la personne</a:t>
          </a:r>
          <a:endParaRPr lang="fr-BE" sz="2000" kern="1200" dirty="0"/>
        </a:p>
      </dsp:txBody>
      <dsp:txXfrm rot="-5400000">
        <a:off x="1064798" y="2018030"/>
        <a:ext cx="1202866" cy="1382606"/>
      </dsp:txXfrm>
    </dsp:sp>
    <dsp:sp modelId="{351DCDB5-2DA5-46D1-9BD9-BDABD9E44002}">
      <dsp:nvSpPr>
        <dsp:cNvPr id="0" name=""/>
        <dsp:cNvSpPr/>
      </dsp:nvSpPr>
      <dsp:spPr>
        <a:xfrm rot="5400000">
          <a:off x="2559537" y="1835580"/>
          <a:ext cx="2008628" cy="1747506"/>
        </a:xfrm>
        <a:prstGeom prst="hexagon">
          <a:avLst>
            <a:gd name="adj" fmla="val 2500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Collaborer Ambulatoire – Résidentiel</a:t>
          </a:r>
        </a:p>
        <a:p>
          <a:pPr marL="0" lvl="0" indent="0" algn="ctr" defTabSz="711200">
            <a:lnSpc>
              <a:spcPct val="90000"/>
            </a:lnSpc>
            <a:spcBef>
              <a:spcPct val="0"/>
            </a:spcBef>
            <a:spcAft>
              <a:spcPct val="35000"/>
            </a:spcAft>
            <a:buNone/>
          </a:pPr>
          <a:r>
            <a:rPr lang="fr-FR" sz="1600" kern="1200" dirty="0"/>
            <a:t>&gt; Continuité</a:t>
          </a:r>
          <a:endParaRPr lang="fr-BE" sz="1600" kern="1200" dirty="0"/>
        </a:p>
      </dsp:txBody>
      <dsp:txXfrm rot="-5400000">
        <a:off x="2962418" y="2018030"/>
        <a:ext cx="1202866" cy="1382606"/>
      </dsp:txXfrm>
    </dsp:sp>
    <dsp:sp modelId="{0368A8F3-F75F-496A-86F1-D6F5E40D552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5226597D-2FC9-464F-B2B7-C4F5AB5E3B1E}">
      <dsp:nvSpPr>
        <dsp:cNvPr id="0" name=""/>
        <dsp:cNvSpPr/>
      </dsp:nvSpPr>
      <dsp:spPr>
        <a:xfrm rot="5400000">
          <a:off x="4446844" y="1835580"/>
          <a:ext cx="2008628" cy="1747506"/>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Aide et soins de qualité</a:t>
          </a:r>
          <a:endParaRPr lang="fr-BE" sz="2000" kern="1200" dirty="0"/>
        </a:p>
      </dsp:txBody>
      <dsp:txXfrm rot="-5400000">
        <a:off x="4849725" y="2018030"/>
        <a:ext cx="1202866" cy="1382606"/>
      </dsp:txXfrm>
    </dsp:sp>
    <dsp:sp modelId="{811120A7-C818-494A-8408-F71169742A0D}">
      <dsp:nvSpPr>
        <dsp:cNvPr id="0" name=""/>
        <dsp:cNvSpPr/>
      </dsp:nvSpPr>
      <dsp:spPr>
        <a:xfrm rot="5400000">
          <a:off x="3506806" y="3540503"/>
          <a:ext cx="2008628" cy="1747506"/>
        </a:xfrm>
        <a:prstGeom prst="hexagon">
          <a:avLst>
            <a:gd name="adj" fmla="val 2500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fr-FR" sz="1600" kern="1200" dirty="0"/>
            <a:t>Lutter contre le non-recours </a:t>
          </a:r>
        </a:p>
        <a:p>
          <a:pPr marL="0" lvl="0" indent="0" algn="ctr" defTabSz="711200">
            <a:lnSpc>
              <a:spcPct val="90000"/>
            </a:lnSpc>
            <a:spcBef>
              <a:spcPct val="0"/>
            </a:spcBef>
            <a:spcAft>
              <a:spcPct val="35000"/>
            </a:spcAft>
            <a:buNone/>
          </a:pPr>
          <a:r>
            <a:rPr lang="fr-FR" sz="1600" kern="1200" dirty="0"/>
            <a:t>&gt; Accessibilité</a:t>
          </a:r>
          <a:endParaRPr lang="fr-BE" sz="1600" kern="1200" dirty="0"/>
        </a:p>
      </dsp:txBody>
      <dsp:txXfrm rot="-5400000">
        <a:off x="3909687" y="3722953"/>
        <a:ext cx="1202866" cy="1382606"/>
      </dsp:txXfrm>
    </dsp:sp>
    <dsp:sp modelId="{16F631C7-4428-4B0D-901E-2DD1865539C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D8278D2-5BE5-4678-8424-F24670A5550E}">
      <dsp:nvSpPr>
        <dsp:cNvPr id="0" name=""/>
        <dsp:cNvSpPr/>
      </dsp:nvSpPr>
      <dsp:spPr>
        <a:xfrm rot="5400000">
          <a:off x="1619499" y="3540503"/>
          <a:ext cx="2008628" cy="1747506"/>
        </a:xfrm>
        <a:prstGeom prst="hexagon">
          <a:avLst>
            <a:gd name="adj" fmla="val 25000"/>
            <a:gd name="vf" fmla="val 11547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Enregistrer et échanger données</a:t>
          </a:r>
          <a:endParaRPr lang="fr-BE" sz="2000" kern="1200" dirty="0"/>
        </a:p>
      </dsp:txBody>
      <dsp:txXfrm rot="-5400000">
        <a:off x="2022380" y="3722953"/>
        <a:ext cx="1202866" cy="138260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B39D-F3F3-41E5-9CFC-E18F40B885E6}">
      <dsp:nvSpPr>
        <dsp:cNvPr id="0" name=""/>
        <dsp:cNvSpPr/>
      </dsp:nvSpPr>
      <dsp:spPr>
        <a:xfrm rot="5400000">
          <a:off x="5425656" y="3539539"/>
          <a:ext cx="2008628" cy="174750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Ensemble des besoins sur le territoire</a:t>
          </a:r>
          <a:endParaRPr lang="fr-BE" sz="1800" kern="1200" dirty="0">
            <a:solidFill>
              <a:schemeClr val="tx1"/>
            </a:solidFill>
          </a:endParaRPr>
        </a:p>
      </dsp:txBody>
      <dsp:txXfrm rot="-5400000">
        <a:off x="5828537" y="3721989"/>
        <a:ext cx="1202866" cy="1382606"/>
      </dsp:txXfrm>
    </dsp:sp>
    <dsp:sp modelId="{52188A89-8AA6-4ADE-A5BC-380660098902}">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FBE9D3B-8CBB-4060-B84E-C5F1E0A8C779}">
      <dsp:nvSpPr>
        <dsp:cNvPr id="0" name=""/>
        <dsp:cNvSpPr/>
      </dsp:nvSpPr>
      <dsp:spPr>
        <a:xfrm rot="5400000">
          <a:off x="661917" y="1835580"/>
          <a:ext cx="2008628" cy="1747506"/>
        </a:xfrm>
        <a:prstGeom prst="hexagon">
          <a:avLst>
            <a:gd name="adj" fmla="val 25000"/>
            <a:gd name="vf" fmla="val 1154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err="1">
              <a:solidFill>
                <a:schemeClr val="tx1"/>
              </a:solidFill>
            </a:rPr>
            <a:t>Accomp</a:t>
          </a:r>
          <a:r>
            <a:rPr lang="fr-FR" sz="2000" kern="1200" baseline="30000" dirty="0" err="1">
              <a:solidFill>
                <a:schemeClr val="tx1"/>
              </a:solidFill>
            </a:rPr>
            <a:t>t</a:t>
          </a:r>
          <a:r>
            <a:rPr lang="fr-FR" sz="2000" kern="1200" dirty="0">
              <a:solidFill>
                <a:schemeClr val="tx1"/>
              </a:solidFill>
            </a:rPr>
            <a:t> orientation dans le système</a:t>
          </a:r>
          <a:endParaRPr lang="fr-BE" sz="2000" kern="1200" dirty="0">
            <a:solidFill>
              <a:schemeClr val="tx1"/>
            </a:solidFill>
          </a:endParaRPr>
        </a:p>
      </dsp:txBody>
      <dsp:txXfrm rot="-5400000">
        <a:off x="1064798" y="2018030"/>
        <a:ext cx="1202866" cy="1382606"/>
      </dsp:txXfrm>
    </dsp:sp>
    <dsp:sp modelId="{351DCDB5-2DA5-46D1-9BD9-BDABD9E44002}">
      <dsp:nvSpPr>
        <dsp:cNvPr id="0" name=""/>
        <dsp:cNvSpPr/>
      </dsp:nvSpPr>
      <dsp:spPr>
        <a:xfrm rot="5400000">
          <a:off x="2559537" y="1835580"/>
          <a:ext cx="2008628" cy="1747506"/>
        </a:xfrm>
        <a:prstGeom prst="hexagon">
          <a:avLst>
            <a:gd name="adj" fmla="val 25000"/>
            <a:gd name="vf" fmla="val 1154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Bien – être social et santé sur le territoire</a:t>
          </a:r>
          <a:endParaRPr lang="fr-BE" sz="1800" kern="1200" dirty="0">
            <a:solidFill>
              <a:schemeClr val="tx1"/>
            </a:solidFill>
          </a:endParaRPr>
        </a:p>
      </dsp:txBody>
      <dsp:txXfrm rot="-5400000">
        <a:off x="2962418" y="2018030"/>
        <a:ext cx="1202866" cy="1382606"/>
      </dsp:txXfrm>
    </dsp:sp>
    <dsp:sp modelId="{0368A8F3-F75F-496A-86F1-D6F5E40D552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5226597D-2FC9-464F-B2B7-C4F5AB5E3B1E}">
      <dsp:nvSpPr>
        <dsp:cNvPr id="0" name=""/>
        <dsp:cNvSpPr/>
      </dsp:nvSpPr>
      <dsp:spPr>
        <a:xfrm rot="5400000">
          <a:off x="4446844" y="1835580"/>
          <a:ext cx="2008628" cy="1747506"/>
        </a:xfrm>
        <a:prstGeom prst="hexagon">
          <a:avLst>
            <a:gd name="adj" fmla="val 25000"/>
            <a:gd name="vf" fmla="val 1154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Soutien des personnes et de leurs proches</a:t>
          </a:r>
          <a:endParaRPr lang="fr-BE" sz="2000" kern="1200" dirty="0">
            <a:solidFill>
              <a:schemeClr val="tx1"/>
            </a:solidFill>
          </a:endParaRPr>
        </a:p>
      </dsp:txBody>
      <dsp:txXfrm rot="-5400000">
        <a:off x="4849725" y="2018030"/>
        <a:ext cx="1202866" cy="1382606"/>
      </dsp:txXfrm>
    </dsp:sp>
    <dsp:sp modelId="{811120A7-C818-494A-8408-F71169742A0D}">
      <dsp:nvSpPr>
        <dsp:cNvPr id="0" name=""/>
        <dsp:cNvSpPr/>
      </dsp:nvSpPr>
      <dsp:spPr>
        <a:xfrm rot="5400000">
          <a:off x="3506806" y="3540503"/>
          <a:ext cx="2008628" cy="1747506"/>
        </a:xfrm>
        <a:prstGeom prst="hexagon">
          <a:avLst>
            <a:gd name="adj" fmla="val 25000"/>
            <a:gd name="vf" fmla="val 1154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fr-FR" sz="1500" kern="1200" dirty="0">
              <a:solidFill>
                <a:schemeClr val="tx1"/>
              </a:solidFill>
            </a:rPr>
            <a:t>Collaboration</a:t>
          </a:r>
          <a:r>
            <a:rPr lang="fr-FR" sz="1600" kern="1200" dirty="0">
              <a:solidFill>
                <a:schemeClr val="tx1"/>
              </a:solidFill>
            </a:rPr>
            <a:t> locale – prise en charge de proximité</a:t>
          </a:r>
          <a:endParaRPr lang="fr-BE" sz="1600" kern="1200" dirty="0">
            <a:solidFill>
              <a:schemeClr val="tx1"/>
            </a:solidFill>
          </a:endParaRPr>
        </a:p>
      </dsp:txBody>
      <dsp:txXfrm rot="-5400000">
        <a:off x="3909687" y="3722953"/>
        <a:ext cx="1202866" cy="1382606"/>
      </dsp:txXfrm>
    </dsp:sp>
    <dsp:sp modelId="{16F631C7-4428-4B0D-901E-2DD1865539C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D8278D2-5BE5-4678-8424-F24670A5550E}">
      <dsp:nvSpPr>
        <dsp:cNvPr id="0" name=""/>
        <dsp:cNvSpPr/>
      </dsp:nvSpPr>
      <dsp:spPr>
        <a:xfrm rot="5400000">
          <a:off x="1619499" y="3540503"/>
          <a:ext cx="2008628" cy="1747506"/>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BE" sz="2000" kern="1200" dirty="0"/>
        </a:p>
      </dsp:txBody>
      <dsp:txXfrm rot="-5400000">
        <a:off x="2022380" y="3722953"/>
        <a:ext cx="1202866" cy="13826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558F5D3-1AB8-4DD8-B527-642F08B3F377}">
      <dsp:nvSpPr>
        <dsp:cNvPr id="0" name=""/>
        <dsp:cNvSpPr/>
      </dsp:nvSpPr>
      <dsp:spPr>
        <a:xfrm rot="10800000">
          <a:off x="0" y="0"/>
          <a:ext cx="3395785" cy="1006665"/>
        </a:xfrm>
        <a:prstGeom prst="trapezoid">
          <a:avLst>
            <a:gd name="adj" fmla="val 56222"/>
          </a:avLst>
        </a:prstGeom>
        <a:solidFill>
          <a:schemeClr val="accent4">
            <a:hueOff val="0"/>
            <a:satOff val="0"/>
            <a:lumOff val="0"/>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Région</a:t>
          </a:r>
          <a:endParaRPr lang="fr-BE" sz="3600" kern="1200" dirty="0"/>
        </a:p>
      </dsp:txBody>
      <dsp:txXfrm rot="-10800000">
        <a:off x="594262" y="0"/>
        <a:ext cx="2207260" cy="1006665"/>
      </dsp:txXfrm>
    </dsp:sp>
    <dsp:sp modelId="{6E0882FA-B73F-4990-963F-3751E5805DB7}">
      <dsp:nvSpPr>
        <dsp:cNvPr id="0" name=""/>
        <dsp:cNvSpPr/>
      </dsp:nvSpPr>
      <dsp:spPr>
        <a:xfrm rot="10800000">
          <a:off x="565964" y="1006665"/>
          <a:ext cx="2263856" cy="1006665"/>
        </a:xfrm>
        <a:prstGeom prst="trapezoid">
          <a:avLst>
            <a:gd name="adj" fmla="val 56222"/>
          </a:avLst>
        </a:prstGeom>
        <a:solidFill>
          <a:schemeClr val="accent4">
            <a:hueOff val="5197846"/>
            <a:satOff val="-23984"/>
            <a:lumOff val="883"/>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Bassins</a:t>
          </a:r>
          <a:endParaRPr lang="fr-BE" sz="3600" kern="1200" dirty="0"/>
        </a:p>
      </dsp:txBody>
      <dsp:txXfrm rot="-10800000">
        <a:off x="962139" y="1006665"/>
        <a:ext cx="1471506" cy="1006665"/>
      </dsp:txXfrm>
    </dsp:sp>
    <dsp:sp modelId="{226DAE49-F830-4664-9E8B-3FB59B3598F0}">
      <dsp:nvSpPr>
        <dsp:cNvPr id="0" name=""/>
        <dsp:cNvSpPr/>
      </dsp:nvSpPr>
      <dsp:spPr>
        <a:xfrm rot="10800000">
          <a:off x="1131928" y="2013330"/>
          <a:ext cx="1131928" cy="1006665"/>
        </a:xfrm>
        <a:prstGeom prst="trapezoid">
          <a:avLst>
            <a:gd name="adj" fmla="val 56222"/>
          </a:avLst>
        </a:prstGeom>
        <a:solidFill>
          <a:schemeClr val="accent4">
            <a:hueOff val="10395692"/>
            <a:satOff val="-47968"/>
            <a:lumOff val="1765"/>
            <a:alphaOff val="0"/>
          </a:schemeClr>
        </a:solidFill>
        <a:ln>
          <a:noFill/>
        </a:ln>
        <a:effectLst/>
        <a:sp3d extrusionH="381000" contourW="38100" prstMaterial="matte">
          <a:contourClr>
            <a:schemeClr val="lt1"/>
          </a:contourClr>
        </a:sp3d>
      </dsp:spPr>
      <dsp:style>
        <a:lnRef idx="0">
          <a:scrgbClr r="0" g="0" b="0"/>
        </a:lnRef>
        <a:fillRef idx="1">
          <a:scrgbClr r="0" g="0" b="0"/>
        </a:fillRef>
        <a:effectRef idx="0">
          <a:scrgbClr r="0" g="0" b="0"/>
        </a:effectRef>
        <a:fontRef idx="minor">
          <a:schemeClr val="lt1"/>
        </a:fontRef>
      </dsp:style>
      <dsp:txBody>
        <a:bodyPr spcFirstLastPara="0" vert="horz" wrap="square" lIns="45720" tIns="45720" rIns="45720" bIns="45720" numCol="1" spcCol="1270" anchor="ctr" anchorCtr="0">
          <a:noAutofit/>
        </a:bodyPr>
        <a:lstStyle/>
        <a:p>
          <a:pPr marL="0" lvl="0" indent="0" algn="ctr" defTabSz="1600200">
            <a:lnSpc>
              <a:spcPct val="90000"/>
            </a:lnSpc>
            <a:spcBef>
              <a:spcPct val="0"/>
            </a:spcBef>
            <a:spcAft>
              <a:spcPct val="35000"/>
            </a:spcAft>
            <a:buNone/>
          </a:pPr>
          <a:r>
            <a:rPr lang="fr-FR" sz="3600" kern="1200" dirty="0"/>
            <a:t>QSS</a:t>
          </a:r>
          <a:endParaRPr lang="fr-BE" sz="3600" kern="1200" dirty="0"/>
        </a:p>
      </dsp:txBody>
      <dsp:txXfrm rot="-10800000">
        <a:off x="1131928" y="2013330"/>
        <a:ext cx="1131928" cy="100666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9442CE1-8C72-45E5-BC20-BCC29E977B3F}">
      <dsp:nvSpPr>
        <dsp:cNvPr id="0" name=""/>
        <dsp:cNvSpPr/>
      </dsp:nvSpPr>
      <dsp:spPr>
        <a:xfrm rot="5400000">
          <a:off x="3506806" y="130656"/>
          <a:ext cx="2008628" cy="1747506"/>
        </a:xfrm>
        <a:prstGeom prst="hexagon">
          <a:avLst>
            <a:gd name="adj" fmla="val 25000"/>
            <a:gd name="vf" fmla="val 115470"/>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0960" rIns="0" bIns="60960" numCol="1" spcCol="1270" anchor="ctr" anchorCtr="0">
          <a:noAutofit/>
        </a:bodyPr>
        <a:lstStyle/>
        <a:p>
          <a:pPr marL="0" lvl="0" indent="0" algn="ctr" defTabSz="711200">
            <a:lnSpc>
              <a:spcPct val="90000"/>
            </a:lnSpc>
            <a:spcBef>
              <a:spcPct val="0"/>
            </a:spcBef>
            <a:spcAft>
              <a:spcPct val="35000"/>
            </a:spcAft>
            <a:buNone/>
          </a:pPr>
          <a:r>
            <a:rPr lang="fr-FR" sz="1600" kern="1200" dirty="0"/>
            <a:t>Diagnostic</a:t>
          </a:r>
        </a:p>
        <a:p>
          <a:pPr marL="0" lvl="0" indent="0" algn="ctr" defTabSz="711200">
            <a:lnSpc>
              <a:spcPct val="90000"/>
            </a:lnSpc>
            <a:spcBef>
              <a:spcPct val="0"/>
            </a:spcBef>
            <a:spcAft>
              <a:spcPct val="35000"/>
            </a:spcAft>
            <a:buNone/>
          </a:pPr>
          <a:r>
            <a:rPr lang="fr-FR" sz="1600" kern="1200" dirty="0"/>
            <a:t>Traitement</a:t>
          </a:r>
        </a:p>
        <a:p>
          <a:pPr marL="0" lvl="0" indent="0" algn="ctr" defTabSz="711200">
            <a:lnSpc>
              <a:spcPct val="90000"/>
            </a:lnSpc>
            <a:spcBef>
              <a:spcPct val="0"/>
            </a:spcBef>
            <a:spcAft>
              <a:spcPct val="35000"/>
            </a:spcAft>
            <a:buNone/>
          </a:pPr>
          <a:r>
            <a:rPr lang="fr-FR" sz="1600" kern="1200" dirty="0"/>
            <a:t>Prévention</a:t>
          </a:r>
        </a:p>
        <a:p>
          <a:pPr marL="0" lvl="0" indent="0" algn="ctr" defTabSz="711200">
            <a:lnSpc>
              <a:spcPct val="90000"/>
            </a:lnSpc>
            <a:spcBef>
              <a:spcPct val="0"/>
            </a:spcBef>
            <a:spcAft>
              <a:spcPct val="35000"/>
            </a:spcAft>
            <a:buNone/>
          </a:pPr>
          <a:r>
            <a:rPr lang="fr-FR" sz="1600" kern="1200" dirty="0" err="1"/>
            <a:t>Communaut</a:t>
          </a:r>
          <a:r>
            <a:rPr lang="fr-FR" sz="1600" kern="1200" dirty="0"/>
            <a:t>.</a:t>
          </a:r>
          <a:endParaRPr lang="fr-BE" sz="1600" kern="1200" dirty="0"/>
        </a:p>
      </dsp:txBody>
      <dsp:txXfrm rot="-5400000">
        <a:off x="3909687" y="313106"/>
        <a:ext cx="1202866" cy="1382606"/>
      </dsp:txXfrm>
    </dsp:sp>
    <dsp:sp modelId="{FBCE31F2-133C-484B-80F9-B8BEE80043F8}">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60720FFB-6A7E-472A-8CEE-E0796E514C50}">
      <dsp:nvSpPr>
        <dsp:cNvPr id="0" name=""/>
        <dsp:cNvSpPr/>
      </dsp:nvSpPr>
      <dsp:spPr>
        <a:xfrm rot="5400000">
          <a:off x="1619499" y="130656"/>
          <a:ext cx="2008628" cy="1747506"/>
        </a:xfrm>
        <a:prstGeom prst="hexagon">
          <a:avLst>
            <a:gd name="adj" fmla="val 25000"/>
            <a:gd name="vf" fmla="val 115470"/>
          </a:avLst>
        </a:prstGeom>
        <a:solidFill>
          <a:schemeClr val="accent5">
            <a:hueOff val="-1470669"/>
            <a:satOff val="-2046"/>
            <a:lumOff val="-784"/>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err="1"/>
            <a:t>Pluri-disciplinaire</a:t>
          </a:r>
          <a:endParaRPr lang="fr-BE" sz="1600" kern="1200" dirty="0"/>
        </a:p>
      </dsp:txBody>
      <dsp:txXfrm rot="-5400000">
        <a:off x="2022380" y="313106"/>
        <a:ext cx="1202866" cy="1382606"/>
      </dsp:txXfrm>
    </dsp:sp>
    <dsp:sp modelId="{F05F0399-4FFC-43B4-8C11-772BCC7EA4F0}">
      <dsp:nvSpPr>
        <dsp:cNvPr id="0" name=""/>
        <dsp:cNvSpPr/>
      </dsp:nvSpPr>
      <dsp:spPr>
        <a:xfrm rot="5400000">
          <a:off x="2559537" y="1835580"/>
          <a:ext cx="2008628" cy="1747506"/>
        </a:xfrm>
        <a:prstGeom prst="hexagon">
          <a:avLst>
            <a:gd name="adj" fmla="val 25000"/>
            <a:gd name="vf" fmla="val 115470"/>
          </a:avLst>
        </a:prstGeom>
        <a:solidFill>
          <a:schemeClr val="accent5">
            <a:hueOff val="-2941338"/>
            <a:satOff val="-4091"/>
            <a:lumOff val="-156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64770" rIns="0" bIns="64770" numCol="1" spcCol="1270" anchor="ctr" anchorCtr="0">
          <a:noAutofit/>
        </a:bodyPr>
        <a:lstStyle/>
        <a:p>
          <a:pPr marL="0" lvl="0" indent="0" algn="ctr" defTabSz="755650">
            <a:lnSpc>
              <a:spcPct val="90000"/>
            </a:lnSpc>
            <a:spcBef>
              <a:spcPct val="0"/>
            </a:spcBef>
            <a:spcAft>
              <a:spcPct val="35000"/>
            </a:spcAft>
            <a:buNone/>
          </a:pPr>
          <a:r>
            <a:rPr lang="fr-FR" sz="1700" kern="1200" dirty="0"/>
            <a:t>Psychiatrie</a:t>
          </a:r>
        </a:p>
        <a:p>
          <a:pPr marL="0" lvl="0" indent="0" algn="ctr" defTabSz="755650">
            <a:lnSpc>
              <a:spcPct val="90000"/>
            </a:lnSpc>
            <a:spcBef>
              <a:spcPct val="0"/>
            </a:spcBef>
            <a:spcAft>
              <a:spcPct val="35000"/>
            </a:spcAft>
            <a:buNone/>
          </a:pPr>
          <a:r>
            <a:rPr lang="fr-FR" sz="1700" kern="1200" dirty="0"/>
            <a:t>Psy</a:t>
          </a:r>
        </a:p>
        <a:p>
          <a:pPr marL="0" lvl="0" indent="0" algn="ctr" defTabSz="755650">
            <a:lnSpc>
              <a:spcPct val="90000"/>
            </a:lnSpc>
            <a:spcBef>
              <a:spcPct val="0"/>
            </a:spcBef>
            <a:spcAft>
              <a:spcPct val="35000"/>
            </a:spcAft>
            <a:buNone/>
          </a:pPr>
          <a:r>
            <a:rPr lang="fr-FR" sz="1700" kern="1200" dirty="0" err="1"/>
            <a:t>Psychothér</a:t>
          </a:r>
          <a:r>
            <a:rPr lang="fr-FR" sz="1700" kern="1200" dirty="0"/>
            <a:t>.</a:t>
          </a:r>
        </a:p>
        <a:p>
          <a:pPr marL="0" lvl="0" indent="0" algn="ctr" defTabSz="755650">
            <a:lnSpc>
              <a:spcPct val="90000"/>
            </a:lnSpc>
            <a:spcBef>
              <a:spcPct val="0"/>
            </a:spcBef>
            <a:spcAft>
              <a:spcPct val="35000"/>
            </a:spcAft>
            <a:buNone/>
          </a:pPr>
          <a:r>
            <a:rPr lang="fr-BE" sz="1700" kern="1200" dirty="0"/>
            <a:t>Logo -Social</a:t>
          </a:r>
        </a:p>
      </dsp:txBody>
      <dsp:txXfrm rot="-5400000">
        <a:off x="2962418" y="2018030"/>
        <a:ext cx="1202866" cy="1382606"/>
      </dsp:txXfrm>
    </dsp:sp>
    <dsp:sp modelId="{D2A96C38-5E0A-49B0-A86B-779A9EF8232E}">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D4F75C9D-2AB3-4BC0-AE57-096ED8B96772}">
      <dsp:nvSpPr>
        <dsp:cNvPr id="0" name=""/>
        <dsp:cNvSpPr/>
      </dsp:nvSpPr>
      <dsp:spPr>
        <a:xfrm rot="5400000">
          <a:off x="4446844" y="1835580"/>
          <a:ext cx="2008628" cy="1747506"/>
        </a:xfrm>
        <a:prstGeom prst="hexagon">
          <a:avLst>
            <a:gd name="adj" fmla="val 25000"/>
            <a:gd name="vf" fmla="val 115470"/>
          </a:avLst>
        </a:prstGeom>
        <a:solidFill>
          <a:schemeClr val="accent5">
            <a:hueOff val="-4412007"/>
            <a:satOff val="-6137"/>
            <a:lumOff val="-2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Situations complexes</a:t>
          </a:r>
          <a:endParaRPr lang="fr-BE" sz="1800" kern="1200" dirty="0"/>
        </a:p>
      </dsp:txBody>
      <dsp:txXfrm rot="-5400000">
        <a:off x="4849725" y="2018030"/>
        <a:ext cx="1202866" cy="1382606"/>
      </dsp:txXfrm>
    </dsp:sp>
    <dsp:sp modelId="{842E2A10-E180-4CC7-8241-9B82BDDB1A66}">
      <dsp:nvSpPr>
        <dsp:cNvPr id="0" name=""/>
        <dsp:cNvSpPr/>
      </dsp:nvSpPr>
      <dsp:spPr>
        <a:xfrm rot="5400000">
          <a:off x="3506806" y="3540503"/>
          <a:ext cx="2008628" cy="1747506"/>
        </a:xfrm>
        <a:prstGeom prst="hexagon">
          <a:avLst>
            <a:gd name="adj" fmla="val 25000"/>
            <a:gd name="vf" fmla="val 115470"/>
          </a:avLst>
        </a:prstGeom>
        <a:solidFill>
          <a:schemeClr val="accent5">
            <a:hueOff val="-5882676"/>
            <a:satOff val="-8182"/>
            <a:lumOff val="-313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2390" rIns="0" bIns="72390" numCol="1" spcCol="1270" anchor="ctr" anchorCtr="0">
          <a:noAutofit/>
        </a:bodyPr>
        <a:lstStyle/>
        <a:p>
          <a:pPr marL="0" lvl="0" indent="0" algn="ctr" defTabSz="844550">
            <a:lnSpc>
              <a:spcPct val="90000"/>
            </a:lnSpc>
            <a:spcBef>
              <a:spcPct val="0"/>
            </a:spcBef>
            <a:spcAft>
              <a:spcPct val="35000"/>
            </a:spcAft>
            <a:buNone/>
          </a:pPr>
          <a:r>
            <a:rPr lang="fr-FR" sz="1900" kern="1200" dirty="0"/>
            <a:t>Suivi spécialisé</a:t>
          </a:r>
        </a:p>
        <a:p>
          <a:pPr marL="0" lvl="0" indent="0" algn="ctr" defTabSz="844550">
            <a:lnSpc>
              <a:spcPct val="90000"/>
            </a:lnSpc>
            <a:spcBef>
              <a:spcPct val="0"/>
            </a:spcBef>
            <a:spcAft>
              <a:spcPct val="35000"/>
            </a:spcAft>
            <a:buNone/>
          </a:pPr>
          <a:r>
            <a:rPr lang="fr-FR" sz="1900" kern="1200" dirty="0"/>
            <a:t>Soins généralistes</a:t>
          </a:r>
          <a:endParaRPr lang="fr-BE" sz="1900" kern="1200" dirty="0"/>
        </a:p>
      </dsp:txBody>
      <dsp:txXfrm rot="-5400000">
        <a:off x="3909687" y="3722953"/>
        <a:ext cx="1202866" cy="1382606"/>
      </dsp:txXfrm>
    </dsp:sp>
    <dsp:sp modelId="{D8EC1104-13E0-4C0B-9499-2C1F5C59E674}">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B3D8F6A8-F6CE-4675-9177-BC14A44C06E5}">
      <dsp:nvSpPr>
        <dsp:cNvPr id="0" name=""/>
        <dsp:cNvSpPr/>
      </dsp:nvSpPr>
      <dsp:spPr>
        <a:xfrm rot="5400000">
          <a:off x="1619499" y="3540503"/>
          <a:ext cx="2008628" cy="1747506"/>
        </a:xfrm>
        <a:prstGeom prst="hexagon">
          <a:avLst>
            <a:gd name="adj" fmla="val 25000"/>
            <a:gd name="vf" fmla="val 115470"/>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Partenariat</a:t>
          </a:r>
          <a:r>
            <a:rPr lang="fr-FR" sz="2000" kern="1200" dirty="0"/>
            <a:t> </a:t>
          </a:r>
          <a:r>
            <a:rPr lang="fr-FR" sz="1800" kern="1200" dirty="0"/>
            <a:t>Proximité</a:t>
          </a:r>
          <a:endParaRPr lang="fr-BE" sz="2000" kern="1200" dirty="0"/>
        </a:p>
      </dsp:txBody>
      <dsp:txXfrm rot="-5400000">
        <a:off x="2022380" y="3722953"/>
        <a:ext cx="1202866" cy="1382606"/>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B39D-F3F3-41E5-9CFC-E18F40B885E6}">
      <dsp:nvSpPr>
        <dsp:cNvPr id="0" name=""/>
        <dsp:cNvSpPr/>
      </dsp:nvSpPr>
      <dsp:spPr>
        <a:xfrm rot="5400000">
          <a:off x="5425656" y="3539539"/>
          <a:ext cx="2008628" cy="1747506"/>
        </a:xfrm>
        <a:prstGeom prst="hexagon">
          <a:avLst>
            <a:gd name="adj" fmla="val 25000"/>
            <a:gd name="vf" fmla="val 11547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Assurer la continuité aide et soins</a:t>
          </a:r>
          <a:endParaRPr lang="fr-BE" sz="1800" kern="1200" dirty="0"/>
        </a:p>
      </dsp:txBody>
      <dsp:txXfrm rot="-5400000">
        <a:off x="5828537" y="3721989"/>
        <a:ext cx="1202866" cy="1382606"/>
      </dsp:txXfrm>
    </dsp:sp>
    <dsp:sp modelId="{52188A89-8AA6-4ADE-A5BC-380660098902}">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FBE9D3B-8CBB-4060-B84E-C5F1E0A8C779}">
      <dsp:nvSpPr>
        <dsp:cNvPr id="0" name=""/>
        <dsp:cNvSpPr/>
      </dsp:nvSpPr>
      <dsp:spPr>
        <a:xfrm rot="5400000">
          <a:off x="661917" y="1835580"/>
          <a:ext cx="2008628" cy="1747506"/>
        </a:xfrm>
        <a:prstGeom prst="hexagon">
          <a:avLst>
            <a:gd name="adj" fmla="val 25000"/>
            <a:gd name="vf" fmla="val 115470"/>
          </a:avLst>
        </a:prstGeom>
        <a:solidFill>
          <a:schemeClr val="accent3">
            <a:hueOff val="542120"/>
            <a:satOff val="20000"/>
            <a:lumOff val="-294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endParaRPr lang="fr-BE" sz="2000" kern="1200" dirty="0"/>
        </a:p>
        <a:p>
          <a:pPr marL="0" lvl="0" indent="0" algn="ctr" defTabSz="889000">
            <a:lnSpc>
              <a:spcPct val="90000"/>
            </a:lnSpc>
            <a:spcBef>
              <a:spcPct val="0"/>
            </a:spcBef>
            <a:spcAft>
              <a:spcPct val="35000"/>
            </a:spcAft>
            <a:buNone/>
          </a:pPr>
          <a:r>
            <a:rPr lang="fr-BE" sz="2000" kern="1200" dirty="0"/>
            <a:t>Soins de santé primaires</a:t>
          </a:r>
        </a:p>
        <a:p>
          <a:pPr marL="0" lvl="0" indent="0" algn="ctr" defTabSz="889000">
            <a:lnSpc>
              <a:spcPct val="90000"/>
            </a:lnSpc>
            <a:spcBef>
              <a:spcPct val="0"/>
            </a:spcBef>
            <a:spcAft>
              <a:spcPct val="35000"/>
            </a:spcAft>
            <a:buNone/>
          </a:pPr>
          <a:endParaRPr lang="fr-BE" sz="2000" kern="1200" dirty="0"/>
        </a:p>
      </dsp:txBody>
      <dsp:txXfrm rot="-5400000">
        <a:off x="1064798" y="2018030"/>
        <a:ext cx="1202866" cy="1382606"/>
      </dsp:txXfrm>
    </dsp:sp>
    <dsp:sp modelId="{351DCDB5-2DA5-46D1-9BD9-BDABD9E44002}">
      <dsp:nvSpPr>
        <dsp:cNvPr id="0" name=""/>
        <dsp:cNvSpPr/>
      </dsp:nvSpPr>
      <dsp:spPr>
        <a:xfrm rot="5400000">
          <a:off x="2559537" y="1835580"/>
          <a:ext cx="2008628" cy="1747506"/>
        </a:xfrm>
        <a:prstGeom prst="hexagon">
          <a:avLst>
            <a:gd name="adj" fmla="val 25000"/>
            <a:gd name="vf" fmla="val 115470"/>
          </a:avLst>
        </a:prstGeom>
        <a:solidFill>
          <a:schemeClr val="accent3">
            <a:hueOff val="1084240"/>
            <a:satOff val="40000"/>
            <a:lumOff val="-588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BE" sz="2000" kern="1200" dirty="0"/>
        </a:p>
        <a:p>
          <a:pPr marL="0" lvl="0" indent="0" algn="ctr" defTabSz="889000">
            <a:lnSpc>
              <a:spcPct val="90000"/>
            </a:lnSpc>
            <a:spcBef>
              <a:spcPct val="0"/>
            </a:spcBef>
            <a:spcAft>
              <a:spcPct val="35000"/>
            </a:spcAft>
            <a:buNone/>
          </a:pPr>
          <a:r>
            <a:rPr lang="fr-BE" sz="2000" kern="1200" dirty="0" err="1"/>
            <a:t>Accomp</a:t>
          </a:r>
          <a:r>
            <a:rPr lang="fr-BE" sz="2000" kern="1200" baseline="30000" dirty="0" err="1"/>
            <a:t>t</a:t>
          </a:r>
          <a:r>
            <a:rPr lang="fr-BE" sz="2000" kern="1200" dirty="0"/>
            <a:t> sur la durée</a:t>
          </a:r>
        </a:p>
        <a:p>
          <a:pPr marL="0" lvl="0" indent="0" algn="ctr" defTabSz="889000">
            <a:lnSpc>
              <a:spcPct val="90000"/>
            </a:lnSpc>
            <a:spcBef>
              <a:spcPct val="0"/>
            </a:spcBef>
            <a:spcAft>
              <a:spcPct val="35000"/>
            </a:spcAft>
            <a:buNone/>
          </a:pPr>
          <a:r>
            <a:rPr lang="fr-FR" sz="2000" kern="1200" dirty="0"/>
            <a:t> </a:t>
          </a:r>
          <a:endParaRPr lang="fr-BE" sz="2000" kern="1200" dirty="0"/>
        </a:p>
      </dsp:txBody>
      <dsp:txXfrm rot="-5400000">
        <a:off x="2962418" y="2018030"/>
        <a:ext cx="1202866" cy="1382606"/>
      </dsp:txXfrm>
    </dsp:sp>
    <dsp:sp modelId="{0368A8F3-F75F-496A-86F1-D6F5E40D552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5226597D-2FC9-464F-B2B7-C4F5AB5E3B1E}">
      <dsp:nvSpPr>
        <dsp:cNvPr id="0" name=""/>
        <dsp:cNvSpPr/>
      </dsp:nvSpPr>
      <dsp:spPr>
        <a:xfrm rot="5400000">
          <a:off x="4446844" y="1835580"/>
          <a:ext cx="2008628" cy="1747506"/>
        </a:xfrm>
        <a:prstGeom prst="hexagon">
          <a:avLst>
            <a:gd name="adj" fmla="val 25000"/>
            <a:gd name="vf" fmla="val 115470"/>
          </a:avLst>
        </a:prstGeom>
        <a:solidFill>
          <a:srgbClr val="FF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err="1">
              <a:solidFill>
                <a:schemeClr val="bg1"/>
              </a:solidFill>
            </a:rPr>
            <a:t>Accomp</a:t>
          </a:r>
          <a:r>
            <a:rPr lang="fr-FR" sz="1800" kern="1200" baseline="30000" dirty="0" err="1">
              <a:solidFill>
                <a:schemeClr val="bg1"/>
              </a:solidFill>
            </a:rPr>
            <a:t>t</a:t>
          </a:r>
          <a:r>
            <a:rPr lang="fr-FR" sz="1800" kern="1200" baseline="30000" dirty="0">
              <a:solidFill>
                <a:schemeClr val="bg1"/>
              </a:solidFill>
            </a:rPr>
            <a:t> </a:t>
          </a:r>
          <a:r>
            <a:rPr lang="fr-FR" sz="1800" kern="1200" dirty="0">
              <a:solidFill>
                <a:schemeClr val="bg1"/>
              </a:solidFill>
            </a:rPr>
            <a:t>psy généraliste</a:t>
          </a:r>
          <a:endParaRPr lang="fr-BE" sz="1800" kern="1200" dirty="0">
            <a:solidFill>
              <a:schemeClr val="bg1"/>
            </a:solidFill>
          </a:endParaRPr>
        </a:p>
      </dsp:txBody>
      <dsp:txXfrm rot="-5400000">
        <a:off x="4849725" y="2018030"/>
        <a:ext cx="1202866" cy="1382606"/>
      </dsp:txXfrm>
    </dsp:sp>
    <dsp:sp modelId="{811120A7-C818-494A-8408-F71169742A0D}">
      <dsp:nvSpPr>
        <dsp:cNvPr id="0" name=""/>
        <dsp:cNvSpPr/>
      </dsp:nvSpPr>
      <dsp:spPr>
        <a:xfrm rot="5400000">
          <a:off x="3506806" y="3540503"/>
          <a:ext cx="2008628" cy="1747506"/>
        </a:xfrm>
        <a:prstGeom prst="hexagon">
          <a:avLst>
            <a:gd name="adj" fmla="val 25000"/>
            <a:gd name="vf" fmla="val 115470"/>
          </a:avLst>
        </a:prstGeom>
        <a:solidFill>
          <a:schemeClr val="accent3">
            <a:hueOff val="2168479"/>
            <a:satOff val="80000"/>
            <a:lumOff val="-1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800100">
            <a:lnSpc>
              <a:spcPct val="90000"/>
            </a:lnSpc>
            <a:spcBef>
              <a:spcPct val="0"/>
            </a:spcBef>
            <a:spcAft>
              <a:spcPct val="35000"/>
            </a:spcAft>
            <a:buNone/>
          </a:pPr>
          <a:r>
            <a:rPr lang="fr-FR" sz="1800" kern="1200" dirty="0"/>
            <a:t>Dispositifs de liaison </a:t>
          </a:r>
          <a:r>
            <a:rPr lang="fr-FR" sz="1800" kern="1200" dirty="0" err="1"/>
            <a:t>interpro</a:t>
          </a:r>
          <a:endParaRPr lang="fr-BE" sz="1800" kern="1200" dirty="0"/>
        </a:p>
      </dsp:txBody>
      <dsp:txXfrm rot="-5400000">
        <a:off x="3909687" y="3722953"/>
        <a:ext cx="1202866" cy="1382606"/>
      </dsp:txXfrm>
    </dsp:sp>
    <dsp:sp modelId="{16F631C7-4428-4B0D-901E-2DD1865539C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D8278D2-5BE5-4678-8424-F24670A5550E}">
      <dsp:nvSpPr>
        <dsp:cNvPr id="0" name=""/>
        <dsp:cNvSpPr/>
      </dsp:nvSpPr>
      <dsp:spPr>
        <a:xfrm rot="5400000">
          <a:off x="1619499" y="3540503"/>
          <a:ext cx="2008628" cy="1747506"/>
        </a:xfrm>
        <a:prstGeom prst="hexagon">
          <a:avLst>
            <a:gd name="adj" fmla="val 25000"/>
            <a:gd name="vf" fmla="val 115470"/>
          </a:avLst>
        </a:prstGeom>
        <a:solidFill>
          <a:schemeClr val="bg2">
            <a:lumMod val="50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t> Prise en charge de tous</a:t>
          </a:r>
          <a:endParaRPr lang="fr-BE" sz="2000" kern="1200" dirty="0"/>
        </a:p>
      </dsp:txBody>
      <dsp:txXfrm rot="-5400000">
        <a:off x="2022380" y="3722953"/>
        <a:ext cx="1202866" cy="1382606"/>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FF3B39D-F3F3-41E5-9CFC-E18F40B885E6}">
      <dsp:nvSpPr>
        <dsp:cNvPr id="0" name=""/>
        <dsp:cNvSpPr/>
      </dsp:nvSpPr>
      <dsp:spPr>
        <a:xfrm rot="5400000">
          <a:off x="5425656" y="3539539"/>
          <a:ext cx="2008628" cy="1747506"/>
        </a:xfrm>
        <a:prstGeom prst="hexagon">
          <a:avLst>
            <a:gd name="adj" fmla="val 25000"/>
            <a:gd name="vf" fmla="val 115470"/>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Collab.</a:t>
          </a:r>
        </a:p>
        <a:p>
          <a:pPr marL="0" lvl="0" indent="0" algn="ctr" defTabSz="889000">
            <a:lnSpc>
              <a:spcPct val="90000"/>
            </a:lnSpc>
            <a:spcBef>
              <a:spcPct val="0"/>
            </a:spcBef>
            <a:spcAft>
              <a:spcPct val="35000"/>
            </a:spcAft>
            <a:buNone/>
          </a:pPr>
          <a:r>
            <a:rPr lang="fr-FR" sz="2000" kern="1200" dirty="0" err="1">
              <a:solidFill>
                <a:schemeClr val="tx1"/>
              </a:solidFill>
            </a:rPr>
            <a:t>Ambu</a:t>
          </a:r>
          <a:endParaRPr lang="fr-BE" sz="2000" kern="1200" dirty="0">
            <a:solidFill>
              <a:schemeClr val="tx1"/>
            </a:solidFill>
          </a:endParaRPr>
        </a:p>
      </dsp:txBody>
      <dsp:txXfrm rot="-5400000">
        <a:off x="5828537" y="3721989"/>
        <a:ext cx="1202866" cy="1382606"/>
      </dsp:txXfrm>
    </dsp:sp>
    <dsp:sp modelId="{52188A89-8AA6-4ADE-A5BC-380660098902}">
      <dsp:nvSpPr>
        <dsp:cNvPr id="0" name=""/>
        <dsp:cNvSpPr/>
      </dsp:nvSpPr>
      <dsp:spPr>
        <a:xfrm>
          <a:off x="5437901" y="401821"/>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FBE9D3B-8CBB-4060-B84E-C5F1E0A8C779}">
      <dsp:nvSpPr>
        <dsp:cNvPr id="0" name=""/>
        <dsp:cNvSpPr/>
      </dsp:nvSpPr>
      <dsp:spPr>
        <a:xfrm rot="5400000">
          <a:off x="661917" y="1835580"/>
          <a:ext cx="2008628" cy="1747506"/>
        </a:xfrm>
        <a:prstGeom prst="hexagon">
          <a:avLst>
            <a:gd name="adj" fmla="val 25000"/>
            <a:gd name="vf" fmla="val 115470"/>
          </a:avLst>
        </a:prstGeom>
        <a:solidFill>
          <a:schemeClr val="accent4">
            <a:hueOff val="2079139"/>
            <a:satOff val="-9594"/>
            <a:lumOff val="353"/>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1</a:t>
          </a:r>
          <a:r>
            <a:rPr lang="fr-FR" sz="2000" kern="1200" baseline="30000" dirty="0">
              <a:solidFill>
                <a:schemeClr val="tx1"/>
              </a:solidFill>
            </a:rPr>
            <a:t>er</a:t>
          </a:r>
          <a:r>
            <a:rPr lang="fr-FR" sz="2000" kern="1200" baseline="0" dirty="0">
              <a:solidFill>
                <a:schemeClr val="tx1"/>
              </a:solidFill>
            </a:rPr>
            <a:t> Accueil</a:t>
          </a:r>
          <a:endParaRPr lang="fr-BE" sz="2000" kern="1200" dirty="0">
            <a:solidFill>
              <a:schemeClr val="tx1"/>
            </a:solidFill>
          </a:endParaRPr>
        </a:p>
      </dsp:txBody>
      <dsp:txXfrm rot="-5400000">
        <a:off x="1064798" y="2018030"/>
        <a:ext cx="1202866" cy="1382606"/>
      </dsp:txXfrm>
    </dsp:sp>
    <dsp:sp modelId="{351DCDB5-2DA5-46D1-9BD9-BDABD9E44002}">
      <dsp:nvSpPr>
        <dsp:cNvPr id="0" name=""/>
        <dsp:cNvSpPr/>
      </dsp:nvSpPr>
      <dsp:spPr>
        <a:xfrm rot="5400000">
          <a:off x="2559537" y="1835580"/>
          <a:ext cx="2008628" cy="1747506"/>
        </a:xfrm>
        <a:prstGeom prst="hexagon">
          <a:avLst>
            <a:gd name="adj" fmla="val 25000"/>
            <a:gd name="vf" fmla="val 115470"/>
          </a:avLst>
        </a:prstGeom>
        <a:solidFill>
          <a:schemeClr val="accent4">
            <a:hueOff val="4158277"/>
            <a:satOff val="-19187"/>
            <a:lumOff val="7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76200" tIns="76200" rIns="76200" bIns="76200" numCol="1" spcCol="1270" anchor="ctr" anchorCtr="0">
          <a:noAutofit/>
        </a:bodyPr>
        <a:lstStyle/>
        <a:p>
          <a:pPr marL="0" lvl="0" indent="0" algn="ctr" defTabSz="889000">
            <a:lnSpc>
              <a:spcPct val="90000"/>
            </a:lnSpc>
            <a:spcBef>
              <a:spcPct val="0"/>
            </a:spcBef>
            <a:spcAft>
              <a:spcPct val="35000"/>
            </a:spcAft>
            <a:buNone/>
          </a:pPr>
          <a:endParaRPr lang="fr-FR" sz="2000" kern="1200" dirty="0">
            <a:solidFill>
              <a:schemeClr val="tx1"/>
            </a:solidFill>
          </a:endParaRPr>
        </a:p>
        <a:p>
          <a:pPr marL="0" lvl="0" indent="0" algn="ctr" defTabSz="889000">
            <a:lnSpc>
              <a:spcPct val="90000"/>
            </a:lnSpc>
            <a:spcBef>
              <a:spcPct val="0"/>
            </a:spcBef>
            <a:spcAft>
              <a:spcPct val="35000"/>
            </a:spcAft>
            <a:buNone/>
          </a:pPr>
          <a:r>
            <a:rPr lang="fr-FR" sz="2000" kern="1200" dirty="0">
              <a:solidFill>
                <a:schemeClr val="tx1"/>
              </a:solidFill>
              <a:sym typeface="Wingdings" panose="05000000000000000000" pitchFamily="2" charset="2"/>
            </a:rPr>
            <a:t></a:t>
          </a:r>
          <a:r>
            <a:rPr lang="fr-FR" sz="2000" kern="1200" dirty="0">
              <a:solidFill>
                <a:schemeClr val="tx1"/>
              </a:solidFill>
            </a:rPr>
            <a:t> Lien social et accès aux droits</a:t>
          </a:r>
          <a:endParaRPr lang="fr-BE" sz="2000" kern="1200" dirty="0">
            <a:solidFill>
              <a:schemeClr val="tx1"/>
            </a:solidFill>
          </a:endParaRPr>
        </a:p>
        <a:p>
          <a:pPr marL="0" lvl="0" indent="0" algn="ctr" defTabSz="889000">
            <a:lnSpc>
              <a:spcPct val="90000"/>
            </a:lnSpc>
            <a:spcBef>
              <a:spcPct val="0"/>
            </a:spcBef>
            <a:spcAft>
              <a:spcPct val="35000"/>
            </a:spcAft>
            <a:buNone/>
          </a:pPr>
          <a:endParaRPr lang="fr-BE" sz="2000" kern="1200" dirty="0">
            <a:solidFill>
              <a:schemeClr val="tx1"/>
            </a:solidFill>
          </a:endParaRPr>
        </a:p>
      </dsp:txBody>
      <dsp:txXfrm rot="-5400000">
        <a:off x="2962418" y="2018030"/>
        <a:ext cx="1202866" cy="1382606"/>
      </dsp:txXfrm>
    </dsp:sp>
    <dsp:sp modelId="{0368A8F3-F75F-496A-86F1-D6F5E40D5526}">
      <dsp:nvSpPr>
        <dsp:cNvPr id="0" name=""/>
        <dsp:cNvSpPr/>
      </dsp:nvSpPr>
      <dsp:spPr>
        <a:xfrm>
          <a:off x="448468" y="2106744"/>
          <a:ext cx="2169318" cy="1205177"/>
        </a:xfrm>
        <a:prstGeom prst="rect">
          <a:avLst/>
        </a:prstGeom>
        <a:noFill/>
        <a:ln>
          <a:noFill/>
        </a:ln>
        <a:effectLst/>
      </dsp:spPr>
      <dsp:style>
        <a:lnRef idx="0">
          <a:scrgbClr r="0" g="0" b="0"/>
        </a:lnRef>
        <a:fillRef idx="0">
          <a:scrgbClr r="0" g="0" b="0"/>
        </a:fillRef>
        <a:effectRef idx="0">
          <a:scrgbClr r="0" g="0" b="0"/>
        </a:effectRef>
        <a:fontRef idx="minor"/>
      </dsp:style>
    </dsp:sp>
    <dsp:sp modelId="{5226597D-2FC9-464F-B2B7-C4F5AB5E3B1E}">
      <dsp:nvSpPr>
        <dsp:cNvPr id="0" name=""/>
        <dsp:cNvSpPr/>
      </dsp:nvSpPr>
      <dsp:spPr>
        <a:xfrm rot="5400000">
          <a:off x="4446844" y="1835580"/>
          <a:ext cx="2008628" cy="1747506"/>
        </a:xfrm>
        <a:prstGeom prst="hexagon">
          <a:avLst>
            <a:gd name="adj" fmla="val 25000"/>
            <a:gd name="vf" fmla="val 115470"/>
          </a:avLst>
        </a:prstGeom>
        <a:solidFill>
          <a:schemeClr val="accent4">
            <a:hueOff val="6237415"/>
            <a:satOff val="-28781"/>
            <a:lumOff val="1059"/>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solidFill>
                <a:schemeClr val="tx1"/>
              </a:solidFill>
            </a:rPr>
            <a:t>Participation</a:t>
          </a:r>
          <a:endParaRPr lang="fr-BE" sz="1800" kern="1200" dirty="0">
            <a:solidFill>
              <a:schemeClr val="tx1"/>
            </a:solidFill>
          </a:endParaRPr>
        </a:p>
      </dsp:txBody>
      <dsp:txXfrm rot="-5400000">
        <a:off x="4849725" y="2018030"/>
        <a:ext cx="1202866" cy="1382606"/>
      </dsp:txXfrm>
    </dsp:sp>
    <dsp:sp modelId="{811120A7-C818-494A-8408-F71169742A0D}">
      <dsp:nvSpPr>
        <dsp:cNvPr id="0" name=""/>
        <dsp:cNvSpPr/>
      </dsp:nvSpPr>
      <dsp:spPr>
        <a:xfrm rot="5400000">
          <a:off x="3506806" y="3540503"/>
          <a:ext cx="2008628" cy="1747506"/>
        </a:xfrm>
        <a:prstGeom prst="hexagon">
          <a:avLst>
            <a:gd name="adj" fmla="val 25000"/>
            <a:gd name="vf" fmla="val 115470"/>
          </a:avLst>
        </a:prstGeom>
        <a:solidFill>
          <a:schemeClr val="accent4">
            <a:hueOff val="8316554"/>
            <a:satOff val="-38374"/>
            <a:lumOff val="141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76200" rIns="0" bIns="76200" numCol="1" spcCol="1270" anchor="ctr" anchorCtr="0">
          <a:noAutofit/>
        </a:bodyPr>
        <a:lstStyle/>
        <a:p>
          <a:pPr marL="0" lvl="0" indent="0" algn="ctr" defTabSz="889000">
            <a:lnSpc>
              <a:spcPct val="90000"/>
            </a:lnSpc>
            <a:spcBef>
              <a:spcPct val="0"/>
            </a:spcBef>
            <a:spcAft>
              <a:spcPct val="35000"/>
            </a:spcAft>
            <a:buNone/>
          </a:pPr>
          <a:r>
            <a:rPr lang="fr-FR" sz="2000" kern="1200" dirty="0">
              <a:solidFill>
                <a:schemeClr val="tx1"/>
              </a:solidFill>
            </a:rPr>
            <a:t>Action </a:t>
          </a:r>
          <a:r>
            <a:rPr lang="fr-FR" sz="1800" kern="1200" dirty="0" err="1">
              <a:solidFill>
                <a:schemeClr val="tx1"/>
              </a:solidFill>
            </a:rPr>
            <a:t>communaut</a:t>
          </a:r>
          <a:r>
            <a:rPr lang="fr-FR" sz="1800" kern="1200" dirty="0">
              <a:solidFill>
                <a:schemeClr val="tx1"/>
              </a:solidFill>
            </a:rPr>
            <a:t>.</a:t>
          </a:r>
          <a:endParaRPr lang="fr-BE" sz="2400" kern="1200" dirty="0">
            <a:solidFill>
              <a:schemeClr val="tx1"/>
            </a:solidFill>
          </a:endParaRPr>
        </a:p>
      </dsp:txBody>
      <dsp:txXfrm rot="-5400000">
        <a:off x="3909687" y="3722953"/>
        <a:ext cx="1202866" cy="1382606"/>
      </dsp:txXfrm>
    </dsp:sp>
    <dsp:sp modelId="{16F631C7-4428-4B0D-901E-2DD1865539C6}">
      <dsp:nvSpPr>
        <dsp:cNvPr id="0" name=""/>
        <dsp:cNvSpPr/>
      </dsp:nvSpPr>
      <dsp:spPr>
        <a:xfrm>
          <a:off x="5437901" y="3811668"/>
          <a:ext cx="2241629" cy="1205177"/>
        </a:xfrm>
        <a:prstGeom prst="rect">
          <a:avLst/>
        </a:prstGeom>
        <a:noFill/>
        <a:ln>
          <a:noFill/>
        </a:ln>
        <a:effectLst/>
      </dsp:spPr>
      <dsp:style>
        <a:lnRef idx="0">
          <a:scrgbClr r="0" g="0" b="0"/>
        </a:lnRef>
        <a:fillRef idx="0">
          <a:scrgbClr r="0" g="0" b="0"/>
        </a:fillRef>
        <a:effectRef idx="0">
          <a:scrgbClr r="0" g="0" b="0"/>
        </a:effectRef>
        <a:fontRef idx="minor"/>
      </dsp:style>
    </dsp:sp>
    <dsp:sp modelId="{5D8278D2-5BE5-4678-8424-F24670A5550E}">
      <dsp:nvSpPr>
        <dsp:cNvPr id="0" name=""/>
        <dsp:cNvSpPr/>
      </dsp:nvSpPr>
      <dsp:spPr>
        <a:xfrm rot="5400000">
          <a:off x="1619499" y="3540503"/>
          <a:ext cx="2008628" cy="1747506"/>
        </a:xfrm>
        <a:prstGeom prst="hexagon">
          <a:avLst>
            <a:gd name="adj" fmla="val 25000"/>
            <a:gd name="vf" fmla="val 115470"/>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800100">
            <a:lnSpc>
              <a:spcPct val="90000"/>
            </a:lnSpc>
            <a:spcBef>
              <a:spcPct val="0"/>
            </a:spcBef>
            <a:spcAft>
              <a:spcPct val="35000"/>
            </a:spcAft>
            <a:buNone/>
          </a:pPr>
          <a:r>
            <a:rPr lang="fr-FR" sz="1800" kern="1200" dirty="0"/>
            <a:t>Observatoire</a:t>
          </a:r>
          <a:endParaRPr lang="fr-BE" sz="1800" kern="1200" dirty="0"/>
        </a:p>
      </dsp:txBody>
      <dsp:txXfrm rot="-5400000">
        <a:off x="2022380" y="3722953"/>
        <a:ext cx="1202866" cy="1382606"/>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E96C504-0416-4C1E-8AF3-22745D290B3F}">
      <dsp:nvSpPr>
        <dsp:cNvPr id="0" name=""/>
        <dsp:cNvSpPr/>
      </dsp:nvSpPr>
      <dsp:spPr>
        <a:xfrm>
          <a:off x="4692" y="2057466"/>
          <a:ext cx="1303734" cy="1303734"/>
        </a:xfrm>
        <a:prstGeom prst="ellipse">
          <a:avLst/>
        </a:prstGeom>
        <a:solidFill>
          <a:schemeClr val="accent4">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MM</a:t>
          </a:r>
          <a:endParaRPr lang="fr-BE" sz="3000" kern="1200" dirty="0"/>
        </a:p>
      </dsp:txBody>
      <dsp:txXfrm>
        <a:off x="195619" y="2248393"/>
        <a:ext cx="921880" cy="921880"/>
      </dsp:txXfrm>
    </dsp:sp>
    <dsp:sp modelId="{F57A955E-029D-4A40-BD12-F6F2A929D62F}">
      <dsp:nvSpPr>
        <dsp:cNvPr id="0" name=""/>
        <dsp:cNvSpPr/>
      </dsp:nvSpPr>
      <dsp:spPr>
        <a:xfrm>
          <a:off x="1414290" y="2331250"/>
          <a:ext cx="756165" cy="756165"/>
        </a:xfrm>
        <a:prstGeom prst="mathPlus">
          <a:avLst/>
        </a:prstGeom>
        <a:solidFill>
          <a:schemeClr val="accent4">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1514520" y="2620407"/>
        <a:ext cx="555705" cy="177851"/>
      </dsp:txXfrm>
    </dsp:sp>
    <dsp:sp modelId="{7E810E23-8ADB-4B24-A252-82AC6901EAB3}">
      <dsp:nvSpPr>
        <dsp:cNvPr id="0" name=""/>
        <dsp:cNvSpPr/>
      </dsp:nvSpPr>
      <dsp:spPr>
        <a:xfrm>
          <a:off x="2276319" y="2057466"/>
          <a:ext cx="1303734" cy="1303734"/>
        </a:xfrm>
        <a:prstGeom prst="ellipse">
          <a:avLst/>
        </a:prstGeom>
        <a:solidFill>
          <a:schemeClr val="accent4">
            <a:hueOff val="3465231"/>
            <a:satOff val="-15989"/>
            <a:lumOff val="588"/>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CASG</a:t>
          </a:r>
          <a:endParaRPr lang="fr-BE" sz="3000" kern="1200" dirty="0"/>
        </a:p>
      </dsp:txBody>
      <dsp:txXfrm>
        <a:off x="2467246" y="2248393"/>
        <a:ext cx="921880" cy="921880"/>
      </dsp:txXfrm>
    </dsp:sp>
    <dsp:sp modelId="{1BF8BF57-F96E-4352-87C2-3808534BCD13}">
      <dsp:nvSpPr>
        <dsp:cNvPr id="0" name=""/>
        <dsp:cNvSpPr/>
      </dsp:nvSpPr>
      <dsp:spPr>
        <a:xfrm>
          <a:off x="3685917" y="2331250"/>
          <a:ext cx="756165" cy="756165"/>
        </a:xfrm>
        <a:prstGeom prst="mathPlus">
          <a:avLst/>
        </a:prstGeom>
        <a:solidFill>
          <a:schemeClr val="accent4">
            <a:hueOff val="5197846"/>
            <a:satOff val="-23984"/>
            <a:lumOff val="883"/>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dsp:txBody>
      <dsp:txXfrm>
        <a:off x="3786147" y="2620407"/>
        <a:ext cx="555705" cy="177851"/>
      </dsp:txXfrm>
    </dsp:sp>
    <dsp:sp modelId="{A569739B-FD9F-439A-A224-3E216D6DF08F}">
      <dsp:nvSpPr>
        <dsp:cNvPr id="0" name=""/>
        <dsp:cNvSpPr/>
      </dsp:nvSpPr>
      <dsp:spPr>
        <a:xfrm>
          <a:off x="4547946" y="2057466"/>
          <a:ext cx="1303734" cy="1303734"/>
        </a:xfrm>
        <a:prstGeom prst="ellipse">
          <a:avLst/>
        </a:prstGeom>
        <a:solidFill>
          <a:schemeClr val="accent4">
            <a:hueOff val="6930461"/>
            <a:satOff val="-31979"/>
            <a:lumOff val="11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PPL</a:t>
          </a:r>
          <a:endParaRPr lang="fr-BE" sz="3000" kern="1200" dirty="0"/>
        </a:p>
      </dsp:txBody>
      <dsp:txXfrm>
        <a:off x="4738873" y="2248393"/>
        <a:ext cx="921880" cy="921880"/>
      </dsp:txXfrm>
    </dsp:sp>
    <dsp:sp modelId="{727FB4ED-E0AC-4E40-ABCD-9A27126CEB63}">
      <dsp:nvSpPr>
        <dsp:cNvPr id="0" name=""/>
        <dsp:cNvSpPr/>
      </dsp:nvSpPr>
      <dsp:spPr>
        <a:xfrm>
          <a:off x="5957543" y="2331250"/>
          <a:ext cx="756165" cy="756165"/>
        </a:xfrm>
        <a:prstGeom prst="mathEqual">
          <a:avLst/>
        </a:prstGeom>
        <a:solidFill>
          <a:schemeClr val="accent4">
            <a:hueOff val="10395692"/>
            <a:satOff val="-47968"/>
            <a:lumOff val="1765"/>
            <a:alphaOff val="0"/>
          </a:schemeClr>
        </a:solidFill>
        <a:ln>
          <a:noFill/>
        </a:ln>
        <a:effectLst/>
      </dsp:spPr>
      <dsp:style>
        <a:lnRef idx="0">
          <a:scrgbClr r="0" g="0" b="0"/>
        </a:lnRef>
        <a:fillRef idx="1">
          <a:scrgbClr r="0" g="0" b="0"/>
        </a:fillRef>
        <a:effectRef idx="0">
          <a:scrgbClr r="0" g="0" b="0"/>
        </a:effectRef>
        <a:fontRef idx="minor">
          <a:schemeClr val="lt1"/>
        </a:fontRef>
      </dsp:style>
      <dsp:txBody>
        <a:bodyPr spcFirstLastPara="0" vert="horz" wrap="square" lIns="0" tIns="0" rIns="0" bIns="0" numCol="1" spcCol="1270" anchor="ctr" anchorCtr="0">
          <a:noAutofit/>
        </a:bodyPr>
        <a:lstStyle/>
        <a:p>
          <a:pPr marL="0" lvl="0" indent="0" algn="ctr" defTabSz="1333500">
            <a:lnSpc>
              <a:spcPct val="90000"/>
            </a:lnSpc>
            <a:spcBef>
              <a:spcPct val="0"/>
            </a:spcBef>
            <a:spcAft>
              <a:spcPct val="35000"/>
            </a:spcAft>
            <a:buNone/>
          </a:pPr>
          <a:endParaRPr lang="fr-BE" sz="3000" kern="1200"/>
        </a:p>
      </dsp:txBody>
      <dsp:txXfrm>
        <a:off x="6057773" y="2487020"/>
        <a:ext cx="555705" cy="444625"/>
      </dsp:txXfrm>
    </dsp:sp>
    <dsp:sp modelId="{B54BEA3B-FA55-41FB-9736-247310DD0C7E}">
      <dsp:nvSpPr>
        <dsp:cNvPr id="0" name=""/>
        <dsp:cNvSpPr/>
      </dsp:nvSpPr>
      <dsp:spPr>
        <a:xfrm>
          <a:off x="6819572" y="2057466"/>
          <a:ext cx="1303734" cy="1303734"/>
        </a:xfrm>
        <a:prstGeom prst="ellipse">
          <a:avLst/>
        </a:prstGeom>
        <a:solidFill>
          <a:schemeClr val="accent4">
            <a:hueOff val="10395692"/>
            <a:satOff val="-47968"/>
            <a:lumOff val="176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CSSI</a:t>
          </a:r>
          <a:endParaRPr lang="fr-BE" sz="3000" kern="1200" dirty="0"/>
        </a:p>
      </dsp:txBody>
      <dsp:txXfrm>
        <a:off x="7010499" y="2248393"/>
        <a:ext cx="921880" cy="921880"/>
      </dsp:txXfrm>
    </dsp:sp>
  </dsp:spTree>
</dsp:drawing>
</file>

<file path=ppt/diagrams/layout1.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pyramid3">
  <dgm:title val=""/>
  <dgm:desc val=""/>
  <dgm:catLst>
    <dgm:cat type="pyramid" pri="2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T"/>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T"/>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rev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t"/>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8/layout/AlternatingHexagons">
  <dgm:title val=""/>
  <dgm:desc val=""/>
  <dgm:catLst>
    <dgm:cat type="list" pri="15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dir/>
      <dgm:animLvl val="lvl"/>
    </dgm:varLst>
    <dgm:alg type="lin">
      <dgm:param type="linDir" val="fromT"/>
    </dgm:alg>
    <dgm:shape xmlns:r="http://schemas.openxmlformats.org/officeDocument/2006/relationships" r:blip="">
      <dgm:adjLst/>
    </dgm:shape>
    <dgm:constrLst>
      <dgm:constr type="primFontSz" for="des" forName="Parent1" val="65"/>
      <dgm:constr type="primFontSz" for="des" forName="Childtext1" refType="primFontSz" refFor="des" refForName="Parent1" op="lte"/>
      <dgm:constr type="w" for="ch" forName="composite" refType="w"/>
      <dgm:constr type="h" for="ch" forName="composite" refType="h"/>
      <dgm:constr type="h" for="ch" forName="spaceBetweenRectangles" refType="w" refFor="ch" refForName="composite" fact="-0.042"/>
      <dgm:constr type="sp" refType="h" refFor="ch" refForName="composite" op="equ" fact="0.1"/>
    </dgm:constrLst>
    <dgm:forEach name="nodesForEach" axis="ch" ptType="node">
      <dgm:layoutNode name="composite">
        <dgm:alg type="composite">
          <dgm:param type="ar" val="3.6"/>
        </dgm:alg>
        <dgm:shape xmlns:r="http://schemas.openxmlformats.org/officeDocument/2006/relationships" r:blip="">
          <dgm:adjLst/>
        </dgm:shape>
        <dgm:choose name="Name1">
          <dgm:if name="Name2" func="var" arg="dir" op="equ" val="norm">
            <dgm:choose name="Name3">
              <dgm:if name="Name4" axis="self" ptType="node" func="posOdd" op="equ" val="1">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dgm:constr type="h" for="ch" forName="BalanceSpacing" refType="h" fact="0.1"/>
                  <dgm:constr type="l" for="ch" forName="BalanceSpacing1" refType="w" fact="0.69"/>
                  <dgm:constr type="t" for="ch" forName="BalanceSpacing1" refType="h" fact="0.2"/>
                  <dgm:constr type="w" for="ch" forName="BalanceSpacing1" refType="w" fact="0.31"/>
                  <dgm:constr type="h" for="ch" forName="BalanceSpacing1" refType="h" fact="0.6"/>
                </dgm:constrLst>
              </dgm:if>
              <dgm:else name="Name5">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 type="l" for="ch" forName="BalanceSpacing1" refType="w" fact="0"/>
                  <dgm:constr type="t" for="ch" forName="BalanceSpacing1" refType="h" fact="0.2"/>
                  <dgm:constr type="w" for="ch" forName="BalanceSpacing1" refType="w" fact="0.3"/>
                  <dgm:constr type="h" for="ch" forName="BalanceSpacing1" refType="h" fact="0.6"/>
                </dgm:constrLst>
              </dgm:else>
            </dgm:choose>
          </dgm:if>
          <dgm:else name="Name6">
            <dgm:choose name="Name7">
              <dgm:if name="Name8" axis="self" ptType="node" func="posOdd" op="equ" val="1">
                <dgm:constrLst>
                  <dgm:constr type="l" for="ch" forName="Accent1" refType="w" fact="0.571"/>
                  <dgm:constr type="t" for="ch" forName="Accent1" refType="h" fact="0"/>
                  <dgm:constr type="h" for="ch" forName="Accent1" refType="h"/>
                  <dgm:constr type="w" for="ch" forName="Accent1" refType="h" fact="0.87"/>
                  <dgm:constr type="l" for="ch" forName="Accent1Text" refType="w" fact="0.571"/>
                  <dgm:constr type="t" for="ch" forName="Accent1Text" refType="h" fact="0"/>
                  <dgm:constr type="h" for="ch" forName="Accent1Text" refType="h"/>
                  <dgm:constr type="w" for="ch" forName="Accent1Text" refType="h" fact="0.87"/>
                  <dgm:constr type="l" for="ch" forName="Parent1" refType="w" fact="0.31"/>
                  <dgm:constr type="t" for="ch" forName="Parent1" refType="h" fact="0"/>
                  <dgm:constr type="h" for="ch" forName="Parent1" refType="h"/>
                  <dgm:constr type="w" for="ch" forName="Parent1" refType="h" fact="0.87"/>
                  <dgm:constr type="l" for="ch" forName="Childtext1" refType="w" fact="0"/>
                  <dgm:constr type="t" for="ch" forName="Childtext1" refType="h" fact="0.2"/>
                  <dgm:constr type="w" for="ch" forName="Childtext1" refType="w" fact="0.3"/>
                  <dgm:constr type="h" for="ch" forName="Childtext1" refType="h" fact="0.6"/>
                  <dgm:constr type="l" for="ch" forName="BalanceSpacing" refType="w" fact="0.82"/>
                  <dgm:constr type="t" for="ch" forName="BalanceSpacing" refType="h" fact="0"/>
                  <dgm:constr type="w" for="ch" forName="BalanceSpacing" refType="w" fact="0.18"/>
                  <dgm:constr type="h" for="ch" forName="BalanceSpacing" refType="h"/>
                </dgm:constrLst>
              </dgm:if>
              <dgm:else name="Name9">
                <dgm:constrLst>
                  <dgm:constr type="l" for="ch" forName="Accent1" refType="w" fact="0.18"/>
                  <dgm:constr type="t" for="ch" forName="Accent1" refType="h" fact="0"/>
                  <dgm:constr type="h" for="ch" forName="Accent1" refType="h"/>
                  <dgm:constr type="w" for="ch" forName="Accent1" refType="h" fact="0.87"/>
                  <dgm:constr type="l" for="ch" forName="Accent1Text" refType="w" fact="0.18"/>
                  <dgm:constr type="t" for="ch" forName="Accent1Text" refType="h" fact="0"/>
                  <dgm:constr type="h" for="ch" forName="Accent1Text" refType="h"/>
                  <dgm:constr type="w" for="ch" forName="Accent1Text" refType="h" fact="0.87"/>
                  <dgm:constr type="l" for="ch" forName="Parent1" refType="w" fact="0.441"/>
                  <dgm:constr type="t" for="ch" forName="Parent1" refType="h" fact="0"/>
                  <dgm:constr type="h" for="ch" forName="Parent1" refType="h"/>
                  <dgm:constr type="w" for="ch" forName="Parent1" refType="h" fact="0.87"/>
                  <dgm:constr type="l" for="ch" forName="Childtext1" refType="w" fact="0.69"/>
                  <dgm:constr type="t" for="ch" forName="Childtext1" refType="h" fact="0.2"/>
                  <dgm:constr type="w" for="ch" forName="Childtext1" refType="w" fact="0.31"/>
                  <dgm:constr type="h" for="ch" forName="Childtext1" refType="h" fact="0.6"/>
                  <dgm:constr type="l" for="ch" forName="BalanceSpacing" refType="w" fact="0"/>
                  <dgm:constr type="t" for="ch" forName="BalanceSpacing" refType="h" fact="0"/>
                  <dgm:constr type="w" for="ch" forName="BalanceSpacing" refType="w" fact="0.18"/>
                  <dgm:constr type="h" for="ch" forName="BalanceSpacing" refType="h"/>
                </dgm:constrLst>
              </dgm:else>
            </dgm:choose>
          </dgm:else>
        </dgm:choose>
        <dgm:layoutNode name="Parent1" styleLbl="node1">
          <dgm:varLst>
            <dgm:chMax val="1"/>
            <dgm:chPref val="1"/>
            <dgm:bulletEnabled val="1"/>
          </dgm:varLst>
          <dgm:alg type="tx"/>
          <dgm:shape xmlns:r="http://schemas.openxmlformats.org/officeDocument/2006/relationships" rot="90" type="hexagon" r:blip="">
            <dgm:adjLst>
              <dgm:adj idx="1" val="0.25"/>
              <dgm:adj idx="2" val="1.154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hildtext1" styleLbl="revTx">
          <dgm:varLst>
            <dgm:chMax val="0"/>
            <dgm:chPref val="0"/>
            <dgm:bulletEnabled val="1"/>
          </dgm:varLst>
          <dgm:choose name="Name10">
            <dgm:if name="Name11" func="var" arg="dir" op="equ" val="norm">
              <dgm:choose name="Name12">
                <dgm:if name="Name13" axis="self" ptType="node" func="posOdd" op="equ" val="1">
                  <dgm:alg type="tx">
                    <dgm:param type="parTxLTRAlign" val="l"/>
                  </dgm:alg>
                </dgm:if>
                <dgm:else name="Name14">
                  <dgm:alg type="tx">
                    <dgm:param type="parTxLTRAlign" val="r"/>
                  </dgm:alg>
                </dgm:else>
              </dgm:choose>
            </dgm:if>
            <dgm:else name="Name15">
              <dgm:choose name="Name16">
                <dgm:if name="Name17" axis="self" ptType="node" func="posOdd" op="equ" val="1">
                  <dgm:alg type="tx">
                    <dgm:param type="parTxLTRAlign" val="r"/>
                  </dgm:alg>
                </dgm:if>
                <dgm:else name="Name18">
                  <dgm:alg type="tx">
                    <dgm:param type="parTxLTRAlign" val="l"/>
                  </dgm:alg>
                </dgm:else>
              </dgm:choose>
            </dgm:else>
          </dgm:choose>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BalanceSpacing">
          <dgm:alg type="sp"/>
          <dgm:shape xmlns:r="http://schemas.openxmlformats.org/officeDocument/2006/relationships" r:blip="">
            <dgm:adjLst/>
          </dgm:shape>
        </dgm:layoutNode>
        <dgm:layoutNode name="BalanceSpacing1">
          <dgm:alg type="sp"/>
          <dgm:shape xmlns:r="http://schemas.openxmlformats.org/officeDocument/2006/relationships" r:blip="">
            <dgm:adjLst/>
          </dgm:shape>
        </dgm:layoutNode>
        <dgm:forEach name="Name19" axis="followSib" ptType="sibTrans" hideLastTrans="0" cnt="1">
          <dgm:layoutNode name="Accent1Text" styleLbl="node1">
            <dgm:alg type="tx"/>
            <dgm:shape xmlns:r="http://schemas.openxmlformats.org/officeDocument/2006/relationships" rot="90" type="hexagon" r:blip="">
              <dgm:adjLst>
                <dgm:adj idx="1" val="0.25"/>
                <dgm:adj idx="2" val="1.1547"/>
              </dgm:adjLst>
            </dgm:shape>
            <dgm:presOf axis="self" ptType="sibTrans"/>
            <dgm:constrLst>
              <dgm:constr type="lMarg"/>
              <dgm:constr type="rMarg"/>
              <dgm:constr type="tMarg"/>
              <dgm:constr type="bMarg"/>
            </dgm:constrLst>
            <dgm:ruleLst>
              <dgm:rule type="primFontSz" val="5" fact="NaN" max="NaN"/>
            </dgm:ruleLst>
          </dgm:layoutNode>
        </dgm:forEach>
      </dgm:layoutNode>
      <dgm:forEach name="Name2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7.xml><?xml version="1.0" encoding="utf-8"?>
<dgm:layoutDef xmlns:dgm="http://schemas.openxmlformats.org/drawingml/2006/diagram" xmlns:a="http://schemas.openxmlformats.org/drawingml/2006/main" uniqueId="urn:microsoft.com/office/officeart/2005/8/layout/equation1">
  <dgm:title val=""/>
  <dgm:desc val=""/>
  <dgm:catLst>
    <dgm:cat type="relationship" pri="17000"/>
    <dgm:cat type="process"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choose name="Name0">
      <dgm:if name="Name1" func="var" arg="dir" op="equ" val="norm">
        <dgm:alg type="lin">
          <dgm:param type="fallback" val="2D"/>
        </dgm:alg>
      </dgm:if>
      <dgm:else name="Name2">
        <dgm:alg type="lin">
          <dgm:param type="linDir" val="fromR"/>
          <dgm:param type="fallback" val="2D"/>
        </dgm:alg>
      </dgm:else>
    </dgm:choose>
    <dgm:shape xmlns:r="http://schemas.openxmlformats.org/officeDocument/2006/relationships" r:blip="">
      <dgm:adjLst/>
    </dgm:shape>
    <dgm:presOf/>
    <dgm:constrLst>
      <dgm:constr type="w" for="ch" ptType="node" refType="w"/>
      <dgm:constr type="w" for="ch" ptType="sibTrans" refType="w" refFor="ch" refPtType="node" fact="0.58"/>
      <dgm:constr type="primFontSz" for="ch" ptType="node" op="equ" val="65"/>
      <dgm:constr type="primFontSz" for="ch" ptType="sibTrans" op="equ" val="55"/>
      <dgm:constr type="primFontSz" for="ch" ptType="sibTrans" refType="primFontSz" refFor="ch" refPtType="node" op="lte" fact="0.8"/>
      <dgm:constr type="w" for="ch" forName="spacerL" refType="w" refFor="ch" refPtType="sibTrans" fact="0.14"/>
      <dgm:constr type="w" for="ch" forName="spacerR" refType="w" refFor="ch" refPtType="sibTrans" fact="0.14"/>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sibTransForEach" axis="followSib" ptType="sibTrans" cnt="1">
        <dgm:layoutNode name="spacerL">
          <dgm:alg type="sp"/>
          <dgm:shape xmlns:r="http://schemas.openxmlformats.org/officeDocument/2006/relationships" r:blip="">
            <dgm:adjLst/>
          </dgm:shape>
          <dgm:presOf/>
          <dgm:constrLst/>
          <dgm:ruleLst/>
        </dgm:layoutNode>
        <dgm:layoutNode name="sibTrans">
          <dgm:alg type="tx"/>
          <dgm:choose name="Name3">
            <dgm:if name="Name4" axis="followSib" ptType="sibTrans" func="cnt" op="equ" val="0">
              <dgm:shape xmlns:r="http://schemas.openxmlformats.org/officeDocument/2006/relationships" type="mathEqual" r:blip="">
                <dgm:adjLst/>
              </dgm:shape>
            </dgm:if>
            <dgm:else name="Name5">
              <dgm:shape xmlns:r="http://schemas.openxmlformats.org/officeDocument/2006/relationships" type="mathPlus" r:blip="">
                <dgm:adjLst/>
              </dgm:shape>
            </dgm:else>
          </dgm:choose>
          <dgm:presOf axis="self"/>
          <dgm:constrLst>
            <dgm:constr type="h" refType="w"/>
            <dgm:constr type="lMarg"/>
            <dgm:constr type="rMarg"/>
            <dgm:constr type="tMarg"/>
            <dgm:constr type="bMarg"/>
          </dgm:constrLst>
          <dgm:ruleLst>
            <dgm:rule type="primFontSz" val="5" fact="NaN" max="NaN"/>
          </dgm:ruleLst>
        </dgm:layoutNode>
        <dgm:layoutNode name="spacerR">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3d5">
  <dgm:title val=""/>
  <dgm:desc val=""/>
  <dgm:catLst>
    <dgm:cat type="3D" pri="11500"/>
  </dgm:catLst>
  <dgm:scene3d>
    <a:camera prst="isometricOffAxis2Left" zoom="95000"/>
    <a:lightRig rig="flat" dir="t"/>
  </dgm:scene3d>
  <dgm:styleLbl name="node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381000" contourW="38100" prstMaterial="matte">
      <a:contourClr>
        <a:schemeClr val="lt1"/>
      </a:contourClr>
    </dgm:sp3d>
    <dgm:txPr/>
    <dgm:style>
      <a:lnRef idx="1">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z="5715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dgm:scene3d>
    <dgm:sp3d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dgm:scene3d>
    <dgm:sp3d z="-381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dgm:scene3d>
    <dgm:sp3d z="-52400" extrusionH="1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z="-38100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z="52400"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dgm:scene3d>
    <dgm:sp3d z="60000" prstMaterial="flat">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z="-60000" extrusionH="63500" prstMaterial="matte"/>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381000" prstMaterial="matte"/>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400500" extrusionH="63500" prstMaterial="matte"/>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150" extrusionH="12700" prstMaterial="flat">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extrusionH="12700" prstMaterial="flat">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dgm:scene3d>
    <dgm:sp3d z="-63500" extrusionH="63500" prstMaterial="matte"/>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z="57150" extrusionH="63500" contourW="12700" prstMaterial="matte">
      <a:contourClr>
        <a:schemeClr val="dk1">
          <a:tint val="20000"/>
        </a:schemeClr>
      </a:contourClr>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400500" extrusionH="63500" contourW="12700" prstMaterial="matte">
      <a:contourClr>
        <a:schemeClr val="lt1"/>
      </a:contourClr>
    </dgm:sp3d>
    <dgm:txPr/>
    <dgm:style>
      <a:lnRef idx="0">
        <a:scrgbClr r="0" g="0" b="0"/>
      </a:lnRef>
      <a:fillRef idx="1">
        <a:scrgbClr r="0" g="0" b="0"/>
      </a:fillRef>
      <a:effectRef idx="2">
        <a:scrgbClr r="0" g="0" b="0"/>
      </a:effectRef>
      <a:fontRef idx="minor"/>
    </dgm:style>
  </dgm:styleLbl>
  <dgm:styleLbl name="fgAcc0">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150" extrusionH="63500" prstMaterial="matte"/>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40050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381000" contourW="38100" prstMaterial="matte">
      <a:contourClr>
        <a:schemeClr val="lt1"/>
      </a:contourClr>
    </dgm:sp3d>
    <dgm:txPr/>
    <dgm:style>
      <a:lnRef idx="0">
        <a:scrgbClr r="0" g="0" b="0"/>
      </a:lnRef>
      <a:fillRef idx="1">
        <a:scrgbClr r="0" g="0" b="0"/>
      </a:fillRef>
      <a:effectRef idx="0">
        <a:scrgbClr r="0" g="0" b="0"/>
      </a:effectRef>
      <a:fontRef idx="minor">
        <a:schemeClr val="lt1"/>
      </a:fontRef>
    </dgm:style>
  </dgm:styleLbl>
  <dgm:styleLbl name="trBgShp">
    <dgm:scene3d>
      <a:camera prst="orthographicFront"/>
      <a:lightRig rig="threePt" dir="t"/>
    </dgm:scene3d>
    <dgm:sp3d z="-4005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150" extrusionH="63500" contourW="12700" prstMaterial="matte">
      <a:contourClr>
        <a:schemeClr val="lt1">
          <a:tint val="50000"/>
        </a:schemeClr>
      </a:contourClr>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831A5CE-E829-456E-B496-60858A9CF197}" type="datetimeFigureOut">
              <a:rPr lang="fr-BE" smtClean="0"/>
              <a:t>19-04-24</a:t>
            </a:fld>
            <a:endParaRPr lang="fr-BE"/>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0EAAAC5-D5DF-491E-AFBC-53B6DDE4E4F5}" type="slidenum">
              <a:rPr lang="fr-BE" smtClean="0"/>
              <a:t>‹N°›</a:t>
            </a:fld>
            <a:endParaRPr lang="fr-BE"/>
          </a:p>
        </p:txBody>
      </p:sp>
    </p:spTree>
    <p:extLst>
      <p:ext uri="{BB962C8B-B14F-4D97-AF65-F5344CB8AC3E}">
        <p14:creationId xmlns:p14="http://schemas.microsoft.com/office/powerpoint/2010/main" val="3137616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AVANT TOUTE CHOSE : </a:t>
            </a:r>
          </a:p>
          <a:p>
            <a:r>
              <a:rPr lang="fr-FR" dirty="0"/>
              <a:t>Q ? Notez les ! </a:t>
            </a:r>
            <a:r>
              <a:rPr lang="fr-FR" dirty="0" err="1"/>
              <a:t>Cfr</a:t>
            </a:r>
            <a:r>
              <a:rPr lang="fr-FR"/>
              <a:t> No DIA en HAUT à DROITE</a:t>
            </a:r>
            <a:endParaRPr lang="fr-BE"/>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a:t>
            </a:fld>
            <a:endParaRPr lang="fr-BE"/>
          </a:p>
        </p:txBody>
      </p:sp>
    </p:spTree>
    <p:extLst>
      <p:ext uri="{BB962C8B-B14F-4D97-AF65-F5344CB8AC3E}">
        <p14:creationId xmlns:p14="http://schemas.microsoft.com/office/powerpoint/2010/main" val="26607999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1 regret : le découpage ne reprend pas celui du Monitoring des quartiers établi depuis plusieurs années</a:t>
            </a:r>
          </a:p>
          <a:p>
            <a:endParaRPr lang="fr-FR" b="1" dirty="0"/>
          </a:p>
          <a:p>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11</a:t>
            </a:fld>
            <a:endParaRPr lang="fr-BE"/>
          </a:p>
        </p:txBody>
      </p:sp>
    </p:spTree>
    <p:extLst>
      <p:ext uri="{BB962C8B-B14F-4D97-AF65-F5344CB8AC3E}">
        <p14:creationId xmlns:p14="http://schemas.microsoft.com/office/powerpoint/2010/main" val="159819301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Application de l’universalisme proportionné</a:t>
            </a:r>
          </a:p>
          <a:p>
            <a:r>
              <a:rPr lang="fr-FR" b="1" dirty="0"/>
              <a:t>Souhait à terme, au moins 1 CLSS par commune</a:t>
            </a:r>
          </a:p>
          <a:p>
            <a:r>
              <a:rPr lang="fr-FR" b="1" dirty="0"/>
              <a:t>Priorisation établie sur base données social-santé de l’Observatoire</a:t>
            </a:r>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12</a:t>
            </a:fld>
            <a:endParaRPr lang="fr-BE"/>
          </a:p>
        </p:txBody>
      </p:sp>
    </p:spTree>
    <p:extLst>
      <p:ext uri="{BB962C8B-B14F-4D97-AF65-F5344CB8AC3E}">
        <p14:creationId xmlns:p14="http://schemas.microsoft.com/office/powerpoint/2010/main" val="2863301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Coordination : renouvelle l’importance de la mission et du lieu de la  Coordination sociale des CPAS </a:t>
            </a:r>
          </a:p>
          <a:p>
            <a:r>
              <a:rPr lang="fr-FR" b="0" dirty="0"/>
              <a:t>Méthodes : relatives au diagnostic, au plan d’action, à la mise en œuvre du contrat, à son évaluation et son renouvellement</a:t>
            </a:r>
          </a:p>
          <a:p>
            <a:endParaRPr lang="fr-FR" b="0" dirty="0"/>
          </a:p>
          <a:p>
            <a:r>
              <a:rPr lang="fr-FR" b="0" dirty="0"/>
              <a:t>Volonté de la Région de renforcer harmonisation entre communes. Certaines missions CPAS comme les CLSS ajoutées par la Région et conditionnant moyens supplémentaires</a:t>
            </a:r>
            <a:endParaRPr lang="fr-BE" b="0"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13</a:t>
            </a:fld>
            <a:endParaRPr lang="fr-BE"/>
          </a:p>
        </p:txBody>
      </p:sp>
    </p:spTree>
    <p:extLst>
      <p:ext uri="{BB962C8B-B14F-4D97-AF65-F5344CB8AC3E}">
        <p14:creationId xmlns:p14="http://schemas.microsoft.com/office/powerpoint/2010/main" val="320859260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Bassins : </a:t>
            </a:r>
          </a:p>
          <a:p>
            <a:pPr lvl="1"/>
            <a:r>
              <a:rPr lang="fr-FR" dirty="0"/>
              <a:t>Centraliser et rendre accessible connaissance sur besoins, offre, accessibilité, utilisation des services</a:t>
            </a:r>
          </a:p>
          <a:p>
            <a:pPr lvl="1"/>
            <a:r>
              <a:rPr lang="fr-FR" dirty="0"/>
              <a:t>Soutenir vision commune et collaborations </a:t>
            </a:r>
            <a:r>
              <a:rPr lang="fr-FR" b="1" dirty="0"/>
              <a:t>multidisciplinaires</a:t>
            </a:r>
          </a:p>
          <a:p>
            <a:pPr lvl="1"/>
            <a:r>
              <a:rPr lang="fr-FR" dirty="0"/>
              <a:t>Coordination entre acteurs, dont modalités de collaboration sur certaines situations</a:t>
            </a:r>
          </a:p>
          <a:p>
            <a:pPr lvl="1"/>
            <a:r>
              <a:rPr lang="fr-FR" dirty="0"/>
              <a:t>Actions et soutien aux actions de prévention</a:t>
            </a:r>
          </a:p>
          <a:p>
            <a:pPr lvl="1"/>
            <a:r>
              <a:rPr lang="fr-FR" dirty="0"/>
              <a:t>Soutenir le conseil d’aide et de soin</a:t>
            </a:r>
          </a:p>
          <a:p>
            <a:pPr lvl="1"/>
            <a:endParaRPr lang="fr-FR" dirty="0"/>
          </a:p>
          <a:p>
            <a:pPr lvl="1"/>
            <a:r>
              <a:rPr lang="fr-FR" dirty="0"/>
              <a:t>Choix d’une ASBL privée dont missions (SI BESOIN)</a:t>
            </a: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1° </a:t>
            </a:r>
            <a:r>
              <a:rPr lang="fr-BE" sz="1800" dirty="0">
                <a:effectLst/>
                <a:latin typeface="Calibri" panose="020F0502020204030204" pitchFamily="34" charset="0"/>
                <a:ea typeface="Calibri" panose="020F0502020204030204" pitchFamily="34" charset="0"/>
              </a:rPr>
              <a:t>agit en tant que plateforme d’aide et d'accompagnement des acteurs de la première ligne sociale santé. </a:t>
            </a:r>
            <a:r>
              <a:rPr lang="fr-BE" sz="1800" b="1" dirty="0">
                <a:effectLst/>
                <a:latin typeface="Calibri" panose="020F0502020204030204" pitchFamily="34" charset="0"/>
                <a:ea typeface="Calibri" panose="020F0502020204030204" pitchFamily="34" charset="0"/>
              </a:rPr>
              <a:t>Ce soutien concerne également les articulations avec tous les intervenants de l’ambulatoire, du résidentiel et de l’hospitalier</a:t>
            </a:r>
            <a:r>
              <a:rPr lang="fr-BE" sz="1800" dirty="0">
                <a:effectLst/>
                <a:latin typeface="Calibri" panose="020F0502020204030204" pitchFamily="34" charset="0"/>
                <a:ea typeface="Calibri" panose="020F0502020204030204" pitchFamily="34" charset="0"/>
              </a:rPr>
              <a:t>. Les bénéficiaires finaux sont toutes les personnes en besoin d’aide et de soins à Bruxelles, notamment les personnes en situation complexe ou de vulnérabilité</a:t>
            </a:r>
            <a:r>
              <a:rPr lang="fr-BE" sz="1800" dirty="0">
                <a:effectLst/>
                <a:latin typeface="Calibri" panose="020F0502020204030204" pitchFamily="34" charset="0"/>
                <a:ea typeface="Times New Roman" panose="02020603050405020304" pitchFamily="18" charset="0"/>
                <a:cs typeface="Arial" panose="020B0604020202020204" pitchFamily="34" charset="0"/>
              </a:rPr>
              <a:t>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2° </a:t>
            </a:r>
            <a:r>
              <a:rPr lang="fr-BE" sz="1800" dirty="0">
                <a:effectLst/>
                <a:latin typeface="Calibri" panose="020F0502020204030204" pitchFamily="34" charset="0"/>
                <a:ea typeface="Calibri" panose="020F0502020204030204" pitchFamily="34" charset="0"/>
              </a:rPr>
              <a:t>Facilite le développement de </a:t>
            </a:r>
            <a:r>
              <a:rPr lang="fr-BE" sz="1800" b="1" dirty="0">
                <a:effectLst/>
                <a:latin typeface="Calibri" panose="020F0502020204030204" pitchFamily="34" charset="0"/>
                <a:ea typeface="Calibri" panose="020F0502020204030204" pitchFamily="34" charset="0"/>
              </a:rPr>
              <a:t>pratiques multidisciplinaires </a:t>
            </a:r>
            <a:r>
              <a:rPr lang="fr-BE" sz="1800" dirty="0">
                <a:effectLst/>
                <a:latin typeface="Calibri" panose="020F0502020204030204" pitchFamily="34" charset="0"/>
                <a:ea typeface="Calibri" panose="020F0502020204030204" pitchFamily="34" charset="0"/>
              </a:rPr>
              <a:t>au niveau des bénéficiaires, et interprofessionnelle, intersectorielle et interinstitutionnelle au niveau des différentes délimitations territoriales visées à l'article 7</a:t>
            </a:r>
            <a:r>
              <a:rPr lang="fr-BE" sz="1800" dirty="0">
                <a:effectLst/>
                <a:latin typeface="Calibri" panose="020F0502020204030204" pitchFamily="34" charset="0"/>
                <a:ea typeface="Times New Roman" panose="02020603050405020304" pitchFamily="18" charset="0"/>
                <a:cs typeface="Arial" panose="020B0604020202020204" pitchFamily="34" charset="0"/>
              </a:rPr>
              <a:t>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3° </a:t>
            </a:r>
            <a:r>
              <a:rPr lang="fr-BE" sz="1800" dirty="0">
                <a:effectLst/>
                <a:latin typeface="Calibri" panose="020F0502020204030204" pitchFamily="34" charset="0"/>
                <a:ea typeface="Calibri" panose="020F0502020204030204" pitchFamily="34" charset="0"/>
              </a:rPr>
              <a:t>propose des espaces </a:t>
            </a:r>
            <a:r>
              <a:rPr lang="fr-BE" sz="1800" b="1" dirty="0">
                <a:effectLst/>
                <a:latin typeface="Calibri" panose="020F0502020204030204" pitchFamily="34" charset="0"/>
                <a:ea typeface="Calibri" panose="020F0502020204030204" pitchFamily="34" charset="0"/>
              </a:rPr>
              <a:t>d’expérimentation</a:t>
            </a:r>
            <a:r>
              <a:rPr lang="fr-BE" sz="1800" dirty="0">
                <a:effectLst/>
                <a:latin typeface="Calibri" panose="020F0502020204030204" pitchFamily="34" charset="0"/>
                <a:ea typeface="Calibri" panose="020F0502020204030204" pitchFamily="34" charset="0"/>
              </a:rPr>
              <a:t> et soutient </a:t>
            </a:r>
            <a:r>
              <a:rPr lang="fr-BE" sz="1800" b="1" dirty="0">
                <a:effectLst/>
                <a:latin typeface="Calibri" panose="020F0502020204030204" pitchFamily="34" charset="0"/>
                <a:ea typeface="Calibri" panose="020F0502020204030204" pitchFamily="34" charset="0"/>
              </a:rPr>
              <a:t>l’innovation</a:t>
            </a:r>
            <a:r>
              <a:rPr lang="fr-BE" sz="1800" dirty="0">
                <a:effectLst/>
                <a:latin typeface="Calibri" panose="020F0502020204030204" pitchFamily="34" charset="0"/>
                <a:ea typeface="Calibri" panose="020F0502020204030204" pitchFamily="34" charset="0"/>
              </a:rPr>
              <a:t> afin de permettre la participation de la première ligne sociale santé à la mise en place d’une organisation territoriale </a:t>
            </a:r>
            <a:r>
              <a:rPr lang="fr-BE" sz="1800" dirty="0">
                <a:solidFill>
                  <a:srgbClr val="424242"/>
                </a:solidFill>
                <a:effectLst/>
                <a:latin typeface="Calibri" panose="020F0502020204030204" pitchFamily="34" charset="0"/>
                <a:ea typeface="Calibri" panose="020F0502020204030204" pitchFamily="34" charset="0"/>
              </a:rPr>
              <a:t>social-santé intégrée</a:t>
            </a:r>
            <a:r>
              <a:rPr lang="fr-BE" sz="1800" dirty="0">
                <a:effectLst/>
                <a:latin typeface="Calibri" panose="020F0502020204030204" pitchFamily="34" charset="0"/>
                <a:ea typeface="Times New Roman" panose="02020603050405020304" pitchFamily="18" charset="0"/>
                <a:cs typeface="Arial" panose="020B0604020202020204" pitchFamily="34" charset="0"/>
              </a:rPr>
              <a:t>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4° </a:t>
            </a:r>
            <a:r>
              <a:rPr lang="fr-BE" sz="1800" dirty="0">
                <a:effectLst/>
                <a:latin typeface="Calibri" panose="020F0502020204030204" pitchFamily="34" charset="0"/>
                <a:ea typeface="Calibri" panose="020F0502020204030204" pitchFamily="34" charset="0"/>
              </a:rPr>
              <a:t>constitue un point de référence pour les acteurs de de la première ligne sociale santé pour l’orientation et la mise en place des aides nécessaires pour </a:t>
            </a:r>
            <a:r>
              <a:rPr lang="fr-BE" sz="1800" b="1" dirty="0">
                <a:effectLst/>
                <a:latin typeface="Calibri" panose="020F0502020204030204" pitchFamily="34" charset="0"/>
                <a:ea typeface="Calibri" panose="020F0502020204030204" pitchFamily="34" charset="0"/>
              </a:rPr>
              <a:t>soutenir</a:t>
            </a:r>
            <a:r>
              <a:rPr lang="fr-BE" sz="1800" dirty="0">
                <a:effectLst/>
                <a:latin typeface="Calibri" panose="020F0502020204030204" pitchFamily="34" charset="0"/>
                <a:ea typeface="Calibri" panose="020F0502020204030204" pitchFamily="34" charset="0"/>
              </a:rPr>
              <a:t> </a:t>
            </a:r>
            <a:r>
              <a:rPr lang="fr-BE" sz="1800" b="1" dirty="0">
                <a:effectLst/>
                <a:latin typeface="Calibri" panose="020F0502020204030204" pitchFamily="34" charset="0"/>
                <a:ea typeface="Calibri" panose="020F0502020204030204" pitchFamily="34" charset="0"/>
              </a:rPr>
              <a:t>l’accompagnement des situations complexes </a:t>
            </a:r>
            <a:r>
              <a:rPr lang="fr-BE" sz="1800" dirty="0">
                <a:effectLst/>
                <a:latin typeface="Calibri" panose="020F0502020204030204" pitchFamily="34" charset="0"/>
                <a:ea typeface="Times New Roman" panose="02020603050405020304" pitchFamily="18" charset="0"/>
                <a:cs typeface="Arial" panose="020B0604020202020204" pitchFamily="34" charset="0"/>
              </a:rPr>
              <a:t>;</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5° </a:t>
            </a:r>
            <a:r>
              <a:rPr lang="fr-BE" sz="1800" dirty="0">
                <a:effectLst/>
                <a:latin typeface="Calibri" panose="020F0502020204030204" pitchFamily="34" charset="0"/>
                <a:ea typeface="Calibri" panose="020F0502020204030204" pitchFamily="34" charset="0"/>
              </a:rPr>
              <a:t>Facilite le partage d’expérience et les collaborations entre les acteurs de la première ligne social santé et les </a:t>
            </a:r>
            <a:r>
              <a:rPr lang="fr-BE" sz="1800" b="1" dirty="0">
                <a:effectLst/>
                <a:latin typeface="Calibri" panose="020F0502020204030204" pitchFamily="34" charset="0"/>
                <a:ea typeface="Calibri" panose="020F0502020204030204" pitchFamily="34" charset="0"/>
              </a:rPr>
              <a:t>services dédiés aux publics vulnérables </a:t>
            </a:r>
            <a:r>
              <a:rPr lang="fr-BE" sz="1800" dirty="0">
                <a:effectLst/>
                <a:latin typeface="Calibri" panose="020F0502020204030204" pitchFamily="34" charset="0"/>
                <a:ea typeface="Calibri" panose="020F0502020204030204" pitchFamily="34" charset="0"/>
              </a:rPr>
              <a:t>afin de travailler à l’abaissement des seuils d’accès aux services et aux aides </a:t>
            </a:r>
            <a:r>
              <a:rPr lang="fr-BE" sz="1800" dirty="0">
                <a:effectLst/>
                <a:latin typeface="Calibri" panose="020F0502020204030204" pitchFamily="34" charset="0"/>
                <a:ea typeface="Times New Roman" panose="02020603050405020304" pitchFamily="18" charset="0"/>
                <a:cs typeface="Arial" panose="020B0604020202020204" pitchFamily="34" charset="0"/>
              </a:rPr>
              <a:t>;</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6° </a:t>
            </a:r>
            <a:r>
              <a:rPr lang="fr-BE" sz="1800" dirty="0">
                <a:effectLst/>
                <a:latin typeface="Calibri" panose="020F0502020204030204" pitchFamily="34" charset="0"/>
                <a:ea typeface="Calibri" panose="020F0502020204030204" pitchFamily="34" charset="0"/>
              </a:rPr>
              <a:t>développe, dans les limites de ses missions, des services qui comprennent notamment de l'information, de l’orientation, des équipes d’appui méthodologique, des espaces de rencontres et de concertation </a:t>
            </a:r>
            <a:r>
              <a:rPr lang="fr-BE" sz="1800" dirty="0">
                <a:effectLst/>
                <a:latin typeface="Calibri" panose="020F0502020204030204" pitchFamily="34" charset="0"/>
                <a:ea typeface="Times New Roman" panose="02020603050405020304" pitchFamily="18" charset="0"/>
                <a:cs typeface="Arial" panose="020B0604020202020204" pitchFamily="34" charset="0"/>
              </a:rPr>
              <a:t>;</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7° </a:t>
            </a:r>
            <a:r>
              <a:rPr lang="fr-BE" sz="1800" b="1" dirty="0">
                <a:effectLst/>
                <a:latin typeface="Calibri" panose="020F0502020204030204" pitchFamily="34" charset="0"/>
                <a:ea typeface="Calibri" panose="020F0502020204030204" pitchFamily="34" charset="0"/>
              </a:rPr>
              <a:t>Visibilise</a:t>
            </a:r>
            <a:r>
              <a:rPr lang="fr-BE" sz="1800" dirty="0">
                <a:effectLst/>
                <a:latin typeface="Calibri" panose="020F0502020204030204" pitchFamily="34" charset="0"/>
                <a:ea typeface="Calibri" panose="020F0502020204030204" pitchFamily="34" charset="0"/>
              </a:rPr>
              <a:t> les informations prioritaires pour les acteurs de la première ligne sociale santé et plus largement améliore la lisibilité du système social-santé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8° Soutient à travers ses services, conjointement avec les autorités et les acteurs existants de la première ligne social santé, l'accessibilité, la qualité, la sécurité et la continuité de la première ligne de l'aide et des soins, </a:t>
            </a:r>
            <a:r>
              <a:rPr lang="fr-BE"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notamment pour l'utilisation des outils de l'</a:t>
            </a:r>
            <a:r>
              <a:rPr lang="fr-BE" sz="1800" b="1"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e-santé</a:t>
            </a:r>
            <a:r>
              <a:rPr lang="fr-BE" sz="1800" dirty="0">
                <a:effectLst/>
                <a:highlight>
                  <a:srgbClr val="FFFF00"/>
                </a:highlight>
                <a:latin typeface="Calibri" panose="020F0502020204030204" pitchFamily="34" charset="0"/>
                <a:ea typeface="Times New Roman" panose="02020603050405020304" pitchFamily="18" charset="0"/>
                <a:cs typeface="Arial" panose="020B0604020202020204" pitchFamily="34" charset="0"/>
              </a:rPr>
              <a:t> pertinents pour leurs missions ;</a:t>
            </a:r>
            <a:r>
              <a:rPr lang="fr-BE" sz="1800" dirty="0">
                <a:effectLst/>
                <a:latin typeface="Calibri" panose="020F0502020204030204" pitchFamily="34" charset="0"/>
                <a:ea typeface="Times New Roman" panose="02020603050405020304" pitchFamily="18" charset="0"/>
                <a:cs typeface="Arial" panose="020B0604020202020204" pitchFamily="34" charset="0"/>
              </a:rPr>
              <a:t>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sz="1800" dirty="0">
                <a:effectLst/>
                <a:latin typeface="Calibri" panose="020F0502020204030204" pitchFamily="34" charset="0"/>
                <a:ea typeface="Times New Roman" panose="02020603050405020304" pitchFamily="18" charset="0"/>
                <a:cs typeface="Arial" panose="020B0604020202020204" pitchFamily="34" charset="0"/>
              </a:rPr>
              <a:t>9°Participe à la définition, au </a:t>
            </a:r>
            <a:r>
              <a:rPr lang="fr-FR" sz="1800" b="1" dirty="0">
                <a:effectLst/>
                <a:latin typeface="Calibri" panose="020F0502020204030204" pitchFamily="34" charset="0"/>
                <a:ea typeface="Times New Roman" panose="02020603050405020304" pitchFamily="18" charset="0"/>
                <a:cs typeface="Arial" panose="020B0604020202020204" pitchFamily="34" charset="0"/>
              </a:rPr>
              <a:t>monitoring</a:t>
            </a:r>
            <a:r>
              <a:rPr lang="fr-FR" sz="1800" dirty="0">
                <a:effectLst/>
                <a:latin typeface="Calibri" panose="020F0502020204030204" pitchFamily="34" charset="0"/>
                <a:ea typeface="Times New Roman" panose="02020603050405020304" pitchFamily="18" charset="0"/>
                <a:cs typeface="Arial" panose="020B0604020202020204" pitchFamily="34" charset="0"/>
              </a:rPr>
              <a:t> et à </a:t>
            </a:r>
            <a:r>
              <a:rPr lang="fr-FR" sz="1800" b="1" dirty="0">
                <a:effectLst/>
                <a:latin typeface="Calibri" panose="020F0502020204030204" pitchFamily="34" charset="0"/>
                <a:ea typeface="Times New Roman" panose="02020603050405020304" pitchFamily="18" charset="0"/>
                <a:cs typeface="Arial" panose="020B0604020202020204" pitchFamily="34" charset="0"/>
              </a:rPr>
              <a:t>l’évaluation</a:t>
            </a:r>
            <a:r>
              <a:rPr lang="fr-FR" sz="1800" dirty="0">
                <a:effectLst/>
                <a:latin typeface="Calibri" panose="020F0502020204030204" pitchFamily="34" charset="0"/>
                <a:ea typeface="Times New Roman" panose="02020603050405020304" pitchFamily="18" charset="0"/>
                <a:cs typeface="Arial" panose="020B0604020202020204" pitchFamily="34" charset="0"/>
              </a:rPr>
              <a:t> </a:t>
            </a:r>
            <a:r>
              <a:rPr lang="fr-FR" sz="1800" b="1" dirty="0">
                <a:effectLst/>
                <a:latin typeface="Calibri" panose="020F0502020204030204" pitchFamily="34" charset="0"/>
                <a:ea typeface="Times New Roman" panose="02020603050405020304" pitchFamily="18" charset="0"/>
                <a:cs typeface="Arial" panose="020B0604020202020204" pitchFamily="34" charset="0"/>
              </a:rPr>
              <a:t>des objectifs régionaux de santé </a:t>
            </a:r>
            <a:r>
              <a:rPr lang="fr-FR" sz="1800" dirty="0">
                <a:effectLst/>
                <a:latin typeface="Calibri" panose="020F0502020204030204" pitchFamily="34" charset="0"/>
                <a:ea typeface="Times New Roman" panose="02020603050405020304" pitchFamily="18" charset="0"/>
                <a:cs typeface="Arial" panose="020B0604020202020204" pitchFamily="34" charset="0"/>
              </a:rPr>
              <a:t>;</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FR" sz="1800" dirty="0">
                <a:effectLst/>
                <a:latin typeface="Calibri" panose="020F0502020204030204" pitchFamily="34" charset="0"/>
                <a:ea typeface="Times New Roman" panose="02020603050405020304" pitchFamily="18" charset="0"/>
                <a:cs typeface="Arial" panose="020B0604020202020204" pitchFamily="34" charset="0"/>
              </a:rPr>
              <a:t>10° Organise la </a:t>
            </a:r>
            <a:r>
              <a:rPr lang="fr-FR" sz="1800" b="1" dirty="0">
                <a:effectLst/>
                <a:latin typeface="Calibri" panose="020F0502020204030204" pitchFamily="34" charset="0"/>
                <a:ea typeface="Times New Roman" panose="02020603050405020304" pitchFamily="18" charset="0"/>
                <a:cs typeface="Arial" panose="020B0604020202020204" pitchFamily="34" charset="0"/>
              </a:rPr>
              <a:t>coordination des bassins </a:t>
            </a:r>
            <a:r>
              <a:rPr lang="fr-FR" sz="1800" dirty="0">
                <a:effectLst/>
                <a:latin typeface="Calibri" panose="020F0502020204030204" pitchFamily="34" charset="0"/>
                <a:ea typeface="Times New Roman" panose="02020603050405020304" pitchFamily="18" charset="0"/>
                <a:cs typeface="Arial" panose="020B0604020202020204" pitchFamily="34" charset="0"/>
              </a:rPr>
              <a:t>d'aide et des soins afin d'assurer les missions visées à l'article 21 pour l'ensemble des bassins d'aide et des soins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11° </a:t>
            </a:r>
            <a:r>
              <a:rPr lang="fr-BE" sz="1800" dirty="0">
                <a:effectLst/>
                <a:latin typeface="Calibri" panose="020F0502020204030204" pitchFamily="34" charset="0"/>
                <a:ea typeface="Calibri" panose="020F0502020204030204" pitchFamily="34" charset="0"/>
              </a:rPr>
              <a:t>Exerce les missions de </a:t>
            </a:r>
            <a:r>
              <a:rPr lang="fr-BE" sz="1800" b="1" dirty="0">
                <a:effectLst/>
                <a:latin typeface="Calibri" panose="020F0502020204030204" pitchFamily="34" charset="0"/>
                <a:ea typeface="Calibri" panose="020F0502020204030204" pitchFamily="34" charset="0"/>
              </a:rPr>
              <a:t>Plateforme Bruxelloise de soins palliatifs </a:t>
            </a:r>
            <a:r>
              <a:rPr lang="fr-BE" sz="1800" dirty="0">
                <a:effectLst/>
                <a:latin typeface="Calibri" panose="020F0502020204030204" pitchFamily="34" charset="0"/>
                <a:ea typeface="Calibri" panose="020F0502020204030204" pitchFamily="34" charset="0"/>
              </a:rPr>
              <a:t>;</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12° </a:t>
            </a:r>
            <a:r>
              <a:rPr lang="fr-BE" sz="1800" b="1" dirty="0">
                <a:effectLst/>
                <a:latin typeface="Calibri" panose="020F0502020204030204" pitchFamily="34" charset="0"/>
                <a:ea typeface="Times New Roman" panose="02020603050405020304" pitchFamily="18" charset="0"/>
                <a:cs typeface="Arial" panose="020B0604020202020204" pitchFamily="34" charset="0"/>
              </a:rPr>
              <a:t>collabore avec les structures d’appui </a:t>
            </a:r>
            <a:r>
              <a:rPr lang="fr-BE" sz="1800" dirty="0">
                <a:effectLst/>
                <a:latin typeface="Calibri" panose="020F0502020204030204" pitchFamily="34" charset="0"/>
                <a:ea typeface="Times New Roman" panose="02020603050405020304" pitchFamily="18" charset="0"/>
                <a:cs typeface="Arial" panose="020B0604020202020204" pitchFamily="34" charset="0"/>
              </a:rPr>
              <a:t>agréées par les autres entités compétentes sur le territoire ;</a:t>
            </a:r>
            <a:endParaRPr lang="fr-BE" sz="1800" dirty="0">
              <a:effectLst/>
              <a:latin typeface="Times New Roman" panose="02020603050405020304" pitchFamily="18" charset="0"/>
              <a:ea typeface="Times New Roman" panose="02020603050405020304" pitchFamily="18" charset="0"/>
            </a:endParaRPr>
          </a:p>
          <a:p>
            <a:pPr indent="230505" algn="just">
              <a:lnSpc>
                <a:spcPct val="115000"/>
              </a:lnSpc>
              <a:spcAft>
                <a:spcPts val="30"/>
              </a:spcAft>
              <a:tabLst>
                <a:tab pos="457200" algn="l"/>
                <a:tab pos="914400" algn="l"/>
                <a:tab pos="1371600" algn="l"/>
                <a:tab pos="1828800" algn="l"/>
                <a:tab pos="2286000" algn="l"/>
                <a:tab pos="2743200" algn="l"/>
                <a:tab pos="3200400" algn="l"/>
                <a:tab pos="3657600" algn="l"/>
                <a:tab pos="4114800" algn="l"/>
                <a:tab pos="4572000" algn="l"/>
                <a:tab pos="5029200" algn="l"/>
                <a:tab pos="5486400" algn="l"/>
              </a:tabLst>
            </a:pPr>
            <a:r>
              <a:rPr lang="fr-BE" sz="1800" dirty="0">
                <a:effectLst/>
                <a:latin typeface="Calibri" panose="020F0502020204030204" pitchFamily="34" charset="0"/>
                <a:ea typeface="Times New Roman" panose="02020603050405020304" pitchFamily="18" charset="0"/>
                <a:cs typeface="Arial" panose="020B0604020202020204" pitchFamily="34" charset="0"/>
              </a:rPr>
              <a:t>13° s’appuie sur les connaissances et compétences de </a:t>
            </a:r>
            <a:r>
              <a:rPr lang="fr-BE" sz="1800" b="1" dirty="0">
                <a:effectLst/>
                <a:latin typeface="Calibri" panose="020F0502020204030204" pitchFamily="34" charset="0"/>
                <a:ea typeface="Times New Roman" panose="02020603050405020304" pitchFamily="18" charset="0"/>
                <a:cs typeface="Arial" panose="020B0604020202020204" pitchFamily="34" charset="0"/>
              </a:rPr>
              <a:t>l'Observatoire de la Santé et du Social</a:t>
            </a:r>
            <a:r>
              <a:rPr lang="fr-BE" sz="1800" dirty="0">
                <a:effectLst/>
                <a:latin typeface="Calibri" panose="020F0502020204030204" pitchFamily="34" charset="0"/>
                <a:ea typeface="Times New Roman" panose="02020603050405020304" pitchFamily="18" charset="0"/>
                <a:cs typeface="Arial" panose="020B0604020202020204" pitchFamily="34" charset="0"/>
              </a:rPr>
              <a:t>. </a:t>
            </a:r>
            <a:endParaRPr lang="fr-BE" sz="1800" dirty="0">
              <a:effectLst/>
              <a:latin typeface="Times New Roman" panose="02020603050405020304" pitchFamily="18" charset="0"/>
              <a:ea typeface="Times New Roman" panose="02020603050405020304" pitchFamily="18" charset="0"/>
            </a:endParaRPr>
          </a:p>
          <a:p>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14</a:t>
            </a:fld>
            <a:endParaRPr lang="fr-BE"/>
          </a:p>
        </p:txBody>
      </p:sp>
    </p:spTree>
    <p:extLst>
      <p:ext uri="{BB962C8B-B14F-4D97-AF65-F5344CB8AC3E}">
        <p14:creationId xmlns:p14="http://schemas.microsoft.com/office/powerpoint/2010/main" val="335629138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0" dirty="0"/>
              <a:t>Merci au CBCS pour ce schéma</a:t>
            </a:r>
          </a:p>
          <a:p>
            <a:r>
              <a:rPr lang="fr-FR" b="1" dirty="0"/>
              <a:t>Conseil de l’aide et des soins : </a:t>
            </a:r>
          </a:p>
          <a:p>
            <a:pPr lvl="1"/>
            <a:r>
              <a:rPr lang="fr-FR" dirty="0"/>
              <a:t>Aider à définir les objectifs opérationnels et plan d’action du bassin</a:t>
            </a:r>
          </a:p>
          <a:p>
            <a:pPr lvl="1"/>
            <a:r>
              <a:rPr lang="fr-FR" dirty="0"/>
              <a:t>Arrêté pour composition et fonctionnement</a:t>
            </a:r>
          </a:p>
          <a:p>
            <a:r>
              <a:rPr lang="fr-FR" b="1" dirty="0"/>
              <a:t>nouvel espace concertation, à investir pour y porter les enjeux de santé mentale</a:t>
            </a:r>
          </a:p>
          <a:p>
            <a:r>
              <a:rPr lang="fr-FR" b="1" dirty="0"/>
              <a:t>+ GT SM</a:t>
            </a:r>
          </a:p>
          <a:p>
            <a:r>
              <a:rPr lang="fr-FR" b="1" dirty="0"/>
              <a:t>Domaine où l’expertise de nos services est importante à porter </a:t>
            </a:r>
          </a:p>
          <a:p>
            <a:endParaRPr lang="fr-FR" b="1" dirty="0"/>
          </a:p>
          <a:p>
            <a:r>
              <a:rPr lang="fr-FR" b="1" dirty="0"/>
              <a:t>Groupe mobilisation des acteurs </a:t>
            </a:r>
            <a:r>
              <a:rPr lang="fr-FR" b="0" dirty="0"/>
              <a:t>= issu des Ateliers du Changement, avec référents quartiers CLSS, </a:t>
            </a:r>
            <a:r>
              <a:rPr lang="fr-FR" b="0" dirty="0" err="1"/>
              <a:t>resp</a:t>
            </a:r>
            <a:r>
              <a:rPr lang="fr-FR" b="0" dirty="0"/>
              <a:t> </a:t>
            </a:r>
            <a:r>
              <a:rPr lang="fr-FR" b="0" dirty="0" err="1"/>
              <a:t>coord</a:t>
            </a:r>
            <a:r>
              <a:rPr lang="fr-FR" b="0" dirty="0"/>
              <a:t> locale… pour renforcer représentativité du bassin</a:t>
            </a:r>
          </a:p>
          <a:p>
            <a:endParaRPr lang="fr-FR" b="0" dirty="0"/>
          </a:p>
          <a:p>
            <a:r>
              <a:rPr lang="fr-FR" b="1" dirty="0"/>
              <a:t>Ateliers permanents: </a:t>
            </a:r>
            <a:r>
              <a:rPr lang="fr-FR" b="0" dirty="0"/>
              <a:t>portent les missions bassins et  réalisent les plans d’action</a:t>
            </a:r>
          </a:p>
          <a:p>
            <a:r>
              <a:rPr lang="fr-FR" b="0" dirty="0"/>
              <a:t>Réseau = interconnaissance</a:t>
            </a:r>
          </a:p>
          <a:p>
            <a:r>
              <a:rPr lang="fr-FR" b="0" dirty="0"/>
              <a:t>Info pop = visibilisation, support à l’</a:t>
            </a:r>
            <a:r>
              <a:rPr lang="fr-FR" b="0" dirty="0" err="1"/>
              <a:t>outreach</a:t>
            </a:r>
            <a:r>
              <a:rPr lang="fr-FR" b="0" dirty="0"/>
              <a:t>…</a:t>
            </a:r>
          </a:p>
          <a:p>
            <a:r>
              <a:rPr lang="fr-FR" b="0" dirty="0"/>
              <a:t>Info pro = helpdesk, répertoires…</a:t>
            </a:r>
          </a:p>
          <a:p>
            <a:r>
              <a:rPr lang="fr-FR" b="0" dirty="0"/>
              <a:t>GT :</a:t>
            </a:r>
          </a:p>
          <a:p>
            <a:pPr marL="171450" indent="-171450">
              <a:buFontTx/>
              <a:buChar char="-"/>
            </a:pPr>
            <a:r>
              <a:rPr lang="fr-FR" b="0" dirty="0"/>
              <a:t>Hôpital : pour fluidifier passages </a:t>
            </a:r>
            <a:r>
              <a:rPr lang="fr-FR" b="0" dirty="0" err="1"/>
              <a:t>ambu</a:t>
            </a:r>
            <a:r>
              <a:rPr lang="fr-FR" b="0" dirty="0"/>
              <a:t> – </a:t>
            </a:r>
            <a:r>
              <a:rPr lang="fr-FR" b="0" dirty="0" err="1"/>
              <a:t>hospit</a:t>
            </a:r>
            <a:r>
              <a:rPr lang="fr-FR" b="0" dirty="0"/>
              <a:t> – </a:t>
            </a:r>
            <a:r>
              <a:rPr lang="fr-FR" b="0" dirty="0" err="1"/>
              <a:t>résid</a:t>
            </a:r>
            <a:endParaRPr lang="fr-FR" b="0" dirty="0"/>
          </a:p>
          <a:p>
            <a:pPr marL="171450" indent="-171450">
              <a:buFontTx/>
              <a:buChar char="-"/>
            </a:pPr>
            <a:r>
              <a:rPr lang="fr-FR" b="0" dirty="0"/>
              <a:t>Prévention</a:t>
            </a:r>
          </a:p>
          <a:p>
            <a:pPr marL="171450" indent="-171450">
              <a:buFontTx/>
              <a:buChar char="-"/>
            </a:pPr>
            <a:r>
              <a:rPr lang="fr-FR" b="0" dirty="0"/>
              <a:t>Crise : cadre procédures à </a:t>
            </a:r>
            <a:r>
              <a:rPr lang="fr-FR" b="0" dirty="0" err="1"/>
              <a:t>activeren</a:t>
            </a:r>
            <a:r>
              <a:rPr lang="fr-FR" b="0" dirty="0"/>
              <a:t> cas de nouvelle crise sanitaire</a:t>
            </a:r>
          </a:p>
          <a:p>
            <a:pPr marL="171450" indent="-171450">
              <a:buFontTx/>
              <a:buChar char="-"/>
            </a:pPr>
            <a:r>
              <a:rPr lang="fr-FR" b="0" dirty="0"/>
              <a:t>SM : reprendre actions des Antennes 107</a:t>
            </a:r>
          </a:p>
          <a:p>
            <a:r>
              <a:rPr lang="fr-BE" b="1" dirty="0"/>
              <a:t>Brusano</a:t>
            </a:r>
            <a:r>
              <a:rPr lang="fr-BE" b="0" dirty="0"/>
              <a:t> </a:t>
            </a:r>
          </a:p>
          <a:p>
            <a:pPr marL="171450" indent="-171450">
              <a:buFontTx/>
              <a:buChar char="-"/>
            </a:pPr>
            <a:r>
              <a:rPr lang="fr-BE" b="0" dirty="0"/>
              <a:t>Mettre en place les bassins</a:t>
            </a:r>
          </a:p>
          <a:p>
            <a:pPr marL="171450" indent="-171450">
              <a:buFontTx/>
              <a:buChar char="-"/>
            </a:pPr>
            <a:r>
              <a:rPr lang="fr-BE" b="0" dirty="0"/>
              <a:t>Veiller au bon fonctionnement des bassins</a:t>
            </a:r>
          </a:p>
          <a:p>
            <a:pPr marL="171450" indent="-171450">
              <a:buFontTx/>
              <a:buChar char="-"/>
            </a:pPr>
            <a:r>
              <a:rPr lang="fr-BE" b="0" dirty="0"/>
              <a:t>Articuler niveaux bassins et niveau régional</a:t>
            </a:r>
          </a:p>
          <a:p>
            <a:pPr marL="0" indent="0">
              <a:buFontTx/>
              <a:buNone/>
            </a:pPr>
            <a:r>
              <a:rPr lang="fr-BE" b="0" dirty="0"/>
              <a:t>3 à 5 travailleurs / bassin + équipe d’appui régionale</a:t>
            </a:r>
          </a:p>
          <a:p>
            <a:pPr marL="0" indent="0">
              <a:buFontTx/>
              <a:buNone/>
            </a:pPr>
            <a:r>
              <a:rPr lang="fr-BE" b="1" dirty="0"/>
              <a:t>AG</a:t>
            </a:r>
            <a:r>
              <a:rPr lang="fr-BE" b="0" dirty="0"/>
              <a:t> : </a:t>
            </a:r>
          </a:p>
          <a:p>
            <a:pPr marL="342900" lvl="0" indent="-342900">
              <a:buFont typeface="Calibri" panose="020F0502020204030204" pitchFamily="34" charset="0"/>
              <a:buChar char="-"/>
            </a:pPr>
            <a:r>
              <a:rPr lang="fr-BE" sz="1800" kern="100" dirty="0">
                <a:effectLst/>
                <a:latin typeface="Calibri" panose="020F0502020204030204" pitchFamily="34" charset="0"/>
                <a:ea typeface="Calibri" panose="020F0502020204030204" pitchFamily="34" charset="0"/>
                <a:cs typeface="Times New Roman" panose="02020603050405020304" pitchFamily="18" charset="0"/>
              </a:rPr>
              <a:t>4 représentants des CPAS </a:t>
            </a:r>
          </a:p>
          <a:p>
            <a:pPr marL="342900" lvl="0" indent="-342900">
              <a:buFont typeface="Calibri" panose="020F0502020204030204" pitchFamily="34" charset="0"/>
              <a:buChar char="-"/>
            </a:pPr>
            <a:r>
              <a:rPr lang="fr-BE" sz="1800" kern="100" dirty="0">
                <a:effectLst/>
                <a:latin typeface="Calibri" panose="020F0502020204030204" pitchFamily="34" charset="0"/>
                <a:ea typeface="Calibri" panose="020F0502020204030204" pitchFamily="34" charset="0"/>
                <a:cs typeface="Times New Roman" panose="02020603050405020304" pitchFamily="18" charset="0"/>
              </a:rPr>
              <a:t>4 représentants des mutuelles</a:t>
            </a:r>
          </a:p>
          <a:p>
            <a:pPr marL="342900" lvl="0" indent="-342900">
              <a:buFont typeface="Calibri" panose="020F0502020204030204" pitchFamily="34" charset="0"/>
              <a:buChar char="-"/>
            </a:pPr>
            <a:r>
              <a:rPr lang="fr-BE" sz="1800" b="1" kern="100" dirty="0">
                <a:effectLst/>
                <a:latin typeface="Calibri" panose="020F0502020204030204" pitchFamily="34" charset="0"/>
                <a:ea typeface="Calibri" panose="020F0502020204030204" pitchFamily="34" charset="0"/>
                <a:cs typeface="Times New Roman" panose="02020603050405020304" pitchFamily="18" charset="0"/>
              </a:rPr>
              <a:t>4 représentant du secteur associatif social santé (IFA) : Annick Dermine (</a:t>
            </a:r>
            <a:r>
              <a:rPr lang="fr-BE" sz="1800" b="1" kern="100" dirty="0" err="1">
                <a:effectLst/>
                <a:latin typeface="Calibri" panose="020F0502020204030204" pitchFamily="34" charset="0"/>
                <a:ea typeface="Calibri" panose="020F0502020204030204" pitchFamily="34" charset="0"/>
                <a:cs typeface="Times New Roman" panose="02020603050405020304" pitchFamily="18" charset="0"/>
              </a:rPr>
              <a:t>HvG</a:t>
            </a:r>
            <a:r>
              <a:rPr lang="fr-B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b="1" kern="100" dirty="0" err="1">
                <a:effectLst/>
                <a:latin typeface="Calibri" panose="020F0502020204030204" pitchFamily="34" charset="0"/>
                <a:ea typeface="Calibri" panose="020F0502020204030204" pitchFamily="34" charset="0"/>
                <a:cs typeface="Times New Roman" panose="02020603050405020304" pitchFamily="18" charset="0"/>
              </a:rPr>
              <a:t>FdSS</a:t>
            </a:r>
            <a:r>
              <a:rPr lang="fr-BE" sz="1800" b="1" kern="100" dirty="0">
                <a:effectLst/>
                <a:latin typeface="Calibri" panose="020F0502020204030204" pitchFamily="34" charset="0"/>
                <a:ea typeface="Calibri" panose="020F0502020204030204" pitchFamily="34" charset="0"/>
                <a:cs typeface="Times New Roman" panose="02020603050405020304" pitchFamily="18" charset="0"/>
              </a:rPr>
              <a:t>, FMM, CBCS (mandat IFA)</a:t>
            </a:r>
          </a:p>
          <a:p>
            <a:pPr marL="0" lvl="0" indent="0">
              <a:buFont typeface="Calibri" panose="020F0502020204030204" pitchFamily="34" charset="0"/>
              <a:buNone/>
            </a:pPr>
            <a:r>
              <a:rPr lang="fr-BE" sz="1800" b="1" kern="100" dirty="0">
                <a:effectLst/>
                <a:latin typeface="Calibri" panose="020F0502020204030204" pitchFamily="34" charset="0"/>
                <a:ea typeface="Calibri" panose="020F0502020204030204" pitchFamily="34" charset="0"/>
                <a:cs typeface="Times New Roman" panose="02020603050405020304" pitchFamily="18" charset="0"/>
              </a:rPr>
              <a:t>Réflexion sur élargissement IFA &gt; Promotion Santé et </a:t>
            </a:r>
            <a:r>
              <a:rPr lang="fr-BE" sz="1800" b="1" kern="100" dirty="0" err="1">
                <a:effectLst/>
                <a:latin typeface="Calibri" panose="020F0502020204030204" pitchFamily="34" charset="0"/>
                <a:ea typeface="Calibri" panose="020F0502020204030204" pitchFamily="34" charset="0"/>
                <a:cs typeface="Times New Roman" panose="02020603050405020304" pitchFamily="18" charset="0"/>
              </a:rPr>
              <a:t>fédés</a:t>
            </a:r>
            <a:r>
              <a:rPr lang="fr-BE" sz="1800" b="1" kern="100" dirty="0">
                <a:effectLst/>
                <a:latin typeface="Calibri" panose="020F0502020204030204" pitchFamily="34" charset="0"/>
                <a:ea typeface="Calibri" panose="020F0502020204030204" pitchFamily="34" charset="0"/>
                <a:cs typeface="Times New Roman" panose="02020603050405020304" pitchFamily="18" charset="0"/>
              </a:rPr>
              <a:t> </a:t>
            </a:r>
            <a:r>
              <a:rPr lang="fr-BE" sz="1800" b="1" kern="100" dirty="0" err="1">
                <a:effectLst/>
                <a:latin typeface="Calibri" panose="020F0502020204030204" pitchFamily="34" charset="0"/>
                <a:ea typeface="Calibri" panose="020F0502020204030204" pitchFamily="34" charset="0"/>
                <a:cs typeface="Times New Roman" panose="02020603050405020304" pitchFamily="18" charset="0"/>
              </a:rPr>
              <a:t>Bico</a:t>
            </a:r>
            <a:endParaRPr lang="fr-BE" sz="1800" b="1"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BE" sz="1800" kern="100" dirty="0">
                <a:effectLst/>
                <a:latin typeface="Calibri" panose="020F0502020204030204" pitchFamily="34" charset="0"/>
                <a:ea typeface="Calibri" panose="020F0502020204030204" pitchFamily="34" charset="0"/>
                <a:cs typeface="Times New Roman" panose="02020603050405020304" pitchFamily="18" charset="0"/>
              </a:rPr>
              <a:t>4 représentants des professions libérales </a:t>
            </a:r>
          </a:p>
          <a:p>
            <a:pPr marL="342900" lvl="0" indent="-342900">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 représentant des hôpitaux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1 représentant des soins palliatifs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342900" lvl="0" indent="-342900">
              <a:buFont typeface="Calibri" panose="020F0502020204030204" pitchFamily="34" charset="0"/>
              <a:buChar char="-"/>
            </a:pPr>
            <a:r>
              <a:rPr lang="fr-FR" sz="1800" kern="100" dirty="0">
                <a:effectLst/>
                <a:latin typeface="Calibri" panose="020F0502020204030204" pitchFamily="34" charset="0"/>
                <a:ea typeface="Calibri" panose="020F0502020204030204" pitchFamily="34" charset="0"/>
                <a:cs typeface="Times New Roman" panose="02020603050405020304" pitchFamily="18" charset="0"/>
              </a:rPr>
              <a:t>2 membres avec compétences techniques </a:t>
            </a:r>
            <a:endParaRPr lang="fr-BE" sz="1800" kern="100" dirty="0">
              <a:effectLst/>
              <a:latin typeface="Calibri" panose="020F0502020204030204" pitchFamily="34" charset="0"/>
              <a:ea typeface="Calibri" panose="020F0502020204030204" pitchFamily="34" charset="0"/>
              <a:cs typeface="Times New Roman" panose="02020603050405020304" pitchFamily="18" charset="0"/>
            </a:endParaRPr>
          </a:p>
          <a:p>
            <a:pPr marL="0" indent="0">
              <a:buFontTx/>
              <a:buNone/>
            </a:pPr>
            <a:endParaRPr lang="fr-BE" b="0" dirty="0"/>
          </a:p>
          <a:p>
            <a:pPr marL="0" indent="0">
              <a:buFontTx/>
              <a:buNone/>
            </a:pPr>
            <a:endParaRPr lang="fr-BE" b="0"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15</a:t>
            </a:fld>
            <a:endParaRPr lang="fr-BE"/>
          </a:p>
        </p:txBody>
      </p:sp>
    </p:spTree>
    <p:extLst>
      <p:ext uri="{BB962C8B-B14F-4D97-AF65-F5344CB8AC3E}">
        <p14:creationId xmlns:p14="http://schemas.microsoft.com/office/powerpoint/2010/main" val="42733993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indent="0">
              <a:buFontTx/>
              <a:buNone/>
            </a:pPr>
            <a:r>
              <a:rPr lang="fr-FR" b="0" dirty="0"/>
              <a:t>A noter enfin que c’est le DOC 2 qui introduit le CSSI dans l’ordonnance de la 1</a:t>
            </a:r>
            <a:r>
              <a:rPr lang="fr-FR" b="0" baseline="30000" dirty="0"/>
              <a:t>e</a:t>
            </a:r>
            <a:r>
              <a:rPr lang="fr-FR" b="0" dirty="0"/>
              <a:t> ligne de soins COCOM, là où le décret </a:t>
            </a:r>
            <a:r>
              <a:rPr lang="fr-FR" b="0" dirty="0" err="1"/>
              <a:t>Ambu</a:t>
            </a:r>
            <a:r>
              <a:rPr lang="fr-FR" b="0" dirty="0"/>
              <a:t> le fait pour la COCOF, </a:t>
            </a:r>
            <a:endParaRPr lang="fr-BE" b="0"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16</a:t>
            </a:fld>
            <a:endParaRPr lang="fr-BE"/>
          </a:p>
        </p:txBody>
      </p:sp>
    </p:spTree>
    <p:extLst>
      <p:ext uri="{BB962C8B-B14F-4D97-AF65-F5344CB8AC3E}">
        <p14:creationId xmlns:p14="http://schemas.microsoft.com/office/powerpoint/2010/main" val="295623388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Termes génériques : ex : toxicomanie devient drogues et addictions ; patients, usagers,… &gt; usagers</a:t>
            </a:r>
            <a:endParaRPr lang="fr-BE" dirty="0"/>
          </a:p>
        </p:txBody>
      </p:sp>
      <p:sp>
        <p:nvSpPr>
          <p:cNvPr id="4" name="Espace réservé du numéro de diapositive 3"/>
          <p:cNvSpPr>
            <a:spLocks noGrp="1"/>
          </p:cNvSpPr>
          <p:nvPr>
            <p:ph type="sldNum" sz="quarter" idx="5"/>
          </p:nvPr>
        </p:nvSpPr>
        <p:spPr/>
        <p:txBody>
          <a:bodyPr/>
          <a:lstStyle/>
          <a:p>
            <a:fld id="{F8D3149C-CBD0-4335-B7E0-3CA8F020B0A0}" type="slidenum">
              <a:rPr lang="fr-BE" smtClean="0"/>
              <a:t>19</a:t>
            </a:fld>
            <a:endParaRPr lang="fr-BE"/>
          </a:p>
        </p:txBody>
      </p:sp>
    </p:spTree>
    <p:extLst>
      <p:ext uri="{BB962C8B-B14F-4D97-AF65-F5344CB8AC3E}">
        <p14:creationId xmlns:p14="http://schemas.microsoft.com/office/powerpoint/2010/main" val="226140258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20</a:t>
            </a:fld>
            <a:endParaRPr lang="fr-BE"/>
          </a:p>
        </p:txBody>
      </p:sp>
    </p:spTree>
    <p:extLst>
      <p:ext uri="{BB962C8B-B14F-4D97-AF65-F5344CB8AC3E}">
        <p14:creationId xmlns:p14="http://schemas.microsoft.com/office/powerpoint/2010/main" val="159373058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just">
              <a:lnSpc>
                <a:spcPct val="107000"/>
              </a:lnSpc>
              <a:spcAft>
                <a:spcPts val="800"/>
              </a:spcAft>
            </a:pPr>
            <a:r>
              <a:rPr lang="fr-BE"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Art. 3 §1. Le service de santé mentale est un service ambulatoire qui, par une approche pluridisciplinaire, contribue au diagnostic et au traitement thérapeutique ainsi qu’à la prévention et à l’action communautaire, au bénéfice des usagers et de leur famille. </a:t>
            </a:r>
            <a:endParaRPr lang="fr-BE"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BE" sz="18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§2. Cette approche pluridisciplinaire lui permet une articulation de différentes fonctions, assurant la prise en charge de </a:t>
            </a:r>
            <a:r>
              <a:rPr lang="fr-BE" sz="1800" dirty="0">
                <a:solidFill>
                  <a:srgbClr val="70AD47"/>
                </a:solidFill>
                <a:effectLst/>
                <a:latin typeface="Calibri" panose="020F0502020204030204" pitchFamily="34" charset="0"/>
                <a:ea typeface="Calibri" panose="020F0502020204030204" pitchFamily="34" charset="0"/>
                <a:cs typeface="Calibri" panose="020F0502020204030204" pitchFamily="34" charset="0"/>
              </a:rPr>
              <a:t>situations</a:t>
            </a:r>
            <a:r>
              <a:rPr lang="fr-BE" sz="18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 complexes notamment au niveau psychiatrique, psychologique, psychothérapeutique, logopédique et social. </a:t>
            </a:r>
            <a:endParaRPr lang="fr-BE" sz="1800" dirty="0">
              <a:effectLs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fr-BE" sz="1800" dirty="0">
                <a:solidFill>
                  <a:srgbClr val="70AD47"/>
                </a:solidFill>
                <a:effectLst/>
                <a:latin typeface="Calibri" panose="020F0502020204030204" pitchFamily="34" charset="0"/>
                <a:ea typeface="Calibri" panose="020F0502020204030204" pitchFamily="34" charset="0"/>
                <a:cs typeface="Arial" panose="020B0604020202020204" pitchFamily="34" charset="0"/>
              </a:rPr>
              <a:t>§3. Le service de santé mentale travaille étroitement avec les partenaires social-santé de proximité et prend en charge les problématiques qui nécessitent un suivi spécialisé tout en assurant la continuité des soins de santé mentale généralistes. </a:t>
            </a:r>
            <a:endParaRPr lang="fr-BE" sz="1800" dirty="0">
              <a:effectLst/>
              <a:latin typeface="Calibri" panose="020F0502020204030204" pitchFamily="34" charset="0"/>
              <a:ea typeface="Calibri" panose="020F0502020204030204" pitchFamily="34" charset="0"/>
              <a:cs typeface="Arial" panose="020B0604020202020204" pitchFamily="34" charset="0"/>
            </a:endParaRPr>
          </a:p>
          <a:p>
            <a:endParaRPr lang="fr-BE" dirty="0"/>
          </a:p>
          <a:p>
            <a:r>
              <a:rPr lang="fr-BE" b="1" dirty="0"/>
              <a:t>Notre définition:</a:t>
            </a:r>
          </a:p>
          <a:p>
            <a:pPr marL="0" indent="0">
              <a:buNone/>
            </a:pPr>
            <a:r>
              <a:rPr lang="fr-FR" sz="1200" dirty="0"/>
              <a:t>Art. 3§1. Le service de santé mentale (SSM) est un service ambulatoire qui, par une approche pluridisciplinaire, </a:t>
            </a:r>
            <a:r>
              <a:rPr lang="fr-FR" sz="1200" dirty="0">
                <a:solidFill>
                  <a:srgbClr val="00B050"/>
                </a:solidFill>
              </a:rPr>
              <a:t>répond aux difficultés </a:t>
            </a:r>
            <a:r>
              <a:rPr lang="fr-FR" sz="1200" dirty="0" err="1">
                <a:solidFill>
                  <a:srgbClr val="00B050"/>
                </a:solidFill>
              </a:rPr>
              <a:t>psycho-médico-sociales</a:t>
            </a:r>
            <a:r>
              <a:rPr lang="fr-FR" sz="1200" dirty="0">
                <a:solidFill>
                  <a:srgbClr val="00B050"/>
                </a:solidFill>
              </a:rPr>
              <a:t> des patients usagers et leur famille, abordées de façon globale et singulière, au rythme des personnes. Par un travail sur la relation avec la personne, il contribue à ce que l’usager puisse garder le lien avec lui-même et avec les autres, faire face aux difficultés, maintenir ou améliorer son milieu de vie, participer à la vie en société, y compris de façon atypique. La santé mentale n’implique pas obligatoirement l’absence de maladie, mais la capacité à vivre de façon satisfaisante, même avec un trouble mental. </a:t>
            </a:r>
            <a:endParaRPr lang="fr-BE" sz="1200" dirty="0">
              <a:solidFill>
                <a:srgbClr val="00B050"/>
              </a:solidFill>
            </a:endParaRPr>
          </a:p>
          <a:p>
            <a:pPr marL="0" indent="0">
              <a:buNone/>
            </a:pPr>
            <a:r>
              <a:rPr lang="fr-FR" sz="1200" dirty="0">
                <a:solidFill>
                  <a:srgbClr val="00B050"/>
                </a:solidFill>
              </a:rPr>
              <a:t>Le SSM contribue en ce sens à l’identification de ce qui met à mal la santé mentale de l’usager,</a:t>
            </a:r>
            <a:r>
              <a:rPr lang="fr-FR" sz="1200" dirty="0"/>
              <a:t> au diagnostic, au traitement </a:t>
            </a:r>
            <a:r>
              <a:rPr lang="fr-FR" sz="1200" dirty="0" err="1"/>
              <a:t>psycho-médico-social</a:t>
            </a:r>
            <a:r>
              <a:rPr lang="fr-FR" sz="1200" dirty="0"/>
              <a:t>. </a:t>
            </a:r>
            <a:r>
              <a:rPr lang="fr-FR" sz="1200" dirty="0">
                <a:solidFill>
                  <a:srgbClr val="00B050"/>
                </a:solidFill>
              </a:rPr>
              <a:t>Il contribue également </a:t>
            </a:r>
            <a:r>
              <a:rPr lang="fr-FR" sz="1200" dirty="0"/>
              <a:t>à la prévention et à l’action communautaire, au bénéfice des usagers et de leur famille.</a:t>
            </a:r>
            <a:endParaRPr lang="fr-BE" sz="1200" dirty="0"/>
          </a:p>
          <a:p>
            <a:pPr marL="0" indent="0">
              <a:buNone/>
            </a:pPr>
            <a:r>
              <a:rPr lang="fr-FR" sz="1200" dirty="0"/>
              <a:t>§2. Cette approche pluridisciplinaire lui permet une articulation de différentes fonctions, assurant </a:t>
            </a:r>
            <a:r>
              <a:rPr lang="fr-FR" sz="1200" dirty="0">
                <a:solidFill>
                  <a:srgbClr val="00B050"/>
                </a:solidFill>
              </a:rPr>
              <a:t>à la fois l’accueil du tout-venant, la continuité des soins de santé mentale généralistes et</a:t>
            </a:r>
            <a:r>
              <a:rPr lang="fr-FR" sz="1200" dirty="0"/>
              <a:t> la prise en charge de situations complexes, notamment au niveau psychiatrique, psychologique, psychothérapeutique, logopédique et social. </a:t>
            </a:r>
            <a:r>
              <a:rPr lang="fr-FR" sz="1200" dirty="0">
                <a:solidFill>
                  <a:srgbClr val="00B050"/>
                </a:solidFill>
              </a:rPr>
              <a:t>L’approche pluridisciplinaire facilite également le travail en partenariat avec les autres services social-santé ambulatoires et résidentiels, publics et privés (hôpitaux, services ambulatoires, CPAS, psychologues de première ligne, médecins généralistes, écoles, services d’aide à la jeunesse, etc.)</a:t>
            </a:r>
            <a:r>
              <a:rPr lang="fr-FR" sz="1200" dirty="0"/>
              <a:t>. </a:t>
            </a:r>
            <a:endParaRPr lang="fr-BE" sz="1200" dirty="0"/>
          </a:p>
          <a:p>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21</a:t>
            </a:fld>
            <a:endParaRPr lang="fr-BE"/>
          </a:p>
        </p:txBody>
      </p:sp>
    </p:spTree>
    <p:extLst>
      <p:ext uri="{BB962C8B-B14F-4D97-AF65-F5344CB8AC3E}">
        <p14:creationId xmlns:p14="http://schemas.microsoft.com/office/powerpoint/2010/main" val="38938736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En vert : changements et nouveautés</a:t>
            </a:r>
          </a:p>
          <a:p>
            <a:endParaRPr lang="fr-FR" dirty="0"/>
          </a:p>
          <a:p>
            <a:r>
              <a:rPr lang="fr-FR" dirty="0"/>
              <a:t>Insistance sur les PPL : à lier au CSSI et à l’articulation recherchée entre politiques </a:t>
            </a:r>
            <a:r>
              <a:rPr lang="fr-FR" dirty="0" err="1"/>
              <a:t>féd</a:t>
            </a:r>
            <a:r>
              <a:rPr lang="fr-FR" dirty="0"/>
              <a:t> et rég</a:t>
            </a:r>
          </a:p>
          <a:p>
            <a:r>
              <a:rPr lang="fr-FR" dirty="0"/>
              <a:t>Mais renforce l’idée que SSM = prise en charge des cas psychiatriques et/ou complexes</a:t>
            </a:r>
          </a:p>
          <a:p>
            <a:r>
              <a:rPr lang="fr-FR" dirty="0"/>
              <a:t>Nous avions demandé que la formulation soit bien plus large que les PPL et psys </a:t>
            </a:r>
            <a:r>
              <a:rPr lang="fr-FR" dirty="0" err="1"/>
              <a:t>pr</a:t>
            </a:r>
            <a:endParaRPr lang="fr-FR" dirty="0"/>
          </a:p>
          <a:p>
            <a:endParaRPr lang="fr-FR" dirty="0"/>
          </a:p>
          <a:p>
            <a:r>
              <a:rPr lang="fr-FR" dirty="0"/>
              <a:t>Côté non-contraignant</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23</a:t>
            </a:fld>
            <a:endParaRPr lang="fr-BE"/>
          </a:p>
        </p:txBody>
      </p:sp>
    </p:spTree>
    <p:extLst>
      <p:ext uri="{BB962C8B-B14F-4D97-AF65-F5344CB8AC3E}">
        <p14:creationId xmlns:p14="http://schemas.microsoft.com/office/powerpoint/2010/main" val="176301327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a:t>
            </a:fld>
            <a:endParaRPr lang="fr-BE"/>
          </a:p>
        </p:txBody>
      </p:sp>
    </p:spTree>
    <p:extLst>
      <p:ext uri="{BB962C8B-B14F-4D97-AF65-F5344CB8AC3E}">
        <p14:creationId xmlns:p14="http://schemas.microsoft.com/office/powerpoint/2010/main" val="84937014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Simplification</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24</a:t>
            </a:fld>
            <a:endParaRPr lang="fr-BE"/>
          </a:p>
        </p:txBody>
      </p:sp>
    </p:spTree>
    <p:extLst>
      <p:ext uri="{BB962C8B-B14F-4D97-AF65-F5344CB8AC3E}">
        <p14:creationId xmlns:p14="http://schemas.microsoft.com/office/powerpoint/2010/main" val="296009554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L’idée d’un accompagnement </a:t>
            </a:r>
            <a:r>
              <a:rPr lang="fr-FR" dirty="0" err="1"/>
              <a:t>pluridisc</a:t>
            </a:r>
            <a:r>
              <a:rPr lang="fr-FR" dirty="0"/>
              <a:t> spécialisé a été abandonné. Cela tempère la Q SSM spécialisé vs généraliste</a:t>
            </a:r>
          </a:p>
          <a:p>
            <a:endParaRPr lang="fr-FR" dirty="0"/>
          </a:p>
          <a:p>
            <a:r>
              <a:rPr lang="fr-FR" dirty="0"/>
              <a:t>Insistance sur la psychiatrie (à notre demande) et sur le travail social (apporté par le cabinet)</a:t>
            </a:r>
          </a:p>
          <a:p>
            <a:endParaRPr lang="fr-FR" dirty="0"/>
          </a:p>
          <a:p>
            <a:r>
              <a:rPr lang="fr-FR" dirty="0"/>
              <a:t>Arrêté art. 17 : ajoute que la 1</a:t>
            </a:r>
            <a:r>
              <a:rPr lang="fr-FR" baseline="30000" dirty="0"/>
              <a:t>e</a:t>
            </a:r>
            <a:r>
              <a:rPr lang="fr-FR" dirty="0"/>
              <a:t> consultation après l’accueil doit être prévue dans les meilleurs délais. Cela ne change rien à la saturation !</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25</a:t>
            </a:fld>
            <a:endParaRPr lang="fr-BE"/>
          </a:p>
        </p:txBody>
      </p:sp>
    </p:spTree>
    <p:extLst>
      <p:ext uri="{BB962C8B-B14F-4D97-AF65-F5344CB8AC3E}">
        <p14:creationId xmlns:p14="http://schemas.microsoft.com/office/powerpoint/2010/main" val="407978913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Ces 3 nouvelles missions disposent de budgets spécifiques : voir plus loin</a:t>
            </a:r>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26</a:t>
            </a:fld>
            <a:endParaRPr lang="fr-BE"/>
          </a:p>
        </p:txBody>
      </p:sp>
    </p:spTree>
    <p:extLst>
      <p:ext uri="{BB962C8B-B14F-4D97-AF65-F5344CB8AC3E}">
        <p14:creationId xmlns:p14="http://schemas.microsoft.com/office/powerpoint/2010/main" val="36953899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27</a:t>
            </a:fld>
            <a:endParaRPr lang="fr-BE"/>
          </a:p>
        </p:txBody>
      </p:sp>
    </p:spTree>
    <p:extLst>
      <p:ext uri="{BB962C8B-B14F-4D97-AF65-F5344CB8AC3E}">
        <p14:creationId xmlns:p14="http://schemas.microsoft.com/office/powerpoint/2010/main" val="234971694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Officialisation après 25 ans…</a:t>
            </a:r>
          </a:p>
          <a:p>
            <a:r>
              <a:rPr lang="fr-FR" dirty="0"/>
              <a:t>Rentre dans le cadre structurel</a:t>
            </a:r>
          </a:p>
          <a:p>
            <a:r>
              <a:rPr lang="fr-FR" dirty="0"/>
              <a:t>Et ouvre la possibilité d’autres équipes spécialisées en SSM</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28</a:t>
            </a:fld>
            <a:endParaRPr lang="fr-BE"/>
          </a:p>
        </p:txBody>
      </p:sp>
    </p:spTree>
    <p:extLst>
      <p:ext uri="{BB962C8B-B14F-4D97-AF65-F5344CB8AC3E}">
        <p14:creationId xmlns:p14="http://schemas.microsoft.com/office/powerpoint/2010/main" val="16886826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Officialisation après 25 ans…</a:t>
            </a:r>
          </a:p>
          <a:p>
            <a:r>
              <a:rPr lang="fr-FR" dirty="0"/>
              <a:t>Rentre dans le cadre structurel</a:t>
            </a:r>
          </a:p>
          <a:p>
            <a:endParaRPr lang="fr-FR" dirty="0"/>
          </a:p>
          <a:p>
            <a:r>
              <a:rPr lang="fr-FR" dirty="0"/>
              <a:t>La collaboration formalisée avec CSSI : </a:t>
            </a:r>
          </a:p>
          <a:p>
            <a:pPr marL="171450" indent="-171450">
              <a:buFontTx/>
              <a:buChar char="-"/>
            </a:pPr>
            <a:r>
              <a:rPr lang="fr-FR" dirty="0"/>
              <a:t>Diagnostic communautaire où besoins SM mis en avant</a:t>
            </a:r>
          </a:p>
          <a:p>
            <a:pPr marL="171450" indent="-171450">
              <a:buFontTx/>
              <a:buChar char="-"/>
            </a:pPr>
            <a:r>
              <a:rPr lang="fr-FR" dirty="0"/>
              <a:t>Projet commun avec le CSSI, formalisé</a:t>
            </a:r>
          </a:p>
          <a:p>
            <a:pPr marL="171450" indent="-171450">
              <a:buFontTx/>
              <a:buChar char="-"/>
            </a:pPr>
            <a:r>
              <a:rPr lang="fr-FR" dirty="0"/>
              <a:t>Subvention supplémentaire possible pour le SSM</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29</a:t>
            </a:fld>
            <a:endParaRPr lang="fr-BE"/>
          </a:p>
        </p:txBody>
      </p:sp>
    </p:spTree>
    <p:extLst>
      <p:ext uri="{BB962C8B-B14F-4D97-AF65-F5344CB8AC3E}">
        <p14:creationId xmlns:p14="http://schemas.microsoft.com/office/powerpoint/2010/main" val="44564778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Inchangé sauf : </a:t>
            </a:r>
          </a:p>
          <a:p>
            <a:pPr marL="171450" indent="-171450">
              <a:buFontTx/>
              <a:buChar char="-"/>
            </a:pPr>
            <a:r>
              <a:rPr lang="fr-FR" dirty="0"/>
              <a:t>AICS</a:t>
            </a:r>
          </a:p>
          <a:p>
            <a:pPr marL="171450" indent="-171450">
              <a:buFontTx/>
              <a:buChar char="-"/>
            </a:pPr>
            <a:r>
              <a:rPr lang="fr-FR" dirty="0"/>
              <a:t>Secrétariat : l’Arrêté précise un niveau CESS (art.15). Pas ce que nous demandions. Renvoi à l’IF-IC</a:t>
            </a:r>
          </a:p>
          <a:p>
            <a:pPr marL="171450" indent="-171450">
              <a:buFontTx/>
              <a:buChar char="-"/>
            </a:pPr>
            <a:endParaRPr lang="fr-FR" dirty="0"/>
          </a:p>
          <a:p>
            <a:r>
              <a:rPr lang="fr-FR" dirty="0"/>
              <a:t>0,5 salarié + 0,5 </a:t>
            </a:r>
            <a:r>
              <a:rPr lang="fr-FR" dirty="0" err="1"/>
              <a:t>indépdt</a:t>
            </a:r>
            <a:endParaRPr lang="fr-FR" dirty="0"/>
          </a:p>
          <a:p>
            <a:r>
              <a:rPr lang="fr-FR" b="1" dirty="0"/>
              <a:t>Point en débat : l’obligation </a:t>
            </a:r>
            <a:r>
              <a:rPr lang="fr-FR" dirty="0"/>
              <a:t>d’avoir un mi-temps salarié pour les médecins sera de plus en plus difficile à remplir, vu la pénurie. Proposer que la possibilité d’</a:t>
            </a:r>
            <a:r>
              <a:rPr lang="fr-FR" dirty="0" err="1"/>
              <a:t>indépdt</a:t>
            </a:r>
            <a:r>
              <a:rPr lang="fr-FR" dirty="0"/>
              <a:t> soit ouverte dès le départ ? En discussion</a:t>
            </a:r>
          </a:p>
          <a:p>
            <a:endParaRPr lang="fr-FR" dirty="0"/>
          </a:p>
          <a:p>
            <a:pPr marL="0" indent="0">
              <a:buNone/>
            </a:pPr>
            <a:r>
              <a:rPr lang="fr-FR" dirty="0"/>
              <a:t>Art. 34 sur les conditions d’agrément SSM : </a:t>
            </a:r>
            <a:r>
              <a:rPr lang="fr-FR" b="1" dirty="0"/>
              <a:t>plus de souplesse</a:t>
            </a:r>
          </a:p>
          <a:p>
            <a:pPr marL="0" indent="0" algn="just">
              <a:lnSpc>
                <a:spcPct val="107000"/>
              </a:lnSpc>
              <a:spcAft>
                <a:spcPts val="0"/>
              </a:spcAft>
              <a:buNone/>
            </a:pPr>
            <a:r>
              <a:rPr lang="fr-BE" dirty="0">
                <a:solidFill>
                  <a:srgbClr val="70AD47"/>
                </a:solidFill>
                <a:latin typeface="Calibri" panose="020F0502020204030204" pitchFamily="34" charset="0"/>
                <a:ea typeface="Times New Roman" panose="02020603050405020304" pitchFamily="18" charset="0"/>
                <a:cs typeface="Arial" panose="020B0604020202020204" pitchFamily="34" charset="0"/>
              </a:rPr>
              <a:t>§5. </a:t>
            </a:r>
            <a:r>
              <a:rPr lang="fr-BE" dirty="0">
                <a:latin typeface="Calibri" panose="020F0502020204030204" pitchFamily="34" charset="0"/>
                <a:ea typeface="Times New Roman" panose="02020603050405020304" pitchFamily="18" charset="0"/>
                <a:cs typeface="Arial" panose="020B0604020202020204" pitchFamily="34" charset="0"/>
              </a:rPr>
              <a:t>L'équipe peut également assurer des fonctions complémentaires</a:t>
            </a:r>
            <a:r>
              <a:rPr lang="fr-BE" strike="sngStrike" dirty="0">
                <a:solidFill>
                  <a:srgbClr val="ED7D31"/>
                </a:solidFill>
                <a:latin typeface="Calibri" panose="020F0502020204030204" pitchFamily="34" charset="0"/>
                <a:ea typeface="Times New Roman" panose="02020603050405020304" pitchFamily="18" charset="0"/>
                <a:cs typeface="Arial" panose="020B0604020202020204" pitchFamily="34" charset="0"/>
              </a:rPr>
              <a:t>,</a:t>
            </a:r>
            <a:r>
              <a:rPr lang="fr-BE" dirty="0">
                <a:solidFill>
                  <a:srgbClr val="ED7D31"/>
                </a:solidFill>
                <a:latin typeface="Calibri" panose="020F0502020204030204" pitchFamily="34" charset="0"/>
                <a:ea typeface="Times New Roman" panose="02020603050405020304" pitchFamily="18" charset="0"/>
                <a:cs typeface="Arial" panose="020B0604020202020204" pitchFamily="34" charset="0"/>
              </a:rPr>
              <a:t> </a:t>
            </a:r>
            <a:r>
              <a:rPr lang="fr-BE" dirty="0">
                <a:latin typeface="Calibri" panose="020F0502020204030204" pitchFamily="34" charset="0"/>
                <a:ea typeface="Times New Roman" panose="02020603050405020304" pitchFamily="18" charset="0"/>
                <a:cs typeface="Arial" panose="020B0604020202020204" pitchFamily="34" charset="0"/>
              </a:rPr>
              <a:t>notamment dans le domaine de la médecine, des soins infirmiers, de la pédagogie, de la sociologie</a:t>
            </a:r>
            <a:r>
              <a:rPr lang="fr-BE" dirty="0">
                <a:solidFill>
                  <a:srgbClr val="70AD47"/>
                </a:solidFill>
                <a:latin typeface="Calibri" panose="020F0502020204030204" pitchFamily="34" charset="0"/>
                <a:ea typeface="Times New Roman" panose="02020603050405020304" pitchFamily="18" charset="0"/>
                <a:cs typeface="Arial" panose="020B0604020202020204" pitchFamily="34" charset="0"/>
              </a:rPr>
              <a:t>, </a:t>
            </a:r>
            <a:r>
              <a:rPr lang="fr-BE" b="1" dirty="0">
                <a:solidFill>
                  <a:srgbClr val="70AD47"/>
                </a:solidFill>
                <a:latin typeface="Calibri" panose="020F0502020204030204" pitchFamily="34" charset="0"/>
                <a:ea typeface="Times New Roman" panose="02020603050405020304" pitchFamily="18" charset="0"/>
                <a:cs typeface="Arial" panose="020B0604020202020204" pitchFamily="34" charset="0"/>
              </a:rPr>
              <a:t>de l’anthropologie et des sciences humaines et sociales</a:t>
            </a:r>
            <a:r>
              <a:rPr lang="fr-BE" dirty="0">
                <a:solidFill>
                  <a:srgbClr val="70AD47"/>
                </a:solidFill>
                <a:latin typeface="Calibri" panose="020F0502020204030204" pitchFamily="34" charset="0"/>
                <a:ea typeface="Times New Roman" panose="02020603050405020304" pitchFamily="18" charset="0"/>
                <a:cs typeface="Arial" panose="020B0604020202020204" pitchFamily="34" charset="0"/>
              </a:rPr>
              <a:t>, </a:t>
            </a:r>
            <a:r>
              <a:rPr lang="fr-BE" dirty="0">
                <a:latin typeface="Calibri" panose="020F0502020204030204" pitchFamily="34" charset="0"/>
                <a:ea typeface="Times New Roman" panose="02020603050405020304" pitchFamily="18" charset="0"/>
                <a:cs typeface="Arial" panose="020B0604020202020204" pitchFamily="34" charset="0"/>
              </a:rPr>
              <a:t>de la criminologie, de la psychomotricité, de la logopédie, de l'ergothérapie</a:t>
            </a:r>
            <a:r>
              <a:rPr lang="fr-BE" dirty="0">
                <a:solidFill>
                  <a:srgbClr val="ED7D31"/>
                </a:solidFill>
                <a:latin typeface="Calibri" panose="020F0502020204030204" pitchFamily="34" charset="0"/>
                <a:ea typeface="Times New Roman" panose="02020603050405020304" pitchFamily="18" charset="0"/>
                <a:cs typeface="Arial" panose="020B0604020202020204" pitchFamily="34" charset="0"/>
              </a:rPr>
              <a:t>, </a:t>
            </a:r>
            <a:r>
              <a:rPr lang="fr-BE" b="1" dirty="0">
                <a:solidFill>
                  <a:srgbClr val="ED7D31"/>
                </a:solidFill>
                <a:latin typeface="Calibri" panose="020F0502020204030204" pitchFamily="34" charset="0"/>
                <a:ea typeface="Times New Roman" panose="02020603050405020304" pitchFamily="18" charset="0"/>
                <a:cs typeface="Arial" panose="020B0604020202020204" pitchFamily="34" charset="0"/>
              </a:rPr>
              <a:t>d’éducateur </a:t>
            </a:r>
            <a:r>
              <a:rPr lang="fr-BE" b="1" dirty="0">
                <a:solidFill>
                  <a:srgbClr val="70AD47"/>
                </a:solidFill>
                <a:latin typeface="Calibri" panose="020F0502020204030204" pitchFamily="34" charset="0"/>
                <a:ea typeface="Times New Roman" panose="02020603050405020304" pitchFamily="18" charset="0"/>
                <a:cs typeface="Arial" panose="020B0604020202020204" pitchFamily="34" charset="0"/>
              </a:rPr>
              <a:t>et en ce compris dans l’emploi de pair-aidant</a:t>
            </a:r>
            <a:r>
              <a:rPr lang="fr-BE" dirty="0">
                <a:solidFill>
                  <a:srgbClr val="70AD47"/>
                </a:solidFill>
                <a:latin typeface="Calibri" panose="020F0502020204030204" pitchFamily="34" charset="0"/>
                <a:ea typeface="Times New Roman" panose="02020603050405020304" pitchFamily="18" charset="0"/>
                <a:cs typeface="Arial" panose="020B0604020202020204" pitchFamily="34" charset="0"/>
              </a:rPr>
              <a:t>. </a:t>
            </a:r>
            <a:r>
              <a:rPr lang="fr-BE" dirty="0">
                <a:latin typeface="Calibri" panose="020F0502020204030204" pitchFamily="34" charset="0"/>
                <a:ea typeface="Times New Roman" panose="02020603050405020304" pitchFamily="18" charset="0"/>
                <a:cs typeface="Arial" panose="020B0604020202020204" pitchFamily="34" charset="0"/>
              </a:rPr>
              <a:t>Ces fonctions complémentaires sont directement liées aux activités menées par le service de santé mentale dans le cadre de ses missions générales et, le cas échéant, de ses projets spécifiques.</a:t>
            </a:r>
          </a:p>
          <a:p>
            <a:pPr marL="0" indent="0" algn="just">
              <a:lnSpc>
                <a:spcPct val="107000"/>
              </a:lnSpc>
              <a:spcAft>
                <a:spcPts val="0"/>
              </a:spcAft>
              <a:buNone/>
            </a:pPr>
            <a:endParaRPr lang="fr-BE" dirty="0">
              <a:latin typeface="Calibri" panose="020F0502020204030204" pitchFamily="34" charset="0"/>
              <a:ea typeface="Times New Roman" panose="02020603050405020304" pitchFamily="18" charset="0"/>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30</a:t>
            </a:fld>
            <a:endParaRPr lang="fr-BE"/>
          </a:p>
        </p:txBody>
      </p:sp>
    </p:spTree>
    <p:extLst>
      <p:ext uri="{BB962C8B-B14F-4D97-AF65-F5344CB8AC3E}">
        <p14:creationId xmlns:p14="http://schemas.microsoft.com/office/powerpoint/2010/main" val="43908423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i="1" dirty="0">
                <a:solidFill>
                  <a:srgbClr val="7030A0"/>
                </a:solidFill>
                <a:latin typeface="Calibri" panose="020F0502020204030204" pitchFamily="34" charset="0"/>
                <a:ea typeface="Calibri" panose="020F0502020204030204" pitchFamily="34" charset="0"/>
                <a:cs typeface="Arial" panose="020B0604020202020204" pitchFamily="34" charset="0"/>
              </a:rPr>
              <a:t>Il n’y a pas d’incompatibilité entre le point de contact et la coordination. Cela réofficialise la fonction mais elle reste facultative, non définie et non-reconnue en dehors de certains secteurs (dont le secteur drogues et addictions).</a:t>
            </a:r>
            <a:endParaRPr lang="fr-BE" i="1" dirty="0">
              <a:solidFill>
                <a:srgbClr val="7030A0"/>
              </a:solidFill>
              <a:latin typeface="Calibri" panose="020F0502020204030204" pitchFamily="34" charset="0"/>
              <a:ea typeface="Calibri" panose="020F0502020204030204" pitchFamily="34" charset="0"/>
              <a:cs typeface="Arial" panose="020B0604020202020204" pitchFamily="34" charset="0"/>
            </a:endParaRPr>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31</a:t>
            </a:fld>
            <a:endParaRPr lang="fr-BE"/>
          </a:p>
        </p:txBody>
      </p:sp>
    </p:spTree>
    <p:extLst>
      <p:ext uri="{BB962C8B-B14F-4D97-AF65-F5344CB8AC3E}">
        <p14:creationId xmlns:p14="http://schemas.microsoft.com/office/powerpoint/2010/main" val="293092601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Coordination (art.2,10°): </a:t>
            </a:r>
          </a:p>
          <a:p>
            <a:pPr marL="0" indent="0">
              <a:buNone/>
            </a:pPr>
            <a:r>
              <a:rPr lang="fr-FR" dirty="0"/>
              <a:t>« action qui vise à assurer la gestion et l’organisation du service ambulatoire, anime l’équipe et reste attentive à son bon fonctionnement, veille au respect des différents cadres administratifs et légaux en vigueur. </a:t>
            </a:r>
          </a:p>
          <a:p>
            <a:pPr marL="0" indent="0">
              <a:buNone/>
            </a:pPr>
            <a:r>
              <a:rPr lang="fr-FR" dirty="0"/>
              <a:t>Elle participe activement à la constitution de réseaux de partenaires des autres services social-santé de son territoire d’intervention, et notamment à ses lieux de concertation lorsqu’ils existent, facilitant ainsi des collaborations intra et intersectorielles du social santé. »</a:t>
            </a:r>
          </a:p>
          <a:p>
            <a:pPr marL="0" indent="0">
              <a:buNone/>
            </a:pPr>
            <a:endParaRPr lang="fr-FR" dirty="0"/>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32</a:t>
            </a:fld>
            <a:endParaRPr lang="fr-BE"/>
          </a:p>
        </p:txBody>
      </p:sp>
    </p:spTree>
    <p:extLst>
      <p:ext uri="{BB962C8B-B14F-4D97-AF65-F5344CB8AC3E}">
        <p14:creationId xmlns:p14="http://schemas.microsoft.com/office/powerpoint/2010/main" val="11471851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Coordination (art.2,10°): </a:t>
            </a:r>
          </a:p>
          <a:p>
            <a:pPr marL="0" indent="0">
              <a:buNone/>
            </a:pPr>
            <a:r>
              <a:rPr lang="fr-FR" dirty="0"/>
              <a:t>« action qui vise à assurer la gestion et l’organisation du service ambulatoire, anime l’équipe et reste attentive à son bon fonctionnement, veille au respect des différents cadres administratifs et légaux en vigueur. </a:t>
            </a:r>
          </a:p>
          <a:p>
            <a:pPr marL="0" indent="0">
              <a:buNone/>
            </a:pPr>
            <a:r>
              <a:rPr lang="fr-FR" dirty="0"/>
              <a:t>Elle participe activement à la constitution de réseaux de partenaires des autres services social-santé de son territoire d’intervention, et notamment à ses lieux de concertation lorsqu’ils existent, facilitant ainsi des collaborations intra et intersectorielles du social santé. »</a:t>
            </a:r>
          </a:p>
          <a:p>
            <a:pPr marL="0" indent="0">
              <a:buNone/>
            </a:pPr>
            <a:endParaRPr lang="fr-FR" dirty="0"/>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33</a:t>
            </a:fld>
            <a:endParaRPr lang="fr-BE"/>
          </a:p>
        </p:txBody>
      </p:sp>
    </p:spTree>
    <p:extLst>
      <p:ext uri="{BB962C8B-B14F-4D97-AF65-F5344CB8AC3E}">
        <p14:creationId xmlns:p14="http://schemas.microsoft.com/office/powerpoint/2010/main" val="39122621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4</a:t>
            </a:fld>
            <a:endParaRPr lang="fr-BE"/>
          </a:p>
        </p:txBody>
      </p:sp>
    </p:spTree>
    <p:extLst>
      <p:ext uri="{BB962C8B-B14F-4D97-AF65-F5344CB8AC3E}">
        <p14:creationId xmlns:p14="http://schemas.microsoft.com/office/powerpoint/2010/main" val="153088779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La Q des tarifs conventionnés ouvre de nouvelles questions</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34</a:t>
            </a:fld>
            <a:endParaRPr lang="fr-BE"/>
          </a:p>
        </p:txBody>
      </p:sp>
    </p:spTree>
    <p:extLst>
      <p:ext uri="{BB962C8B-B14F-4D97-AF65-F5344CB8AC3E}">
        <p14:creationId xmlns:p14="http://schemas.microsoft.com/office/powerpoint/2010/main" val="164755929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35</a:t>
            </a:fld>
            <a:endParaRPr lang="fr-BE"/>
          </a:p>
        </p:txBody>
      </p:sp>
    </p:spTree>
    <p:extLst>
      <p:ext uri="{BB962C8B-B14F-4D97-AF65-F5344CB8AC3E}">
        <p14:creationId xmlns:p14="http://schemas.microsoft.com/office/powerpoint/2010/main" val="3851799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FF toujours aussi bas. On demande leur revalorisation, e.a. les </a:t>
            </a:r>
            <a:r>
              <a:rPr lang="fr-FR" dirty="0" err="1"/>
              <a:t>multi-sites</a:t>
            </a:r>
            <a:endParaRPr lang="fr-FR" dirty="0"/>
          </a:p>
          <a:p>
            <a:endParaRPr lang="fr-FR" dirty="0"/>
          </a:p>
          <a:p>
            <a:r>
              <a:rPr lang="fr-FR" dirty="0"/>
              <a:t>Forfait : 69,700€ </a:t>
            </a:r>
            <a:r>
              <a:rPr lang="fr-FR" b="1" dirty="0"/>
              <a:t>MIN</a:t>
            </a:r>
          </a:p>
          <a:p>
            <a:r>
              <a:rPr lang="fr-FR" b="1" dirty="0"/>
              <a:t>CSSI : sur base de diagnostics à lier aux </a:t>
            </a:r>
            <a:r>
              <a:rPr lang="fr-FR" b="1" dirty="0" err="1"/>
              <a:t>diags</a:t>
            </a:r>
            <a:r>
              <a:rPr lang="fr-FR" b="1" dirty="0"/>
              <a:t> CLSS / bassins …</a:t>
            </a:r>
          </a:p>
          <a:p>
            <a:endParaRPr lang="fr-BE" dirty="0"/>
          </a:p>
          <a:p>
            <a:r>
              <a:rPr lang="fr-BE" dirty="0"/>
              <a:t>Revalorisation psychiatrie liée à la pénurie. SSM COCOF les moins bien positionnés désormais</a:t>
            </a:r>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36</a:t>
            </a:fld>
            <a:endParaRPr lang="fr-BE"/>
          </a:p>
        </p:txBody>
      </p:sp>
    </p:spTree>
    <p:extLst>
      <p:ext uri="{BB962C8B-B14F-4D97-AF65-F5344CB8AC3E}">
        <p14:creationId xmlns:p14="http://schemas.microsoft.com/office/powerpoint/2010/main" val="63616024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171450" indent="-171450">
              <a:buFontTx/>
              <a:buChar char="-"/>
            </a:pPr>
            <a:r>
              <a:rPr lang="fr-FR" b="1" dirty="0"/>
              <a:t>Accueil quota min AMU ou réquisitoire FEDASIL (10%)</a:t>
            </a:r>
          </a:p>
          <a:p>
            <a:pPr marL="171450" indent="-171450">
              <a:buFontTx/>
              <a:buChar char="-"/>
            </a:pPr>
            <a:r>
              <a:rPr lang="fr-FR" b="1" dirty="0" err="1"/>
              <a:t>Outreaching</a:t>
            </a:r>
            <a:endParaRPr lang="fr-FR" b="1" dirty="0"/>
          </a:p>
          <a:p>
            <a:pPr marL="171450" indent="-171450">
              <a:buFontTx/>
              <a:buChar char="-"/>
            </a:pPr>
            <a:r>
              <a:rPr lang="fr-FR" b="1" dirty="0"/>
              <a:t>Dispositif de réaction aux situations urgence</a:t>
            </a:r>
            <a:endParaRPr lang="fr-BE" b="1"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37</a:t>
            </a:fld>
            <a:endParaRPr lang="fr-BE"/>
          </a:p>
        </p:txBody>
      </p:sp>
    </p:spTree>
    <p:extLst>
      <p:ext uri="{BB962C8B-B14F-4D97-AF65-F5344CB8AC3E}">
        <p14:creationId xmlns:p14="http://schemas.microsoft.com/office/powerpoint/2010/main" val="2045154297"/>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 PPL : min 19h/</a:t>
            </a:r>
            <a:r>
              <a:rPr lang="fr-FR" dirty="0" err="1"/>
              <a:t>sem</a:t>
            </a:r>
            <a:r>
              <a:rPr lang="fr-FR" dirty="0"/>
              <a:t>, payé par l’INAMI </a:t>
            </a:r>
            <a:r>
              <a:rPr lang="fr-FR" b="1" dirty="0"/>
              <a:t>+ un forfait de la COCOF </a:t>
            </a:r>
            <a:r>
              <a:rPr lang="fr-FR" dirty="0"/>
              <a:t>! Nous demandons extension de cela</a:t>
            </a:r>
          </a:p>
          <a:p>
            <a:endParaRPr lang="fr-FR" dirty="0"/>
          </a:p>
          <a:p>
            <a:r>
              <a:rPr lang="fr-FR" dirty="0"/>
              <a:t>Horaires et permanences : reprennent conditions MM et CASG 8 à 19h (voir les art. 79ter et </a:t>
            </a:r>
            <a:r>
              <a:rPr lang="fr-FR" dirty="0" err="1"/>
              <a:t>suiv</a:t>
            </a:r>
            <a:r>
              <a:rPr lang="fr-FR" dirty="0"/>
              <a:t>)</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38</a:t>
            </a:fld>
            <a:endParaRPr lang="fr-BE"/>
          </a:p>
        </p:txBody>
      </p:sp>
    </p:spTree>
    <p:extLst>
      <p:ext uri="{BB962C8B-B14F-4D97-AF65-F5344CB8AC3E}">
        <p14:creationId xmlns:p14="http://schemas.microsoft.com/office/powerpoint/2010/main" val="198686434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les réseaux, plus de limite de renouvellement</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39</a:t>
            </a:fld>
            <a:endParaRPr lang="fr-BE"/>
          </a:p>
        </p:txBody>
      </p:sp>
    </p:spTree>
    <p:extLst>
      <p:ext uri="{BB962C8B-B14F-4D97-AF65-F5344CB8AC3E}">
        <p14:creationId xmlns:p14="http://schemas.microsoft.com/office/powerpoint/2010/main" val="257395021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40</a:t>
            </a:fld>
            <a:endParaRPr lang="fr-BE"/>
          </a:p>
        </p:txBody>
      </p:sp>
    </p:spTree>
    <p:extLst>
      <p:ext uri="{BB962C8B-B14F-4D97-AF65-F5344CB8AC3E}">
        <p14:creationId xmlns:p14="http://schemas.microsoft.com/office/powerpoint/2010/main" val="425961988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Pour le CBCS: </a:t>
            </a:r>
          </a:p>
          <a:p>
            <a:r>
              <a:rPr lang="fr-FR" dirty="0"/>
              <a:t>– Répondre aux besoins de </a:t>
            </a:r>
            <a:r>
              <a:rPr lang="fr-FR" dirty="0" err="1"/>
              <a:t>chacun.e</a:t>
            </a:r>
            <a:r>
              <a:rPr lang="fr-FR" dirty="0"/>
              <a:t>, avec des moyens adaptés à ceux-ci.</a:t>
            </a:r>
            <a:br>
              <a:rPr lang="fr-FR" dirty="0"/>
            </a:br>
            <a:r>
              <a:rPr lang="fr-FR" dirty="0"/>
              <a:t>– Rapprocher l’offre de services du social et de la santé des Bruxelloises et Bruxellois en couvrant tout le territoire.</a:t>
            </a:r>
            <a:br>
              <a:rPr lang="fr-FR" dirty="0"/>
            </a:br>
            <a:r>
              <a:rPr lang="fr-FR" dirty="0"/>
              <a:t>– Faciliter l’accès aux services en les rendant plus visibles, lisibles et coordonnés entre eux</a:t>
            </a:r>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5</a:t>
            </a:fld>
            <a:endParaRPr lang="fr-BE"/>
          </a:p>
        </p:txBody>
      </p:sp>
    </p:spTree>
    <p:extLst>
      <p:ext uri="{BB962C8B-B14F-4D97-AF65-F5344CB8AC3E}">
        <p14:creationId xmlns:p14="http://schemas.microsoft.com/office/powerpoint/2010/main" val="397768545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b="1" dirty="0"/>
              <a:t>Axe 1 : </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Améliorer la qualité de vie et la santé et réduire les inégalités sociales de santé :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La santé dépend de nombreux facteurs / lien entre pauvreté et mauvaise santé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Renforcer la promotion de la santé dans toutes les politiques + Participation des publics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Améliorer l’environnement (pas que physique)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Améliorer l’accès à une bonne alimentation</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Promouvoir la santé sexuelle et reproductive, lutter contre les inégalités et discriminations de genres…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Axe 2 : Garantir l’accès aux droits et aux services</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t>
            </a: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Meilleure accessibilité des services, par meilleure info, dvlpt accueil, lutter contre la fracture numérique, attention handicap</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Lutter contre le non-recours : simplifier l’administratif, automatiser les droits, toucher les publics plus éloignés (fct 0,5)</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S’adapter aux situations des familles monoparentales, aux Q de surendettement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Améliorer l’accès et le maintien en logement</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Axe 3 : </a:t>
            </a:r>
            <a:r>
              <a:rPr lang="fr-FR" sz="1800" b="1" dirty="0">
                <a:effectLst/>
                <a:latin typeface="Cambria" panose="02040503050406030204" pitchFamily="18" charset="0"/>
                <a:ea typeface="MS Mincho" panose="02020609040205080304" pitchFamily="49" charset="-128"/>
                <a:cs typeface="Arial" panose="020B0604020202020204" pitchFamily="34" charset="0"/>
              </a:rPr>
              <a:t>Améliorer la structure et la coordination de l’offre des services d’aide et de soins</a:t>
            </a:r>
            <a:endPar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Aide et soins organisés sur base territoriale : besoins locaux / offre de base / coordination locale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Assurer la continuité des prises en charge, notamment entre hôpital, 1</a:t>
            </a:r>
            <a:r>
              <a:rPr lang="fr-FR" sz="1800" b="0" baseline="3000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e</a:t>
            </a: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ligne et MG : réseau / trajets d’aide et de soins / attractivité </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Attention au public plus âgé : proximité, aide et soins à domicile, fin de vie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Santé Mentale : meilleure offre mieux coordonnée / </a:t>
            </a:r>
            <a:r>
              <a:rPr lang="fr-FR" sz="1800" b="1" i="1" u="sng"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action communautaire et offre mobile de soins </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toucher publics plus éloignés du soin : ados, jeunes adultes, double </a:t>
            </a:r>
            <a:r>
              <a:rPr lang="fr-FR"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diag</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(handicap) / soigner transitions intra et </a:t>
            </a:r>
            <a:r>
              <a:rPr lang="fr-FR"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inter-sectorielles</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 </a:t>
            </a:r>
            <a:r>
              <a:rPr lang="fr-FR" sz="1800" b="1" i="1" u="sng" dirty="0">
                <a:solidFill>
                  <a:srgbClr val="FF0000"/>
                </a:solidFill>
                <a:effectLst/>
                <a:latin typeface="Calibri" panose="020F0502020204030204" pitchFamily="34" charset="0"/>
                <a:ea typeface="MS Gothic" panose="020B0609070205080204" pitchFamily="49" charset="-128"/>
                <a:cs typeface="Times New Roman" panose="02020603050405020304" pitchFamily="18" charset="0"/>
              </a:rPr>
              <a:t>Appui aux pros </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manque de lits / MSP-IHP, revalidation, </a:t>
            </a:r>
            <a:r>
              <a:rPr lang="fr-FR" sz="1800" b="1" i="1" u="sng"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Lieux de liens bas seuil </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a:t>
            </a:r>
            <a:r>
              <a:rPr lang="fr-FR"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Brumenta</a:t>
            </a: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 et Bru-Stars (appui sur Plateforme et sur IFA) / Personnes âgées / déstigmatisation, le stigmate rajoutant de la souffrance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Axe 4 : </a:t>
            </a:r>
            <a:r>
              <a:rPr lang="fr-FR" sz="1800" b="1" dirty="0" err="1">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C</a:t>
            </a:r>
            <a:r>
              <a:rPr lang="fr-FR" sz="1800" b="1" dirty="0" err="1">
                <a:effectLst/>
                <a:latin typeface="Cambria" panose="02040503050406030204" pitchFamily="18" charset="0"/>
                <a:ea typeface="MS Mincho" panose="02020609040205080304" pitchFamily="49" charset="-128"/>
                <a:cs typeface="Arial" panose="020B0604020202020204" pitchFamily="34" charset="0"/>
              </a:rPr>
              <a:t>o-construire</a:t>
            </a:r>
            <a:r>
              <a:rPr lang="fr-FR" sz="1800" b="1" dirty="0">
                <a:effectLst/>
                <a:latin typeface="Cambria" panose="02040503050406030204" pitchFamily="18" charset="0"/>
                <a:ea typeface="MS Mincho" panose="02020609040205080304" pitchFamily="49" charset="-128"/>
                <a:cs typeface="Arial" panose="020B0604020202020204" pitchFamily="34" charset="0"/>
              </a:rPr>
              <a:t> une politique social-santé intégrée</a:t>
            </a:r>
            <a:endParaRPr lang="fr-FR"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Intégration Cocof – Cocom / social et santé</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Participation citoyenne</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&gt;&gt;&gt; </a:t>
            </a:r>
            <a:r>
              <a:rPr lang="fr-FR" sz="1800" dirty="0">
                <a:effectLst/>
                <a:latin typeface="Cambria" panose="02040503050406030204" pitchFamily="18" charset="0"/>
                <a:ea typeface="MS Mincho" panose="02020609040205080304" pitchFamily="49" charset="-128"/>
                <a:cs typeface="Arial" panose="020B0604020202020204" pitchFamily="34" charset="0"/>
              </a:rPr>
              <a:t>Rapport sur l’état de la pauvreté et des inégalités sociales de santé (OSS / CIM)</a:t>
            </a:r>
          </a:p>
          <a:p>
            <a:pPr marL="0" marR="0" lvl="0" indent="0" algn="l" defTabSz="914400" rtl="0" eaLnBrk="1" fontAlgn="auto" latinLnBrk="0" hangingPunct="1">
              <a:lnSpc>
                <a:spcPct val="100000"/>
              </a:lnSpc>
              <a:spcBef>
                <a:spcPts val="0"/>
              </a:spcBef>
              <a:spcAft>
                <a:spcPts val="0"/>
              </a:spcAft>
              <a:buClrTx/>
              <a:buSzTx/>
              <a:buFontTx/>
              <a:buNone/>
              <a:tabLst/>
              <a:defRPr/>
            </a:pPr>
            <a:r>
              <a:rPr lang="fr-FR" sz="1800" b="0" dirty="0">
                <a:solidFill>
                  <a:srgbClr val="4F81BD"/>
                </a:solidFill>
                <a:effectLst/>
                <a:latin typeface="Cambria" panose="02040503050406030204" pitchFamily="18" charset="0"/>
                <a:ea typeface="MS Mincho" panose="02020609040205080304" pitchFamily="49" charset="-128"/>
                <a:cs typeface="Arial" panose="020B0604020202020204" pitchFamily="34" charset="0"/>
              </a:rPr>
              <a:t>&gt;&gt;&gt; Connaissance / recherche / recueil de données / points d’appui à la 1</a:t>
            </a:r>
            <a:r>
              <a:rPr lang="fr-FR" sz="1800" b="0" baseline="30000" dirty="0">
                <a:solidFill>
                  <a:srgbClr val="4F81BD"/>
                </a:solidFill>
                <a:effectLst/>
                <a:latin typeface="Cambria" panose="02040503050406030204" pitchFamily="18" charset="0"/>
                <a:ea typeface="MS Mincho" panose="02020609040205080304" pitchFamily="49" charset="-128"/>
                <a:cs typeface="Arial" panose="020B0604020202020204" pitchFamily="34" charset="0"/>
              </a:rPr>
              <a:t>e</a:t>
            </a:r>
            <a:r>
              <a:rPr lang="fr-FR" sz="1800" b="0" dirty="0">
                <a:solidFill>
                  <a:srgbClr val="4F81BD"/>
                </a:solidFill>
                <a:effectLst/>
                <a:latin typeface="Cambria" panose="02040503050406030204" pitchFamily="18" charset="0"/>
                <a:ea typeface="MS Mincho" panose="02020609040205080304" pitchFamily="49" charset="-128"/>
                <a:cs typeface="Arial" panose="020B0604020202020204" pitchFamily="34" charset="0"/>
              </a:rPr>
              <a:t> ligne</a:t>
            </a:r>
            <a:endPar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fr-FR" sz="1800" b="0"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fr-BE" sz="1800" b="1" dirty="0">
                <a:solidFill>
                  <a:srgbClr val="4F81BD"/>
                </a:solidFill>
                <a:effectLst/>
                <a:latin typeface="Calibri" panose="020F0502020204030204" pitchFamily="34" charset="0"/>
                <a:ea typeface="MS Gothic" panose="020B0609070205080204" pitchFamily="49" charset="-128"/>
                <a:cs typeface="Times New Roman" panose="02020603050405020304" pitchFamily="18" charset="0"/>
              </a:rPr>
              <a:t>Ces 4 Axes seront utilisés pour définir des actions à venir. Exemple : à référencer dans le récent formulaire pour les projets facultatifs pluriannuels</a:t>
            </a:r>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6</a:t>
            </a:fld>
            <a:endParaRPr lang="fr-BE"/>
          </a:p>
        </p:txBody>
      </p:sp>
    </p:spTree>
    <p:extLst>
      <p:ext uri="{BB962C8B-B14F-4D97-AF65-F5344CB8AC3E}">
        <p14:creationId xmlns:p14="http://schemas.microsoft.com/office/powerpoint/2010/main" val="27455652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Gouvernance « niveau macro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Nouvelle mission pour les conseils consultatifs</a:t>
            </a:r>
            <a:endParaRPr lang="fr-BE" dirty="0"/>
          </a:p>
          <a:p>
            <a:endParaRPr lang="fr-FR" dirty="0"/>
          </a:p>
          <a:p>
            <a:r>
              <a:rPr lang="fr-FR" dirty="0"/>
              <a:t>Données Académiques / professionnelles / expérientielles</a:t>
            </a:r>
          </a:p>
          <a:p>
            <a:r>
              <a:rPr lang="fr-FR" dirty="0"/>
              <a:t>Données Observatoire interviennent dans détermination priorisations territoriales (</a:t>
            </a:r>
            <a:r>
              <a:rPr lang="fr-FR" dirty="0" err="1"/>
              <a:t>cfr</a:t>
            </a:r>
            <a:r>
              <a:rPr lang="fr-FR" dirty="0"/>
              <a:t> CLSS)</a:t>
            </a:r>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7</a:t>
            </a:fld>
            <a:endParaRPr lang="fr-BE"/>
          </a:p>
        </p:txBody>
      </p:sp>
    </p:spTree>
    <p:extLst>
      <p:ext uri="{BB962C8B-B14F-4D97-AF65-F5344CB8AC3E}">
        <p14:creationId xmlns:p14="http://schemas.microsoft.com/office/powerpoint/2010/main" val="254806741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Missions 1</a:t>
            </a:r>
            <a:r>
              <a:rPr lang="fr-FR" b="1" baseline="30000" dirty="0"/>
              <a:t>e</a:t>
            </a:r>
            <a:r>
              <a:rPr lang="fr-FR" b="1" dirty="0"/>
              <a:t> ligne : aide et soins primaires</a:t>
            </a:r>
          </a:p>
          <a:p>
            <a:r>
              <a:rPr lang="fr-FR" b="1" dirty="0"/>
              <a:t>? Offre de base non encore définie &gt; CREBIS : lien entre offre de base et universalisme proportionné</a:t>
            </a:r>
            <a:endParaRPr lang="fr-BE" b="1" dirty="0"/>
          </a:p>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8</a:t>
            </a:fld>
            <a:endParaRPr lang="fr-BE"/>
          </a:p>
        </p:txBody>
      </p:sp>
    </p:spTree>
    <p:extLst>
      <p:ext uri="{BB962C8B-B14F-4D97-AF65-F5344CB8AC3E}">
        <p14:creationId xmlns:p14="http://schemas.microsoft.com/office/powerpoint/2010/main" val="355082152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BE"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9</a:t>
            </a:fld>
            <a:endParaRPr lang="fr-BE"/>
          </a:p>
        </p:txBody>
      </p:sp>
    </p:spTree>
    <p:extLst>
      <p:ext uri="{BB962C8B-B14F-4D97-AF65-F5344CB8AC3E}">
        <p14:creationId xmlns:p14="http://schemas.microsoft.com/office/powerpoint/2010/main" val="46569063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b="1" dirty="0"/>
              <a:t>Agréments et financements impliqueront que le service définisse son territoire d’intervention (qui peut varier en fonction de ses activités)</a:t>
            </a:r>
          </a:p>
          <a:p>
            <a:r>
              <a:rPr lang="fr-FR" b="1" dirty="0"/>
              <a:t>La programmation devra aussi s’y inscrire et l’arrêté programmation actuel en COCOF est appelé à disparaître une fois celle du PSSI établie, càd établie conjointement avec la COCOM </a:t>
            </a:r>
            <a:r>
              <a:rPr lang="fr-FR" b="0" dirty="0"/>
              <a:t>(art 32 décret </a:t>
            </a:r>
            <a:r>
              <a:rPr lang="fr-FR" b="0" dirty="0" err="1"/>
              <a:t>ambu</a:t>
            </a:r>
            <a:r>
              <a:rPr lang="fr-FR" b="0" dirty="0"/>
              <a:t> Cocof)</a:t>
            </a:r>
            <a:endParaRPr lang="fr-BE" b="0" dirty="0"/>
          </a:p>
        </p:txBody>
      </p:sp>
      <p:sp>
        <p:nvSpPr>
          <p:cNvPr id="4" name="Espace réservé du numéro de diapositive 3"/>
          <p:cNvSpPr>
            <a:spLocks noGrp="1"/>
          </p:cNvSpPr>
          <p:nvPr>
            <p:ph type="sldNum" sz="quarter" idx="5"/>
          </p:nvPr>
        </p:nvSpPr>
        <p:spPr/>
        <p:txBody>
          <a:bodyPr/>
          <a:lstStyle/>
          <a:p>
            <a:fld id="{A0EAAAC5-D5DF-491E-AFBC-53B6DDE4E4F5}" type="slidenum">
              <a:rPr lang="fr-BE" smtClean="0"/>
              <a:t>10</a:t>
            </a:fld>
            <a:endParaRPr lang="fr-BE"/>
          </a:p>
        </p:txBody>
      </p:sp>
    </p:spTree>
    <p:extLst>
      <p:ext uri="{BB962C8B-B14F-4D97-AF65-F5344CB8AC3E}">
        <p14:creationId xmlns:p14="http://schemas.microsoft.com/office/powerpoint/2010/main" val="40777858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endParaRPr lang="fr-BE"/>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Modifier le style des sous-titres du masque</a:t>
            </a:r>
            <a:endParaRPr lang="fr-BE"/>
          </a:p>
        </p:txBody>
      </p:sp>
      <p:sp>
        <p:nvSpPr>
          <p:cNvPr id="4" name="Espace réservé de la date 3"/>
          <p:cNvSpPr>
            <a:spLocks noGrp="1"/>
          </p:cNvSpPr>
          <p:nvPr>
            <p:ph type="dt" sz="half" idx="10"/>
          </p:nvPr>
        </p:nvSpPr>
        <p:spPr/>
        <p:txBody>
          <a:bodyPr/>
          <a:lstStyle/>
          <a:p>
            <a:fld id="{727DA226-4142-4CB4-A15F-C3C72FD261E8}" type="datetime1">
              <a:rPr lang="fr-BE" smtClean="0"/>
              <a:t>19-04-24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201112581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texte vertical 2"/>
          <p:cNvSpPr>
            <a:spLocks noGrp="1"/>
          </p:cNvSpPr>
          <p:nvPr>
            <p:ph type="body" orient="vert" idx="1"/>
          </p:nvPr>
        </p:nvSpPr>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E7F84A0A-C644-4C7D-8A82-2136602815B4}" type="datetime1">
              <a:rPr lang="fr-BE" smtClean="0"/>
              <a:t>19-04-24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16930031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a:t>Modifiez le style du titre</a:t>
            </a:r>
            <a:endParaRPr lang="fr-BE"/>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3EE6F87F-2DD6-40C7-8641-30337E294D9D}" type="datetime1">
              <a:rPr lang="fr-BE" smtClean="0"/>
              <a:t>19-04-24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1498271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idx="1"/>
          </p:nvPr>
        </p:nvSpPr>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10"/>
          </p:nvPr>
        </p:nvSpPr>
        <p:spPr/>
        <p:txBody>
          <a:bodyPr/>
          <a:lstStyle/>
          <a:p>
            <a:fld id="{7ADFC98E-11C5-4D81-A843-BCEC2AD167DE}" type="datetime1">
              <a:rPr lang="fr-BE" smtClean="0"/>
              <a:t>19-04-24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231661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a:t>Modifiez le style du titre</a:t>
            </a:r>
            <a:endParaRPr lang="fr-BE"/>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Modifier les styles du texte du masque</a:t>
            </a:r>
          </a:p>
        </p:txBody>
      </p:sp>
      <p:sp>
        <p:nvSpPr>
          <p:cNvPr id="4" name="Espace réservé de la date 3"/>
          <p:cNvSpPr>
            <a:spLocks noGrp="1"/>
          </p:cNvSpPr>
          <p:nvPr>
            <p:ph type="dt" sz="half" idx="10"/>
          </p:nvPr>
        </p:nvSpPr>
        <p:spPr/>
        <p:txBody>
          <a:bodyPr/>
          <a:lstStyle/>
          <a:p>
            <a:fld id="{DE1BC17F-C91A-431A-BBFB-2B2E4AD156BA}" type="datetime1">
              <a:rPr lang="fr-BE" smtClean="0"/>
              <a:t>19-04-24</a:t>
            </a:fld>
            <a:endParaRPr lang="fr-BE"/>
          </a:p>
        </p:txBody>
      </p:sp>
      <p:sp>
        <p:nvSpPr>
          <p:cNvPr id="5" name="Espace réservé du pied de page 4"/>
          <p:cNvSpPr>
            <a:spLocks noGrp="1"/>
          </p:cNvSpPr>
          <p:nvPr>
            <p:ph type="ftr" sz="quarter" idx="11"/>
          </p:nvPr>
        </p:nvSpPr>
        <p:spPr/>
        <p:txBody>
          <a:bodyPr/>
          <a:lstStyle/>
          <a:p>
            <a:endParaRPr lang="fr-BE"/>
          </a:p>
        </p:txBody>
      </p:sp>
      <p:sp>
        <p:nvSpPr>
          <p:cNvPr id="6" name="Espace réservé du numéro de diapositive 5"/>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219950463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u contenu 2"/>
          <p:cNvSpPr>
            <a:spLocks noGrp="1"/>
          </p:cNvSpPr>
          <p:nvPr>
            <p:ph sz="half" idx="1"/>
          </p:nvPr>
        </p:nvSpPr>
        <p:spPr>
          <a:xfrm>
            <a:off x="838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contenu 3"/>
          <p:cNvSpPr>
            <a:spLocks noGrp="1"/>
          </p:cNvSpPr>
          <p:nvPr>
            <p:ph sz="half" idx="2"/>
          </p:nvPr>
        </p:nvSpPr>
        <p:spPr>
          <a:xfrm>
            <a:off x="6172200" y="1825625"/>
            <a:ext cx="5181600" cy="435133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e la date 4"/>
          <p:cNvSpPr>
            <a:spLocks noGrp="1"/>
          </p:cNvSpPr>
          <p:nvPr>
            <p:ph type="dt" sz="half" idx="10"/>
          </p:nvPr>
        </p:nvSpPr>
        <p:spPr/>
        <p:txBody>
          <a:bodyPr/>
          <a:lstStyle/>
          <a:p>
            <a:fld id="{4A353943-A4C8-4E4F-901C-0286AA7E5F27}" type="datetime1">
              <a:rPr lang="fr-BE" smtClean="0"/>
              <a:t>19-04-24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898924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a:t>Modifiez le style du titre</a:t>
            </a:r>
            <a:endParaRPr lang="fr-BE"/>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7" name="Espace réservé de la date 6"/>
          <p:cNvSpPr>
            <a:spLocks noGrp="1"/>
          </p:cNvSpPr>
          <p:nvPr>
            <p:ph type="dt" sz="half" idx="10"/>
          </p:nvPr>
        </p:nvSpPr>
        <p:spPr/>
        <p:txBody>
          <a:bodyPr/>
          <a:lstStyle/>
          <a:p>
            <a:fld id="{28002300-7D5F-4FC0-AC16-BE9FA1ADAF64}" type="datetime1">
              <a:rPr lang="fr-BE" smtClean="0"/>
              <a:t>19-04-24</a:t>
            </a:fld>
            <a:endParaRPr lang="fr-BE"/>
          </a:p>
        </p:txBody>
      </p:sp>
      <p:sp>
        <p:nvSpPr>
          <p:cNvPr id="8" name="Espace réservé du pied de page 7"/>
          <p:cNvSpPr>
            <a:spLocks noGrp="1"/>
          </p:cNvSpPr>
          <p:nvPr>
            <p:ph type="ftr" sz="quarter" idx="11"/>
          </p:nvPr>
        </p:nvSpPr>
        <p:spPr/>
        <p:txBody>
          <a:bodyPr/>
          <a:lstStyle/>
          <a:p>
            <a:endParaRPr lang="fr-BE"/>
          </a:p>
        </p:txBody>
      </p:sp>
      <p:sp>
        <p:nvSpPr>
          <p:cNvPr id="9" name="Espace réservé du numéro de diapositive 8"/>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168290910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3" name="Espace réservé de la date 2"/>
          <p:cNvSpPr>
            <a:spLocks noGrp="1"/>
          </p:cNvSpPr>
          <p:nvPr>
            <p:ph type="dt" sz="half" idx="10"/>
          </p:nvPr>
        </p:nvSpPr>
        <p:spPr/>
        <p:txBody>
          <a:bodyPr/>
          <a:lstStyle/>
          <a:p>
            <a:fld id="{AD24901E-DB1D-4C0F-9618-9C72E21C472B}" type="datetime1">
              <a:rPr lang="fr-BE" smtClean="0"/>
              <a:t>19-04-24</a:t>
            </a:fld>
            <a:endParaRPr lang="fr-BE"/>
          </a:p>
        </p:txBody>
      </p:sp>
      <p:sp>
        <p:nvSpPr>
          <p:cNvPr id="4" name="Espace réservé du pied de page 3"/>
          <p:cNvSpPr>
            <a:spLocks noGrp="1"/>
          </p:cNvSpPr>
          <p:nvPr>
            <p:ph type="ftr" sz="quarter" idx="11"/>
          </p:nvPr>
        </p:nvSpPr>
        <p:spPr/>
        <p:txBody>
          <a:bodyPr/>
          <a:lstStyle/>
          <a:p>
            <a:endParaRPr lang="fr-BE"/>
          </a:p>
        </p:txBody>
      </p:sp>
      <p:sp>
        <p:nvSpPr>
          <p:cNvPr id="5" name="Espace réservé du numéro de diapositive 4"/>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32490547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3B50BE95-0962-4183-A1E0-F01CC1429A5C}" type="datetime1">
              <a:rPr lang="fr-BE" smtClean="0"/>
              <a:t>19-04-24</a:t>
            </a:fld>
            <a:endParaRPr lang="fr-BE"/>
          </a:p>
        </p:txBody>
      </p:sp>
      <p:sp>
        <p:nvSpPr>
          <p:cNvPr id="3" name="Espace réservé du pied de page 2"/>
          <p:cNvSpPr>
            <a:spLocks noGrp="1"/>
          </p:cNvSpPr>
          <p:nvPr>
            <p:ph type="ftr" sz="quarter" idx="11"/>
          </p:nvPr>
        </p:nvSpPr>
        <p:spPr/>
        <p:txBody>
          <a:bodyPr/>
          <a:lstStyle/>
          <a:p>
            <a:endParaRPr lang="fr-BE"/>
          </a:p>
        </p:txBody>
      </p:sp>
      <p:sp>
        <p:nvSpPr>
          <p:cNvPr id="4" name="Espace réservé du numéro de diapositive 3"/>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19615885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E6E90547-6ED2-4119-A1B4-4EF73A817823}" type="datetime1">
              <a:rPr lang="fr-BE" smtClean="0"/>
              <a:t>19-04-24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63182558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a:t>Modifiez le style du titre</a:t>
            </a:r>
            <a:endParaRPr lang="fr-BE"/>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BE"/>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Modifier les styles du texte du masque</a:t>
            </a:r>
          </a:p>
        </p:txBody>
      </p:sp>
      <p:sp>
        <p:nvSpPr>
          <p:cNvPr id="5" name="Espace réservé de la date 4"/>
          <p:cNvSpPr>
            <a:spLocks noGrp="1"/>
          </p:cNvSpPr>
          <p:nvPr>
            <p:ph type="dt" sz="half" idx="10"/>
          </p:nvPr>
        </p:nvSpPr>
        <p:spPr/>
        <p:txBody>
          <a:bodyPr/>
          <a:lstStyle/>
          <a:p>
            <a:fld id="{5199FA91-6594-46BB-A688-CB3FECF9D352}" type="datetime1">
              <a:rPr lang="fr-BE" smtClean="0"/>
              <a:t>19-04-24</a:t>
            </a:fld>
            <a:endParaRPr lang="fr-BE"/>
          </a:p>
        </p:txBody>
      </p:sp>
      <p:sp>
        <p:nvSpPr>
          <p:cNvPr id="6" name="Espace réservé du pied de page 5"/>
          <p:cNvSpPr>
            <a:spLocks noGrp="1"/>
          </p:cNvSpPr>
          <p:nvPr>
            <p:ph type="ftr" sz="quarter" idx="11"/>
          </p:nvPr>
        </p:nvSpPr>
        <p:spPr/>
        <p:txBody>
          <a:bodyPr/>
          <a:lstStyle/>
          <a:p>
            <a:endParaRPr lang="fr-BE"/>
          </a:p>
        </p:txBody>
      </p:sp>
      <p:sp>
        <p:nvSpPr>
          <p:cNvPr id="7" name="Espace réservé du numéro de diapositive 6"/>
          <p:cNvSpPr>
            <a:spLocks noGrp="1"/>
          </p:cNvSpPr>
          <p:nvPr>
            <p:ph type="sldNum" sz="quarter" idx="12"/>
          </p:nvPr>
        </p:nvSpPr>
        <p:spPr/>
        <p:txBody>
          <a:bodyPr/>
          <a:lstStyle/>
          <a:p>
            <a:fld id="{C9CF7322-8CD7-475F-8BB3-7CD16EB6B2EC}" type="slidenum">
              <a:rPr lang="fr-BE" smtClean="0"/>
              <a:t>‹N°›</a:t>
            </a:fld>
            <a:endParaRPr lang="fr-BE"/>
          </a:p>
        </p:txBody>
      </p:sp>
    </p:spTree>
    <p:extLst>
      <p:ext uri="{BB962C8B-B14F-4D97-AF65-F5344CB8AC3E}">
        <p14:creationId xmlns:p14="http://schemas.microsoft.com/office/powerpoint/2010/main" val="36548032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endParaRPr lang="fr-BE"/>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fr-BE"/>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625D215-BC23-4830-BB69-DF928D1A2B45}" type="datetime1">
              <a:rPr lang="fr-BE" smtClean="0"/>
              <a:t>19-04-24</a:t>
            </a:fld>
            <a:endParaRPr lang="fr-BE"/>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BE"/>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CF7322-8CD7-475F-8BB3-7CD16EB6B2EC}" type="slidenum">
              <a:rPr lang="fr-BE" smtClean="0"/>
              <a:t>‹N°›</a:t>
            </a:fld>
            <a:endParaRPr lang="fr-BE"/>
          </a:p>
        </p:txBody>
      </p:sp>
    </p:spTree>
    <p:extLst>
      <p:ext uri="{BB962C8B-B14F-4D97-AF65-F5344CB8AC3E}">
        <p14:creationId xmlns:p14="http://schemas.microsoft.com/office/powerpoint/2010/main" val="10466863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2.jpeg"/><Relationship Id="rId7" Type="http://schemas.openxmlformats.org/officeDocument/2006/relationships/diagramColors" Target="../diagrams/colors3.xm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2.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8" Type="http://schemas.microsoft.com/office/2007/relationships/diagramDrawing" Target="../diagrams/drawing4.xml"/><Relationship Id="rId3" Type="http://schemas.openxmlformats.org/officeDocument/2006/relationships/image" Target="../media/image2.jpeg"/><Relationship Id="rId7" Type="http://schemas.openxmlformats.org/officeDocument/2006/relationships/diagramColors" Target="../diagrams/colors4.xml"/><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diagramQuickStyle" Target="../diagrams/quickStyle4.xml"/><Relationship Id="rId5" Type="http://schemas.openxmlformats.org/officeDocument/2006/relationships/diagramLayout" Target="../diagrams/layout4.xml"/><Relationship Id="rId4" Type="http://schemas.openxmlformats.org/officeDocument/2006/relationships/diagramData" Target="../diagrams/data4.xml"/></Relationships>
</file>

<file path=ppt/slides/_rels/slide2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9.xml"/><Relationship Id="rId1" Type="http://schemas.openxmlformats.org/officeDocument/2006/relationships/slideLayout" Target="../slideLayouts/slideLayout1.xml"/><Relationship Id="rId4" Type="http://schemas.openxmlformats.org/officeDocument/2006/relationships/chart" Target="../charts/char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0.xml"/><Relationship Id="rId1" Type="http://schemas.openxmlformats.org/officeDocument/2006/relationships/slideLayout" Target="../slideLayouts/slideLayout1.xml"/><Relationship Id="rId4" Type="http://schemas.openxmlformats.org/officeDocument/2006/relationships/chart" Target="../charts/chart3.xml"/></Relationships>
</file>

<file path=ppt/slides/_rels/slide2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1.xml"/><Relationship Id="rId1" Type="http://schemas.openxmlformats.org/officeDocument/2006/relationships/slideLayout" Target="../slideLayouts/slideLayout1.xml"/><Relationship Id="rId4" Type="http://schemas.openxmlformats.org/officeDocument/2006/relationships/chart" Target="../charts/chart4.xml"/></Relationships>
</file>

<file path=ppt/slides/_rels/slide2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chart" Target="../charts/chart5.xml"/></Relationships>
</file>

<file path=ppt/slides/_rels/slide2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chart" Target="../charts/chart6.xml"/></Relationships>
</file>

<file path=ppt/slides/_rels/slide2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chart" Target="../charts/chart7.xml"/></Relationships>
</file>

<file path=ppt/slides/_rels/slide2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5.xml"/><Relationship Id="rId1" Type="http://schemas.openxmlformats.org/officeDocument/2006/relationships/slideLayout" Target="../slideLayouts/slideLayout1.xml"/><Relationship Id="rId4" Type="http://schemas.openxmlformats.org/officeDocument/2006/relationships/chart" Target="../charts/chart8.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3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8.xml"/><Relationship Id="rId1" Type="http://schemas.openxmlformats.org/officeDocument/2006/relationships/slideLayout" Target="../slideLayouts/slideLayout1.xml"/><Relationship Id="rId4" Type="http://schemas.openxmlformats.org/officeDocument/2006/relationships/image" Target="../media/image32.png"/></Relationships>
</file>

<file path=ppt/slides/_rels/slide3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0.xml"/><Relationship Id="rId1" Type="http://schemas.openxmlformats.org/officeDocument/2006/relationships/slideLayout" Target="../slideLayouts/slideLayout1.xml"/><Relationship Id="rId5" Type="http://schemas.openxmlformats.org/officeDocument/2006/relationships/image" Target="../media/image34.png"/><Relationship Id="rId4" Type="http://schemas.openxmlformats.org/officeDocument/2006/relationships/image" Target="../media/image33.png"/></Relationships>
</file>

<file path=ppt/slides/_rels/slide3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1.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3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36.jpg"/></Relationships>
</file>

<file path=ppt/slides/_rels/slide37.xml.rels><?xml version="1.0" encoding="UTF-8" standalone="yes"?>
<Relationships xmlns="http://schemas.openxmlformats.org/package/2006/relationships"><Relationship Id="rId8" Type="http://schemas.microsoft.com/office/2007/relationships/diagramDrawing" Target="../diagrams/drawing5.xml"/><Relationship Id="rId13" Type="http://schemas.microsoft.com/office/2007/relationships/diagramDrawing" Target="../diagrams/drawing6.xml"/><Relationship Id="rId3" Type="http://schemas.openxmlformats.org/officeDocument/2006/relationships/image" Target="../media/image2.jpeg"/><Relationship Id="rId7" Type="http://schemas.openxmlformats.org/officeDocument/2006/relationships/diagramColors" Target="../diagrams/colors5.xml"/><Relationship Id="rId12" Type="http://schemas.openxmlformats.org/officeDocument/2006/relationships/diagramColors" Target="../diagrams/colors6.xml"/><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diagramQuickStyle" Target="../diagrams/quickStyle5.xml"/><Relationship Id="rId11" Type="http://schemas.openxmlformats.org/officeDocument/2006/relationships/diagramQuickStyle" Target="../diagrams/quickStyle6.xml"/><Relationship Id="rId5" Type="http://schemas.openxmlformats.org/officeDocument/2006/relationships/diagramLayout" Target="../diagrams/layout5.xml"/><Relationship Id="rId10" Type="http://schemas.openxmlformats.org/officeDocument/2006/relationships/diagramLayout" Target="../diagrams/layout6.xml"/><Relationship Id="rId4" Type="http://schemas.openxmlformats.org/officeDocument/2006/relationships/diagramData" Target="../diagrams/data5.xml"/><Relationship Id="rId9" Type="http://schemas.openxmlformats.org/officeDocument/2006/relationships/diagramData" Target="../diagrams/data6.xml"/></Relationships>
</file>

<file path=ppt/slides/_rels/slide38.xml.rels><?xml version="1.0" encoding="UTF-8" standalone="yes"?>
<Relationships xmlns="http://schemas.openxmlformats.org/package/2006/relationships"><Relationship Id="rId8" Type="http://schemas.microsoft.com/office/2007/relationships/diagramDrawing" Target="../diagrams/drawing7.xml"/><Relationship Id="rId3" Type="http://schemas.openxmlformats.org/officeDocument/2006/relationships/image" Target="../media/image2.jpeg"/><Relationship Id="rId7" Type="http://schemas.openxmlformats.org/officeDocument/2006/relationships/diagramColors" Target="../diagrams/colors7.xml"/><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diagramQuickStyle" Target="../diagrams/quickStyle7.xml"/><Relationship Id="rId5" Type="http://schemas.openxmlformats.org/officeDocument/2006/relationships/diagramLayout" Target="../diagrams/layout7.xml"/><Relationship Id="rId4" Type="http://schemas.openxmlformats.org/officeDocument/2006/relationships/diagramData" Target="../diagrams/data7.xml"/></Relationships>
</file>

<file path=ppt/slides/_rels/slide39.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notesSlide" Target="../notesSlides/notesSlide35.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38.jpg"/></Relationships>
</file>

<file path=ppt/slides/_rels/slide4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jpeg"/><Relationship Id="rId7"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6.x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18" Type="http://schemas.openxmlformats.org/officeDocument/2006/relationships/image" Target="../media/image27.png"/><Relationship Id="rId3" Type="http://schemas.openxmlformats.org/officeDocument/2006/relationships/image" Target="../media/image2.jpeg"/><Relationship Id="rId7" Type="http://schemas.openxmlformats.org/officeDocument/2006/relationships/image" Target="../media/image16.jpg"/><Relationship Id="rId12" Type="http://schemas.openxmlformats.org/officeDocument/2006/relationships/image" Target="../media/image21.png"/><Relationship Id="rId17" Type="http://schemas.openxmlformats.org/officeDocument/2006/relationships/image" Target="../media/image26.jpeg"/><Relationship Id="rId2" Type="http://schemas.openxmlformats.org/officeDocument/2006/relationships/notesSlide" Target="../notesSlides/notesSlide5.xml"/><Relationship Id="rId16"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15.png"/><Relationship Id="rId11" Type="http://schemas.openxmlformats.org/officeDocument/2006/relationships/image" Target="../media/image20.png"/><Relationship Id="rId5" Type="http://schemas.openxmlformats.org/officeDocument/2006/relationships/image" Target="../media/image14.jpeg"/><Relationship Id="rId15" Type="http://schemas.openxmlformats.org/officeDocument/2006/relationships/image" Target="../media/image24.png"/><Relationship Id="rId10" Type="http://schemas.openxmlformats.org/officeDocument/2006/relationships/image" Target="../media/image19.jpg"/><Relationship Id="rId4" Type="http://schemas.openxmlformats.org/officeDocument/2006/relationships/image" Target="../media/image13.png"/><Relationship Id="rId9" Type="http://schemas.openxmlformats.org/officeDocument/2006/relationships/image" Target="../media/image18.png"/><Relationship Id="rId14"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8" Type="http://schemas.microsoft.com/office/2007/relationships/diagramDrawing" Target="../diagrams/drawing1.xml"/><Relationship Id="rId13" Type="http://schemas.microsoft.com/office/2007/relationships/diagramDrawing" Target="../diagrams/drawing2.xml"/><Relationship Id="rId3" Type="http://schemas.openxmlformats.org/officeDocument/2006/relationships/image" Target="../media/image2.jpeg"/><Relationship Id="rId7" Type="http://schemas.openxmlformats.org/officeDocument/2006/relationships/diagramColors" Target="../diagrams/colors1.xml"/><Relationship Id="rId12" Type="http://schemas.openxmlformats.org/officeDocument/2006/relationships/diagramColors" Target="../diagrams/colors2.xml"/><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diagramQuickStyle" Target="../diagrams/quickStyle1.xml"/><Relationship Id="rId11" Type="http://schemas.openxmlformats.org/officeDocument/2006/relationships/diagramQuickStyle" Target="../diagrams/quickStyle2.xml"/><Relationship Id="rId5" Type="http://schemas.openxmlformats.org/officeDocument/2006/relationships/diagramLayout" Target="../diagrams/layout1.xml"/><Relationship Id="rId10" Type="http://schemas.openxmlformats.org/officeDocument/2006/relationships/diagramLayout" Target="../diagrams/layout2.xml"/><Relationship Id="rId4" Type="http://schemas.openxmlformats.org/officeDocument/2006/relationships/diagramData" Target="../diagrams/data1.xml"/><Relationship Id="rId9" Type="http://schemas.openxmlformats.org/officeDocument/2006/relationships/diagramData" Target="../diagrams/data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ractère coloré, orange, motif, art&#10;&#10;Description générée automatiquement">
            <a:extLst>
              <a:ext uri="{FF2B5EF4-FFF2-40B4-BE49-F238E27FC236}">
                <a16:creationId xmlns:a16="http://schemas.microsoft.com/office/drawing/2014/main" id="{5AF962DD-0294-B4EA-CD49-C42CE7B235D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1"/>
            <a:ext cx="12192000" cy="6818737"/>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solidFill>
                  <a:schemeClr val="bg1"/>
                </a:solidFill>
              </a:rPr>
              <a:t>Forum 16 – 18/04/2024</a:t>
            </a:r>
            <a:endParaRPr lang="fr-BE" sz="1400" dirty="0">
              <a:solidFill>
                <a:schemeClr val="bg1"/>
              </a:solidFill>
            </a:endParaRPr>
          </a:p>
        </p:txBody>
      </p:sp>
      <p:sp>
        <p:nvSpPr>
          <p:cNvPr id="8" name="Titre 7">
            <a:extLst>
              <a:ext uri="{FF2B5EF4-FFF2-40B4-BE49-F238E27FC236}">
                <a16:creationId xmlns:a16="http://schemas.microsoft.com/office/drawing/2014/main" id="{46D47F9F-052A-12E5-48FD-9C86DBA0E3BF}"/>
              </a:ext>
            </a:extLst>
          </p:cNvPr>
          <p:cNvSpPr>
            <a:spLocks noGrp="1"/>
          </p:cNvSpPr>
          <p:nvPr>
            <p:ph type="ctrTitle"/>
          </p:nvPr>
        </p:nvSpPr>
        <p:spPr>
          <a:xfrm>
            <a:off x="1524000" y="1122362"/>
            <a:ext cx="9144000" cy="4668838"/>
          </a:xfrm>
        </p:spPr>
        <p:txBody>
          <a:bodyPr>
            <a:normAutofit fontScale="90000"/>
          </a:bodyPr>
          <a:lstStyle/>
          <a:p>
            <a:br>
              <a:rPr lang="fr-FR" dirty="0"/>
            </a:br>
            <a:r>
              <a:rPr lang="fr-FR" sz="7300" dirty="0">
                <a:latin typeface="Aharoni" panose="02010803020104030203" pitchFamily="2" charset="-79"/>
                <a:cs typeface="Aharoni" panose="02010803020104030203" pitchFamily="2" charset="-79"/>
              </a:rPr>
              <a:t>Forum</a:t>
            </a:r>
            <a:br>
              <a:rPr lang="fr-FR" sz="7300" dirty="0">
                <a:latin typeface="Aharoni" panose="02010803020104030203" pitchFamily="2" charset="-79"/>
                <a:cs typeface="Aharoni" panose="02010803020104030203" pitchFamily="2" charset="-79"/>
              </a:rPr>
            </a:br>
            <a:br>
              <a:rPr lang="fr-FR" dirty="0">
                <a:latin typeface="Aharoni" panose="02010803020104030203" pitchFamily="2" charset="-79"/>
                <a:cs typeface="Aharoni" panose="02010803020104030203" pitchFamily="2" charset="-79"/>
              </a:rPr>
            </a:br>
            <a:r>
              <a:rPr lang="fr-FR" dirty="0">
                <a:latin typeface="Aharoni" panose="02010803020104030203" pitchFamily="2" charset="-79"/>
                <a:cs typeface="Aharoni" panose="02010803020104030203" pitchFamily="2" charset="-79"/>
              </a:rPr>
              <a:t>Plan Social Santé Intégré </a:t>
            </a:r>
            <a:br>
              <a:rPr lang="fr-FR" dirty="0">
                <a:latin typeface="Aharoni" panose="02010803020104030203" pitchFamily="2" charset="-79"/>
                <a:cs typeface="Aharoni" panose="02010803020104030203" pitchFamily="2" charset="-79"/>
              </a:rPr>
            </a:br>
            <a:r>
              <a:rPr lang="fr-FR" dirty="0">
                <a:latin typeface="Aharoni" panose="02010803020104030203" pitchFamily="2" charset="-79"/>
                <a:cs typeface="Aharoni" panose="02010803020104030203" pitchFamily="2" charset="-79"/>
              </a:rPr>
              <a:t>et</a:t>
            </a:r>
            <a:br>
              <a:rPr lang="fr-FR" dirty="0">
                <a:latin typeface="Aharoni" panose="02010803020104030203" pitchFamily="2" charset="-79"/>
                <a:cs typeface="Aharoni" panose="02010803020104030203" pitchFamily="2" charset="-79"/>
              </a:rPr>
            </a:br>
            <a:r>
              <a:rPr lang="fr-FR" dirty="0">
                <a:latin typeface="Aharoni" panose="02010803020104030203" pitchFamily="2" charset="-79"/>
                <a:cs typeface="Aharoni" panose="02010803020104030203" pitchFamily="2" charset="-79"/>
              </a:rPr>
              <a:t>Réforme du décret Ambulatoire COCOF</a:t>
            </a:r>
            <a:endParaRPr lang="fr-BE" dirty="0">
              <a:latin typeface="Aharoni" panose="02010803020104030203" pitchFamily="2" charset="-79"/>
              <a:cs typeface="Aharoni" panose="02010803020104030203" pitchFamily="2" charset="-79"/>
            </a:endParaRPr>
          </a:p>
        </p:txBody>
      </p:sp>
      <p:sp>
        <p:nvSpPr>
          <p:cNvPr id="2" name="Espace réservé du numéro de diapositive 1">
            <a:extLst>
              <a:ext uri="{FF2B5EF4-FFF2-40B4-BE49-F238E27FC236}">
                <a16:creationId xmlns:a16="http://schemas.microsoft.com/office/drawing/2014/main" id="{55A1FA3D-ECE4-7ADF-9A90-39B0C8936B34}"/>
              </a:ext>
            </a:extLst>
          </p:cNvPr>
          <p:cNvSpPr>
            <a:spLocks noGrp="1"/>
          </p:cNvSpPr>
          <p:nvPr>
            <p:ph type="sldNum" sz="quarter" idx="12"/>
          </p:nvPr>
        </p:nvSpPr>
        <p:spPr/>
        <p:txBody>
          <a:bodyPr/>
          <a:lstStyle/>
          <a:p>
            <a:fld id="{C9CF7322-8CD7-475F-8BB3-7CD16EB6B2EC}" type="slidenum">
              <a:rPr lang="fr-BE" smtClean="0"/>
              <a:t>1</a:t>
            </a:fld>
            <a:endParaRPr lang="fr-BE"/>
          </a:p>
        </p:txBody>
      </p:sp>
    </p:spTree>
    <p:extLst>
      <p:ext uri="{BB962C8B-B14F-4D97-AF65-F5344CB8AC3E}">
        <p14:creationId xmlns:p14="http://schemas.microsoft.com/office/powerpoint/2010/main" val="319295408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457955" y="492108"/>
            <a:ext cx="5731829"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Territoires</a:t>
            </a:r>
          </a:p>
        </p:txBody>
      </p:sp>
      <p:sp>
        <p:nvSpPr>
          <p:cNvPr id="3" name="ZoneTexte 2">
            <a:extLst>
              <a:ext uri="{FF2B5EF4-FFF2-40B4-BE49-F238E27FC236}">
                <a16:creationId xmlns:a16="http://schemas.microsoft.com/office/drawing/2014/main" id="{1CEA7AC5-9AE9-D364-1C33-D09C7A38970B}"/>
              </a:ext>
            </a:extLst>
          </p:cNvPr>
          <p:cNvSpPr txBox="1"/>
          <p:nvPr/>
        </p:nvSpPr>
        <p:spPr>
          <a:xfrm>
            <a:off x="1160585" y="1723292"/>
            <a:ext cx="10117015" cy="4401205"/>
          </a:xfrm>
          <a:prstGeom prst="rect">
            <a:avLst/>
          </a:prstGeom>
          <a:noFill/>
        </p:spPr>
        <p:txBody>
          <a:bodyPr wrap="square" rtlCol="0">
            <a:spAutoFit/>
          </a:bodyPr>
          <a:lstStyle/>
          <a:p>
            <a:r>
              <a:rPr lang="fr-FR" sz="2800" dirty="0"/>
              <a:t>Logique territoriale</a:t>
            </a:r>
          </a:p>
          <a:p>
            <a:pPr marL="285750" indent="-285750">
              <a:buFontTx/>
              <a:buChar char="-"/>
            </a:pPr>
            <a:r>
              <a:rPr lang="fr-BE" sz="2800" dirty="0"/>
              <a:t>Proximité dans la connaissance des besoins</a:t>
            </a:r>
          </a:p>
          <a:p>
            <a:pPr marL="285750" indent="-285750">
              <a:buFontTx/>
              <a:buChar char="-"/>
            </a:pPr>
            <a:r>
              <a:rPr lang="fr-FR" sz="2800" dirty="0"/>
              <a:t>Proximité spatiale</a:t>
            </a:r>
          </a:p>
          <a:p>
            <a:pPr marL="285750" indent="-285750">
              <a:buFontTx/>
              <a:buChar char="-"/>
            </a:pPr>
            <a:r>
              <a:rPr lang="fr-FR" sz="2800" dirty="0"/>
              <a:t>Visibilisation</a:t>
            </a:r>
          </a:p>
          <a:p>
            <a:pPr marL="285750" indent="-285750">
              <a:buFontTx/>
              <a:buChar char="-"/>
            </a:pPr>
            <a:r>
              <a:rPr lang="fr-BE" sz="2800" dirty="0"/>
              <a:t>Action proactive </a:t>
            </a:r>
          </a:p>
          <a:p>
            <a:pPr marL="285750" indent="-285750">
              <a:buFontTx/>
              <a:buChar char="-"/>
            </a:pPr>
            <a:endParaRPr lang="fr-BE" sz="2800" dirty="0"/>
          </a:p>
          <a:p>
            <a:r>
              <a:rPr lang="fr-BE" sz="2800" dirty="0"/>
              <a:t>L’offre ambulatoire est organisée sur</a:t>
            </a:r>
          </a:p>
          <a:p>
            <a:r>
              <a:rPr lang="fr-BE" sz="2800" dirty="0"/>
              <a:t>base territoriale en 3 niveaux :</a:t>
            </a:r>
          </a:p>
          <a:p>
            <a:endParaRPr lang="fr-BE" sz="2800" dirty="0"/>
          </a:p>
          <a:p>
            <a:endParaRPr lang="fr-BE" sz="2800" dirty="0"/>
          </a:p>
        </p:txBody>
      </p:sp>
      <p:graphicFrame>
        <p:nvGraphicFramePr>
          <p:cNvPr id="7" name="Diagramme 6">
            <a:extLst>
              <a:ext uri="{FF2B5EF4-FFF2-40B4-BE49-F238E27FC236}">
                <a16:creationId xmlns:a16="http://schemas.microsoft.com/office/drawing/2014/main" id="{08A09DF2-6F2A-805A-2D99-5818605AAB8E}"/>
              </a:ext>
            </a:extLst>
          </p:cNvPr>
          <p:cNvGraphicFramePr/>
          <p:nvPr>
            <p:extLst>
              <p:ext uri="{D42A27DB-BD31-4B8C-83A1-F6EECF244321}">
                <p14:modId xmlns:p14="http://schemas.microsoft.com/office/powerpoint/2010/main" val="3050568707"/>
              </p:ext>
            </p:extLst>
          </p:nvPr>
        </p:nvGraphicFramePr>
        <p:xfrm>
          <a:off x="6810410" y="3229210"/>
          <a:ext cx="3395785" cy="3019995"/>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9" name="Flèche : haut 8">
            <a:extLst>
              <a:ext uri="{FF2B5EF4-FFF2-40B4-BE49-F238E27FC236}">
                <a16:creationId xmlns:a16="http://schemas.microsoft.com/office/drawing/2014/main" id="{CE584896-FD29-3350-38DB-9F814E59AAD5}"/>
              </a:ext>
            </a:extLst>
          </p:cNvPr>
          <p:cNvSpPr/>
          <p:nvPr/>
        </p:nvSpPr>
        <p:spPr>
          <a:xfrm>
            <a:off x="10419347" y="3738903"/>
            <a:ext cx="858253" cy="2166331"/>
          </a:xfrm>
          <a:prstGeom prst="upArrow">
            <a:avLst>
              <a:gd name="adj1" fmla="val 50000"/>
              <a:gd name="adj2" fmla="val 85047"/>
            </a:avLst>
          </a:prstGeom>
          <a:solidFill>
            <a:srgbClr val="C00000"/>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BE"/>
          </a:p>
        </p:txBody>
      </p:sp>
      <p:sp>
        <p:nvSpPr>
          <p:cNvPr id="10" name="ZoneTexte 9">
            <a:extLst>
              <a:ext uri="{FF2B5EF4-FFF2-40B4-BE49-F238E27FC236}">
                <a16:creationId xmlns:a16="http://schemas.microsoft.com/office/drawing/2014/main" id="{1E50701C-6833-BD76-7B6D-986C896808D6}"/>
              </a:ext>
            </a:extLst>
          </p:cNvPr>
          <p:cNvSpPr txBox="1"/>
          <p:nvPr/>
        </p:nvSpPr>
        <p:spPr>
          <a:xfrm>
            <a:off x="10103941" y="2980718"/>
            <a:ext cx="1489063" cy="707886"/>
          </a:xfrm>
          <a:prstGeom prst="rect">
            <a:avLst/>
          </a:prstGeom>
          <a:noFill/>
        </p:spPr>
        <p:txBody>
          <a:bodyPr wrap="square" rtlCol="0">
            <a:spAutoFit/>
          </a:bodyPr>
          <a:lstStyle/>
          <a:p>
            <a:pPr algn="ctr"/>
            <a:r>
              <a:rPr lang="fr-FR" sz="2000" b="1" dirty="0">
                <a:solidFill>
                  <a:srgbClr val="993366"/>
                </a:solidFill>
              </a:rPr>
              <a:t>Principe de subsidiarité</a:t>
            </a:r>
            <a:endParaRPr lang="fr-BE" sz="2000" b="1" dirty="0">
              <a:solidFill>
                <a:srgbClr val="993366"/>
              </a:solidFill>
            </a:endParaRPr>
          </a:p>
        </p:txBody>
      </p:sp>
      <p:sp>
        <p:nvSpPr>
          <p:cNvPr id="11" name="Espace réservé du numéro de diapositive 10">
            <a:extLst>
              <a:ext uri="{FF2B5EF4-FFF2-40B4-BE49-F238E27FC236}">
                <a16:creationId xmlns:a16="http://schemas.microsoft.com/office/drawing/2014/main" id="{0142BC1A-1B23-DA89-9EEF-17FF6BD3D13F}"/>
              </a:ext>
            </a:extLst>
          </p:cNvPr>
          <p:cNvSpPr>
            <a:spLocks noGrp="1"/>
          </p:cNvSpPr>
          <p:nvPr>
            <p:ph type="sldNum" sz="quarter" idx="12"/>
          </p:nvPr>
        </p:nvSpPr>
        <p:spPr/>
        <p:txBody>
          <a:bodyPr/>
          <a:lstStyle/>
          <a:p>
            <a:fld id="{C9CF7322-8CD7-475F-8BB3-7CD16EB6B2EC}" type="slidenum">
              <a:rPr lang="fr-BE" smtClean="0"/>
              <a:t>10</a:t>
            </a:fld>
            <a:endParaRPr lang="fr-BE"/>
          </a:p>
        </p:txBody>
      </p:sp>
      <p:sp>
        <p:nvSpPr>
          <p:cNvPr id="12" name="Espace réservé du numéro de diapositive 10">
            <a:extLst>
              <a:ext uri="{FF2B5EF4-FFF2-40B4-BE49-F238E27FC236}">
                <a16:creationId xmlns:a16="http://schemas.microsoft.com/office/drawing/2014/main" id="{B9A3EDB2-770C-7BE4-5D33-D38E3D4239F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10</a:t>
            </a:fld>
            <a:endParaRPr lang="fr-BE" sz="4000" b="1" dirty="0">
              <a:solidFill>
                <a:srgbClr val="00FF00"/>
              </a:solidFill>
            </a:endParaRPr>
          </a:p>
        </p:txBody>
      </p:sp>
    </p:spTree>
    <p:extLst>
      <p:ext uri="{BB962C8B-B14F-4D97-AF65-F5344CB8AC3E}">
        <p14:creationId xmlns:p14="http://schemas.microsoft.com/office/powerpoint/2010/main" val="30365819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1+#ppt_w/2"/>
                                          </p:val>
                                        </p:tav>
                                        <p:tav tm="100000">
                                          <p:val>
                                            <p:strVal val="#ppt_x"/>
                                          </p:val>
                                        </p:tav>
                                      </p:tavLst>
                                    </p:anim>
                                    <p:anim calcmode="lin" valueType="num">
                                      <p:cBhvr additive="base">
                                        <p:cTn id="8"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down)">
                                      <p:cBhvr>
                                        <p:cTn id="13" dur="500"/>
                                        <p:tgtEl>
                                          <p:spTgt spid="10"/>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wipe(down)">
                                      <p:cBhvr>
                                        <p:cTn id="18"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9" grpId="0" animBg="1"/>
      <p:bldP spid="1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 7" descr="Une image contenant carte, texte, atlas&#10;&#10;Description générée automatiquement">
            <a:extLst>
              <a:ext uri="{FF2B5EF4-FFF2-40B4-BE49-F238E27FC236}">
                <a16:creationId xmlns:a16="http://schemas.microsoft.com/office/drawing/2014/main" id="{1E90E097-8A1B-1F82-CD4B-9B004ACD27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46009" y="484086"/>
            <a:ext cx="6242304" cy="6242304"/>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457956" y="1910601"/>
            <a:ext cx="3674206" cy="1384995"/>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Territoires</a:t>
            </a:r>
          </a:p>
        </p:txBody>
      </p:sp>
      <p:sp>
        <p:nvSpPr>
          <p:cNvPr id="4" name="ZoneTexte 3">
            <a:extLst>
              <a:ext uri="{FF2B5EF4-FFF2-40B4-BE49-F238E27FC236}">
                <a16:creationId xmlns:a16="http://schemas.microsoft.com/office/drawing/2014/main" id="{4A45A33F-9924-9BAF-FF27-813922B26BA6}"/>
              </a:ext>
            </a:extLst>
          </p:cNvPr>
          <p:cNvSpPr txBox="1"/>
          <p:nvPr/>
        </p:nvSpPr>
        <p:spPr>
          <a:xfrm>
            <a:off x="457956" y="3820716"/>
            <a:ext cx="3204595" cy="1015663"/>
          </a:xfrm>
          <a:prstGeom prst="rect">
            <a:avLst/>
          </a:prstGeom>
          <a:noFill/>
        </p:spPr>
        <p:txBody>
          <a:bodyPr wrap="square" rtlCol="0">
            <a:spAutoFit/>
          </a:bodyPr>
          <a:lstStyle/>
          <a:p>
            <a:r>
              <a:rPr lang="fr-FR" sz="2400" b="1" dirty="0">
                <a:solidFill>
                  <a:schemeClr val="accent2">
                    <a:lumMod val="75000"/>
                  </a:schemeClr>
                </a:solidFill>
              </a:rPr>
              <a:t>Quartiers Social Santé</a:t>
            </a:r>
          </a:p>
          <a:p>
            <a:r>
              <a:rPr lang="fr-FR" b="1" dirty="0">
                <a:solidFill>
                  <a:schemeClr val="accent2">
                    <a:lumMod val="75000"/>
                  </a:schemeClr>
                </a:solidFill>
              </a:rPr>
              <a:t>56 Groupements de quartier</a:t>
            </a:r>
          </a:p>
          <a:p>
            <a:r>
              <a:rPr lang="fr-FR" b="1" dirty="0">
                <a:solidFill>
                  <a:schemeClr val="accent2">
                    <a:lumMod val="75000"/>
                  </a:schemeClr>
                </a:solidFill>
              </a:rPr>
              <a:t>(30.000 </a:t>
            </a:r>
            <a:r>
              <a:rPr lang="fr-FR" b="1" dirty="0" err="1">
                <a:solidFill>
                  <a:schemeClr val="accent2">
                    <a:lumMod val="75000"/>
                  </a:schemeClr>
                </a:solidFill>
              </a:rPr>
              <a:t>hab</a:t>
            </a:r>
            <a:r>
              <a:rPr lang="fr-FR" b="1" dirty="0">
                <a:solidFill>
                  <a:schemeClr val="accent2">
                    <a:lumMod val="75000"/>
                  </a:schemeClr>
                </a:solidFill>
              </a:rPr>
              <a:t> max)</a:t>
            </a:r>
            <a:endParaRPr lang="fr-BE" b="1" dirty="0">
              <a:solidFill>
                <a:schemeClr val="accent2">
                  <a:lumMod val="75000"/>
                </a:schemeClr>
              </a:solidFill>
            </a:endParaRPr>
          </a:p>
        </p:txBody>
      </p:sp>
      <p:sp>
        <p:nvSpPr>
          <p:cNvPr id="3" name="ZoneTexte 2">
            <a:extLst>
              <a:ext uri="{FF2B5EF4-FFF2-40B4-BE49-F238E27FC236}">
                <a16:creationId xmlns:a16="http://schemas.microsoft.com/office/drawing/2014/main" id="{E1292749-3D3C-7AE2-1585-1B177F74E272}"/>
              </a:ext>
            </a:extLst>
          </p:cNvPr>
          <p:cNvSpPr txBox="1"/>
          <p:nvPr/>
        </p:nvSpPr>
        <p:spPr>
          <a:xfrm>
            <a:off x="9204158" y="817994"/>
            <a:ext cx="2406316" cy="2185214"/>
          </a:xfrm>
          <a:prstGeom prst="rect">
            <a:avLst/>
          </a:prstGeom>
          <a:noFill/>
        </p:spPr>
        <p:txBody>
          <a:bodyPr wrap="square" rtlCol="0">
            <a:spAutoFit/>
          </a:bodyPr>
          <a:lstStyle/>
          <a:p>
            <a:r>
              <a:rPr lang="fr-FR" sz="2000" b="1" dirty="0"/>
              <a:t>CPAS : </a:t>
            </a:r>
          </a:p>
          <a:p>
            <a:pPr marL="285750" indent="-285750">
              <a:buFontTx/>
              <a:buChar char="-"/>
            </a:pPr>
            <a:r>
              <a:rPr lang="fr-FR" sz="2000" dirty="0"/>
              <a:t>Coordination</a:t>
            </a:r>
          </a:p>
          <a:p>
            <a:pPr marL="285750" indent="-285750">
              <a:buFontTx/>
              <a:buChar char="-"/>
            </a:pPr>
            <a:r>
              <a:rPr lang="fr-FR" sz="2800" dirty="0">
                <a:sym typeface="Wingdings" panose="05000000000000000000" pitchFamily="2" charset="2"/>
              </a:rPr>
              <a:t> </a:t>
            </a:r>
            <a:r>
              <a:rPr lang="fr-FR" sz="2000" dirty="0">
                <a:sym typeface="Wingdings" panose="05000000000000000000" pitchFamily="2" charset="2"/>
              </a:rPr>
              <a:t>accessibilité</a:t>
            </a:r>
          </a:p>
          <a:p>
            <a:pPr marL="285750" indent="-285750">
              <a:buFontTx/>
              <a:buChar char="-"/>
            </a:pPr>
            <a:r>
              <a:rPr lang="fr-BE" sz="2000" dirty="0"/>
              <a:t>Intersectorialité</a:t>
            </a:r>
          </a:p>
          <a:p>
            <a:pPr marL="285750" indent="-285750">
              <a:buFontTx/>
              <a:buChar char="-"/>
            </a:pPr>
            <a:r>
              <a:rPr lang="fr-FR" sz="2800" dirty="0">
                <a:sym typeface="Wingdings" panose="05000000000000000000" pitchFamily="2" charset="2"/>
              </a:rPr>
              <a:t></a:t>
            </a:r>
            <a:r>
              <a:rPr lang="fr-FR" sz="2000" dirty="0">
                <a:sym typeface="Wingdings" panose="05000000000000000000" pitchFamily="2" charset="2"/>
              </a:rPr>
              <a:t> </a:t>
            </a:r>
            <a:r>
              <a:rPr lang="fr-BE" sz="2000" dirty="0"/>
              <a:t>Pouvoir d’agir des habitants</a:t>
            </a:r>
          </a:p>
        </p:txBody>
      </p:sp>
      <p:sp>
        <p:nvSpPr>
          <p:cNvPr id="7" name="ZoneTexte 6">
            <a:extLst>
              <a:ext uri="{FF2B5EF4-FFF2-40B4-BE49-F238E27FC236}">
                <a16:creationId xmlns:a16="http://schemas.microsoft.com/office/drawing/2014/main" id="{A8A27FBE-FD43-8F43-4E2F-FCF88D7D506F}"/>
              </a:ext>
            </a:extLst>
          </p:cNvPr>
          <p:cNvSpPr txBox="1"/>
          <p:nvPr/>
        </p:nvSpPr>
        <p:spPr>
          <a:xfrm>
            <a:off x="740479" y="5654842"/>
            <a:ext cx="3632632" cy="461665"/>
          </a:xfrm>
          <a:prstGeom prst="rect">
            <a:avLst/>
          </a:prstGeom>
          <a:noFill/>
        </p:spPr>
        <p:txBody>
          <a:bodyPr wrap="square" rtlCol="0">
            <a:spAutoFit/>
          </a:bodyPr>
          <a:lstStyle/>
          <a:p>
            <a:r>
              <a:rPr lang="fr-BE" sz="2400" i="1" dirty="0"/>
              <a:t>www.cbcs.be</a:t>
            </a:r>
          </a:p>
        </p:txBody>
      </p:sp>
      <p:sp>
        <p:nvSpPr>
          <p:cNvPr id="9" name="Espace réservé du numéro de diapositive 8">
            <a:extLst>
              <a:ext uri="{FF2B5EF4-FFF2-40B4-BE49-F238E27FC236}">
                <a16:creationId xmlns:a16="http://schemas.microsoft.com/office/drawing/2014/main" id="{2F18E26E-9716-8B77-728A-C02193DE9A5D}"/>
              </a:ext>
            </a:extLst>
          </p:cNvPr>
          <p:cNvSpPr>
            <a:spLocks noGrp="1"/>
          </p:cNvSpPr>
          <p:nvPr>
            <p:ph type="sldNum" sz="quarter" idx="12"/>
          </p:nvPr>
        </p:nvSpPr>
        <p:spPr/>
        <p:txBody>
          <a:bodyPr/>
          <a:lstStyle/>
          <a:p>
            <a:fld id="{C9CF7322-8CD7-475F-8BB3-7CD16EB6B2EC}" type="slidenum">
              <a:rPr lang="fr-BE" smtClean="0"/>
              <a:t>11</a:t>
            </a:fld>
            <a:endParaRPr lang="fr-BE"/>
          </a:p>
        </p:txBody>
      </p:sp>
      <p:sp>
        <p:nvSpPr>
          <p:cNvPr id="10" name="Espace réservé du numéro de diapositive 10">
            <a:extLst>
              <a:ext uri="{FF2B5EF4-FFF2-40B4-BE49-F238E27FC236}">
                <a16:creationId xmlns:a16="http://schemas.microsoft.com/office/drawing/2014/main" id="{C7FDC264-6871-80A3-1F9B-FFBD8A6EFBA4}"/>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11</a:t>
            </a:fld>
            <a:endParaRPr lang="fr-BE" sz="4000" b="1" dirty="0">
              <a:solidFill>
                <a:srgbClr val="00FF00"/>
              </a:solidFill>
            </a:endParaRPr>
          </a:p>
        </p:txBody>
      </p:sp>
    </p:spTree>
    <p:extLst>
      <p:ext uri="{BB962C8B-B14F-4D97-AF65-F5344CB8AC3E}">
        <p14:creationId xmlns:p14="http://schemas.microsoft.com/office/powerpoint/2010/main" val="9711278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 texte, diagramme, atlas&#10;&#10;Description générée automatiquement">
            <a:extLst>
              <a:ext uri="{FF2B5EF4-FFF2-40B4-BE49-F238E27FC236}">
                <a16:creationId xmlns:a16="http://schemas.microsoft.com/office/drawing/2014/main" id="{8E0AE419-369E-2C77-21FE-72D111F53EA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804" y="-492368"/>
            <a:ext cx="11091454" cy="8280000"/>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496742" y="2739691"/>
            <a:ext cx="2675330" cy="1815882"/>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Territoires</a:t>
            </a:r>
          </a:p>
        </p:txBody>
      </p:sp>
      <p:sp>
        <p:nvSpPr>
          <p:cNvPr id="3" name="ZoneTexte 2">
            <a:extLst>
              <a:ext uri="{FF2B5EF4-FFF2-40B4-BE49-F238E27FC236}">
                <a16:creationId xmlns:a16="http://schemas.microsoft.com/office/drawing/2014/main" id="{9CBE15A8-F9CB-C56D-57F2-A8ED6CCF7093}"/>
              </a:ext>
            </a:extLst>
          </p:cNvPr>
          <p:cNvSpPr txBox="1"/>
          <p:nvPr/>
        </p:nvSpPr>
        <p:spPr>
          <a:xfrm>
            <a:off x="603804" y="4693920"/>
            <a:ext cx="3390680" cy="1200329"/>
          </a:xfrm>
          <a:prstGeom prst="rect">
            <a:avLst/>
          </a:prstGeom>
          <a:noFill/>
        </p:spPr>
        <p:txBody>
          <a:bodyPr wrap="square" rtlCol="0">
            <a:spAutoFit/>
          </a:bodyPr>
          <a:lstStyle/>
          <a:p>
            <a:r>
              <a:rPr lang="fr-FR" sz="2400" dirty="0"/>
              <a:t>Contrats Locaux Social-Santé ou CLSS</a:t>
            </a:r>
          </a:p>
          <a:p>
            <a:r>
              <a:rPr lang="fr-FR" sz="2400" b="1" dirty="0">
                <a:solidFill>
                  <a:srgbClr val="00B050"/>
                </a:solidFill>
              </a:rPr>
              <a:t>9</a:t>
            </a:r>
            <a:r>
              <a:rPr lang="fr-FR" sz="2400" dirty="0"/>
              <a:t> &gt; </a:t>
            </a:r>
            <a:r>
              <a:rPr lang="fr-FR" sz="2400" b="1" dirty="0">
                <a:solidFill>
                  <a:srgbClr val="7030A0"/>
                </a:solidFill>
              </a:rPr>
              <a:t>18</a:t>
            </a:r>
            <a:r>
              <a:rPr lang="fr-FR" sz="2400" dirty="0"/>
              <a:t> &gt; …</a:t>
            </a:r>
            <a:endParaRPr lang="fr-BE" sz="2400" dirty="0"/>
          </a:p>
        </p:txBody>
      </p:sp>
      <p:sp>
        <p:nvSpPr>
          <p:cNvPr id="4" name="Espace réservé du numéro de diapositive 3">
            <a:extLst>
              <a:ext uri="{FF2B5EF4-FFF2-40B4-BE49-F238E27FC236}">
                <a16:creationId xmlns:a16="http://schemas.microsoft.com/office/drawing/2014/main" id="{D05CF1B6-FE7E-9514-687A-DEE2481C89C2}"/>
              </a:ext>
            </a:extLst>
          </p:cNvPr>
          <p:cNvSpPr>
            <a:spLocks noGrp="1"/>
          </p:cNvSpPr>
          <p:nvPr>
            <p:ph type="sldNum" sz="quarter" idx="12"/>
          </p:nvPr>
        </p:nvSpPr>
        <p:spPr/>
        <p:txBody>
          <a:bodyPr/>
          <a:lstStyle/>
          <a:p>
            <a:fld id="{C9CF7322-8CD7-475F-8BB3-7CD16EB6B2EC}" type="slidenum">
              <a:rPr lang="fr-BE" smtClean="0"/>
              <a:t>12</a:t>
            </a:fld>
            <a:endParaRPr lang="fr-BE"/>
          </a:p>
        </p:txBody>
      </p:sp>
      <p:sp>
        <p:nvSpPr>
          <p:cNvPr id="8" name="Espace réservé du numéro de diapositive 10">
            <a:extLst>
              <a:ext uri="{FF2B5EF4-FFF2-40B4-BE49-F238E27FC236}">
                <a16:creationId xmlns:a16="http://schemas.microsoft.com/office/drawing/2014/main" id="{2C7D95B7-F723-A56E-5691-B4770BC45121}"/>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12</a:t>
            </a:fld>
            <a:endParaRPr lang="fr-BE" sz="4000" b="1" dirty="0">
              <a:solidFill>
                <a:srgbClr val="00FF00"/>
              </a:solidFill>
            </a:endParaRPr>
          </a:p>
        </p:txBody>
      </p:sp>
    </p:spTree>
    <p:extLst>
      <p:ext uri="{BB962C8B-B14F-4D97-AF65-F5344CB8AC3E}">
        <p14:creationId xmlns:p14="http://schemas.microsoft.com/office/powerpoint/2010/main" val="22731172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457956" y="623222"/>
            <a:ext cx="7603202"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Territoires</a:t>
            </a:r>
          </a:p>
        </p:txBody>
      </p:sp>
      <p:sp>
        <p:nvSpPr>
          <p:cNvPr id="4" name="ZoneTexte 3">
            <a:extLst>
              <a:ext uri="{FF2B5EF4-FFF2-40B4-BE49-F238E27FC236}">
                <a16:creationId xmlns:a16="http://schemas.microsoft.com/office/drawing/2014/main" id="{4A45A33F-9924-9BAF-FF27-813922B26BA6}"/>
              </a:ext>
            </a:extLst>
          </p:cNvPr>
          <p:cNvSpPr txBox="1"/>
          <p:nvPr/>
        </p:nvSpPr>
        <p:spPr>
          <a:xfrm>
            <a:off x="457956" y="1910601"/>
            <a:ext cx="3204595" cy="1015663"/>
          </a:xfrm>
          <a:prstGeom prst="rect">
            <a:avLst/>
          </a:prstGeom>
          <a:noFill/>
        </p:spPr>
        <p:txBody>
          <a:bodyPr wrap="square" rtlCol="0">
            <a:spAutoFit/>
          </a:bodyPr>
          <a:lstStyle/>
          <a:p>
            <a:r>
              <a:rPr lang="fr-FR" sz="2400" b="1" dirty="0">
                <a:solidFill>
                  <a:schemeClr val="accent2">
                    <a:lumMod val="75000"/>
                  </a:schemeClr>
                </a:solidFill>
              </a:rPr>
              <a:t>Quartiers Social Santé</a:t>
            </a:r>
          </a:p>
          <a:p>
            <a:r>
              <a:rPr lang="fr-FR" b="1" dirty="0">
                <a:solidFill>
                  <a:schemeClr val="accent2">
                    <a:lumMod val="75000"/>
                  </a:schemeClr>
                </a:solidFill>
              </a:rPr>
              <a:t>56 Groupements de quartier</a:t>
            </a:r>
          </a:p>
          <a:p>
            <a:r>
              <a:rPr lang="fr-FR" b="1" dirty="0">
                <a:solidFill>
                  <a:schemeClr val="accent2">
                    <a:lumMod val="75000"/>
                  </a:schemeClr>
                </a:solidFill>
              </a:rPr>
              <a:t>(30.000 </a:t>
            </a:r>
            <a:r>
              <a:rPr lang="fr-FR" b="1" dirty="0" err="1">
                <a:solidFill>
                  <a:schemeClr val="accent2">
                    <a:lumMod val="75000"/>
                  </a:schemeClr>
                </a:solidFill>
              </a:rPr>
              <a:t>hab</a:t>
            </a:r>
            <a:r>
              <a:rPr lang="fr-FR" b="1" dirty="0">
                <a:solidFill>
                  <a:schemeClr val="accent2">
                    <a:lumMod val="75000"/>
                  </a:schemeClr>
                </a:solidFill>
              </a:rPr>
              <a:t> max)</a:t>
            </a:r>
            <a:endParaRPr lang="fr-BE" b="1" dirty="0">
              <a:solidFill>
                <a:schemeClr val="accent2">
                  <a:lumMod val="75000"/>
                </a:schemeClr>
              </a:solidFill>
            </a:endParaRPr>
          </a:p>
        </p:txBody>
      </p:sp>
      <p:sp>
        <p:nvSpPr>
          <p:cNvPr id="3" name="ZoneTexte 2">
            <a:extLst>
              <a:ext uri="{FF2B5EF4-FFF2-40B4-BE49-F238E27FC236}">
                <a16:creationId xmlns:a16="http://schemas.microsoft.com/office/drawing/2014/main" id="{E1292749-3D3C-7AE2-1585-1B177F74E272}"/>
              </a:ext>
            </a:extLst>
          </p:cNvPr>
          <p:cNvSpPr txBox="1"/>
          <p:nvPr/>
        </p:nvSpPr>
        <p:spPr>
          <a:xfrm>
            <a:off x="1054962" y="3931737"/>
            <a:ext cx="3204595" cy="2185214"/>
          </a:xfrm>
          <a:prstGeom prst="rect">
            <a:avLst/>
          </a:prstGeom>
          <a:noFill/>
        </p:spPr>
        <p:txBody>
          <a:bodyPr wrap="square" rtlCol="0">
            <a:spAutoFit/>
          </a:bodyPr>
          <a:lstStyle/>
          <a:p>
            <a:pPr marL="342900" indent="-342900">
              <a:buFont typeface="Arial" panose="020B0604020202020204" pitchFamily="34" charset="0"/>
              <a:buChar char="•"/>
            </a:pPr>
            <a:r>
              <a:rPr lang="fr-FR" sz="2400" dirty="0"/>
              <a:t>Coordination</a:t>
            </a:r>
          </a:p>
          <a:p>
            <a:pPr marL="457200" indent="-457200">
              <a:buFont typeface="Arial" panose="020B0604020202020204" pitchFamily="34" charset="0"/>
              <a:buChar char="•"/>
            </a:pPr>
            <a:r>
              <a:rPr lang="fr-FR" sz="3200" dirty="0">
                <a:sym typeface="Wingdings" panose="05000000000000000000" pitchFamily="2" charset="2"/>
              </a:rPr>
              <a:t> </a:t>
            </a:r>
            <a:r>
              <a:rPr lang="fr-FR" sz="2400" dirty="0">
                <a:sym typeface="Wingdings" panose="05000000000000000000" pitchFamily="2" charset="2"/>
              </a:rPr>
              <a:t>accessibilité</a:t>
            </a:r>
          </a:p>
          <a:p>
            <a:pPr marL="342900" indent="-342900">
              <a:buFont typeface="Arial" panose="020B0604020202020204" pitchFamily="34" charset="0"/>
              <a:buChar char="•"/>
            </a:pPr>
            <a:r>
              <a:rPr lang="fr-BE" sz="2400" dirty="0"/>
              <a:t>Intersectorialité</a:t>
            </a:r>
          </a:p>
          <a:p>
            <a:pPr marL="457200" indent="-457200">
              <a:buFont typeface="Arial" panose="020B0604020202020204" pitchFamily="34" charset="0"/>
              <a:buChar char="•"/>
            </a:pPr>
            <a:r>
              <a:rPr lang="fr-FR" sz="3200" dirty="0">
                <a:sym typeface="Wingdings" panose="05000000000000000000" pitchFamily="2" charset="2"/>
              </a:rPr>
              <a:t></a:t>
            </a:r>
            <a:r>
              <a:rPr lang="fr-FR" sz="2400" dirty="0">
                <a:sym typeface="Wingdings" panose="05000000000000000000" pitchFamily="2" charset="2"/>
              </a:rPr>
              <a:t> </a:t>
            </a:r>
            <a:r>
              <a:rPr lang="fr-BE" sz="2400" dirty="0"/>
              <a:t>Pouvoir d’agir des habitants</a:t>
            </a:r>
          </a:p>
        </p:txBody>
      </p:sp>
      <p:sp>
        <p:nvSpPr>
          <p:cNvPr id="7" name="Flèche : haut 6">
            <a:extLst>
              <a:ext uri="{FF2B5EF4-FFF2-40B4-BE49-F238E27FC236}">
                <a16:creationId xmlns:a16="http://schemas.microsoft.com/office/drawing/2014/main" id="{2325A680-804B-FCF7-0177-DB4595B9C6EA}"/>
              </a:ext>
            </a:extLst>
          </p:cNvPr>
          <p:cNvSpPr/>
          <p:nvPr/>
        </p:nvSpPr>
        <p:spPr>
          <a:xfrm>
            <a:off x="4381404" y="3689627"/>
            <a:ext cx="3039979" cy="2069431"/>
          </a:xfrm>
          <a:prstGeom prst="upArrow">
            <a:avLst>
              <a:gd name="adj1" fmla="val 85620"/>
              <a:gd name="adj2" fmla="val 33721"/>
            </a:avLst>
          </a:prstGeom>
        </p:spPr>
        <p:style>
          <a:lnRef idx="2">
            <a:schemeClr val="accent4">
              <a:shade val="15000"/>
            </a:schemeClr>
          </a:lnRef>
          <a:fillRef idx="1">
            <a:schemeClr val="accent4"/>
          </a:fillRef>
          <a:effectRef idx="0">
            <a:schemeClr val="accent4"/>
          </a:effectRef>
          <a:fontRef idx="minor">
            <a:schemeClr val="lt1"/>
          </a:fontRef>
        </p:style>
        <p:txBody>
          <a:bodyPr rtlCol="0" anchor="ctr"/>
          <a:lstStyle/>
          <a:p>
            <a:pPr algn="ctr"/>
            <a:r>
              <a:rPr lang="fr-FR" sz="5400" b="1" dirty="0">
                <a:solidFill>
                  <a:schemeClr val="tx1"/>
                </a:solidFill>
              </a:rPr>
              <a:t>CPAS</a:t>
            </a:r>
            <a:endParaRPr lang="fr-BE" b="1" dirty="0">
              <a:solidFill>
                <a:schemeClr val="tx1"/>
              </a:solidFill>
            </a:endParaRPr>
          </a:p>
        </p:txBody>
      </p:sp>
      <p:sp>
        <p:nvSpPr>
          <p:cNvPr id="9" name="Rectangle 8">
            <a:extLst>
              <a:ext uri="{FF2B5EF4-FFF2-40B4-BE49-F238E27FC236}">
                <a16:creationId xmlns:a16="http://schemas.microsoft.com/office/drawing/2014/main" id="{00908DB8-8AF3-3C34-D7E5-5C4E956012D0}"/>
              </a:ext>
            </a:extLst>
          </p:cNvPr>
          <p:cNvSpPr/>
          <p:nvPr/>
        </p:nvSpPr>
        <p:spPr>
          <a:xfrm>
            <a:off x="8824064" y="929565"/>
            <a:ext cx="2293116" cy="794084"/>
          </a:xfrm>
          <a:prstGeom prst="rect">
            <a:avLst/>
          </a:prstGeom>
          <a:solidFill>
            <a:schemeClr val="accent1">
              <a:lumMod val="5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fr-FR" sz="3200" b="1" dirty="0"/>
              <a:t>COCOM</a:t>
            </a:r>
            <a:endParaRPr lang="fr-BE" b="1" dirty="0"/>
          </a:p>
        </p:txBody>
      </p:sp>
      <p:sp>
        <p:nvSpPr>
          <p:cNvPr id="10" name="Flèche : double flèche verticale 9">
            <a:extLst>
              <a:ext uri="{FF2B5EF4-FFF2-40B4-BE49-F238E27FC236}">
                <a16:creationId xmlns:a16="http://schemas.microsoft.com/office/drawing/2014/main" id="{41608163-C6AD-CAD9-3677-AD574EB072CE}"/>
              </a:ext>
            </a:extLst>
          </p:cNvPr>
          <p:cNvSpPr/>
          <p:nvPr/>
        </p:nvSpPr>
        <p:spPr>
          <a:xfrm rot="3344471">
            <a:off x="7118118" y="1073059"/>
            <a:ext cx="606530" cy="3201447"/>
          </a:xfrm>
          <a:prstGeom prst="upDownArrow">
            <a:avLst>
              <a:gd name="adj1" fmla="val 54420"/>
              <a:gd name="adj2" fmla="val 49712"/>
            </a:avLst>
          </a:prstGeom>
        </p:spPr>
        <p:style>
          <a:lnRef idx="1">
            <a:schemeClr val="accent6"/>
          </a:lnRef>
          <a:fillRef idx="2">
            <a:schemeClr val="accent6"/>
          </a:fillRef>
          <a:effectRef idx="1">
            <a:schemeClr val="accent6"/>
          </a:effectRef>
          <a:fontRef idx="minor">
            <a:schemeClr val="dk1"/>
          </a:fontRef>
        </p:style>
        <p:txBody>
          <a:bodyPr rtlCol="0" anchor="ctr"/>
          <a:lstStyle/>
          <a:p>
            <a:pPr algn="ctr"/>
            <a:endParaRPr lang="fr-BE"/>
          </a:p>
        </p:txBody>
      </p:sp>
      <p:sp>
        <p:nvSpPr>
          <p:cNvPr id="11" name="ZoneTexte 10">
            <a:extLst>
              <a:ext uri="{FF2B5EF4-FFF2-40B4-BE49-F238E27FC236}">
                <a16:creationId xmlns:a16="http://schemas.microsoft.com/office/drawing/2014/main" id="{FA46A572-5DB6-7884-88D3-5BB0393F994A}"/>
              </a:ext>
            </a:extLst>
          </p:cNvPr>
          <p:cNvSpPr txBox="1"/>
          <p:nvPr/>
        </p:nvSpPr>
        <p:spPr>
          <a:xfrm>
            <a:off x="8193506" y="2553828"/>
            <a:ext cx="3332747" cy="1569660"/>
          </a:xfrm>
          <a:prstGeom prst="rect">
            <a:avLst/>
          </a:prstGeom>
          <a:noFill/>
        </p:spPr>
        <p:txBody>
          <a:bodyPr wrap="square" rtlCol="0">
            <a:spAutoFit/>
          </a:bodyPr>
          <a:lstStyle/>
          <a:p>
            <a:r>
              <a:rPr lang="fr-FR" sz="2400" dirty="0"/>
              <a:t>Contrat Local Social Santé</a:t>
            </a:r>
          </a:p>
          <a:p>
            <a:pPr marL="285750" indent="-285750">
              <a:buFontTx/>
              <a:buChar char="-"/>
            </a:pPr>
            <a:r>
              <a:rPr lang="fr-FR" sz="2400" dirty="0"/>
              <a:t>Méthodes</a:t>
            </a:r>
          </a:p>
          <a:p>
            <a:pPr marL="285750" indent="-285750">
              <a:buFontTx/>
              <a:buChar char="-"/>
            </a:pPr>
            <a:r>
              <a:rPr lang="fr-FR" sz="2400" dirty="0"/>
              <a:t>Budget</a:t>
            </a:r>
            <a:endParaRPr lang="fr-BE" sz="2400" dirty="0"/>
          </a:p>
        </p:txBody>
      </p:sp>
      <p:sp>
        <p:nvSpPr>
          <p:cNvPr id="12" name="Espace réservé du numéro de diapositive 11">
            <a:extLst>
              <a:ext uri="{FF2B5EF4-FFF2-40B4-BE49-F238E27FC236}">
                <a16:creationId xmlns:a16="http://schemas.microsoft.com/office/drawing/2014/main" id="{0A573977-0BF1-1ED1-39DD-D88D1FB0A0F9}"/>
              </a:ext>
            </a:extLst>
          </p:cNvPr>
          <p:cNvSpPr>
            <a:spLocks noGrp="1"/>
          </p:cNvSpPr>
          <p:nvPr>
            <p:ph type="sldNum" sz="quarter" idx="12"/>
          </p:nvPr>
        </p:nvSpPr>
        <p:spPr/>
        <p:txBody>
          <a:bodyPr/>
          <a:lstStyle/>
          <a:p>
            <a:fld id="{C9CF7322-8CD7-475F-8BB3-7CD16EB6B2EC}" type="slidenum">
              <a:rPr lang="fr-BE" smtClean="0"/>
              <a:t>13</a:t>
            </a:fld>
            <a:endParaRPr lang="fr-BE"/>
          </a:p>
        </p:txBody>
      </p:sp>
      <p:sp>
        <p:nvSpPr>
          <p:cNvPr id="13" name="Espace réservé du numéro de diapositive 10">
            <a:extLst>
              <a:ext uri="{FF2B5EF4-FFF2-40B4-BE49-F238E27FC236}">
                <a16:creationId xmlns:a16="http://schemas.microsoft.com/office/drawing/2014/main" id="{844B656A-FBC7-ECB3-1EE5-49452CB7FE85}"/>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13</a:t>
            </a:fld>
            <a:endParaRPr lang="fr-BE" sz="4000" b="1" dirty="0">
              <a:solidFill>
                <a:srgbClr val="00FF00"/>
              </a:solidFill>
            </a:endParaRPr>
          </a:p>
        </p:txBody>
      </p:sp>
    </p:spTree>
    <p:extLst>
      <p:ext uri="{BB962C8B-B14F-4D97-AF65-F5344CB8AC3E}">
        <p14:creationId xmlns:p14="http://schemas.microsoft.com/office/powerpoint/2010/main" val="5030410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8"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0-#ppt_w/2"/>
                                          </p:val>
                                        </p:tav>
                                        <p:tav tm="100000">
                                          <p:val>
                                            <p:strVal val="#ppt_x"/>
                                          </p:val>
                                        </p:tav>
                                      </p:tavLst>
                                    </p:anim>
                                    <p:anim calcmode="lin" valueType="num">
                                      <p:cBhvr additive="base">
                                        <p:cTn id="13"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53" presetClass="entr" presetSubtype="16" fill="hold" grpId="0" nodeType="clickEffect">
                                  <p:stCondLst>
                                    <p:cond delay="0"/>
                                  </p:stCondLst>
                                  <p:childTnLst>
                                    <p:set>
                                      <p:cBhvr>
                                        <p:cTn id="17" dur="1" fill="hold">
                                          <p:stCondLst>
                                            <p:cond delay="0"/>
                                          </p:stCondLst>
                                        </p:cTn>
                                        <p:tgtEl>
                                          <p:spTgt spid="9"/>
                                        </p:tgtEl>
                                        <p:attrNameLst>
                                          <p:attrName>style.visibility</p:attrName>
                                        </p:attrNameLst>
                                      </p:cBhvr>
                                      <p:to>
                                        <p:strVal val="visible"/>
                                      </p:to>
                                    </p:set>
                                    <p:anim calcmode="lin" valueType="num">
                                      <p:cBhvr>
                                        <p:cTn id="18" dur="500" fill="hold"/>
                                        <p:tgtEl>
                                          <p:spTgt spid="9"/>
                                        </p:tgtEl>
                                        <p:attrNameLst>
                                          <p:attrName>ppt_w</p:attrName>
                                        </p:attrNameLst>
                                      </p:cBhvr>
                                      <p:tavLst>
                                        <p:tav tm="0">
                                          <p:val>
                                            <p:fltVal val="0"/>
                                          </p:val>
                                        </p:tav>
                                        <p:tav tm="100000">
                                          <p:val>
                                            <p:strVal val="#ppt_w"/>
                                          </p:val>
                                        </p:tav>
                                      </p:tavLst>
                                    </p:anim>
                                    <p:anim calcmode="lin" valueType="num">
                                      <p:cBhvr>
                                        <p:cTn id="19" dur="500" fill="hold"/>
                                        <p:tgtEl>
                                          <p:spTgt spid="9"/>
                                        </p:tgtEl>
                                        <p:attrNameLst>
                                          <p:attrName>ppt_h</p:attrName>
                                        </p:attrNameLst>
                                      </p:cBhvr>
                                      <p:tavLst>
                                        <p:tav tm="0">
                                          <p:val>
                                            <p:fltVal val="0"/>
                                          </p:val>
                                        </p:tav>
                                        <p:tav tm="100000">
                                          <p:val>
                                            <p:strVal val="#ppt_h"/>
                                          </p:val>
                                        </p:tav>
                                      </p:tavLst>
                                    </p:anim>
                                    <p:animEffect transition="in" filter="fade">
                                      <p:cBhvr>
                                        <p:cTn id="20" dur="500"/>
                                        <p:tgtEl>
                                          <p:spTgt spid="9"/>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16" fill="hold" grpId="0" nodeType="clickEffect">
                                  <p:stCondLst>
                                    <p:cond delay="0"/>
                                  </p:stCondLst>
                                  <p:childTnLst>
                                    <p:set>
                                      <p:cBhvr>
                                        <p:cTn id="24" dur="1" fill="hold">
                                          <p:stCondLst>
                                            <p:cond delay="0"/>
                                          </p:stCondLst>
                                        </p:cTn>
                                        <p:tgtEl>
                                          <p:spTgt spid="10"/>
                                        </p:tgtEl>
                                        <p:attrNameLst>
                                          <p:attrName>style.visibility</p:attrName>
                                        </p:attrNameLst>
                                      </p:cBhvr>
                                      <p:to>
                                        <p:strVal val="visible"/>
                                      </p:to>
                                    </p:set>
                                    <p:anim calcmode="lin" valueType="num">
                                      <p:cBhvr>
                                        <p:cTn id="25" dur="500" fill="hold"/>
                                        <p:tgtEl>
                                          <p:spTgt spid="10"/>
                                        </p:tgtEl>
                                        <p:attrNameLst>
                                          <p:attrName>ppt_w</p:attrName>
                                        </p:attrNameLst>
                                      </p:cBhvr>
                                      <p:tavLst>
                                        <p:tav tm="0">
                                          <p:val>
                                            <p:fltVal val="0"/>
                                          </p:val>
                                        </p:tav>
                                        <p:tav tm="100000">
                                          <p:val>
                                            <p:strVal val="#ppt_w"/>
                                          </p:val>
                                        </p:tav>
                                      </p:tavLst>
                                    </p:anim>
                                    <p:anim calcmode="lin" valueType="num">
                                      <p:cBhvr>
                                        <p:cTn id="26" dur="500" fill="hold"/>
                                        <p:tgtEl>
                                          <p:spTgt spid="10"/>
                                        </p:tgtEl>
                                        <p:attrNameLst>
                                          <p:attrName>ppt_h</p:attrName>
                                        </p:attrNameLst>
                                      </p:cBhvr>
                                      <p:tavLst>
                                        <p:tav tm="0">
                                          <p:val>
                                            <p:fltVal val="0"/>
                                          </p:val>
                                        </p:tav>
                                        <p:tav tm="100000">
                                          <p:val>
                                            <p:strVal val="#ppt_h"/>
                                          </p:val>
                                        </p:tav>
                                      </p:tavLst>
                                    </p:anim>
                                    <p:animEffect transition="in" filter="fade">
                                      <p:cBhvr>
                                        <p:cTn id="27" dur="500"/>
                                        <p:tgtEl>
                                          <p:spTgt spid="10"/>
                                        </p:tgtEl>
                                      </p:cBhvr>
                                    </p:animEffec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7" grpId="0" animBg="1"/>
      <p:bldP spid="9" grpId="0" animBg="1"/>
      <p:bldP spid="10" grpId="0" animBg="1"/>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descr="Une image contenant carte, texte&#10;&#10;Description générée automatiquement">
            <a:extLst>
              <a:ext uri="{FF2B5EF4-FFF2-40B4-BE49-F238E27FC236}">
                <a16:creationId xmlns:a16="http://schemas.microsoft.com/office/drawing/2014/main" id="{0DA0B5E3-D32F-DCAA-A9F9-BB056AA6C08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1731" y="-404869"/>
            <a:ext cx="8756294" cy="7200000"/>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60947" y="347055"/>
            <a:ext cx="10732168"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Territoires</a:t>
            </a:r>
          </a:p>
        </p:txBody>
      </p:sp>
      <p:sp>
        <p:nvSpPr>
          <p:cNvPr id="8" name="ZoneTexte 7">
            <a:extLst>
              <a:ext uri="{FF2B5EF4-FFF2-40B4-BE49-F238E27FC236}">
                <a16:creationId xmlns:a16="http://schemas.microsoft.com/office/drawing/2014/main" id="{004C6DE6-981F-CE6E-6207-E2C2216181CF}"/>
              </a:ext>
            </a:extLst>
          </p:cNvPr>
          <p:cNvSpPr txBox="1"/>
          <p:nvPr/>
        </p:nvSpPr>
        <p:spPr>
          <a:xfrm>
            <a:off x="541422" y="2053086"/>
            <a:ext cx="4623928" cy="3416320"/>
          </a:xfrm>
          <a:prstGeom prst="rect">
            <a:avLst/>
          </a:prstGeom>
          <a:noFill/>
        </p:spPr>
        <p:txBody>
          <a:bodyPr wrap="square" rtlCol="0">
            <a:spAutoFit/>
          </a:bodyPr>
          <a:lstStyle/>
          <a:p>
            <a:r>
              <a:rPr lang="fr-FR" sz="2400" b="1" dirty="0">
                <a:solidFill>
                  <a:srgbClr val="0070C0"/>
                </a:solidFill>
                <a:latin typeface="Calibri" panose="020F0502020204030204" pitchFamily="34" charset="0"/>
                <a:cs typeface="Calibri" panose="020F0502020204030204" pitchFamily="34" charset="0"/>
              </a:rPr>
              <a:t>5 Bassins </a:t>
            </a:r>
            <a:r>
              <a:rPr lang="fr-FR" sz="2400" dirty="0">
                <a:solidFill>
                  <a:srgbClr val="0070C0"/>
                </a:solidFill>
                <a:latin typeface="Calibri" panose="020F0502020204030204" pitchFamily="34" charset="0"/>
                <a:cs typeface="Calibri" panose="020F0502020204030204" pitchFamily="34" charset="0"/>
              </a:rPr>
              <a:t>(350.000 hab. max)</a:t>
            </a:r>
          </a:p>
          <a:p>
            <a:r>
              <a:rPr lang="fr-FR" sz="2400" dirty="0">
                <a:solidFill>
                  <a:srgbClr val="0070C0"/>
                </a:solidFill>
                <a:latin typeface="Calibri" panose="020F0502020204030204" pitchFamily="34" charset="0"/>
                <a:cs typeface="Calibri" panose="020F0502020204030204" pitchFamily="34" charset="0"/>
              </a:rPr>
              <a:t>+ 1 structure d’appui à la 1</a:t>
            </a:r>
            <a:r>
              <a:rPr lang="fr-FR" sz="2400" baseline="30000" dirty="0">
                <a:solidFill>
                  <a:srgbClr val="0070C0"/>
                </a:solidFill>
                <a:latin typeface="Calibri" panose="020F0502020204030204" pitchFamily="34" charset="0"/>
                <a:cs typeface="Calibri" panose="020F0502020204030204" pitchFamily="34" charset="0"/>
              </a:rPr>
              <a:t>e</a:t>
            </a:r>
            <a:r>
              <a:rPr lang="fr-FR" sz="2400" dirty="0">
                <a:solidFill>
                  <a:srgbClr val="0070C0"/>
                </a:solidFill>
                <a:latin typeface="Calibri" panose="020F0502020204030204" pitchFamily="34" charset="0"/>
                <a:cs typeface="Calibri" panose="020F0502020204030204" pitchFamily="34" charset="0"/>
              </a:rPr>
              <a:t> ligne aide et soins : ASBL Brusano</a:t>
            </a:r>
          </a:p>
          <a:p>
            <a:endParaRPr lang="fr-FR" sz="2400" dirty="0">
              <a:solidFill>
                <a:srgbClr val="0070C0"/>
              </a:solidFill>
              <a:latin typeface="Calibri" panose="020F0502020204030204" pitchFamily="34" charset="0"/>
              <a:cs typeface="Calibri" panose="020F0502020204030204" pitchFamily="34" charset="0"/>
            </a:endParaRPr>
          </a:p>
          <a:p>
            <a:r>
              <a:rPr lang="fr-FR" sz="2400" dirty="0">
                <a:solidFill>
                  <a:srgbClr val="0070C0"/>
                </a:solidFill>
                <a:latin typeface="Calibri" panose="020F0502020204030204" pitchFamily="34" charset="0"/>
                <a:cs typeface="Calibri" panose="020F0502020204030204" pitchFamily="34" charset="0"/>
              </a:rPr>
              <a:t>Antennes 107 &gt; Brusano</a:t>
            </a:r>
          </a:p>
          <a:p>
            <a:endParaRPr lang="fr-FR" sz="2400" dirty="0">
              <a:solidFill>
                <a:srgbClr val="0070C0"/>
              </a:solidFill>
              <a:latin typeface="Calibri" panose="020F0502020204030204" pitchFamily="34" charset="0"/>
              <a:cs typeface="Calibri" panose="020F0502020204030204" pitchFamily="34" charset="0"/>
            </a:endParaRPr>
          </a:p>
          <a:p>
            <a:r>
              <a:rPr lang="fr-FR" sz="2400" dirty="0">
                <a:solidFill>
                  <a:srgbClr val="0070C0"/>
                </a:solidFill>
                <a:latin typeface="Calibri" panose="020F0502020204030204" pitchFamily="34" charset="0"/>
                <a:cs typeface="Calibri" panose="020F0502020204030204" pitchFamily="34" charset="0"/>
              </a:rPr>
              <a:t>Niveau de coordination entre :</a:t>
            </a:r>
          </a:p>
          <a:p>
            <a:r>
              <a:rPr lang="fr-FR" sz="2400" dirty="0">
                <a:solidFill>
                  <a:srgbClr val="0070C0"/>
                </a:solidFill>
                <a:latin typeface="Calibri" panose="020F0502020204030204" pitchFamily="34" charset="0"/>
                <a:cs typeface="Calibri" panose="020F0502020204030204" pitchFamily="34" charset="0"/>
              </a:rPr>
              <a:t>- </a:t>
            </a:r>
            <a:r>
              <a:rPr lang="fr-FR" sz="2400" dirty="0" err="1">
                <a:solidFill>
                  <a:srgbClr val="0070C0"/>
                </a:solidFill>
                <a:latin typeface="Calibri" panose="020F0502020204030204" pitchFamily="34" charset="0"/>
                <a:cs typeface="Calibri" panose="020F0502020204030204" pitchFamily="34" charset="0"/>
              </a:rPr>
              <a:t>Ambu</a:t>
            </a:r>
            <a:r>
              <a:rPr lang="fr-FR" sz="2400" dirty="0">
                <a:solidFill>
                  <a:srgbClr val="0070C0"/>
                </a:solidFill>
                <a:latin typeface="Calibri" panose="020F0502020204030204" pitchFamily="34" charset="0"/>
                <a:cs typeface="Calibri" panose="020F0502020204030204" pitchFamily="34" charset="0"/>
              </a:rPr>
              <a:t> – Résidentiel - Hospitalier</a:t>
            </a:r>
          </a:p>
          <a:p>
            <a:r>
              <a:rPr lang="fr-BE" sz="2400" dirty="0">
                <a:solidFill>
                  <a:srgbClr val="0070C0"/>
                </a:solidFill>
                <a:latin typeface="Calibri" panose="020F0502020204030204" pitchFamily="34" charset="0"/>
                <a:cs typeface="Calibri" panose="020F0502020204030204" pitchFamily="34" charset="0"/>
              </a:rPr>
              <a:t>- Local – Régional - Fédéral</a:t>
            </a:r>
          </a:p>
        </p:txBody>
      </p:sp>
      <p:sp>
        <p:nvSpPr>
          <p:cNvPr id="7" name="Espace réservé du numéro de diapositive 6">
            <a:extLst>
              <a:ext uri="{FF2B5EF4-FFF2-40B4-BE49-F238E27FC236}">
                <a16:creationId xmlns:a16="http://schemas.microsoft.com/office/drawing/2014/main" id="{1097F130-8AFA-3D49-1089-D1158FBC06AC}"/>
              </a:ext>
            </a:extLst>
          </p:cNvPr>
          <p:cNvSpPr>
            <a:spLocks noGrp="1"/>
          </p:cNvSpPr>
          <p:nvPr>
            <p:ph type="sldNum" sz="quarter" idx="12"/>
          </p:nvPr>
        </p:nvSpPr>
        <p:spPr/>
        <p:txBody>
          <a:bodyPr/>
          <a:lstStyle/>
          <a:p>
            <a:fld id="{C9CF7322-8CD7-475F-8BB3-7CD16EB6B2EC}" type="slidenum">
              <a:rPr lang="fr-BE" smtClean="0"/>
              <a:t>14</a:t>
            </a:fld>
            <a:endParaRPr lang="fr-BE"/>
          </a:p>
        </p:txBody>
      </p:sp>
      <p:sp>
        <p:nvSpPr>
          <p:cNvPr id="9" name="Espace réservé du numéro de diapositive 10">
            <a:extLst>
              <a:ext uri="{FF2B5EF4-FFF2-40B4-BE49-F238E27FC236}">
                <a16:creationId xmlns:a16="http://schemas.microsoft.com/office/drawing/2014/main" id="{9504E3EB-1F4A-5BC7-7D45-0CB553B9B9A9}"/>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14</a:t>
            </a:fld>
            <a:endParaRPr lang="fr-BE" sz="4000" b="1" dirty="0">
              <a:solidFill>
                <a:srgbClr val="00FF00"/>
              </a:solidFill>
            </a:endParaRPr>
          </a:p>
        </p:txBody>
      </p:sp>
    </p:spTree>
    <p:extLst>
      <p:ext uri="{BB962C8B-B14F-4D97-AF65-F5344CB8AC3E}">
        <p14:creationId xmlns:p14="http://schemas.microsoft.com/office/powerpoint/2010/main" val="65080132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714605" y="347055"/>
            <a:ext cx="7378510"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Gouvernance des bassins</a:t>
            </a:r>
            <a:endParaRPr lang="fr-BE" sz="2800" b="1" dirty="0"/>
          </a:p>
        </p:txBody>
      </p:sp>
      <p:sp>
        <p:nvSpPr>
          <p:cNvPr id="3" name="Zone de texte 2">
            <a:extLst>
              <a:ext uri="{FF2B5EF4-FFF2-40B4-BE49-F238E27FC236}">
                <a16:creationId xmlns:a16="http://schemas.microsoft.com/office/drawing/2014/main" id="{F4F0BC7B-377D-9021-458D-1A9D9408BED7}"/>
              </a:ext>
            </a:extLst>
          </p:cNvPr>
          <p:cNvSpPr txBox="1">
            <a:spLocks noChangeArrowheads="1"/>
          </p:cNvSpPr>
          <p:nvPr/>
        </p:nvSpPr>
        <p:spPr bwMode="auto">
          <a:xfrm>
            <a:off x="5781212" y="2374841"/>
            <a:ext cx="2025068" cy="5730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BE"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Contrat de gestion </a:t>
            </a:r>
            <a:endParaRPr kumimoji="0" lang="fr-BE" altLang="fr-FR" sz="2800" b="0" i="0" u="none" strike="noStrike" cap="none" normalizeH="0" baseline="0" dirty="0">
              <a:ln>
                <a:noFill/>
              </a:ln>
              <a:solidFill>
                <a:schemeClr val="tx1"/>
              </a:solidFill>
              <a:effectLst/>
              <a:latin typeface="Arial" panose="020B0604020202020204" pitchFamily="34" charset="0"/>
            </a:endParaRPr>
          </a:p>
        </p:txBody>
      </p:sp>
      <p:cxnSp>
        <p:nvCxnSpPr>
          <p:cNvPr id="4" name="Connecteur droit avec flèche 3">
            <a:extLst>
              <a:ext uri="{FF2B5EF4-FFF2-40B4-BE49-F238E27FC236}">
                <a16:creationId xmlns:a16="http://schemas.microsoft.com/office/drawing/2014/main" id="{84399EB8-5718-48A1-A6B8-98B10C4BF82C}"/>
              </a:ext>
            </a:extLst>
          </p:cNvPr>
          <p:cNvCxnSpPr/>
          <p:nvPr/>
        </p:nvCxnSpPr>
        <p:spPr>
          <a:xfrm flipV="1">
            <a:off x="7321704" y="2255980"/>
            <a:ext cx="473075" cy="125730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F98CC5D0-A6D7-7564-0CE9-A30DE85B0CF6}"/>
              </a:ext>
            </a:extLst>
          </p:cNvPr>
          <p:cNvSpPr>
            <a:spLocks noChangeArrowheads="1"/>
          </p:cNvSpPr>
          <p:nvPr/>
        </p:nvSpPr>
        <p:spPr bwMode="auto">
          <a:xfrm>
            <a:off x="9676152" y="3487896"/>
            <a:ext cx="1476181" cy="719999"/>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Nord  </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792A3C5-416F-C328-F2C4-C44AB14BF8C5}"/>
              </a:ext>
            </a:extLst>
          </p:cNvPr>
          <p:cNvSpPr>
            <a:spLocks noChangeArrowheads="1"/>
          </p:cNvSpPr>
          <p:nvPr/>
        </p:nvSpPr>
        <p:spPr bwMode="auto">
          <a:xfrm>
            <a:off x="9676152" y="4483063"/>
            <a:ext cx="1476181" cy="777808"/>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Nord-est </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5D24030-205F-B21F-3D78-BF70B5D492A2}"/>
              </a:ext>
            </a:extLst>
          </p:cNvPr>
          <p:cNvSpPr>
            <a:spLocks noChangeArrowheads="1"/>
          </p:cNvSpPr>
          <p:nvPr/>
        </p:nvSpPr>
        <p:spPr bwMode="auto">
          <a:xfrm>
            <a:off x="6182362" y="5227047"/>
            <a:ext cx="1501291" cy="742251"/>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Centre-ouest</a:t>
            </a:r>
            <a:endParaRPr kumimoji="0" lang="fr-FR" altLang="fr-FR" sz="2400" b="0"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5C9CCE4-7590-C74B-B5D7-4177DE3CDFF4}"/>
              </a:ext>
            </a:extLst>
          </p:cNvPr>
          <p:cNvSpPr>
            <a:spLocks noChangeArrowheads="1"/>
          </p:cNvSpPr>
          <p:nvPr/>
        </p:nvSpPr>
        <p:spPr bwMode="auto">
          <a:xfrm>
            <a:off x="7946308" y="5371802"/>
            <a:ext cx="1568069" cy="720000"/>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a:t>
            </a:r>
            <a:endParaRPr kumimoji="0" lang="fr-FR" altLang="fr-FR" sz="1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Sud-est</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66E68C3-4534-8F47-205F-BE8F9A5A000B}"/>
              </a:ext>
            </a:extLst>
          </p:cNvPr>
          <p:cNvSpPr>
            <a:spLocks noChangeArrowheads="1"/>
          </p:cNvSpPr>
          <p:nvPr/>
        </p:nvSpPr>
        <p:spPr bwMode="auto">
          <a:xfrm>
            <a:off x="3313116" y="3999929"/>
            <a:ext cx="1383236" cy="709374"/>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Sud</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12" name="Rectangle 21">
            <a:extLst>
              <a:ext uri="{FF2B5EF4-FFF2-40B4-BE49-F238E27FC236}">
                <a16:creationId xmlns:a16="http://schemas.microsoft.com/office/drawing/2014/main" id="{B25677A4-9928-DFF9-02E4-EF025066F128}"/>
              </a:ext>
            </a:extLst>
          </p:cNvPr>
          <p:cNvSpPr>
            <a:spLocks noChangeArrowheads="1"/>
          </p:cNvSpPr>
          <p:nvPr/>
        </p:nvSpPr>
        <p:spPr bwMode="auto">
          <a:xfrm>
            <a:off x="2467485" y="4803851"/>
            <a:ext cx="1229405" cy="784838"/>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Conseil aide et soins</a:t>
            </a: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13" name="Rectangle 29">
            <a:extLst>
              <a:ext uri="{FF2B5EF4-FFF2-40B4-BE49-F238E27FC236}">
                <a16:creationId xmlns:a16="http://schemas.microsoft.com/office/drawing/2014/main" id="{75800CB9-839D-645C-1202-DF6CF2117DB1}"/>
              </a:ext>
            </a:extLst>
          </p:cNvPr>
          <p:cNvSpPr>
            <a:spLocks noChangeArrowheads="1"/>
          </p:cNvSpPr>
          <p:nvPr/>
        </p:nvSpPr>
        <p:spPr bwMode="auto">
          <a:xfrm>
            <a:off x="1344932" y="5982389"/>
            <a:ext cx="1035050" cy="551916"/>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hôpital</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14" name="Text Box 1">
            <a:extLst>
              <a:ext uri="{FF2B5EF4-FFF2-40B4-BE49-F238E27FC236}">
                <a16:creationId xmlns:a16="http://schemas.microsoft.com/office/drawing/2014/main" id="{CA1A685D-35C2-3B53-76AA-424F2819BC0A}"/>
              </a:ext>
            </a:extLst>
          </p:cNvPr>
          <p:cNvSpPr txBox="1">
            <a:spLocks noChangeArrowheads="1"/>
          </p:cNvSpPr>
          <p:nvPr/>
        </p:nvSpPr>
        <p:spPr bwMode="auto">
          <a:xfrm rot="-5400000">
            <a:off x="-124955" y="4731097"/>
            <a:ext cx="1080374" cy="4587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7CAAC"/>
                </a:solidFill>
                <a:effectLst/>
                <a:latin typeface="Calibri" panose="020F0502020204030204" pitchFamily="34" charset="0"/>
                <a:ea typeface="Calibri" panose="020F0502020204030204" pitchFamily="34" charset="0"/>
                <a:cs typeface="Times New Roman" panose="02020603050405020304" pitchFamily="18" charset="0"/>
              </a:rPr>
              <a:t>BASSIN</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00DC98AA-8B7C-2476-BAEC-3A201C1CB173}"/>
              </a:ext>
            </a:extLst>
          </p:cNvPr>
          <p:cNvSpPr/>
          <p:nvPr/>
        </p:nvSpPr>
        <p:spPr>
          <a:xfrm>
            <a:off x="5781212" y="3619229"/>
            <a:ext cx="2983230" cy="116332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6" name="Autre processus 2">
            <a:extLst>
              <a:ext uri="{FF2B5EF4-FFF2-40B4-BE49-F238E27FC236}">
                <a16:creationId xmlns:a16="http://schemas.microsoft.com/office/drawing/2014/main" id="{8A988AFF-F80A-3BF3-C34F-49EADCAFC59F}"/>
              </a:ext>
            </a:extLst>
          </p:cNvPr>
          <p:cNvSpPr>
            <a:spLocks noChangeArrowheads="1"/>
          </p:cNvSpPr>
          <p:nvPr/>
        </p:nvSpPr>
        <p:spPr bwMode="auto">
          <a:xfrm>
            <a:off x="6691802" y="1433876"/>
            <a:ext cx="1809750" cy="654050"/>
          </a:xfrm>
          <a:prstGeom prst="flowChartAlternateProcess">
            <a:avLst/>
          </a:prstGeom>
          <a:solidFill>
            <a:srgbClr val="F4B083"/>
          </a:solidFill>
          <a:ln w="6350">
            <a:solidFill>
              <a:srgbClr val="ED7D31"/>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Cocom </a:t>
            </a:r>
            <a:endParaRPr kumimoji="0" lang="nl-NL" altLang="fr-FR" sz="2800" b="0" i="0" u="none" strike="noStrike" cap="none" normalizeH="0" baseline="0" dirty="0">
              <a:ln>
                <a:noFill/>
              </a:ln>
              <a:solidFill>
                <a:schemeClr val="tx1"/>
              </a:solidFill>
              <a:effectLst/>
              <a:latin typeface="Arial" panose="020B0604020202020204" pitchFamily="34" charset="0"/>
            </a:endParaRPr>
          </a:p>
        </p:txBody>
      </p:sp>
      <p:sp>
        <p:nvSpPr>
          <p:cNvPr id="17" name="Autre processus 3">
            <a:extLst>
              <a:ext uri="{FF2B5EF4-FFF2-40B4-BE49-F238E27FC236}">
                <a16:creationId xmlns:a16="http://schemas.microsoft.com/office/drawing/2014/main" id="{CE298AC5-5DED-F1E5-4929-6C8517C2A4AB}"/>
              </a:ext>
            </a:extLst>
          </p:cNvPr>
          <p:cNvSpPr>
            <a:spLocks noChangeArrowheads="1"/>
          </p:cNvSpPr>
          <p:nvPr/>
        </p:nvSpPr>
        <p:spPr bwMode="auto">
          <a:xfrm>
            <a:off x="1668161" y="1069286"/>
            <a:ext cx="1532093" cy="906563"/>
          </a:xfrm>
          <a:prstGeom prst="flowChartAlternateProcess">
            <a:avLst/>
          </a:prstGeom>
          <a:solidFill>
            <a:srgbClr val="FFD966"/>
          </a:soli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28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AG</a:t>
            </a:r>
            <a:endParaRPr kumimoji="0" lang="nl-NL" altLang="fr-FR" sz="4000" b="0" i="0" u="none" strike="noStrike" cap="none" normalizeH="0" baseline="0" dirty="0">
              <a:ln>
                <a:noFill/>
              </a:ln>
              <a:solidFill>
                <a:schemeClr val="tx1"/>
              </a:solidFill>
              <a:effectLst/>
              <a:latin typeface="Arial" panose="020B0604020202020204" pitchFamily="34" charset="0"/>
            </a:endParaRPr>
          </a:p>
        </p:txBody>
      </p:sp>
      <p:sp>
        <p:nvSpPr>
          <p:cNvPr id="18" name="Autre processus 4">
            <a:extLst>
              <a:ext uri="{FF2B5EF4-FFF2-40B4-BE49-F238E27FC236}">
                <a16:creationId xmlns:a16="http://schemas.microsoft.com/office/drawing/2014/main" id="{7A59A01D-2819-D5FA-A02C-53EEA0DFA0D4}"/>
              </a:ext>
            </a:extLst>
          </p:cNvPr>
          <p:cNvSpPr>
            <a:spLocks noChangeArrowheads="1"/>
          </p:cNvSpPr>
          <p:nvPr/>
        </p:nvSpPr>
        <p:spPr bwMode="auto">
          <a:xfrm>
            <a:off x="3790169" y="2464800"/>
            <a:ext cx="1489075" cy="777875"/>
          </a:xfrm>
          <a:prstGeom prst="flowChartAlternateProcess">
            <a:avLst/>
          </a:prstGeom>
          <a:gradFill rotWithShape="1">
            <a:gsLst>
              <a:gs pos="0">
                <a:srgbClr val="FFDD9C"/>
              </a:gs>
              <a:gs pos="50000">
                <a:srgbClr val="FFD78E"/>
              </a:gs>
              <a:gs pos="100000">
                <a:srgbClr val="FFD479"/>
              </a:gs>
            </a:gsLst>
            <a:lin ang="5400000"/>
          </a:gradFill>
          <a:ln w="6350">
            <a:solidFill>
              <a:srgbClr val="FFC000"/>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2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CA</a:t>
            </a:r>
            <a:endParaRPr kumimoji="0" lang="nl-NL" altLang="fr-FR" sz="3600" b="0" i="0" u="none" strike="noStrike" cap="none" normalizeH="0" baseline="0" dirty="0">
              <a:ln>
                <a:noFill/>
              </a:ln>
              <a:solidFill>
                <a:schemeClr val="tx1"/>
              </a:solidFill>
              <a:effectLst/>
              <a:latin typeface="Arial" panose="020B0604020202020204" pitchFamily="34" charset="0"/>
            </a:endParaRPr>
          </a:p>
        </p:txBody>
      </p:sp>
      <p:sp>
        <p:nvSpPr>
          <p:cNvPr id="19" name="Zone de texte 6">
            <a:extLst>
              <a:ext uri="{FF2B5EF4-FFF2-40B4-BE49-F238E27FC236}">
                <a16:creationId xmlns:a16="http://schemas.microsoft.com/office/drawing/2014/main" id="{D59152CE-CA9C-8DC9-8222-06E63A3CF204}"/>
              </a:ext>
            </a:extLst>
          </p:cNvPr>
          <p:cNvSpPr txBox="1">
            <a:spLocks noChangeArrowheads="1"/>
          </p:cNvSpPr>
          <p:nvPr/>
        </p:nvSpPr>
        <p:spPr bwMode="auto">
          <a:xfrm>
            <a:off x="6126613" y="3790249"/>
            <a:ext cx="2281238" cy="776287"/>
          </a:xfrm>
          <a:prstGeom prst="rect">
            <a:avLst/>
          </a:prstGeom>
          <a:solidFill>
            <a:srgbClr val="BF8F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Structure d’appui à la 1ère ligne aide et soins »</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BRUSANO</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cxnSp>
        <p:nvCxnSpPr>
          <p:cNvPr id="21" name="Connecteur droit avec flèche 20">
            <a:extLst>
              <a:ext uri="{FF2B5EF4-FFF2-40B4-BE49-F238E27FC236}">
                <a16:creationId xmlns:a16="http://schemas.microsoft.com/office/drawing/2014/main" id="{2FE54C32-294D-A3EB-32E0-89F3FE095074}"/>
              </a:ext>
            </a:extLst>
          </p:cNvPr>
          <p:cNvCxnSpPr/>
          <p:nvPr/>
        </p:nvCxnSpPr>
        <p:spPr>
          <a:xfrm flipH="1" flipV="1">
            <a:off x="3314314" y="1659918"/>
            <a:ext cx="895350" cy="655320"/>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2" name="Rectangle 22">
            <a:extLst>
              <a:ext uri="{FF2B5EF4-FFF2-40B4-BE49-F238E27FC236}">
                <a16:creationId xmlns:a16="http://schemas.microsoft.com/office/drawing/2014/main" id="{30AFAE0B-80F9-3C4E-23AF-B66B139D2D25}"/>
              </a:ext>
            </a:extLst>
          </p:cNvPr>
          <p:cNvSpPr>
            <a:spLocks noChangeArrowheads="1"/>
          </p:cNvSpPr>
          <p:nvPr/>
        </p:nvSpPr>
        <p:spPr bwMode="auto">
          <a:xfrm>
            <a:off x="3858114" y="4871933"/>
            <a:ext cx="1252517" cy="777875"/>
          </a:xfrm>
          <a:prstGeom prst="rect">
            <a:avLst/>
          </a:prstGeom>
          <a:solidFill>
            <a:srgbClr val="8EAADB"/>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Groupe de mobilisation des acteurs</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5" name="Rectangle 1006579624">
            <a:extLst>
              <a:ext uri="{FF2B5EF4-FFF2-40B4-BE49-F238E27FC236}">
                <a16:creationId xmlns:a16="http://schemas.microsoft.com/office/drawing/2014/main" id="{8836ABBE-1ADC-A1E5-A310-91127CF21EA1}"/>
              </a:ext>
            </a:extLst>
          </p:cNvPr>
          <p:cNvSpPr>
            <a:spLocks noChangeArrowheads="1"/>
          </p:cNvSpPr>
          <p:nvPr/>
        </p:nvSpPr>
        <p:spPr bwMode="auto">
          <a:xfrm>
            <a:off x="2418082" y="5982388"/>
            <a:ext cx="1154112" cy="551915"/>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prévention)</a:t>
            </a: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sp>
        <p:nvSpPr>
          <p:cNvPr id="26" name="Rectangle 1680315146">
            <a:extLst>
              <a:ext uri="{FF2B5EF4-FFF2-40B4-BE49-F238E27FC236}">
                <a16:creationId xmlns:a16="http://schemas.microsoft.com/office/drawing/2014/main" id="{A4B474E3-7224-1EE0-2259-E69A4ACBAAF8}"/>
              </a:ext>
            </a:extLst>
          </p:cNvPr>
          <p:cNvSpPr>
            <a:spLocks noChangeArrowheads="1"/>
          </p:cNvSpPr>
          <p:nvPr/>
        </p:nvSpPr>
        <p:spPr bwMode="auto">
          <a:xfrm>
            <a:off x="3627757" y="5982389"/>
            <a:ext cx="739775" cy="551914"/>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GT crise</a:t>
            </a:r>
            <a:endParaRPr kumimoji="0" lang="fr-FR" altLang="fr-FR" sz="1000" b="0" i="0" u="none" strike="noStrike" cap="none" normalizeH="0" baseline="0" dirty="0">
              <a:ln>
                <a:noFill/>
              </a:ln>
              <a:solidFill>
                <a:schemeClr val="tx1"/>
              </a:solidFill>
              <a:effectLst/>
            </a:endParaRPr>
          </a:p>
        </p:txBody>
      </p:sp>
      <p:sp>
        <p:nvSpPr>
          <p:cNvPr id="27" name="Rectangle 1705578996">
            <a:extLst>
              <a:ext uri="{FF2B5EF4-FFF2-40B4-BE49-F238E27FC236}">
                <a16:creationId xmlns:a16="http://schemas.microsoft.com/office/drawing/2014/main" id="{830117AC-3455-3252-91EA-D7C4EF304152}"/>
              </a:ext>
            </a:extLst>
          </p:cNvPr>
          <p:cNvSpPr>
            <a:spLocks noChangeArrowheads="1"/>
          </p:cNvSpPr>
          <p:nvPr/>
        </p:nvSpPr>
        <p:spPr bwMode="auto">
          <a:xfrm>
            <a:off x="4423095" y="5982388"/>
            <a:ext cx="1035050" cy="551914"/>
          </a:xfrm>
          <a:prstGeom prst="rect">
            <a:avLst/>
          </a:prstGeom>
          <a:solidFill>
            <a:srgbClr val="0070C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GT santé mentale</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28" name="Rectangle 429889449">
            <a:extLst>
              <a:ext uri="{FF2B5EF4-FFF2-40B4-BE49-F238E27FC236}">
                <a16:creationId xmlns:a16="http://schemas.microsoft.com/office/drawing/2014/main" id="{47E9EF4E-E763-57E5-A9DD-2FD73FADB358}"/>
              </a:ext>
            </a:extLst>
          </p:cNvPr>
          <p:cNvSpPr>
            <a:spLocks noChangeArrowheads="1"/>
          </p:cNvSpPr>
          <p:nvPr/>
        </p:nvSpPr>
        <p:spPr bwMode="auto">
          <a:xfrm>
            <a:off x="949644" y="3631302"/>
            <a:ext cx="1108075" cy="701675"/>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Atelier permanent  Réseau </a:t>
            </a:r>
            <a:endParaRPr kumimoji="0" lang="fr-FR" altLang="fr-FR" sz="2000" b="0" i="0" u="none" strike="noStrike" cap="none" normalizeH="0" baseline="0" dirty="0">
              <a:ln>
                <a:noFill/>
              </a:ln>
              <a:solidFill>
                <a:schemeClr val="tx1"/>
              </a:solidFill>
              <a:effectLst/>
              <a:latin typeface="Arial" panose="020B0604020202020204" pitchFamily="34" charset="0"/>
            </a:endParaRPr>
          </a:p>
        </p:txBody>
      </p:sp>
      <p:sp>
        <p:nvSpPr>
          <p:cNvPr id="29" name="Rectangle 2027465486">
            <a:extLst>
              <a:ext uri="{FF2B5EF4-FFF2-40B4-BE49-F238E27FC236}">
                <a16:creationId xmlns:a16="http://schemas.microsoft.com/office/drawing/2014/main" id="{A26EF5A0-685C-9A20-C03C-E72A8626289F}"/>
              </a:ext>
            </a:extLst>
          </p:cNvPr>
          <p:cNvSpPr>
            <a:spLocks noChangeArrowheads="1"/>
          </p:cNvSpPr>
          <p:nvPr/>
        </p:nvSpPr>
        <p:spPr bwMode="auto">
          <a:xfrm>
            <a:off x="949644" y="4420289"/>
            <a:ext cx="1108075" cy="692150"/>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 </a:t>
            </a:r>
            <a:endParaRPr kumimoji="0" lang="nl-NL" altLang="fr-FR" sz="9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14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Information </a:t>
            </a:r>
            <a:r>
              <a:rPr kumimoji="0" lang="nl-NL" altLang="fr-FR" sz="1400" b="0" i="0" u="none" strike="noStrike" cap="none" normalizeH="0" baseline="0" dirty="0" err="1">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population</a:t>
            </a:r>
            <a:endParaRPr kumimoji="0" lang="nl-NL" altLang="fr-FR" sz="2000" b="0" i="0" u="none" strike="noStrike" cap="none" normalizeH="0" baseline="0" dirty="0">
              <a:ln>
                <a:noFill/>
              </a:ln>
              <a:solidFill>
                <a:schemeClr val="tx1"/>
              </a:solidFill>
              <a:effectLst/>
              <a:latin typeface="Arial" panose="020B0604020202020204" pitchFamily="34" charset="0"/>
            </a:endParaRPr>
          </a:p>
        </p:txBody>
      </p:sp>
      <p:sp>
        <p:nvSpPr>
          <p:cNvPr id="30" name="Rectangle 1323258983">
            <a:extLst>
              <a:ext uri="{FF2B5EF4-FFF2-40B4-BE49-F238E27FC236}">
                <a16:creationId xmlns:a16="http://schemas.microsoft.com/office/drawing/2014/main" id="{07858D2C-53A1-0964-2E6D-6F56C7C03E03}"/>
              </a:ext>
            </a:extLst>
          </p:cNvPr>
          <p:cNvSpPr>
            <a:spLocks noChangeArrowheads="1"/>
          </p:cNvSpPr>
          <p:nvPr/>
        </p:nvSpPr>
        <p:spPr bwMode="auto">
          <a:xfrm>
            <a:off x="949644" y="5188639"/>
            <a:ext cx="1108075" cy="600075"/>
          </a:xfrm>
          <a:prstGeom prst="rect">
            <a:avLst/>
          </a:prstGeom>
          <a:solidFill>
            <a:srgbClr val="9CC2E5"/>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AP</a:t>
            </a:r>
            <a:endParaRPr kumimoji="0" lang="nl-NL"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nl-NL" altLang="fr-FR" sz="1600" b="0"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Info prof.  </a:t>
            </a:r>
            <a:endParaRPr kumimoji="0" lang="nl-NL" altLang="fr-FR" sz="2400" b="0" i="0" u="none" strike="noStrike" cap="none" normalizeH="0" baseline="0" dirty="0">
              <a:ln>
                <a:noFill/>
              </a:ln>
              <a:solidFill>
                <a:schemeClr val="tx1"/>
              </a:solidFill>
              <a:effectLst/>
              <a:latin typeface="Arial" panose="020B0604020202020204" pitchFamily="34" charset="0"/>
            </a:endParaRPr>
          </a:p>
        </p:txBody>
      </p:sp>
      <p:cxnSp>
        <p:nvCxnSpPr>
          <p:cNvPr id="31" name="Connecteur droit 30">
            <a:extLst>
              <a:ext uri="{FF2B5EF4-FFF2-40B4-BE49-F238E27FC236}">
                <a16:creationId xmlns:a16="http://schemas.microsoft.com/office/drawing/2014/main" id="{A03AFC37-92C6-4B38-C72A-3F5F83E821FD}"/>
              </a:ext>
            </a:extLst>
          </p:cNvPr>
          <p:cNvCxnSpPr/>
          <p:nvPr/>
        </p:nvCxnSpPr>
        <p:spPr>
          <a:xfrm>
            <a:off x="2141082" y="3977236"/>
            <a:ext cx="774700" cy="777875"/>
          </a:xfrm>
          <a:prstGeom prst="line">
            <a:avLst/>
          </a:prstGeom>
        </p:spPr>
        <p:style>
          <a:lnRef idx="1">
            <a:schemeClr val="dk1"/>
          </a:lnRef>
          <a:fillRef idx="0">
            <a:schemeClr val="dk1"/>
          </a:fillRef>
          <a:effectRef idx="0">
            <a:schemeClr val="dk1"/>
          </a:effectRef>
          <a:fontRef idx="minor">
            <a:schemeClr val="tx1"/>
          </a:fontRef>
        </p:style>
      </p:cxnSp>
      <p:cxnSp>
        <p:nvCxnSpPr>
          <p:cNvPr id="32" name="Connecteur droit 31">
            <a:extLst>
              <a:ext uri="{FF2B5EF4-FFF2-40B4-BE49-F238E27FC236}">
                <a16:creationId xmlns:a16="http://schemas.microsoft.com/office/drawing/2014/main" id="{F69CE1C9-1F5E-F78B-9F55-0C2278059087}"/>
              </a:ext>
            </a:extLst>
          </p:cNvPr>
          <p:cNvCxnSpPr/>
          <p:nvPr/>
        </p:nvCxnSpPr>
        <p:spPr>
          <a:xfrm>
            <a:off x="3076894" y="5218484"/>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3" name="Connecteur droit 32">
            <a:extLst>
              <a:ext uri="{FF2B5EF4-FFF2-40B4-BE49-F238E27FC236}">
                <a16:creationId xmlns:a16="http://schemas.microsoft.com/office/drawing/2014/main" id="{6980917D-8D0D-D97E-5437-C8CFE06F95B5}"/>
              </a:ext>
            </a:extLst>
          </p:cNvPr>
          <p:cNvCxnSpPr/>
          <p:nvPr/>
        </p:nvCxnSpPr>
        <p:spPr>
          <a:xfrm>
            <a:off x="2122662" y="4868080"/>
            <a:ext cx="295275" cy="168275"/>
          </a:xfrm>
          <a:prstGeom prst="line">
            <a:avLst/>
          </a:prstGeom>
        </p:spPr>
        <p:style>
          <a:lnRef idx="1">
            <a:schemeClr val="dk1"/>
          </a:lnRef>
          <a:fillRef idx="0">
            <a:schemeClr val="dk1"/>
          </a:fillRef>
          <a:effectRef idx="0">
            <a:schemeClr val="dk1"/>
          </a:effectRef>
          <a:fontRef idx="minor">
            <a:schemeClr val="tx1"/>
          </a:fontRef>
        </p:style>
      </p:cxnSp>
      <p:cxnSp>
        <p:nvCxnSpPr>
          <p:cNvPr id="34" name="Connecteur droit 33">
            <a:extLst>
              <a:ext uri="{FF2B5EF4-FFF2-40B4-BE49-F238E27FC236}">
                <a16:creationId xmlns:a16="http://schemas.microsoft.com/office/drawing/2014/main" id="{0760D8D4-C3CD-4365-E08E-09C1A5731D8F}"/>
              </a:ext>
            </a:extLst>
          </p:cNvPr>
          <p:cNvCxnSpPr/>
          <p:nvPr/>
        </p:nvCxnSpPr>
        <p:spPr>
          <a:xfrm flipV="1">
            <a:off x="2122661" y="5477803"/>
            <a:ext cx="295275" cy="45720"/>
          </a:xfrm>
          <a:prstGeom prst="line">
            <a:avLst/>
          </a:prstGeom>
        </p:spPr>
        <p:style>
          <a:lnRef idx="1">
            <a:schemeClr val="dk1"/>
          </a:lnRef>
          <a:fillRef idx="0">
            <a:schemeClr val="dk1"/>
          </a:fillRef>
          <a:effectRef idx="0">
            <a:schemeClr val="dk1"/>
          </a:effectRef>
          <a:fontRef idx="minor">
            <a:schemeClr val="tx1"/>
          </a:fontRef>
        </p:style>
      </p:cxnSp>
      <p:cxnSp>
        <p:nvCxnSpPr>
          <p:cNvPr id="35" name="Connecteur droit 34">
            <a:extLst>
              <a:ext uri="{FF2B5EF4-FFF2-40B4-BE49-F238E27FC236}">
                <a16:creationId xmlns:a16="http://schemas.microsoft.com/office/drawing/2014/main" id="{D01602FA-2FD7-89D2-EAB7-71BE696F8424}"/>
              </a:ext>
            </a:extLst>
          </p:cNvPr>
          <p:cNvCxnSpPr/>
          <p:nvPr/>
        </p:nvCxnSpPr>
        <p:spPr>
          <a:xfrm flipV="1">
            <a:off x="2269854" y="5646409"/>
            <a:ext cx="184150" cy="230505"/>
          </a:xfrm>
          <a:prstGeom prst="line">
            <a:avLst/>
          </a:prstGeom>
        </p:spPr>
        <p:style>
          <a:lnRef idx="1">
            <a:schemeClr val="dk1"/>
          </a:lnRef>
          <a:fillRef idx="0">
            <a:schemeClr val="dk1"/>
          </a:fillRef>
          <a:effectRef idx="0">
            <a:schemeClr val="dk1"/>
          </a:effectRef>
          <a:fontRef idx="minor">
            <a:schemeClr val="tx1"/>
          </a:fontRef>
        </p:style>
      </p:cxnSp>
      <p:cxnSp>
        <p:nvCxnSpPr>
          <p:cNvPr id="36" name="Connecteur droit 35">
            <a:extLst>
              <a:ext uri="{FF2B5EF4-FFF2-40B4-BE49-F238E27FC236}">
                <a16:creationId xmlns:a16="http://schemas.microsoft.com/office/drawing/2014/main" id="{F6238D66-9A95-4398-8996-DB3557DA064B}"/>
              </a:ext>
            </a:extLst>
          </p:cNvPr>
          <p:cNvCxnSpPr/>
          <p:nvPr/>
        </p:nvCxnSpPr>
        <p:spPr>
          <a:xfrm>
            <a:off x="2657839" y="5683239"/>
            <a:ext cx="128270" cy="230505"/>
          </a:xfrm>
          <a:prstGeom prst="line">
            <a:avLst/>
          </a:prstGeom>
        </p:spPr>
        <p:style>
          <a:lnRef idx="1">
            <a:schemeClr val="dk1"/>
          </a:lnRef>
          <a:fillRef idx="0">
            <a:schemeClr val="dk1"/>
          </a:fillRef>
          <a:effectRef idx="0">
            <a:schemeClr val="dk1"/>
          </a:effectRef>
          <a:fontRef idx="minor">
            <a:schemeClr val="tx1"/>
          </a:fontRef>
        </p:style>
      </p:cxnSp>
      <p:cxnSp>
        <p:nvCxnSpPr>
          <p:cNvPr id="37" name="Connecteur droit 36">
            <a:extLst>
              <a:ext uri="{FF2B5EF4-FFF2-40B4-BE49-F238E27FC236}">
                <a16:creationId xmlns:a16="http://schemas.microsoft.com/office/drawing/2014/main" id="{DFE9F474-5C7D-51DC-FA17-2AB693E2CB23}"/>
              </a:ext>
            </a:extLst>
          </p:cNvPr>
          <p:cNvCxnSpPr/>
          <p:nvPr/>
        </p:nvCxnSpPr>
        <p:spPr>
          <a:xfrm>
            <a:off x="3461749" y="5646409"/>
            <a:ext cx="944245" cy="267335"/>
          </a:xfrm>
          <a:prstGeom prst="line">
            <a:avLst/>
          </a:prstGeom>
        </p:spPr>
        <p:style>
          <a:lnRef idx="1">
            <a:schemeClr val="dk1"/>
          </a:lnRef>
          <a:fillRef idx="0">
            <a:schemeClr val="dk1"/>
          </a:fillRef>
          <a:effectRef idx="0">
            <a:schemeClr val="dk1"/>
          </a:effectRef>
          <a:fontRef idx="minor">
            <a:schemeClr val="tx1"/>
          </a:fontRef>
        </p:style>
      </p:cxnSp>
      <p:cxnSp>
        <p:nvCxnSpPr>
          <p:cNvPr id="38" name="Connecteur droit 37">
            <a:extLst>
              <a:ext uri="{FF2B5EF4-FFF2-40B4-BE49-F238E27FC236}">
                <a16:creationId xmlns:a16="http://schemas.microsoft.com/office/drawing/2014/main" id="{200EA836-DDD0-186E-D252-A43DA01E7C58}"/>
              </a:ext>
            </a:extLst>
          </p:cNvPr>
          <p:cNvCxnSpPr/>
          <p:nvPr/>
        </p:nvCxnSpPr>
        <p:spPr>
          <a:xfrm>
            <a:off x="3052809" y="5646409"/>
            <a:ext cx="638810" cy="267335"/>
          </a:xfrm>
          <a:prstGeom prst="line">
            <a:avLst/>
          </a:prstGeom>
        </p:spPr>
        <p:style>
          <a:lnRef idx="1">
            <a:schemeClr val="dk1"/>
          </a:lnRef>
          <a:fillRef idx="0">
            <a:schemeClr val="dk1"/>
          </a:fillRef>
          <a:effectRef idx="0">
            <a:schemeClr val="dk1"/>
          </a:effectRef>
          <a:fontRef idx="minor">
            <a:schemeClr val="tx1"/>
          </a:fontRef>
        </p:style>
      </p:cxnSp>
      <p:cxnSp>
        <p:nvCxnSpPr>
          <p:cNvPr id="39" name="Connecteur droit 38">
            <a:extLst>
              <a:ext uri="{FF2B5EF4-FFF2-40B4-BE49-F238E27FC236}">
                <a16:creationId xmlns:a16="http://schemas.microsoft.com/office/drawing/2014/main" id="{7B344C55-DB72-B976-3F25-E7C4082BB807}"/>
              </a:ext>
            </a:extLst>
          </p:cNvPr>
          <p:cNvCxnSpPr>
            <a:cxnSpLocks/>
          </p:cNvCxnSpPr>
          <p:nvPr/>
        </p:nvCxnSpPr>
        <p:spPr>
          <a:xfrm flipV="1">
            <a:off x="4812733" y="4191999"/>
            <a:ext cx="885116" cy="214314"/>
          </a:xfrm>
          <a:prstGeom prst="line">
            <a:avLst/>
          </a:prstGeom>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1D8F637B-FC8B-B715-DB7E-64ECE0CA8147}"/>
              </a:ext>
            </a:extLst>
          </p:cNvPr>
          <p:cNvCxnSpPr/>
          <p:nvPr/>
        </p:nvCxnSpPr>
        <p:spPr>
          <a:xfrm>
            <a:off x="6870872" y="4829539"/>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F63E673A-DBAA-D033-65BE-8C6FC629000E}"/>
              </a:ext>
            </a:extLst>
          </p:cNvPr>
          <p:cNvCxnSpPr/>
          <p:nvPr/>
        </p:nvCxnSpPr>
        <p:spPr>
          <a:xfrm>
            <a:off x="8367567" y="4902564"/>
            <a:ext cx="267970" cy="433705"/>
          </a:xfrm>
          <a:prstGeom prst="line">
            <a:avLst/>
          </a:prstGeom>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80FD3047-FDC1-EB7B-EACA-CE2EE87EB5EB}"/>
              </a:ext>
            </a:extLst>
          </p:cNvPr>
          <p:cNvCxnSpPr/>
          <p:nvPr/>
        </p:nvCxnSpPr>
        <p:spPr>
          <a:xfrm>
            <a:off x="8866042" y="4589509"/>
            <a:ext cx="648335" cy="414655"/>
          </a:xfrm>
          <a:prstGeom prst="line">
            <a:avLst/>
          </a:prstGeom>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CE43D653-22C3-5475-94F7-9D3A89DCD876}"/>
              </a:ext>
            </a:extLst>
          </p:cNvPr>
          <p:cNvCxnSpPr/>
          <p:nvPr/>
        </p:nvCxnSpPr>
        <p:spPr>
          <a:xfrm flipV="1">
            <a:off x="8866042" y="4118339"/>
            <a:ext cx="720090" cy="73660"/>
          </a:xfrm>
          <a:prstGeom prst="line">
            <a:avLst/>
          </a:prstGeom>
        </p:spPr>
        <p:style>
          <a:lnRef idx="1">
            <a:schemeClr val="dk1"/>
          </a:lnRef>
          <a:fillRef idx="0">
            <a:schemeClr val="dk1"/>
          </a:fillRef>
          <a:effectRef idx="0">
            <a:schemeClr val="dk1"/>
          </a:effectRef>
          <a:fontRef idx="minor">
            <a:schemeClr val="tx1"/>
          </a:fontRef>
        </p:style>
      </p:cxnSp>
      <p:sp>
        <p:nvSpPr>
          <p:cNvPr id="45" name="Rectangle 60">
            <a:extLst>
              <a:ext uri="{FF2B5EF4-FFF2-40B4-BE49-F238E27FC236}">
                <a16:creationId xmlns:a16="http://schemas.microsoft.com/office/drawing/2014/main" id="{89765F89-49AB-21CF-1A5C-A22B6C6A5245}"/>
              </a:ext>
            </a:extLst>
          </p:cNvPr>
          <p:cNvSpPr>
            <a:spLocks noChangeArrowheads="1"/>
          </p:cNvSpPr>
          <p:nvPr/>
        </p:nvSpPr>
        <p:spPr bwMode="auto">
          <a:xfrm>
            <a:off x="1255567" y="4454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BE" altLang="fr-FR" sz="1800" b="0" i="0" u="none" strike="noStrike" cap="none" normalizeH="0" baseline="0">
                <a:ln>
                  <a:noFill/>
                </a:ln>
                <a:solidFill>
                  <a:schemeClr val="tx1"/>
                </a:solidFill>
                <a:effectLst/>
                <a:latin typeface="Arial" panose="020B0604020202020204" pitchFamily="34" charset="0"/>
              </a:rPr>
            </a:b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sp>
        <p:nvSpPr>
          <p:cNvPr id="46" name="Rectangle 61">
            <a:extLst>
              <a:ext uri="{FF2B5EF4-FFF2-40B4-BE49-F238E27FC236}">
                <a16:creationId xmlns:a16="http://schemas.microsoft.com/office/drawing/2014/main" id="{D4CA04E0-5925-C34B-B5C9-D0B7C63FFCC8}"/>
              </a:ext>
            </a:extLst>
          </p:cNvPr>
          <p:cNvSpPr>
            <a:spLocks noChangeArrowheads="1"/>
          </p:cNvSpPr>
          <p:nvPr/>
        </p:nvSpPr>
        <p:spPr bwMode="auto">
          <a:xfrm>
            <a:off x="1255567" y="902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BE" altLang="fr-FR" sz="800" b="0" i="0" u="none" strike="noStrike" cap="none" normalizeH="0" baseline="0">
                <a:ln>
                  <a:noFill/>
                </a:ln>
                <a:solidFill>
                  <a:schemeClr val="tx1"/>
                </a:solidFill>
                <a:effectLst/>
              </a:rPr>
            </a:b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sp>
        <p:nvSpPr>
          <p:cNvPr id="47" name="Rectangle 63">
            <a:extLst>
              <a:ext uri="{FF2B5EF4-FFF2-40B4-BE49-F238E27FC236}">
                <a16:creationId xmlns:a16="http://schemas.microsoft.com/office/drawing/2014/main" id="{FC855690-205F-10E0-2995-F88A945DD81E}"/>
              </a:ext>
            </a:extLst>
          </p:cNvPr>
          <p:cNvSpPr>
            <a:spLocks noChangeArrowheads="1"/>
          </p:cNvSpPr>
          <p:nvPr/>
        </p:nvSpPr>
        <p:spPr bwMode="auto">
          <a:xfrm>
            <a:off x="1255567" y="902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cxnSp>
        <p:nvCxnSpPr>
          <p:cNvPr id="20" name="Connecteur droit avec flèche 19">
            <a:extLst>
              <a:ext uri="{FF2B5EF4-FFF2-40B4-BE49-F238E27FC236}">
                <a16:creationId xmlns:a16="http://schemas.microsoft.com/office/drawing/2014/main" id="{FD5366C6-5B94-5154-91E8-B22D17CA261C}"/>
              </a:ext>
            </a:extLst>
          </p:cNvPr>
          <p:cNvCxnSpPr/>
          <p:nvPr/>
        </p:nvCxnSpPr>
        <p:spPr>
          <a:xfrm>
            <a:off x="5363811" y="3242675"/>
            <a:ext cx="363220" cy="306070"/>
          </a:xfrm>
          <a:prstGeom prst="straightConnector1">
            <a:avLst/>
          </a:prstGeom>
          <a:ln>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48" name="Espace réservé du numéro de diapositive 47">
            <a:extLst>
              <a:ext uri="{FF2B5EF4-FFF2-40B4-BE49-F238E27FC236}">
                <a16:creationId xmlns:a16="http://schemas.microsoft.com/office/drawing/2014/main" id="{153D17AF-C1C5-414A-E042-771D0DC8D850}"/>
              </a:ext>
            </a:extLst>
          </p:cNvPr>
          <p:cNvSpPr>
            <a:spLocks noGrp="1"/>
          </p:cNvSpPr>
          <p:nvPr>
            <p:ph type="sldNum" sz="quarter" idx="12"/>
          </p:nvPr>
        </p:nvSpPr>
        <p:spPr/>
        <p:txBody>
          <a:bodyPr/>
          <a:lstStyle/>
          <a:p>
            <a:fld id="{C9CF7322-8CD7-475F-8BB3-7CD16EB6B2EC}" type="slidenum">
              <a:rPr lang="fr-BE" smtClean="0"/>
              <a:t>15</a:t>
            </a:fld>
            <a:endParaRPr lang="fr-BE"/>
          </a:p>
        </p:txBody>
      </p:sp>
      <p:sp>
        <p:nvSpPr>
          <p:cNvPr id="49" name="Espace réservé du numéro de diapositive 10">
            <a:extLst>
              <a:ext uri="{FF2B5EF4-FFF2-40B4-BE49-F238E27FC236}">
                <a16:creationId xmlns:a16="http://schemas.microsoft.com/office/drawing/2014/main" id="{D7779336-C62D-7DD6-147C-1D1DF47CF002}"/>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15</a:t>
            </a:fld>
            <a:endParaRPr lang="fr-BE" sz="4000" b="1" dirty="0">
              <a:solidFill>
                <a:srgbClr val="00FF00"/>
              </a:solidFill>
            </a:endParaRPr>
          </a:p>
        </p:txBody>
      </p:sp>
    </p:spTree>
    <p:extLst>
      <p:ext uri="{BB962C8B-B14F-4D97-AF65-F5344CB8AC3E}">
        <p14:creationId xmlns:p14="http://schemas.microsoft.com/office/powerpoint/2010/main" val="298470934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6"/>
                                        </p:tgtEl>
                                        <p:attrNameLst>
                                          <p:attrName>style.visibility</p:attrName>
                                        </p:attrNameLst>
                                      </p:cBhvr>
                                      <p:to>
                                        <p:strVal val="visible"/>
                                      </p:to>
                                    </p:set>
                                    <p:animEffect transition="in" filter="fade">
                                      <p:cBhvr>
                                        <p:cTn id="13" dur="500"/>
                                        <p:tgtEl>
                                          <p:spTgt spid="1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fade">
                                      <p:cBhvr>
                                        <p:cTn id="18" dur="500"/>
                                        <p:tgtEl>
                                          <p:spTgt spid="43"/>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500"/>
                                        <p:tgtEl>
                                          <p:spTgt spid="7"/>
                                        </p:tgtEl>
                                      </p:cBhvr>
                                    </p:animEffect>
                                  </p:childTnLst>
                                </p:cTn>
                              </p:par>
                              <p:par>
                                <p:cTn id="22" presetID="10" presetClass="entr" presetSubtype="0" fill="hold" nodeType="withEffect">
                                  <p:stCondLst>
                                    <p:cond delay="0"/>
                                  </p:stCondLst>
                                  <p:childTnLst>
                                    <p:set>
                                      <p:cBhvr>
                                        <p:cTn id="23" dur="1" fill="hold">
                                          <p:stCondLst>
                                            <p:cond delay="0"/>
                                          </p:stCondLst>
                                        </p:cTn>
                                        <p:tgtEl>
                                          <p:spTgt spid="42"/>
                                        </p:tgtEl>
                                        <p:attrNameLst>
                                          <p:attrName>style.visibility</p:attrName>
                                        </p:attrNameLst>
                                      </p:cBhvr>
                                      <p:to>
                                        <p:strVal val="visible"/>
                                      </p:to>
                                    </p:set>
                                    <p:animEffect transition="in" filter="fade">
                                      <p:cBhvr>
                                        <p:cTn id="24" dur="500"/>
                                        <p:tgtEl>
                                          <p:spTgt spid="42"/>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fade">
                                      <p:cBhvr>
                                        <p:cTn id="27" dur="500"/>
                                        <p:tgtEl>
                                          <p:spTgt spid="8"/>
                                        </p:tgtEl>
                                      </p:cBhvr>
                                    </p:animEffect>
                                  </p:childTnLst>
                                </p:cTn>
                              </p:par>
                              <p:par>
                                <p:cTn id="28" presetID="10" presetClass="entr" presetSubtype="0" fill="hold" nodeType="withEffect">
                                  <p:stCondLst>
                                    <p:cond delay="0"/>
                                  </p:stCondLst>
                                  <p:childTnLst>
                                    <p:set>
                                      <p:cBhvr>
                                        <p:cTn id="29" dur="1" fill="hold">
                                          <p:stCondLst>
                                            <p:cond delay="0"/>
                                          </p:stCondLst>
                                        </p:cTn>
                                        <p:tgtEl>
                                          <p:spTgt spid="41"/>
                                        </p:tgtEl>
                                        <p:attrNameLst>
                                          <p:attrName>style.visibility</p:attrName>
                                        </p:attrNameLst>
                                      </p:cBhvr>
                                      <p:to>
                                        <p:strVal val="visible"/>
                                      </p:to>
                                    </p:set>
                                    <p:animEffect transition="in" filter="fade">
                                      <p:cBhvr>
                                        <p:cTn id="30" dur="500"/>
                                        <p:tgtEl>
                                          <p:spTgt spid="41"/>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fade">
                                      <p:cBhvr>
                                        <p:cTn id="33" dur="500"/>
                                        <p:tgtEl>
                                          <p:spTgt spid="10"/>
                                        </p:tgtEl>
                                      </p:cBhvr>
                                    </p:animEffect>
                                  </p:childTnLst>
                                </p:cTn>
                              </p:par>
                              <p:par>
                                <p:cTn id="34" presetID="10" presetClass="entr" presetSubtype="0" fill="hold" nodeType="withEffect">
                                  <p:stCondLst>
                                    <p:cond delay="0"/>
                                  </p:stCondLst>
                                  <p:childTnLst>
                                    <p:set>
                                      <p:cBhvr>
                                        <p:cTn id="35" dur="1" fill="hold">
                                          <p:stCondLst>
                                            <p:cond delay="0"/>
                                          </p:stCondLst>
                                        </p:cTn>
                                        <p:tgtEl>
                                          <p:spTgt spid="40"/>
                                        </p:tgtEl>
                                        <p:attrNameLst>
                                          <p:attrName>style.visibility</p:attrName>
                                        </p:attrNameLst>
                                      </p:cBhvr>
                                      <p:to>
                                        <p:strVal val="visible"/>
                                      </p:to>
                                    </p:set>
                                    <p:animEffect transition="in" filter="fade">
                                      <p:cBhvr>
                                        <p:cTn id="36" dur="500"/>
                                        <p:tgtEl>
                                          <p:spTgt spid="40"/>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fade">
                                      <p:cBhvr>
                                        <p:cTn id="39" dur="500"/>
                                        <p:tgtEl>
                                          <p:spTgt spid="9"/>
                                        </p:tgtEl>
                                      </p:cBhvr>
                                    </p:animEffect>
                                  </p:childTnLst>
                                </p:cTn>
                              </p:par>
                              <p:par>
                                <p:cTn id="40" presetID="10" presetClass="entr" presetSubtype="0" fill="hold" nodeType="withEffect">
                                  <p:stCondLst>
                                    <p:cond delay="0"/>
                                  </p:stCondLst>
                                  <p:childTnLst>
                                    <p:set>
                                      <p:cBhvr>
                                        <p:cTn id="41" dur="1" fill="hold">
                                          <p:stCondLst>
                                            <p:cond delay="0"/>
                                          </p:stCondLst>
                                        </p:cTn>
                                        <p:tgtEl>
                                          <p:spTgt spid="39"/>
                                        </p:tgtEl>
                                        <p:attrNameLst>
                                          <p:attrName>style.visibility</p:attrName>
                                        </p:attrNameLst>
                                      </p:cBhvr>
                                      <p:to>
                                        <p:strVal val="visible"/>
                                      </p:to>
                                    </p:set>
                                    <p:animEffect transition="in" filter="fade">
                                      <p:cBhvr>
                                        <p:cTn id="42" dur="500"/>
                                        <p:tgtEl>
                                          <p:spTgt spid="39"/>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500"/>
                                        <p:tgtEl>
                                          <p:spTgt spid="11"/>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2"/>
                                        </p:tgtEl>
                                        <p:attrNameLst>
                                          <p:attrName>style.visibility</p:attrName>
                                        </p:attrNameLst>
                                      </p:cBhvr>
                                      <p:to>
                                        <p:strVal val="visible"/>
                                      </p:to>
                                    </p:set>
                                    <p:animEffect transition="in" filter="fade">
                                      <p:cBhvr>
                                        <p:cTn id="50" dur="1000"/>
                                        <p:tgtEl>
                                          <p:spTgt spid="12"/>
                                        </p:tgtEl>
                                      </p:cBhvr>
                                    </p:animEffect>
                                    <p:anim calcmode="lin" valueType="num">
                                      <p:cBhvr>
                                        <p:cTn id="51" dur="1000" fill="hold"/>
                                        <p:tgtEl>
                                          <p:spTgt spid="12"/>
                                        </p:tgtEl>
                                        <p:attrNameLst>
                                          <p:attrName>ppt_x</p:attrName>
                                        </p:attrNameLst>
                                      </p:cBhvr>
                                      <p:tavLst>
                                        <p:tav tm="0">
                                          <p:val>
                                            <p:strVal val="#ppt_x"/>
                                          </p:val>
                                        </p:tav>
                                        <p:tav tm="100000">
                                          <p:val>
                                            <p:strVal val="#ppt_x"/>
                                          </p:val>
                                        </p:tav>
                                      </p:tavLst>
                                    </p:anim>
                                    <p:anim calcmode="lin" valueType="num">
                                      <p:cBhvr>
                                        <p:cTn id="52"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10" presetClass="entr" presetSubtype="0" fill="hold" grpId="0" nodeType="clickEffect">
                                  <p:stCondLst>
                                    <p:cond delay="0"/>
                                  </p:stCondLst>
                                  <p:childTnLst>
                                    <p:set>
                                      <p:cBhvr>
                                        <p:cTn id="56" dur="1" fill="hold">
                                          <p:stCondLst>
                                            <p:cond delay="0"/>
                                          </p:stCondLst>
                                        </p:cTn>
                                        <p:tgtEl>
                                          <p:spTgt spid="22"/>
                                        </p:tgtEl>
                                        <p:attrNameLst>
                                          <p:attrName>style.visibility</p:attrName>
                                        </p:attrNameLst>
                                      </p:cBhvr>
                                      <p:to>
                                        <p:strVal val="visible"/>
                                      </p:to>
                                    </p:set>
                                    <p:animEffect transition="in" filter="fade">
                                      <p:cBhvr>
                                        <p:cTn id="57" dur="500"/>
                                        <p:tgtEl>
                                          <p:spTgt spid="22"/>
                                        </p:tgtEl>
                                      </p:cBhvr>
                                    </p:animEffect>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nodeType="clickEffect">
                                  <p:stCondLst>
                                    <p:cond delay="0"/>
                                  </p:stCondLst>
                                  <p:childTnLst>
                                    <p:set>
                                      <p:cBhvr>
                                        <p:cTn id="61" dur="1" fill="hold">
                                          <p:stCondLst>
                                            <p:cond delay="0"/>
                                          </p:stCondLst>
                                        </p:cTn>
                                        <p:tgtEl>
                                          <p:spTgt spid="31"/>
                                        </p:tgtEl>
                                        <p:attrNameLst>
                                          <p:attrName>style.visibility</p:attrName>
                                        </p:attrNameLst>
                                      </p:cBhvr>
                                      <p:to>
                                        <p:strVal val="visible"/>
                                      </p:to>
                                    </p:set>
                                    <p:animEffect transition="in" filter="fade">
                                      <p:cBhvr>
                                        <p:cTn id="62" dur="500"/>
                                        <p:tgtEl>
                                          <p:spTgt spid="31"/>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28"/>
                                        </p:tgtEl>
                                        <p:attrNameLst>
                                          <p:attrName>style.visibility</p:attrName>
                                        </p:attrNameLst>
                                      </p:cBhvr>
                                      <p:to>
                                        <p:strVal val="visible"/>
                                      </p:to>
                                    </p:set>
                                    <p:animEffect transition="in" filter="fade">
                                      <p:cBhvr>
                                        <p:cTn id="65" dur="500"/>
                                        <p:tgtEl>
                                          <p:spTgt spid="28"/>
                                        </p:tgtEl>
                                      </p:cBhvr>
                                    </p:animEffect>
                                  </p:childTnLst>
                                </p:cTn>
                              </p:par>
                              <p:par>
                                <p:cTn id="66" presetID="10" presetClass="entr" presetSubtype="0" fill="hold" nodeType="with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fade">
                                      <p:cBhvr>
                                        <p:cTn id="68" dur="500"/>
                                        <p:tgtEl>
                                          <p:spTgt spid="33"/>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fade">
                                      <p:cBhvr>
                                        <p:cTn id="71" dur="500"/>
                                        <p:tgtEl>
                                          <p:spTgt spid="29"/>
                                        </p:tgtEl>
                                      </p:cBhvr>
                                    </p:animEffect>
                                  </p:childTnLst>
                                </p:cTn>
                              </p:par>
                              <p:par>
                                <p:cTn id="72" presetID="10" presetClass="entr" presetSubtype="0" fill="hold" nodeType="withEffect">
                                  <p:stCondLst>
                                    <p:cond delay="0"/>
                                  </p:stCondLst>
                                  <p:childTnLst>
                                    <p:set>
                                      <p:cBhvr>
                                        <p:cTn id="73" dur="1" fill="hold">
                                          <p:stCondLst>
                                            <p:cond delay="0"/>
                                          </p:stCondLst>
                                        </p:cTn>
                                        <p:tgtEl>
                                          <p:spTgt spid="34"/>
                                        </p:tgtEl>
                                        <p:attrNameLst>
                                          <p:attrName>style.visibility</p:attrName>
                                        </p:attrNameLst>
                                      </p:cBhvr>
                                      <p:to>
                                        <p:strVal val="visible"/>
                                      </p:to>
                                    </p:set>
                                    <p:animEffect transition="in" filter="fade">
                                      <p:cBhvr>
                                        <p:cTn id="74" dur="500"/>
                                        <p:tgtEl>
                                          <p:spTgt spid="34"/>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30"/>
                                        </p:tgtEl>
                                        <p:attrNameLst>
                                          <p:attrName>style.visibility</p:attrName>
                                        </p:attrNameLst>
                                      </p:cBhvr>
                                      <p:to>
                                        <p:strVal val="visible"/>
                                      </p:to>
                                    </p:set>
                                    <p:animEffect transition="in" filter="fade">
                                      <p:cBhvr>
                                        <p:cTn id="77" dur="500"/>
                                        <p:tgtEl>
                                          <p:spTgt spid="30"/>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nodeType="clickEffect">
                                  <p:stCondLst>
                                    <p:cond delay="0"/>
                                  </p:stCondLst>
                                  <p:childTnLst>
                                    <p:set>
                                      <p:cBhvr>
                                        <p:cTn id="81" dur="1" fill="hold">
                                          <p:stCondLst>
                                            <p:cond delay="0"/>
                                          </p:stCondLst>
                                        </p:cTn>
                                        <p:tgtEl>
                                          <p:spTgt spid="35"/>
                                        </p:tgtEl>
                                        <p:attrNameLst>
                                          <p:attrName>style.visibility</p:attrName>
                                        </p:attrNameLst>
                                      </p:cBhvr>
                                      <p:to>
                                        <p:strVal val="visible"/>
                                      </p:to>
                                    </p:set>
                                    <p:animEffect transition="in" filter="fade">
                                      <p:cBhvr>
                                        <p:cTn id="82" dur="500"/>
                                        <p:tgtEl>
                                          <p:spTgt spid="35"/>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3"/>
                                        </p:tgtEl>
                                        <p:attrNameLst>
                                          <p:attrName>style.visibility</p:attrName>
                                        </p:attrNameLst>
                                      </p:cBhvr>
                                      <p:to>
                                        <p:strVal val="visible"/>
                                      </p:to>
                                    </p:set>
                                    <p:animEffect transition="in" filter="fade">
                                      <p:cBhvr>
                                        <p:cTn id="85" dur="500"/>
                                        <p:tgtEl>
                                          <p:spTgt spid="13"/>
                                        </p:tgtEl>
                                      </p:cBhvr>
                                    </p:animEffect>
                                  </p:childTnLst>
                                </p:cTn>
                              </p:par>
                              <p:par>
                                <p:cTn id="86" presetID="10" presetClass="entr" presetSubtype="0" fill="hold" nodeType="withEffect">
                                  <p:stCondLst>
                                    <p:cond delay="0"/>
                                  </p:stCondLst>
                                  <p:childTnLst>
                                    <p:set>
                                      <p:cBhvr>
                                        <p:cTn id="87" dur="1" fill="hold">
                                          <p:stCondLst>
                                            <p:cond delay="0"/>
                                          </p:stCondLst>
                                        </p:cTn>
                                        <p:tgtEl>
                                          <p:spTgt spid="36"/>
                                        </p:tgtEl>
                                        <p:attrNameLst>
                                          <p:attrName>style.visibility</p:attrName>
                                        </p:attrNameLst>
                                      </p:cBhvr>
                                      <p:to>
                                        <p:strVal val="visible"/>
                                      </p:to>
                                    </p:set>
                                    <p:animEffect transition="in" filter="fade">
                                      <p:cBhvr>
                                        <p:cTn id="88" dur="500"/>
                                        <p:tgtEl>
                                          <p:spTgt spid="36"/>
                                        </p:tgtEl>
                                      </p:cBhvr>
                                    </p:animEffect>
                                  </p:childTnLst>
                                </p:cTn>
                              </p:par>
                              <p:par>
                                <p:cTn id="89" presetID="10" presetClass="entr" presetSubtype="0" fill="hold" grpId="0" nodeType="withEffect">
                                  <p:stCondLst>
                                    <p:cond delay="0"/>
                                  </p:stCondLst>
                                  <p:childTnLst>
                                    <p:set>
                                      <p:cBhvr>
                                        <p:cTn id="90" dur="1" fill="hold">
                                          <p:stCondLst>
                                            <p:cond delay="0"/>
                                          </p:stCondLst>
                                        </p:cTn>
                                        <p:tgtEl>
                                          <p:spTgt spid="25"/>
                                        </p:tgtEl>
                                        <p:attrNameLst>
                                          <p:attrName>style.visibility</p:attrName>
                                        </p:attrNameLst>
                                      </p:cBhvr>
                                      <p:to>
                                        <p:strVal val="visible"/>
                                      </p:to>
                                    </p:set>
                                    <p:animEffect transition="in" filter="fade">
                                      <p:cBhvr>
                                        <p:cTn id="91" dur="500"/>
                                        <p:tgtEl>
                                          <p:spTgt spid="25"/>
                                        </p:tgtEl>
                                      </p:cBhvr>
                                    </p:animEffect>
                                  </p:childTnLst>
                                </p:cTn>
                              </p:par>
                              <p:par>
                                <p:cTn id="92" presetID="10" presetClass="entr" presetSubtype="0" fill="hold" nodeType="withEffect">
                                  <p:stCondLst>
                                    <p:cond delay="0"/>
                                  </p:stCondLst>
                                  <p:childTnLst>
                                    <p:set>
                                      <p:cBhvr>
                                        <p:cTn id="93" dur="1" fill="hold">
                                          <p:stCondLst>
                                            <p:cond delay="0"/>
                                          </p:stCondLst>
                                        </p:cTn>
                                        <p:tgtEl>
                                          <p:spTgt spid="38"/>
                                        </p:tgtEl>
                                        <p:attrNameLst>
                                          <p:attrName>style.visibility</p:attrName>
                                        </p:attrNameLst>
                                      </p:cBhvr>
                                      <p:to>
                                        <p:strVal val="visible"/>
                                      </p:to>
                                    </p:set>
                                    <p:animEffect transition="in" filter="fade">
                                      <p:cBhvr>
                                        <p:cTn id="94" dur="500"/>
                                        <p:tgtEl>
                                          <p:spTgt spid="38"/>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500"/>
                                        <p:tgtEl>
                                          <p:spTgt spid="26"/>
                                        </p:tgtEl>
                                      </p:cBhvr>
                                    </p:animEffect>
                                  </p:childTnLst>
                                </p:cTn>
                              </p:par>
                            </p:childTnLst>
                          </p:cTn>
                        </p:par>
                      </p:childTnLst>
                    </p:cTn>
                  </p:par>
                  <p:par>
                    <p:cTn id="98" fill="hold">
                      <p:stCondLst>
                        <p:cond delay="indefinite"/>
                      </p:stCondLst>
                      <p:childTnLst>
                        <p:par>
                          <p:cTn id="99" fill="hold">
                            <p:stCondLst>
                              <p:cond delay="0"/>
                            </p:stCondLst>
                            <p:childTnLst>
                              <p:par>
                                <p:cTn id="100" presetID="21" presetClass="entr" presetSubtype="1" fill="hold" nodeType="clickEffect">
                                  <p:stCondLst>
                                    <p:cond delay="0"/>
                                  </p:stCondLst>
                                  <p:childTnLst>
                                    <p:set>
                                      <p:cBhvr>
                                        <p:cTn id="101" dur="1" fill="hold">
                                          <p:stCondLst>
                                            <p:cond delay="0"/>
                                          </p:stCondLst>
                                        </p:cTn>
                                        <p:tgtEl>
                                          <p:spTgt spid="37"/>
                                        </p:tgtEl>
                                        <p:attrNameLst>
                                          <p:attrName>style.visibility</p:attrName>
                                        </p:attrNameLst>
                                      </p:cBhvr>
                                      <p:to>
                                        <p:strVal val="visible"/>
                                      </p:to>
                                    </p:set>
                                    <p:animEffect transition="in" filter="wheel(1)">
                                      <p:cBhvr>
                                        <p:cTn id="102" dur="2000"/>
                                        <p:tgtEl>
                                          <p:spTgt spid="37"/>
                                        </p:tgtEl>
                                      </p:cBhvr>
                                    </p:animEffect>
                                  </p:childTnLst>
                                </p:cTn>
                              </p:par>
                              <p:par>
                                <p:cTn id="103" presetID="21" presetClass="entr" presetSubtype="1" fill="hold" grpId="0" nodeType="withEffect">
                                  <p:stCondLst>
                                    <p:cond delay="0"/>
                                  </p:stCondLst>
                                  <p:childTnLst>
                                    <p:set>
                                      <p:cBhvr>
                                        <p:cTn id="104" dur="1" fill="hold">
                                          <p:stCondLst>
                                            <p:cond delay="0"/>
                                          </p:stCondLst>
                                        </p:cTn>
                                        <p:tgtEl>
                                          <p:spTgt spid="27"/>
                                        </p:tgtEl>
                                        <p:attrNameLst>
                                          <p:attrName>style.visibility</p:attrName>
                                        </p:attrNameLst>
                                      </p:cBhvr>
                                      <p:to>
                                        <p:strVal val="visible"/>
                                      </p:to>
                                    </p:set>
                                    <p:animEffect transition="in" filter="wheel(1)">
                                      <p:cBhvr>
                                        <p:cTn id="105" dur="2000"/>
                                        <p:tgtEl>
                                          <p:spTgt spid="27"/>
                                        </p:tgtEl>
                                      </p:cBhvr>
                                    </p:animEffect>
                                  </p:childTnLst>
                                </p:cTn>
                              </p:par>
                            </p:childTnLst>
                          </p:cTn>
                        </p:par>
                      </p:childTnLst>
                    </p:cTn>
                  </p:par>
                  <p:par>
                    <p:cTn id="106" fill="hold">
                      <p:stCondLst>
                        <p:cond delay="indefinite"/>
                      </p:stCondLst>
                      <p:childTnLst>
                        <p:par>
                          <p:cTn id="107" fill="hold">
                            <p:stCondLst>
                              <p:cond delay="0"/>
                            </p:stCondLst>
                            <p:childTnLst>
                              <p:par>
                                <p:cTn id="108" presetID="10" presetClass="entr" presetSubtype="0" fill="hold" nodeType="clickEffect">
                                  <p:stCondLst>
                                    <p:cond delay="0"/>
                                  </p:stCondLst>
                                  <p:childTnLst>
                                    <p:set>
                                      <p:cBhvr>
                                        <p:cTn id="109" dur="1" fill="hold">
                                          <p:stCondLst>
                                            <p:cond delay="0"/>
                                          </p:stCondLst>
                                        </p:cTn>
                                        <p:tgtEl>
                                          <p:spTgt spid="20"/>
                                        </p:tgtEl>
                                        <p:attrNameLst>
                                          <p:attrName>style.visibility</p:attrName>
                                        </p:attrNameLst>
                                      </p:cBhvr>
                                      <p:to>
                                        <p:strVal val="visible"/>
                                      </p:to>
                                    </p:set>
                                    <p:animEffect transition="in" filter="fade">
                                      <p:cBhvr>
                                        <p:cTn id="110" dur="500"/>
                                        <p:tgtEl>
                                          <p:spTgt spid="20"/>
                                        </p:tgtEl>
                                      </p:cBhvr>
                                    </p:animEffect>
                                  </p:childTnLst>
                                </p:cTn>
                              </p:par>
                              <p:par>
                                <p:cTn id="111" presetID="10" presetClass="entr" presetSubtype="0" fill="hold" grpId="0" nodeType="withEffect">
                                  <p:stCondLst>
                                    <p:cond delay="0"/>
                                  </p:stCondLst>
                                  <p:childTnLst>
                                    <p:set>
                                      <p:cBhvr>
                                        <p:cTn id="112" dur="1" fill="hold">
                                          <p:stCondLst>
                                            <p:cond delay="0"/>
                                          </p:stCondLst>
                                        </p:cTn>
                                        <p:tgtEl>
                                          <p:spTgt spid="18"/>
                                        </p:tgtEl>
                                        <p:attrNameLst>
                                          <p:attrName>style.visibility</p:attrName>
                                        </p:attrNameLst>
                                      </p:cBhvr>
                                      <p:to>
                                        <p:strVal val="visible"/>
                                      </p:to>
                                    </p:set>
                                    <p:animEffect transition="in" filter="fade">
                                      <p:cBhvr>
                                        <p:cTn id="113" dur="500"/>
                                        <p:tgtEl>
                                          <p:spTgt spid="18"/>
                                        </p:tgtEl>
                                      </p:cBhvr>
                                    </p:animEffect>
                                  </p:childTnLst>
                                </p:cTn>
                              </p:par>
                              <p:par>
                                <p:cTn id="114" presetID="10" presetClass="entr" presetSubtype="0" fill="hold" nodeType="with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fade">
                                      <p:cBhvr>
                                        <p:cTn id="116" dur="500"/>
                                        <p:tgtEl>
                                          <p:spTgt spid="21"/>
                                        </p:tgtEl>
                                      </p:cBhvr>
                                    </p:animEffect>
                                  </p:childTnLst>
                                </p:cTn>
                              </p:par>
                              <p:par>
                                <p:cTn id="117" presetID="10" presetClass="entr" presetSubtype="0" fill="hold" grpId="0" nodeType="withEffect">
                                  <p:stCondLst>
                                    <p:cond delay="0"/>
                                  </p:stCondLst>
                                  <p:childTnLst>
                                    <p:set>
                                      <p:cBhvr>
                                        <p:cTn id="118" dur="1" fill="hold">
                                          <p:stCondLst>
                                            <p:cond delay="0"/>
                                          </p:stCondLst>
                                        </p:cTn>
                                        <p:tgtEl>
                                          <p:spTgt spid="17"/>
                                        </p:tgtEl>
                                        <p:attrNameLst>
                                          <p:attrName>style.visibility</p:attrName>
                                        </p:attrNameLst>
                                      </p:cBhvr>
                                      <p:to>
                                        <p:strVal val="visible"/>
                                      </p:to>
                                    </p:set>
                                    <p:animEffect transition="in" filter="fade">
                                      <p:cBhvr>
                                        <p:cTn id="119"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22" grpId="0" animBg="1"/>
      <p:bldP spid="25" grpId="0" animBg="1"/>
      <p:bldP spid="26" grpId="0" animBg="1"/>
      <p:bldP spid="27" grpId="0" animBg="1"/>
      <p:bldP spid="28" grpId="0" animBg="1"/>
      <p:bldP spid="29" grpId="0" animBg="1"/>
      <p:bldP spid="3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Rectangle 6">
            <a:extLst>
              <a:ext uri="{FF2B5EF4-FFF2-40B4-BE49-F238E27FC236}">
                <a16:creationId xmlns:a16="http://schemas.microsoft.com/office/drawing/2014/main" id="{F98CC5D0-A6D7-7564-0CE9-A30DE85B0CF6}"/>
              </a:ext>
            </a:extLst>
          </p:cNvPr>
          <p:cNvSpPr>
            <a:spLocks noChangeArrowheads="1"/>
          </p:cNvSpPr>
          <p:nvPr/>
        </p:nvSpPr>
        <p:spPr bwMode="auto">
          <a:xfrm>
            <a:off x="8689026" y="2932252"/>
            <a:ext cx="1476181" cy="719999"/>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Nord  </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8" name="Rectangle 7">
            <a:extLst>
              <a:ext uri="{FF2B5EF4-FFF2-40B4-BE49-F238E27FC236}">
                <a16:creationId xmlns:a16="http://schemas.microsoft.com/office/drawing/2014/main" id="{E792A3C5-416F-C328-F2C4-C44AB14BF8C5}"/>
              </a:ext>
            </a:extLst>
          </p:cNvPr>
          <p:cNvSpPr>
            <a:spLocks noChangeArrowheads="1"/>
          </p:cNvSpPr>
          <p:nvPr/>
        </p:nvSpPr>
        <p:spPr bwMode="auto">
          <a:xfrm>
            <a:off x="8689026" y="3927419"/>
            <a:ext cx="1476181" cy="777808"/>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Nord-est </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9" name="Rectangle 8">
            <a:extLst>
              <a:ext uri="{FF2B5EF4-FFF2-40B4-BE49-F238E27FC236}">
                <a16:creationId xmlns:a16="http://schemas.microsoft.com/office/drawing/2014/main" id="{A5D24030-205F-B21F-3D78-BF70B5D492A2}"/>
              </a:ext>
            </a:extLst>
          </p:cNvPr>
          <p:cNvSpPr>
            <a:spLocks noChangeArrowheads="1"/>
          </p:cNvSpPr>
          <p:nvPr/>
        </p:nvSpPr>
        <p:spPr bwMode="auto">
          <a:xfrm>
            <a:off x="5195236" y="4671403"/>
            <a:ext cx="1501291" cy="742251"/>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Centre-ouest</a:t>
            </a:r>
            <a:endParaRPr kumimoji="0" lang="fr-FR" altLang="fr-FR" sz="2400" b="0" i="0" u="none" strike="noStrike" cap="none" normalizeH="0" baseline="0">
              <a:ln>
                <a:noFill/>
              </a:ln>
              <a:solidFill>
                <a:schemeClr val="bg1"/>
              </a:solidFill>
              <a:effectLst/>
              <a:latin typeface="Arial" panose="020B0604020202020204" pitchFamily="34" charset="0"/>
            </a:endParaRPr>
          </a:p>
        </p:txBody>
      </p:sp>
      <p:sp>
        <p:nvSpPr>
          <p:cNvPr id="10" name="Rectangle 9">
            <a:extLst>
              <a:ext uri="{FF2B5EF4-FFF2-40B4-BE49-F238E27FC236}">
                <a16:creationId xmlns:a16="http://schemas.microsoft.com/office/drawing/2014/main" id="{35C9CCE4-7590-C74B-B5D7-4177DE3CDFF4}"/>
              </a:ext>
            </a:extLst>
          </p:cNvPr>
          <p:cNvSpPr>
            <a:spLocks noChangeArrowheads="1"/>
          </p:cNvSpPr>
          <p:nvPr/>
        </p:nvSpPr>
        <p:spPr bwMode="auto">
          <a:xfrm>
            <a:off x="6959182" y="4816158"/>
            <a:ext cx="1568069" cy="720000"/>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a:t>
            </a:r>
            <a:endParaRPr kumimoji="0" lang="fr-FR" altLang="fr-FR" sz="1000" b="0" i="0" u="none" strike="noStrike" cap="none" normalizeH="0" baseline="0" dirty="0">
              <a:ln>
                <a:noFill/>
              </a:ln>
              <a:solidFill>
                <a:schemeClr val="bg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Sud-est</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11" name="Rectangle 10">
            <a:extLst>
              <a:ext uri="{FF2B5EF4-FFF2-40B4-BE49-F238E27FC236}">
                <a16:creationId xmlns:a16="http://schemas.microsoft.com/office/drawing/2014/main" id="{A66E68C3-4534-8F47-205F-BE8F9A5A000B}"/>
              </a:ext>
            </a:extLst>
          </p:cNvPr>
          <p:cNvSpPr>
            <a:spLocks noChangeArrowheads="1"/>
          </p:cNvSpPr>
          <p:nvPr/>
        </p:nvSpPr>
        <p:spPr bwMode="auto">
          <a:xfrm>
            <a:off x="2325990" y="3444285"/>
            <a:ext cx="1383236" cy="709374"/>
          </a:xfrm>
          <a:prstGeom prst="rect">
            <a:avLst/>
          </a:prstGeom>
          <a:solidFill>
            <a:srgbClr val="002060"/>
          </a:solidFill>
          <a:ln>
            <a:noFill/>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chemeClr val="bg1"/>
                </a:solidFill>
                <a:effectLst/>
                <a:latin typeface="Calibri" panose="020F0502020204030204" pitchFamily="34" charset="0"/>
                <a:ea typeface="Calibri" panose="020F0502020204030204" pitchFamily="34" charset="0"/>
                <a:cs typeface="Times New Roman" panose="02020603050405020304" pitchFamily="18" charset="0"/>
              </a:rPr>
              <a:t>Antenne bassin Sud</a:t>
            </a:r>
            <a:endParaRPr kumimoji="0" lang="fr-FR" altLang="fr-FR" sz="2400" b="0" i="0" u="none" strike="noStrike" cap="none" normalizeH="0" baseline="0" dirty="0">
              <a:ln>
                <a:noFill/>
              </a:ln>
              <a:solidFill>
                <a:schemeClr val="bg1"/>
              </a:solidFill>
              <a:effectLst/>
              <a:latin typeface="Arial" panose="020B0604020202020204" pitchFamily="34" charset="0"/>
            </a:endParaRPr>
          </a:p>
        </p:txBody>
      </p:sp>
      <p:sp>
        <p:nvSpPr>
          <p:cNvPr id="12" name="Rectangle 21">
            <a:extLst>
              <a:ext uri="{FF2B5EF4-FFF2-40B4-BE49-F238E27FC236}">
                <a16:creationId xmlns:a16="http://schemas.microsoft.com/office/drawing/2014/main" id="{B25677A4-9928-DFF9-02E4-EF025066F128}"/>
              </a:ext>
            </a:extLst>
          </p:cNvPr>
          <p:cNvSpPr>
            <a:spLocks noChangeArrowheads="1"/>
          </p:cNvSpPr>
          <p:nvPr/>
        </p:nvSpPr>
        <p:spPr bwMode="auto">
          <a:xfrm>
            <a:off x="1480359" y="4248207"/>
            <a:ext cx="1229405" cy="784838"/>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Conseil aide et soins bassin</a:t>
            </a: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14" name="Text Box 1">
            <a:extLst>
              <a:ext uri="{FF2B5EF4-FFF2-40B4-BE49-F238E27FC236}">
                <a16:creationId xmlns:a16="http://schemas.microsoft.com/office/drawing/2014/main" id="{CA1A685D-35C2-3B53-76AA-424F2819BC0A}"/>
              </a:ext>
            </a:extLst>
          </p:cNvPr>
          <p:cNvSpPr txBox="1">
            <a:spLocks noChangeArrowheads="1"/>
          </p:cNvSpPr>
          <p:nvPr/>
        </p:nvSpPr>
        <p:spPr bwMode="auto">
          <a:xfrm rot="-5400000">
            <a:off x="-124955" y="4731097"/>
            <a:ext cx="1080374" cy="4587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2000" b="1" i="0" u="none" strike="noStrike" cap="none" normalizeH="0" baseline="0" dirty="0">
                <a:ln>
                  <a:noFill/>
                </a:ln>
                <a:solidFill>
                  <a:srgbClr val="F7CAAC"/>
                </a:solidFill>
                <a:effectLst/>
                <a:latin typeface="Calibri" panose="020F0502020204030204" pitchFamily="34" charset="0"/>
                <a:ea typeface="Calibri" panose="020F0502020204030204" pitchFamily="34" charset="0"/>
                <a:cs typeface="Times New Roman" panose="02020603050405020304" pitchFamily="18" charset="0"/>
              </a:rPr>
              <a:t>BASSIN</a:t>
            </a:r>
            <a:endParaRPr kumimoji="0" lang="fr-FR" altLang="fr-FR" sz="3200" b="0" i="0" u="none" strike="noStrike" cap="none" normalizeH="0" baseline="0" dirty="0">
              <a:ln>
                <a:noFill/>
              </a:ln>
              <a:solidFill>
                <a:schemeClr val="tx1"/>
              </a:solidFill>
              <a:effectLst/>
              <a:latin typeface="Arial" panose="020B0604020202020204" pitchFamily="34" charset="0"/>
            </a:endParaRPr>
          </a:p>
        </p:txBody>
      </p:sp>
      <p:sp>
        <p:nvSpPr>
          <p:cNvPr id="15" name="Rectangle 14">
            <a:extLst>
              <a:ext uri="{FF2B5EF4-FFF2-40B4-BE49-F238E27FC236}">
                <a16:creationId xmlns:a16="http://schemas.microsoft.com/office/drawing/2014/main" id="{00DC98AA-8B7C-2476-BAEC-3A201C1CB173}"/>
              </a:ext>
            </a:extLst>
          </p:cNvPr>
          <p:cNvSpPr/>
          <p:nvPr/>
        </p:nvSpPr>
        <p:spPr>
          <a:xfrm>
            <a:off x="4794086" y="3063585"/>
            <a:ext cx="2983230" cy="1163320"/>
          </a:xfrm>
          <a:prstGeom prst="rect">
            <a:avLst/>
          </a:prstGeom>
          <a:solidFill>
            <a:schemeClr val="accent4">
              <a:lumMod val="75000"/>
            </a:schemeClr>
          </a:solidFill>
        </p:spPr>
        <p:style>
          <a:lnRef idx="2">
            <a:schemeClr val="accent1">
              <a:shade val="15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fr-BE"/>
          </a:p>
        </p:txBody>
      </p:sp>
      <p:sp>
        <p:nvSpPr>
          <p:cNvPr id="19" name="Zone de texte 6">
            <a:extLst>
              <a:ext uri="{FF2B5EF4-FFF2-40B4-BE49-F238E27FC236}">
                <a16:creationId xmlns:a16="http://schemas.microsoft.com/office/drawing/2014/main" id="{D59152CE-CA9C-8DC9-8222-06E63A3CF204}"/>
              </a:ext>
            </a:extLst>
          </p:cNvPr>
          <p:cNvSpPr txBox="1">
            <a:spLocks noChangeArrowheads="1"/>
          </p:cNvSpPr>
          <p:nvPr/>
        </p:nvSpPr>
        <p:spPr bwMode="auto">
          <a:xfrm>
            <a:off x="5139487" y="3234605"/>
            <a:ext cx="2281238" cy="776287"/>
          </a:xfrm>
          <a:prstGeom prst="rect">
            <a:avLst/>
          </a:prstGeom>
          <a:solidFill>
            <a:srgbClr val="BF8F00"/>
          </a:solidFill>
          <a:ln>
            <a:noFill/>
          </a:ln>
          <a:extLst>
            <a:ext uri="{91240B29-F687-4F45-9708-019B960494DF}">
              <a14:hiddenLine xmlns:a14="http://schemas.microsoft.com/office/drawing/2010/main" w="6350">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 Structure d’appui à la 1ère ligne aide et soins »</a:t>
            </a:r>
            <a:endParaRPr kumimoji="0" lang="fr-FR" altLang="fr-FR" sz="1000" b="0" i="0" u="none" strike="noStrike" cap="none" normalizeH="0" baseline="0" dirty="0">
              <a:ln>
                <a:noFill/>
              </a:ln>
              <a:solidFill>
                <a:schemeClr val="tx1"/>
              </a:solidFill>
              <a:effectLst/>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a:ln>
                  <a:noFill/>
                </a:ln>
                <a:solidFill>
                  <a:srgbClr val="FFFFFF"/>
                </a:solidFill>
                <a:effectLst/>
                <a:latin typeface="Calibri" panose="020F0502020204030204" pitchFamily="34" charset="0"/>
                <a:ea typeface="Calibri" panose="020F0502020204030204" pitchFamily="34" charset="0"/>
                <a:cs typeface="Times New Roman" panose="02020603050405020304" pitchFamily="18" charset="0"/>
              </a:rPr>
              <a:t>BRUSANO</a:t>
            </a:r>
            <a:endParaRPr kumimoji="0" lang="fr-FR" altLang="fr-FR" sz="10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FR" altLang="fr-FR" sz="2400" b="0" i="0" u="none" strike="noStrike" cap="none" normalizeH="0" baseline="0" dirty="0">
              <a:ln>
                <a:noFill/>
              </a:ln>
              <a:solidFill>
                <a:schemeClr val="tx1"/>
              </a:solidFill>
              <a:effectLst/>
              <a:latin typeface="Arial" panose="020B0604020202020204" pitchFamily="34" charset="0"/>
            </a:endParaRPr>
          </a:p>
        </p:txBody>
      </p:sp>
      <p:cxnSp>
        <p:nvCxnSpPr>
          <p:cNvPr id="32" name="Connecteur droit 31">
            <a:extLst>
              <a:ext uri="{FF2B5EF4-FFF2-40B4-BE49-F238E27FC236}">
                <a16:creationId xmlns:a16="http://schemas.microsoft.com/office/drawing/2014/main" id="{F69CE1C9-1F5E-F78B-9F55-0C2278059087}"/>
              </a:ext>
            </a:extLst>
          </p:cNvPr>
          <p:cNvCxnSpPr/>
          <p:nvPr/>
        </p:nvCxnSpPr>
        <p:spPr>
          <a:xfrm>
            <a:off x="2089768" y="4662840"/>
            <a:ext cx="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39" name="Connecteur droit 38">
            <a:extLst>
              <a:ext uri="{FF2B5EF4-FFF2-40B4-BE49-F238E27FC236}">
                <a16:creationId xmlns:a16="http://schemas.microsoft.com/office/drawing/2014/main" id="{7B344C55-DB72-B976-3F25-E7C4082BB807}"/>
              </a:ext>
            </a:extLst>
          </p:cNvPr>
          <p:cNvCxnSpPr>
            <a:cxnSpLocks/>
          </p:cNvCxnSpPr>
          <p:nvPr/>
        </p:nvCxnSpPr>
        <p:spPr>
          <a:xfrm flipV="1">
            <a:off x="3825607" y="3636355"/>
            <a:ext cx="885116" cy="214314"/>
          </a:xfrm>
          <a:prstGeom prst="line">
            <a:avLst/>
          </a:prstGeom>
        </p:spPr>
        <p:style>
          <a:lnRef idx="1">
            <a:schemeClr val="dk1"/>
          </a:lnRef>
          <a:fillRef idx="0">
            <a:schemeClr val="dk1"/>
          </a:fillRef>
          <a:effectRef idx="0">
            <a:schemeClr val="dk1"/>
          </a:effectRef>
          <a:fontRef idx="minor">
            <a:schemeClr val="tx1"/>
          </a:fontRef>
        </p:style>
      </p:cxnSp>
      <p:cxnSp>
        <p:nvCxnSpPr>
          <p:cNvPr id="40" name="Connecteur droit 39">
            <a:extLst>
              <a:ext uri="{FF2B5EF4-FFF2-40B4-BE49-F238E27FC236}">
                <a16:creationId xmlns:a16="http://schemas.microsoft.com/office/drawing/2014/main" id="{1D8F637B-FC8B-B715-DB7E-64ECE0CA8147}"/>
              </a:ext>
            </a:extLst>
          </p:cNvPr>
          <p:cNvCxnSpPr/>
          <p:nvPr/>
        </p:nvCxnSpPr>
        <p:spPr>
          <a:xfrm>
            <a:off x="5883746" y="4273895"/>
            <a:ext cx="0" cy="304800"/>
          </a:xfrm>
          <a:prstGeom prst="line">
            <a:avLst/>
          </a:prstGeom>
        </p:spPr>
        <p:style>
          <a:lnRef idx="1">
            <a:schemeClr val="dk1"/>
          </a:lnRef>
          <a:fillRef idx="0">
            <a:schemeClr val="dk1"/>
          </a:fillRef>
          <a:effectRef idx="0">
            <a:schemeClr val="dk1"/>
          </a:effectRef>
          <a:fontRef idx="minor">
            <a:schemeClr val="tx1"/>
          </a:fontRef>
        </p:style>
      </p:cxnSp>
      <p:cxnSp>
        <p:nvCxnSpPr>
          <p:cNvPr id="41" name="Connecteur droit 40">
            <a:extLst>
              <a:ext uri="{FF2B5EF4-FFF2-40B4-BE49-F238E27FC236}">
                <a16:creationId xmlns:a16="http://schemas.microsoft.com/office/drawing/2014/main" id="{F63E673A-DBAA-D033-65BE-8C6FC629000E}"/>
              </a:ext>
            </a:extLst>
          </p:cNvPr>
          <p:cNvCxnSpPr/>
          <p:nvPr/>
        </p:nvCxnSpPr>
        <p:spPr>
          <a:xfrm>
            <a:off x="7380441" y="4346920"/>
            <a:ext cx="267970" cy="433705"/>
          </a:xfrm>
          <a:prstGeom prst="line">
            <a:avLst/>
          </a:prstGeom>
        </p:spPr>
        <p:style>
          <a:lnRef idx="1">
            <a:schemeClr val="dk1"/>
          </a:lnRef>
          <a:fillRef idx="0">
            <a:schemeClr val="dk1"/>
          </a:fillRef>
          <a:effectRef idx="0">
            <a:schemeClr val="dk1"/>
          </a:effectRef>
          <a:fontRef idx="minor">
            <a:schemeClr val="tx1"/>
          </a:fontRef>
        </p:style>
      </p:cxnSp>
      <p:cxnSp>
        <p:nvCxnSpPr>
          <p:cNvPr id="42" name="Connecteur droit 41">
            <a:extLst>
              <a:ext uri="{FF2B5EF4-FFF2-40B4-BE49-F238E27FC236}">
                <a16:creationId xmlns:a16="http://schemas.microsoft.com/office/drawing/2014/main" id="{80FD3047-FDC1-EB7B-EACA-CE2EE87EB5EB}"/>
              </a:ext>
            </a:extLst>
          </p:cNvPr>
          <p:cNvCxnSpPr/>
          <p:nvPr/>
        </p:nvCxnSpPr>
        <p:spPr>
          <a:xfrm>
            <a:off x="7878916" y="4033865"/>
            <a:ext cx="648335" cy="414655"/>
          </a:xfrm>
          <a:prstGeom prst="line">
            <a:avLst/>
          </a:prstGeom>
        </p:spPr>
        <p:style>
          <a:lnRef idx="1">
            <a:schemeClr val="dk1"/>
          </a:lnRef>
          <a:fillRef idx="0">
            <a:schemeClr val="dk1"/>
          </a:fillRef>
          <a:effectRef idx="0">
            <a:schemeClr val="dk1"/>
          </a:effectRef>
          <a:fontRef idx="minor">
            <a:schemeClr val="tx1"/>
          </a:fontRef>
        </p:style>
      </p:cxnSp>
      <p:cxnSp>
        <p:nvCxnSpPr>
          <p:cNvPr id="43" name="Connecteur droit 42">
            <a:extLst>
              <a:ext uri="{FF2B5EF4-FFF2-40B4-BE49-F238E27FC236}">
                <a16:creationId xmlns:a16="http://schemas.microsoft.com/office/drawing/2014/main" id="{CE43D653-22C3-5475-94F7-9D3A89DCD876}"/>
              </a:ext>
            </a:extLst>
          </p:cNvPr>
          <p:cNvCxnSpPr/>
          <p:nvPr/>
        </p:nvCxnSpPr>
        <p:spPr>
          <a:xfrm flipV="1">
            <a:off x="7878916" y="3562695"/>
            <a:ext cx="720090" cy="73660"/>
          </a:xfrm>
          <a:prstGeom prst="line">
            <a:avLst/>
          </a:prstGeom>
        </p:spPr>
        <p:style>
          <a:lnRef idx="1">
            <a:schemeClr val="dk1"/>
          </a:lnRef>
          <a:fillRef idx="0">
            <a:schemeClr val="dk1"/>
          </a:fillRef>
          <a:effectRef idx="0">
            <a:schemeClr val="dk1"/>
          </a:effectRef>
          <a:fontRef idx="minor">
            <a:schemeClr val="tx1"/>
          </a:fontRef>
        </p:style>
      </p:cxnSp>
      <p:sp>
        <p:nvSpPr>
          <p:cNvPr id="45" name="Rectangle 60">
            <a:extLst>
              <a:ext uri="{FF2B5EF4-FFF2-40B4-BE49-F238E27FC236}">
                <a16:creationId xmlns:a16="http://schemas.microsoft.com/office/drawing/2014/main" id="{89765F89-49AB-21CF-1A5C-A22B6C6A5245}"/>
              </a:ext>
            </a:extLst>
          </p:cNvPr>
          <p:cNvSpPr>
            <a:spLocks noChangeArrowheads="1"/>
          </p:cNvSpPr>
          <p:nvPr/>
        </p:nvSpPr>
        <p:spPr bwMode="auto">
          <a:xfrm>
            <a:off x="1255567" y="445499"/>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BE" altLang="fr-FR" sz="1800" b="0" i="0" u="none" strike="noStrike" cap="none" normalizeH="0" baseline="0">
                <a:ln>
                  <a:noFill/>
                </a:ln>
                <a:solidFill>
                  <a:schemeClr val="tx1"/>
                </a:solidFill>
                <a:effectLst/>
                <a:latin typeface="Arial" panose="020B0604020202020204" pitchFamily="34" charset="0"/>
              </a:rPr>
            </a:b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sp>
        <p:nvSpPr>
          <p:cNvPr id="46" name="Rectangle 61">
            <a:extLst>
              <a:ext uri="{FF2B5EF4-FFF2-40B4-BE49-F238E27FC236}">
                <a16:creationId xmlns:a16="http://schemas.microsoft.com/office/drawing/2014/main" id="{D4CA04E0-5925-C34B-B5C9-D0B7C63FFCC8}"/>
              </a:ext>
            </a:extLst>
          </p:cNvPr>
          <p:cNvSpPr>
            <a:spLocks noChangeArrowheads="1"/>
          </p:cNvSpPr>
          <p:nvPr/>
        </p:nvSpPr>
        <p:spPr bwMode="auto">
          <a:xfrm>
            <a:off x="1255567" y="902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br>
              <a:rPr kumimoji="0" lang="fr-BE" altLang="fr-FR" sz="800" b="0" i="0" u="none" strike="noStrike" cap="none" normalizeH="0" baseline="0">
                <a:ln>
                  <a:noFill/>
                </a:ln>
                <a:solidFill>
                  <a:schemeClr val="tx1"/>
                </a:solidFill>
                <a:effectLst/>
              </a:rPr>
            </a:br>
            <a:endParaRPr kumimoji="0" lang="fr-BE" altLang="fr-FR" sz="1800" b="0" i="0" u="none" strike="noStrike" cap="none" normalizeH="0" baseline="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sp>
        <p:nvSpPr>
          <p:cNvPr id="47" name="Rectangle 63">
            <a:extLst>
              <a:ext uri="{FF2B5EF4-FFF2-40B4-BE49-F238E27FC236}">
                <a16:creationId xmlns:a16="http://schemas.microsoft.com/office/drawing/2014/main" id="{FC855690-205F-10E0-2995-F88A945DD81E}"/>
              </a:ext>
            </a:extLst>
          </p:cNvPr>
          <p:cNvSpPr>
            <a:spLocks noChangeArrowheads="1"/>
          </p:cNvSpPr>
          <p:nvPr/>
        </p:nvSpPr>
        <p:spPr bwMode="auto">
          <a:xfrm>
            <a:off x="1255567" y="902699"/>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800" b="0" i="0" u="none" strike="noStrike" cap="none" normalizeH="0" baseline="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fr-BE" altLang="fr-FR" sz="1800" b="0" i="0" u="none" strike="noStrike" cap="none" normalizeH="0" baseline="0">
              <a:ln>
                <a:noFill/>
              </a:ln>
              <a:solidFill>
                <a:schemeClr val="tx1"/>
              </a:solidFill>
              <a:effectLst/>
              <a:latin typeface="Arial" panose="020B0604020202020204" pitchFamily="34" charset="0"/>
            </a:endParaRPr>
          </a:p>
        </p:txBody>
      </p:sp>
      <p:sp>
        <p:nvSpPr>
          <p:cNvPr id="44" name="Rectangle 21">
            <a:extLst>
              <a:ext uri="{FF2B5EF4-FFF2-40B4-BE49-F238E27FC236}">
                <a16:creationId xmlns:a16="http://schemas.microsoft.com/office/drawing/2014/main" id="{61286F2B-3172-E5C3-8E6E-374A90B7DEC5}"/>
              </a:ext>
            </a:extLst>
          </p:cNvPr>
          <p:cNvSpPr>
            <a:spLocks noChangeArrowheads="1"/>
          </p:cNvSpPr>
          <p:nvPr/>
        </p:nvSpPr>
        <p:spPr bwMode="auto">
          <a:xfrm>
            <a:off x="6070462" y="2094928"/>
            <a:ext cx="1229405" cy="784838"/>
          </a:xfrm>
          <a:prstGeom prst="rect">
            <a:avLst/>
          </a:prstGeom>
          <a:solidFill>
            <a:srgbClr val="8EAADB"/>
          </a:solidFill>
          <a:ln w="57150">
            <a:solidFill>
              <a:srgbClr val="FF33CC"/>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fr-FR" altLang="fr-FR" sz="1600" b="1" i="0" u="none" strike="noStrike" cap="none" normalizeH="0" baseline="0" dirty="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Conseil aide et soins régional</a:t>
            </a: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48" name="Rectangle 47">
            <a:extLst>
              <a:ext uri="{FF2B5EF4-FFF2-40B4-BE49-F238E27FC236}">
                <a16:creationId xmlns:a16="http://schemas.microsoft.com/office/drawing/2014/main" id="{9393DAFD-79BA-B5A9-BCEB-C9276C5B1DA6}"/>
              </a:ext>
            </a:extLst>
          </p:cNvPr>
          <p:cNvSpPr/>
          <p:nvPr/>
        </p:nvSpPr>
        <p:spPr>
          <a:xfrm>
            <a:off x="1446080" y="1251172"/>
            <a:ext cx="1571528" cy="7093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SACOPAR</a:t>
            </a:r>
            <a:endParaRPr lang="fr-BE" dirty="0"/>
          </a:p>
        </p:txBody>
      </p:sp>
      <p:sp>
        <p:nvSpPr>
          <p:cNvPr id="50" name="Rectangle 49">
            <a:extLst>
              <a:ext uri="{FF2B5EF4-FFF2-40B4-BE49-F238E27FC236}">
                <a16:creationId xmlns:a16="http://schemas.microsoft.com/office/drawing/2014/main" id="{D9FD9CB1-5B36-4AC0-8102-59C66930F6F0}"/>
              </a:ext>
            </a:extLst>
          </p:cNvPr>
          <p:cNvSpPr/>
          <p:nvPr/>
        </p:nvSpPr>
        <p:spPr>
          <a:xfrm>
            <a:off x="978581" y="2222884"/>
            <a:ext cx="1571528" cy="7093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CBCS / CREBIS</a:t>
            </a:r>
            <a:endParaRPr lang="fr-BE" dirty="0"/>
          </a:p>
        </p:txBody>
      </p:sp>
      <p:sp>
        <p:nvSpPr>
          <p:cNvPr id="51" name="Rectangle 50">
            <a:extLst>
              <a:ext uri="{FF2B5EF4-FFF2-40B4-BE49-F238E27FC236}">
                <a16:creationId xmlns:a16="http://schemas.microsoft.com/office/drawing/2014/main" id="{D3D8F462-0D0F-E602-A934-919D7B608BA9}"/>
              </a:ext>
            </a:extLst>
          </p:cNvPr>
          <p:cNvSpPr/>
          <p:nvPr/>
        </p:nvSpPr>
        <p:spPr>
          <a:xfrm>
            <a:off x="3411727" y="848034"/>
            <a:ext cx="1571528" cy="709368"/>
          </a:xfrm>
          <a:prstGeom prst="rect">
            <a:avLst/>
          </a:prstGeom>
        </p:spPr>
        <p:style>
          <a:lnRef idx="3">
            <a:schemeClr val="lt1"/>
          </a:lnRef>
          <a:fillRef idx="1">
            <a:schemeClr val="accent6"/>
          </a:fillRef>
          <a:effectRef idx="1">
            <a:schemeClr val="accent6"/>
          </a:effectRef>
          <a:fontRef idx="minor">
            <a:schemeClr val="lt1"/>
          </a:fontRef>
        </p:style>
        <p:txBody>
          <a:bodyPr rtlCol="0" anchor="ctr"/>
          <a:lstStyle/>
          <a:p>
            <a:pPr algn="ctr"/>
            <a:r>
              <a:rPr lang="fr-FR" dirty="0"/>
              <a:t>Observatoire Santé Social</a:t>
            </a:r>
            <a:endParaRPr lang="fr-BE" dirty="0"/>
          </a:p>
        </p:txBody>
      </p:sp>
      <p:sp>
        <p:nvSpPr>
          <p:cNvPr id="52" name="Rectangle 21">
            <a:extLst>
              <a:ext uri="{FF2B5EF4-FFF2-40B4-BE49-F238E27FC236}">
                <a16:creationId xmlns:a16="http://schemas.microsoft.com/office/drawing/2014/main" id="{EB425969-D38F-1C53-6866-6BECE02CF7CC}"/>
              </a:ext>
            </a:extLst>
          </p:cNvPr>
          <p:cNvSpPr>
            <a:spLocks noChangeArrowheads="1"/>
          </p:cNvSpPr>
          <p:nvPr/>
        </p:nvSpPr>
        <p:spPr bwMode="auto">
          <a:xfrm>
            <a:off x="4511322" y="4992736"/>
            <a:ext cx="471933" cy="392419"/>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53" name="Rectangle 21">
            <a:extLst>
              <a:ext uri="{FF2B5EF4-FFF2-40B4-BE49-F238E27FC236}">
                <a16:creationId xmlns:a16="http://schemas.microsoft.com/office/drawing/2014/main" id="{DFC471A0-0BD0-4169-23F9-B215C35C9AEC}"/>
              </a:ext>
            </a:extLst>
          </p:cNvPr>
          <p:cNvSpPr>
            <a:spLocks noChangeArrowheads="1"/>
          </p:cNvSpPr>
          <p:nvPr/>
        </p:nvSpPr>
        <p:spPr bwMode="auto">
          <a:xfrm>
            <a:off x="6355894" y="5562882"/>
            <a:ext cx="471933" cy="392419"/>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54" name="Rectangle 21">
            <a:extLst>
              <a:ext uri="{FF2B5EF4-FFF2-40B4-BE49-F238E27FC236}">
                <a16:creationId xmlns:a16="http://schemas.microsoft.com/office/drawing/2014/main" id="{A9A3A3C8-7A90-58F6-04A6-CB65D577A5ED}"/>
              </a:ext>
            </a:extLst>
          </p:cNvPr>
          <p:cNvSpPr>
            <a:spLocks noChangeArrowheads="1"/>
          </p:cNvSpPr>
          <p:nvPr/>
        </p:nvSpPr>
        <p:spPr bwMode="auto">
          <a:xfrm>
            <a:off x="10326982" y="4120113"/>
            <a:ext cx="471933" cy="392419"/>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sp>
        <p:nvSpPr>
          <p:cNvPr id="55" name="Rectangle 21">
            <a:extLst>
              <a:ext uri="{FF2B5EF4-FFF2-40B4-BE49-F238E27FC236}">
                <a16:creationId xmlns:a16="http://schemas.microsoft.com/office/drawing/2014/main" id="{CB0A8C57-135E-FD6F-46AB-B929EFE97857}"/>
              </a:ext>
            </a:extLst>
          </p:cNvPr>
          <p:cNvSpPr>
            <a:spLocks noChangeArrowheads="1"/>
          </p:cNvSpPr>
          <p:nvPr/>
        </p:nvSpPr>
        <p:spPr bwMode="auto">
          <a:xfrm>
            <a:off x="10326981" y="3095037"/>
            <a:ext cx="471933" cy="392419"/>
          </a:xfrm>
          <a:prstGeom prst="rect">
            <a:avLst/>
          </a:prstGeom>
          <a:solidFill>
            <a:srgbClr val="8EAADB"/>
          </a:solidFill>
          <a:ln w="57150">
            <a:solidFill>
              <a:srgbClr val="FF0066"/>
            </a:solid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endParaRPr kumimoji="0" lang="fr-FR" altLang="fr-FR" sz="2400" b="1" i="0" u="none" strike="noStrike" cap="none" normalizeH="0" baseline="0" dirty="0">
              <a:ln>
                <a:noFill/>
              </a:ln>
              <a:solidFill>
                <a:schemeClr val="tx1"/>
              </a:solidFill>
              <a:effectLst/>
              <a:latin typeface="Arial" panose="020B0604020202020204" pitchFamily="34" charset="0"/>
            </a:endParaRPr>
          </a:p>
        </p:txBody>
      </p:sp>
      <p:cxnSp>
        <p:nvCxnSpPr>
          <p:cNvPr id="56" name="Connecteur droit avec flèche 55">
            <a:extLst>
              <a:ext uri="{FF2B5EF4-FFF2-40B4-BE49-F238E27FC236}">
                <a16:creationId xmlns:a16="http://schemas.microsoft.com/office/drawing/2014/main" id="{260EE104-9AE5-78BA-746E-C54BA6BA2E64}"/>
              </a:ext>
            </a:extLst>
          </p:cNvPr>
          <p:cNvCxnSpPr>
            <a:cxnSpLocks/>
          </p:cNvCxnSpPr>
          <p:nvPr/>
        </p:nvCxnSpPr>
        <p:spPr>
          <a:xfrm flipH="1" flipV="1">
            <a:off x="4268165" y="1659918"/>
            <a:ext cx="690533" cy="1324990"/>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58" name="Connecteur droit avec flèche 57">
            <a:extLst>
              <a:ext uri="{FF2B5EF4-FFF2-40B4-BE49-F238E27FC236}">
                <a16:creationId xmlns:a16="http://schemas.microsoft.com/office/drawing/2014/main" id="{933B9F5E-14AE-1849-5310-B3D02AC8941D}"/>
              </a:ext>
            </a:extLst>
          </p:cNvPr>
          <p:cNvCxnSpPr>
            <a:cxnSpLocks/>
          </p:cNvCxnSpPr>
          <p:nvPr/>
        </p:nvCxnSpPr>
        <p:spPr>
          <a:xfrm flipH="1" flipV="1">
            <a:off x="3120244" y="2003396"/>
            <a:ext cx="1530078" cy="1061926"/>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60" name="Connecteur droit avec flèche 59">
            <a:extLst>
              <a:ext uri="{FF2B5EF4-FFF2-40B4-BE49-F238E27FC236}">
                <a16:creationId xmlns:a16="http://schemas.microsoft.com/office/drawing/2014/main" id="{8A3B57E4-5A09-9E48-51EC-C52D786D578A}"/>
              </a:ext>
            </a:extLst>
          </p:cNvPr>
          <p:cNvCxnSpPr>
            <a:cxnSpLocks/>
          </p:cNvCxnSpPr>
          <p:nvPr/>
        </p:nvCxnSpPr>
        <p:spPr>
          <a:xfrm flipH="1" flipV="1">
            <a:off x="2838697" y="2870524"/>
            <a:ext cx="1836331" cy="457595"/>
          </a:xfrm>
          <a:prstGeom prst="straightConnector1">
            <a:avLst/>
          </a:prstGeom>
          <a:ln w="12700">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62" name="ZoneTexte 61">
            <a:extLst>
              <a:ext uri="{FF2B5EF4-FFF2-40B4-BE49-F238E27FC236}">
                <a16:creationId xmlns:a16="http://schemas.microsoft.com/office/drawing/2014/main" id="{D8143A95-76F8-C89A-7A95-40D278E3DF22}"/>
              </a:ext>
            </a:extLst>
          </p:cNvPr>
          <p:cNvSpPr txBox="1"/>
          <p:nvPr/>
        </p:nvSpPr>
        <p:spPr>
          <a:xfrm>
            <a:off x="5945881" y="567708"/>
            <a:ext cx="7378510"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Gouvernance des bassins</a:t>
            </a:r>
            <a:endParaRPr lang="fr-BE" sz="2800" b="1" dirty="0"/>
          </a:p>
        </p:txBody>
      </p:sp>
      <p:sp>
        <p:nvSpPr>
          <p:cNvPr id="63" name="Espace réservé du numéro de diapositive 62">
            <a:extLst>
              <a:ext uri="{FF2B5EF4-FFF2-40B4-BE49-F238E27FC236}">
                <a16:creationId xmlns:a16="http://schemas.microsoft.com/office/drawing/2014/main" id="{C6F03369-C8C6-D526-6D2A-655B54A492B6}"/>
              </a:ext>
            </a:extLst>
          </p:cNvPr>
          <p:cNvSpPr>
            <a:spLocks noGrp="1"/>
          </p:cNvSpPr>
          <p:nvPr>
            <p:ph type="sldNum" sz="quarter" idx="12"/>
          </p:nvPr>
        </p:nvSpPr>
        <p:spPr/>
        <p:txBody>
          <a:bodyPr/>
          <a:lstStyle/>
          <a:p>
            <a:fld id="{C9CF7322-8CD7-475F-8BB3-7CD16EB6B2EC}" type="slidenum">
              <a:rPr lang="fr-BE" smtClean="0"/>
              <a:t>16</a:t>
            </a:fld>
            <a:endParaRPr lang="fr-BE"/>
          </a:p>
        </p:txBody>
      </p:sp>
      <p:sp>
        <p:nvSpPr>
          <p:cNvPr id="64" name="Espace réservé du numéro de diapositive 10">
            <a:extLst>
              <a:ext uri="{FF2B5EF4-FFF2-40B4-BE49-F238E27FC236}">
                <a16:creationId xmlns:a16="http://schemas.microsoft.com/office/drawing/2014/main" id="{C573D849-B0D0-BABD-1FDE-632EA0C646FC}"/>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16</a:t>
            </a:fld>
            <a:endParaRPr lang="fr-BE" sz="4000" b="1" dirty="0">
              <a:solidFill>
                <a:srgbClr val="00FF00"/>
              </a:solidFill>
            </a:endParaRPr>
          </a:p>
        </p:txBody>
      </p:sp>
    </p:spTree>
    <p:extLst>
      <p:ext uri="{BB962C8B-B14F-4D97-AF65-F5344CB8AC3E}">
        <p14:creationId xmlns:p14="http://schemas.microsoft.com/office/powerpoint/2010/main" val="41464896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circle(in)">
                                      <p:cBhvr>
                                        <p:cTn id="7" dur="2000"/>
                                        <p:tgtEl>
                                          <p:spTgt spid="52"/>
                                        </p:tgtEl>
                                      </p:cBhvr>
                                    </p:animEffect>
                                  </p:childTnLst>
                                </p:cTn>
                              </p:par>
                              <p:par>
                                <p:cTn id="8" presetID="6" presetClass="entr" presetSubtype="16" fill="hold" grpId="0" nodeType="withEffect">
                                  <p:stCondLst>
                                    <p:cond delay="0"/>
                                  </p:stCondLst>
                                  <p:childTnLst>
                                    <p:set>
                                      <p:cBhvr>
                                        <p:cTn id="9" dur="1" fill="hold">
                                          <p:stCondLst>
                                            <p:cond delay="0"/>
                                          </p:stCondLst>
                                        </p:cTn>
                                        <p:tgtEl>
                                          <p:spTgt spid="53"/>
                                        </p:tgtEl>
                                        <p:attrNameLst>
                                          <p:attrName>style.visibility</p:attrName>
                                        </p:attrNameLst>
                                      </p:cBhvr>
                                      <p:to>
                                        <p:strVal val="visible"/>
                                      </p:to>
                                    </p:set>
                                    <p:animEffect transition="in" filter="circle(in)">
                                      <p:cBhvr>
                                        <p:cTn id="10" dur="2000"/>
                                        <p:tgtEl>
                                          <p:spTgt spid="53"/>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4"/>
                                        </p:tgtEl>
                                        <p:attrNameLst>
                                          <p:attrName>style.visibility</p:attrName>
                                        </p:attrNameLst>
                                      </p:cBhvr>
                                      <p:to>
                                        <p:strVal val="visible"/>
                                      </p:to>
                                    </p:set>
                                    <p:animEffect transition="in" filter="circle(in)">
                                      <p:cBhvr>
                                        <p:cTn id="13" dur="2000"/>
                                        <p:tgtEl>
                                          <p:spTgt spid="54"/>
                                        </p:tgtEl>
                                      </p:cBhvr>
                                    </p:animEffect>
                                  </p:childTnLst>
                                </p:cTn>
                              </p:par>
                              <p:par>
                                <p:cTn id="14" presetID="6" presetClass="entr" presetSubtype="16" fill="hold" grpId="0" nodeType="withEffect">
                                  <p:stCondLst>
                                    <p:cond delay="0"/>
                                  </p:stCondLst>
                                  <p:childTnLst>
                                    <p:set>
                                      <p:cBhvr>
                                        <p:cTn id="15" dur="1" fill="hold">
                                          <p:stCondLst>
                                            <p:cond delay="0"/>
                                          </p:stCondLst>
                                        </p:cTn>
                                        <p:tgtEl>
                                          <p:spTgt spid="55"/>
                                        </p:tgtEl>
                                        <p:attrNameLst>
                                          <p:attrName>style.visibility</p:attrName>
                                        </p:attrNameLst>
                                      </p:cBhvr>
                                      <p:to>
                                        <p:strVal val="visible"/>
                                      </p:to>
                                    </p:set>
                                    <p:animEffect transition="in" filter="circle(in)">
                                      <p:cBhvr>
                                        <p:cTn id="16" dur="2000"/>
                                        <p:tgtEl>
                                          <p:spTgt spid="55"/>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60"/>
                                        </p:tgtEl>
                                        <p:attrNameLst>
                                          <p:attrName>style.visibility</p:attrName>
                                        </p:attrNameLst>
                                      </p:cBhvr>
                                      <p:to>
                                        <p:strVal val="visible"/>
                                      </p:to>
                                    </p:set>
                                    <p:animEffect transition="in" filter="fade">
                                      <p:cBhvr>
                                        <p:cTn id="21" dur="500"/>
                                        <p:tgtEl>
                                          <p:spTgt spid="60"/>
                                        </p:tgtEl>
                                      </p:cBhvr>
                                    </p:animEffect>
                                  </p:childTnLst>
                                </p:cTn>
                              </p:par>
                              <p:par>
                                <p:cTn id="22" presetID="10" presetClass="entr" presetSubtype="0" fill="hold" grpId="0" nodeType="withEffect">
                                  <p:stCondLst>
                                    <p:cond delay="0"/>
                                  </p:stCondLst>
                                  <p:childTnLst>
                                    <p:set>
                                      <p:cBhvr>
                                        <p:cTn id="23" dur="1" fill="hold">
                                          <p:stCondLst>
                                            <p:cond delay="0"/>
                                          </p:stCondLst>
                                        </p:cTn>
                                        <p:tgtEl>
                                          <p:spTgt spid="50"/>
                                        </p:tgtEl>
                                        <p:attrNameLst>
                                          <p:attrName>style.visibility</p:attrName>
                                        </p:attrNameLst>
                                      </p:cBhvr>
                                      <p:to>
                                        <p:strVal val="visible"/>
                                      </p:to>
                                    </p:set>
                                    <p:animEffect transition="in" filter="fade">
                                      <p:cBhvr>
                                        <p:cTn id="24" dur="500"/>
                                        <p:tgtEl>
                                          <p:spTgt spid="50"/>
                                        </p:tgtEl>
                                      </p:cBhvr>
                                    </p:animEffect>
                                  </p:childTnLst>
                                </p:cTn>
                              </p:par>
                              <p:par>
                                <p:cTn id="25" presetID="10" presetClass="entr" presetSubtype="0" fill="hold" grpId="0" nodeType="withEffect">
                                  <p:stCondLst>
                                    <p:cond delay="0"/>
                                  </p:stCondLst>
                                  <p:childTnLst>
                                    <p:set>
                                      <p:cBhvr>
                                        <p:cTn id="26" dur="1" fill="hold">
                                          <p:stCondLst>
                                            <p:cond delay="0"/>
                                          </p:stCondLst>
                                        </p:cTn>
                                        <p:tgtEl>
                                          <p:spTgt spid="48"/>
                                        </p:tgtEl>
                                        <p:attrNameLst>
                                          <p:attrName>style.visibility</p:attrName>
                                        </p:attrNameLst>
                                      </p:cBhvr>
                                      <p:to>
                                        <p:strVal val="visible"/>
                                      </p:to>
                                    </p:set>
                                    <p:animEffect transition="in" filter="fade">
                                      <p:cBhvr>
                                        <p:cTn id="27" dur="500"/>
                                        <p:tgtEl>
                                          <p:spTgt spid="48"/>
                                        </p:tgtEl>
                                      </p:cBhvr>
                                    </p:animEffect>
                                  </p:childTnLst>
                                </p:cTn>
                              </p:par>
                              <p:par>
                                <p:cTn id="28" presetID="10"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500"/>
                                        <p:tgtEl>
                                          <p:spTgt spid="58"/>
                                        </p:tgtEl>
                                      </p:cBhvr>
                                    </p:animEffect>
                                  </p:childTnLst>
                                </p:cTn>
                              </p:par>
                              <p:par>
                                <p:cTn id="31" presetID="10" presetClass="entr" presetSubtype="0" fill="hold" grpId="0" nodeType="withEffect">
                                  <p:stCondLst>
                                    <p:cond delay="0"/>
                                  </p:stCondLst>
                                  <p:childTnLst>
                                    <p:set>
                                      <p:cBhvr>
                                        <p:cTn id="32" dur="1" fill="hold">
                                          <p:stCondLst>
                                            <p:cond delay="0"/>
                                          </p:stCondLst>
                                        </p:cTn>
                                        <p:tgtEl>
                                          <p:spTgt spid="51"/>
                                        </p:tgtEl>
                                        <p:attrNameLst>
                                          <p:attrName>style.visibility</p:attrName>
                                        </p:attrNameLst>
                                      </p:cBhvr>
                                      <p:to>
                                        <p:strVal val="visible"/>
                                      </p:to>
                                    </p:set>
                                    <p:animEffect transition="in" filter="fade">
                                      <p:cBhvr>
                                        <p:cTn id="33" dur="500"/>
                                        <p:tgtEl>
                                          <p:spTgt spid="51"/>
                                        </p:tgtEl>
                                      </p:cBhvr>
                                    </p:animEffect>
                                  </p:childTnLst>
                                </p:cTn>
                              </p:par>
                              <p:par>
                                <p:cTn id="34" presetID="10" presetClass="entr" presetSubtype="0" fill="hold" nodeType="with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fade">
                                      <p:cBhvr>
                                        <p:cTn id="36" dur="500"/>
                                        <p:tgtEl>
                                          <p:spTgt spid="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50" grpId="0" animBg="1"/>
      <p:bldP spid="51" grpId="0" animBg="1"/>
      <p:bldP spid="52" grpId="0" animBg="1"/>
      <p:bldP spid="53" grpId="0" animBg="1"/>
      <p:bldP spid="54" grpId="0" animBg="1"/>
      <p:bldP spid="5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actère coloré, orange, motif, art&#10;&#10;Description générée automatiquement">
            <a:extLst>
              <a:ext uri="{FF2B5EF4-FFF2-40B4-BE49-F238E27FC236}">
                <a16:creationId xmlns:a16="http://schemas.microsoft.com/office/drawing/2014/main" id="{F78D54C4-4E8C-D9E6-BA68-77D57D382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1"/>
            <a:ext cx="12192000" cy="6818737"/>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solidFill>
                  <a:schemeClr val="bg1"/>
                </a:solidFill>
              </a:rPr>
              <a:t>Forum 16 – 18/04/2024</a:t>
            </a:r>
            <a:endParaRPr lang="fr-BE" sz="1400" dirty="0">
              <a:solidFill>
                <a:schemeClr val="bg1"/>
              </a:solidFill>
            </a:endParaRPr>
          </a:p>
        </p:txBody>
      </p:sp>
      <p:sp>
        <p:nvSpPr>
          <p:cNvPr id="8" name="Titre 7">
            <a:extLst>
              <a:ext uri="{FF2B5EF4-FFF2-40B4-BE49-F238E27FC236}">
                <a16:creationId xmlns:a16="http://schemas.microsoft.com/office/drawing/2014/main" id="{46D47F9F-052A-12E5-48FD-9C86DBA0E3BF}"/>
              </a:ext>
            </a:extLst>
          </p:cNvPr>
          <p:cNvSpPr>
            <a:spLocks noGrp="1"/>
          </p:cNvSpPr>
          <p:nvPr>
            <p:ph type="ctrTitle"/>
          </p:nvPr>
        </p:nvSpPr>
        <p:spPr>
          <a:xfrm>
            <a:off x="1524000" y="2420221"/>
            <a:ext cx="9144000" cy="2387600"/>
          </a:xfrm>
        </p:spPr>
        <p:txBody>
          <a:bodyPr>
            <a:normAutofit/>
          </a:bodyPr>
          <a:lstStyle/>
          <a:p>
            <a:r>
              <a:rPr lang="fr-FR" b="1" dirty="0"/>
              <a:t>Questions et échanges</a:t>
            </a:r>
            <a:endParaRPr lang="fr-BE" b="1" dirty="0"/>
          </a:p>
        </p:txBody>
      </p:sp>
      <p:sp>
        <p:nvSpPr>
          <p:cNvPr id="2" name="Espace réservé du numéro de diapositive 1">
            <a:extLst>
              <a:ext uri="{FF2B5EF4-FFF2-40B4-BE49-F238E27FC236}">
                <a16:creationId xmlns:a16="http://schemas.microsoft.com/office/drawing/2014/main" id="{40F301F7-0405-B155-0D2C-0405C5FF0221}"/>
              </a:ext>
            </a:extLst>
          </p:cNvPr>
          <p:cNvSpPr>
            <a:spLocks noGrp="1"/>
          </p:cNvSpPr>
          <p:nvPr>
            <p:ph type="sldNum" sz="quarter" idx="12"/>
          </p:nvPr>
        </p:nvSpPr>
        <p:spPr/>
        <p:txBody>
          <a:bodyPr/>
          <a:lstStyle/>
          <a:p>
            <a:fld id="{C9CF7322-8CD7-475F-8BB3-7CD16EB6B2EC}" type="slidenum">
              <a:rPr lang="fr-BE" smtClean="0"/>
              <a:t>17</a:t>
            </a:fld>
            <a:endParaRPr lang="fr-BE"/>
          </a:p>
        </p:txBody>
      </p:sp>
    </p:spTree>
    <p:extLst>
      <p:ext uri="{BB962C8B-B14F-4D97-AF65-F5344CB8AC3E}">
        <p14:creationId xmlns:p14="http://schemas.microsoft.com/office/powerpoint/2010/main" val="32556423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actère coloré, orange, motif, art&#10;&#10;Description générée automatiquement">
            <a:extLst>
              <a:ext uri="{FF2B5EF4-FFF2-40B4-BE49-F238E27FC236}">
                <a16:creationId xmlns:a16="http://schemas.microsoft.com/office/drawing/2014/main" id="{F78D54C4-4E8C-D9E6-BA68-77D57D382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1"/>
            <a:ext cx="12192000" cy="6818737"/>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solidFill>
                  <a:schemeClr val="bg1"/>
                </a:solidFill>
              </a:rPr>
              <a:t>Forum 16 – 18/04/2024</a:t>
            </a:r>
            <a:endParaRPr lang="fr-BE" sz="1400" dirty="0">
              <a:solidFill>
                <a:schemeClr val="bg1"/>
              </a:solidFill>
            </a:endParaRPr>
          </a:p>
        </p:txBody>
      </p:sp>
      <p:sp>
        <p:nvSpPr>
          <p:cNvPr id="8" name="Titre 7">
            <a:extLst>
              <a:ext uri="{FF2B5EF4-FFF2-40B4-BE49-F238E27FC236}">
                <a16:creationId xmlns:a16="http://schemas.microsoft.com/office/drawing/2014/main" id="{46D47F9F-052A-12E5-48FD-9C86DBA0E3BF}"/>
              </a:ext>
            </a:extLst>
          </p:cNvPr>
          <p:cNvSpPr>
            <a:spLocks noGrp="1"/>
          </p:cNvSpPr>
          <p:nvPr>
            <p:ph type="ctrTitle"/>
          </p:nvPr>
        </p:nvSpPr>
        <p:spPr>
          <a:xfrm>
            <a:off x="1524000" y="2420221"/>
            <a:ext cx="9144000" cy="2387600"/>
          </a:xfrm>
        </p:spPr>
        <p:txBody>
          <a:bodyPr>
            <a:normAutofit fontScale="90000"/>
          </a:bodyPr>
          <a:lstStyle/>
          <a:p>
            <a:r>
              <a:rPr lang="fr-FR" dirty="0"/>
              <a:t>Chapitre 2 </a:t>
            </a:r>
            <a:br>
              <a:rPr lang="fr-FR" dirty="0"/>
            </a:br>
            <a:r>
              <a:rPr lang="fr-FR" dirty="0"/>
              <a:t>Réforme du décret Ambulatoire</a:t>
            </a:r>
            <a:endParaRPr lang="fr-BE" dirty="0"/>
          </a:p>
        </p:txBody>
      </p:sp>
      <p:sp>
        <p:nvSpPr>
          <p:cNvPr id="2" name="Espace réservé du numéro de diapositive 1">
            <a:extLst>
              <a:ext uri="{FF2B5EF4-FFF2-40B4-BE49-F238E27FC236}">
                <a16:creationId xmlns:a16="http://schemas.microsoft.com/office/drawing/2014/main" id="{9C93726A-63B5-FFDD-18FD-0EA910E4F458}"/>
              </a:ext>
            </a:extLst>
          </p:cNvPr>
          <p:cNvSpPr>
            <a:spLocks noGrp="1"/>
          </p:cNvSpPr>
          <p:nvPr>
            <p:ph type="sldNum" sz="quarter" idx="12"/>
          </p:nvPr>
        </p:nvSpPr>
        <p:spPr/>
        <p:txBody>
          <a:bodyPr/>
          <a:lstStyle/>
          <a:p>
            <a:fld id="{C9CF7322-8CD7-475F-8BB3-7CD16EB6B2EC}" type="slidenum">
              <a:rPr lang="fr-BE" smtClean="0"/>
              <a:t>18</a:t>
            </a:fld>
            <a:endParaRPr lang="fr-BE"/>
          </a:p>
        </p:txBody>
      </p:sp>
    </p:spTree>
    <p:extLst>
      <p:ext uri="{BB962C8B-B14F-4D97-AF65-F5344CB8AC3E}">
        <p14:creationId xmlns:p14="http://schemas.microsoft.com/office/powerpoint/2010/main" val="23781041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A5EB59A-C688-337B-CB23-51CE04E8E710}"/>
              </a:ext>
            </a:extLst>
          </p:cNvPr>
          <p:cNvSpPr>
            <a:spLocks noGrp="1"/>
          </p:cNvSpPr>
          <p:nvPr>
            <p:ph type="ctrTitle"/>
          </p:nvPr>
        </p:nvSpPr>
        <p:spPr>
          <a:xfrm>
            <a:off x="1524000" y="726615"/>
            <a:ext cx="9144000" cy="873585"/>
          </a:xfrm>
        </p:spPr>
        <p:txBody>
          <a:bodyPr>
            <a:normAutofit fontScale="90000"/>
          </a:bodyPr>
          <a:lstStyle/>
          <a:p>
            <a:r>
              <a:rPr lang="fr-FR" dirty="0"/>
              <a:t>Réforme décret ambulatoire</a:t>
            </a:r>
            <a:endParaRPr lang="fr-BE" dirty="0"/>
          </a:p>
        </p:txBody>
      </p:sp>
      <p:sp>
        <p:nvSpPr>
          <p:cNvPr id="3" name="Sous-titre 2">
            <a:extLst>
              <a:ext uri="{FF2B5EF4-FFF2-40B4-BE49-F238E27FC236}">
                <a16:creationId xmlns:a16="http://schemas.microsoft.com/office/drawing/2014/main" id="{06263651-5B50-16FC-127A-1C2B6837B227}"/>
              </a:ext>
            </a:extLst>
          </p:cNvPr>
          <p:cNvSpPr>
            <a:spLocks noGrp="1"/>
          </p:cNvSpPr>
          <p:nvPr>
            <p:ph type="subTitle" idx="1"/>
          </p:nvPr>
        </p:nvSpPr>
        <p:spPr>
          <a:xfrm>
            <a:off x="1524000" y="1710813"/>
            <a:ext cx="9144000" cy="3546987"/>
          </a:xfrm>
        </p:spPr>
        <p:txBody>
          <a:bodyPr>
            <a:normAutofit/>
          </a:bodyPr>
          <a:lstStyle/>
          <a:p>
            <a:pPr algn="l"/>
            <a:r>
              <a:rPr lang="fr-FR" dirty="0">
                <a:solidFill>
                  <a:schemeClr val="accent4">
                    <a:lumMod val="75000"/>
                  </a:schemeClr>
                </a:solidFill>
              </a:rPr>
              <a:t>Les services ambulatoires, acteurs importants de la 1</a:t>
            </a:r>
            <a:r>
              <a:rPr lang="fr-FR" baseline="30000" dirty="0">
                <a:solidFill>
                  <a:schemeClr val="accent4">
                    <a:lumMod val="75000"/>
                  </a:schemeClr>
                </a:solidFill>
              </a:rPr>
              <a:t>e</a:t>
            </a:r>
            <a:r>
              <a:rPr lang="fr-FR" dirty="0">
                <a:solidFill>
                  <a:schemeClr val="accent4">
                    <a:lumMod val="75000"/>
                  </a:schemeClr>
                </a:solidFill>
              </a:rPr>
              <a:t> ligne de l’aide et des soins.</a:t>
            </a:r>
          </a:p>
          <a:p>
            <a:pPr algn="l"/>
            <a:r>
              <a:rPr lang="fr-FR" dirty="0">
                <a:solidFill>
                  <a:schemeClr val="accent4">
                    <a:lumMod val="75000"/>
                  </a:schemeClr>
                </a:solidFill>
              </a:rPr>
              <a:t>3 grandes modifications</a:t>
            </a:r>
          </a:p>
          <a:p>
            <a:pPr marL="971550" lvl="1" indent="-514350" algn="l">
              <a:buFont typeface="+mj-lt"/>
              <a:buAutoNum type="arabicPeriod"/>
            </a:pPr>
            <a:r>
              <a:rPr lang="fr-FR" dirty="0">
                <a:solidFill>
                  <a:schemeClr val="accent4">
                    <a:lumMod val="75000"/>
                  </a:schemeClr>
                </a:solidFill>
              </a:rPr>
              <a:t>Toilettage et cohérence, correction termes génériques*</a:t>
            </a:r>
          </a:p>
          <a:p>
            <a:pPr marL="971550" lvl="1" indent="-514350" algn="l">
              <a:buFont typeface="+mj-lt"/>
              <a:buAutoNum type="arabicPeriod"/>
            </a:pPr>
            <a:r>
              <a:rPr lang="fr-FR" dirty="0">
                <a:solidFill>
                  <a:schemeClr val="accent4">
                    <a:lumMod val="75000"/>
                  </a:schemeClr>
                </a:solidFill>
              </a:rPr>
              <a:t>Vision territoriale</a:t>
            </a:r>
          </a:p>
          <a:p>
            <a:pPr marL="971550" lvl="1" indent="-514350" algn="l">
              <a:buFont typeface="+mj-lt"/>
              <a:buAutoNum type="arabicPeriod"/>
            </a:pPr>
            <a:r>
              <a:rPr lang="fr-FR" dirty="0">
                <a:solidFill>
                  <a:schemeClr val="accent4">
                    <a:lumMod val="75000"/>
                  </a:schemeClr>
                </a:solidFill>
              </a:rPr>
              <a:t>+ CSSI (contre morcellement de l’offre). Généralistes </a:t>
            </a:r>
            <a:r>
              <a:rPr lang="fr-FR" b="1" dirty="0">
                <a:solidFill>
                  <a:schemeClr val="accent4">
                    <a:lumMod val="75000"/>
                  </a:schemeClr>
                </a:solidFill>
                <a:latin typeface="Calibri" panose="020F0502020204030204" pitchFamily="34" charset="0"/>
                <a:cs typeface="Calibri" panose="020F0502020204030204" pitchFamily="34" charset="0"/>
              </a:rPr>
              <a:t>↔</a:t>
            </a:r>
            <a:r>
              <a:rPr lang="fr-FR" dirty="0">
                <a:solidFill>
                  <a:schemeClr val="accent4">
                    <a:lumMod val="75000"/>
                  </a:schemeClr>
                </a:solidFill>
                <a:latin typeface="Calibri" panose="020F0502020204030204" pitchFamily="34" charset="0"/>
                <a:cs typeface="Calibri" panose="020F0502020204030204" pitchFamily="34" charset="0"/>
              </a:rPr>
              <a:t> S</a:t>
            </a:r>
            <a:r>
              <a:rPr lang="fr-FR" dirty="0">
                <a:solidFill>
                  <a:schemeClr val="accent4">
                    <a:lumMod val="75000"/>
                  </a:schemeClr>
                </a:solidFill>
              </a:rPr>
              <a:t>pécialisés.</a:t>
            </a:r>
          </a:p>
          <a:p>
            <a:pPr algn="l"/>
            <a:r>
              <a:rPr lang="fr-FR" dirty="0">
                <a:solidFill>
                  <a:srgbClr val="00B0F0"/>
                </a:solidFill>
              </a:rPr>
              <a:t>Secteurs bien reconnus. CSSI hors secteurs</a:t>
            </a:r>
          </a:p>
          <a:p>
            <a:pPr algn="l"/>
            <a:endParaRPr lang="fr-BE" dirty="0"/>
          </a:p>
        </p:txBody>
      </p:sp>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4" name="Espace réservé du numéro de diapositive 3">
            <a:extLst>
              <a:ext uri="{FF2B5EF4-FFF2-40B4-BE49-F238E27FC236}">
                <a16:creationId xmlns:a16="http://schemas.microsoft.com/office/drawing/2014/main" id="{566ED8B2-B522-B2BA-0DD9-21DD10CB4B7D}"/>
              </a:ext>
            </a:extLst>
          </p:cNvPr>
          <p:cNvSpPr>
            <a:spLocks noGrp="1"/>
          </p:cNvSpPr>
          <p:nvPr>
            <p:ph type="sldNum" sz="quarter" idx="12"/>
          </p:nvPr>
        </p:nvSpPr>
        <p:spPr/>
        <p:txBody>
          <a:bodyPr/>
          <a:lstStyle/>
          <a:p>
            <a:fld id="{C9CF7322-8CD7-475F-8BB3-7CD16EB6B2EC}" type="slidenum">
              <a:rPr lang="fr-BE" smtClean="0"/>
              <a:t>19</a:t>
            </a:fld>
            <a:endParaRPr lang="fr-BE"/>
          </a:p>
        </p:txBody>
      </p:sp>
      <p:sp>
        <p:nvSpPr>
          <p:cNvPr id="7" name="Espace réservé du numéro de diapositive 10">
            <a:extLst>
              <a:ext uri="{FF2B5EF4-FFF2-40B4-BE49-F238E27FC236}">
                <a16:creationId xmlns:a16="http://schemas.microsoft.com/office/drawing/2014/main" id="{DB3B21E5-FD43-3804-2A9D-8020F4D11DB9}"/>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19</a:t>
            </a:fld>
            <a:endParaRPr lang="fr-BE" sz="4000" b="1" dirty="0">
              <a:solidFill>
                <a:srgbClr val="00FF00"/>
              </a:solidFill>
            </a:endParaRPr>
          </a:p>
        </p:txBody>
      </p:sp>
    </p:spTree>
    <p:extLst>
      <p:ext uri="{BB962C8B-B14F-4D97-AF65-F5344CB8AC3E}">
        <p14:creationId xmlns:p14="http://schemas.microsoft.com/office/powerpoint/2010/main" val="3524822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actère coloré, orange, motif, art&#10;&#10;Description générée automatiquement">
            <a:extLst>
              <a:ext uri="{FF2B5EF4-FFF2-40B4-BE49-F238E27FC236}">
                <a16:creationId xmlns:a16="http://schemas.microsoft.com/office/drawing/2014/main" id="{F78D54C4-4E8C-D9E6-BA68-77D57D3820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9631"/>
            <a:ext cx="12192000" cy="6818737"/>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solidFill>
                  <a:schemeClr val="bg1"/>
                </a:solidFill>
              </a:rPr>
              <a:t>Forum 16 – 18/04/2024</a:t>
            </a:r>
            <a:endParaRPr lang="fr-BE" sz="1400" dirty="0">
              <a:solidFill>
                <a:schemeClr val="bg1"/>
              </a:solidFill>
            </a:endParaRPr>
          </a:p>
        </p:txBody>
      </p:sp>
      <p:sp>
        <p:nvSpPr>
          <p:cNvPr id="8" name="Titre 7">
            <a:extLst>
              <a:ext uri="{FF2B5EF4-FFF2-40B4-BE49-F238E27FC236}">
                <a16:creationId xmlns:a16="http://schemas.microsoft.com/office/drawing/2014/main" id="{46D47F9F-052A-12E5-48FD-9C86DBA0E3BF}"/>
              </a:ext>
            </a:extLst>
          </p:cNvPr>
          <p:cNvSpPr>
            <a:spLocks noGrp="1"/>
          </p:cNvSpPr>
          <p:nvPr>
            <p:ph type="ctrTitle"/>
          </p:nvPr>
        </p:nvSpPr>
        <p:spPr>
          <a:xfrm>
            <a:off x="1524000" y="2420221"/>
            <a:ext cx="9144000" cy="2387600"/>
          </a:xfrm>
        </p:spPr>
        <p:txBody>
          <a:bodyPr/>
          <a:lstStyle/>
          <a:p>
            <a:r>
              <a:rPr lang="fr-FR" dirty="0"/>
              <a:t>Chapitre 1 </a:t>
            </a:r>
            <a:br>
              <a:rPr lang="fr-FR" dirty="0"/>
            </a:br>
            <a:r>
              <a:rPr lang="fr-FR" dirty="0"/>
              <a:t>Le Plan Social Santé Intégré</a:t>
            </a:r>
            <a:endParaRPr lang="fr-BE" dirty="0"/>
          </a:p>
        </p:txBody>
      </p:sp>
      <p:sp>
        <p:nvSpPr>
          <p:cNvPr id="2" name="Espace réservé du numéro de diapositive 1">
            <a:extLst>
              <a:ext uri="{FF2B5EF4-FFF2-40B4-BE49-F238E27FC236}">
                <a16:creationId xmlns:a16="http://schemas.microsoft.com/office/drawing/2014/main" id="{56725881-1BB2-A4DE-148E-F1F03F9666D8}"/>
              </a:ext>
            </a:extLst>
          </p:cNvPr>
          <p:cNvSpPr>
            <a:spLocks noGrp="1"/>
          </p:cNvSpPr>
          <p:nvPr>
            <p:ph type="sldNum" sz="quarter" idx="12"/>
          </p:nvPr>
        </p:nvSpPr>
        <p:spPr/>
        <p:txBody>
          <a:bodyPr/>
          <a:lstStyle/>
          <a:p>
            <a:fld id="{C9CF7322-8CD7-475F-8BB3-7CD16EB6B2EC}" type="slidenum">
              <a:rPr lang="fr-BE" smtClean="0"/>
              <a:t>2</a:t>
            </a:fld>
            <a:endParaRPr lang="fr-BE"/>
          </a:p>
        </p:txBody>
      </p:sp>
    </p:spTree>
    <p:extLst>
      <p:ext uri="{BB962C8B-B14F-4D97-AF65-F5344CB8AC3E}">
        <p14:creationId xmlns:p14="http://schemas.microsoft.com/office/powerpoint/2010/main" val="4110018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b="1" dirty="0"/>
              <a:t>Définitions ajoutées (art.2) : </a:t>
            </a:r>
          </a:p>
          <a:p>
            <a:pPr marL="1071563" algn="l">
              <a:buFontTx/>
              <a:buChar char="-"/>
            </a:pPr>
            <a:r>
              <a:rPr lang="fr-FR" dirty="0"/>
              <a:t> Territoire : </a:t>
            </a:r>
            <a:r>
              <a:rPr lang="fr-FR" dirty="0">
                <a:solidFill>
                  <a:srgbClr val="00B0F0"/>
                </a:solidFill>
              </a:rPr>
              <a:t>on passe du territoire effectif du service au territoire sur lequel l’offre est organisée</a:t>
            </a:r>
          </a:p>
          <a:p>
            <a:pPr marL="1071563" algn="l">
              <a:buFontTx/>
              <a:buChar char="-"/>
            </a:pPr>
            <a:r>
              <a:rPr lang="fr-FR" dirty="0"/>
              <a:t> Bassins</a:t>
            </a:r>
          </a:p>
          <a:p>
            <a:pPr marL="1071563" algn="l">
              <a:buFontTx/>
              <a:buChar char="-"/>
            </a:pPr>
            <a:r>
              <a:rPr lang="fr-FR" dirty="0"/>
              <a:t> Groupements de quartier</a:t>
            </a:r>
          </a:p>
          <a:p>
            <a:pPr marL="1071563" algn="l">
              <a:buFontTx/>
              <a:buChar char="-"/>
            </a:pPr>
            <a:r>
              <a:rPr lang="fr-FR" dirty="0"/>
              <a:t> CSSI</a:t>
            </a:r>
          </a:p>
          <a:p>
            <a:pPr marL="1071563" algn="l">
              <a:buFontTx/>
              <a:buChar char="-"/>
            </a:pPr>
            <a:r>
              <a:rPr lang="fr-FR" dirty="0"/>
              <a:t> Fonction inclusive </a:t>
            </a:r>
          </a:p>
          <a:p>
            <a:pPr marL="1071563" algn="l">
              <a:buFontTx/>
              <a:buChar char="-"/>
            </a:pPr>
            <a:r>
              <a:rPr lang="fr-FR" dirty="0"/>
              <a:t> Action communautaire</a:t>
            </a:r>
          </a:p>
          <a:p>
            <a:pPr marL="1071563" algn="l">
              <a:buFontTx/>
              <a:buChar char="-"/>
            </a:pPr>
            <a:r>
              <a:rPr lang="fr-FR" dirty="0"/>
              <a:t> Lieu de lien </a:t>
            </a:r>
          </a:p>
          <a:p>
            <a:pPr marL="1071563" algn="l">
              <a:buFontTx/>
              <a:buChar char="-"/>
            </a:pPr>
            <a:r>
              <a:rPr lang="fr-FR" dirty="0"/>
              <a:t> Pair-aidant</a:t>
            </a:r>
          </a:p>
          <a:p>
            <a:pPr marL="1071563" algn="l">
              <a:buFontTx/>
              <a:buChar char="-"/>
            </a:pPr>
            <a:r>
              <a:rPr lang="fr-FR" dirty="0"/>
              <a:t> </a:t>
            </a:r>
            <a:r>
              <a:rPr lang="fr-FR" dirty="0" err="1"/>
              <a:t>Outreaching</a:t>
            </a:r>
            <a:r>
              <a:rPr lang="fr-FR" dirty="0"/>
              <a:t> </a:t>
            </a:r>
          </a:p>
          <a:p>
            <a:pPr marL="1071563" algn="l">
              <a:buFontTx/>
              <a:buChar char="-"/>
            </a:pPr>
            <a:r>
              <a:rPr lang="fr-FR" dirty="0"/>
              <a:t> Coordination</a:t>
            </a:r>
          </a:p>
          <a:p>
            <a:pPr marL="1071563" algn="l">
              <a:buFontTx/>
              <a:buChar char="-"/>
            </a:pPr>
            <a:endParaRPr lang="fr-BE" dirty="0"/>
          </a:p>
        </p:txBody>
      </p:sp>
      <p:sp>
        <p:nvSpPr>
          <p:cNvPr id="2" name="Espace réservé du numéro de diapositive 1">
            <a:extLst>
              <a:ext uri="{FF2B5EF4-FFF2-40B4-BE49-F238E27FC236}">
                <a16:creationId xmlns:a16="http://schemas.microsoft.com/office/drawing/2014/main" id="{125F1109-624E-F7B7-0427-3D31C41ED1BF}"/>
              </a:ext>
            </a:extLst>
          </p:cNvPr>
          <p:cNvSpPr>
            <a:spLocks noGrp="1"/>
          </p:cNvSpPr>
          <p:nvPr>
            <p:ph type="sldNum" sz="quarter" idx="12"/>
          </p:nvPr>
        </p:nvSpPr>
        <p:spPr/>
        <p:txBody>
          <a:bodyPr/>
          <a:lstStyle/>
          <a:p>
            <a:fld id="{C9CF7322-8CD7-475F-8BB3-7CD16EB6B2EC}" type="slidenum">
              <a:rPr lang="fr-BE" smtClean="0"/>
              <a:t>20</a:t>
            </a:fld>
            <a:endParaRPr lang="fr-BE"/>
          </a:p>
        </p:txBody>
      </p:sp>
      <p:sp>
        <p:nvSpPr>
          <p:cNvPr id="3" name="Espace réservé du numéro de diapositive 10">
            <a:extLst>
              <a:ext uri="{FF2B5EF4-FFF2-40B4-BE49-F238E27FC236}">
                <a16:creationId xmlns:a16="http://schemas.microsoft.com/office/drawing/2014/main" id="{3CB6B798-B988-CE31-63DB-84317961C81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20</a:t>
            </a:fld>
            <a:endParaRPr lang="fr-BE" sz="4000" b="1" dirty="0">
              <a:solidFill>
                <a:srgbClr val="00FF00"/>
              </a:solidFill>
            </a:endParaRPr>
          </a:p>
        </p:txBody>
      </p:sp>
    </p:spTree>
    <p:extLst>
      <p:ext uri="{BB962C8B-B14F-4D97-AF65-F5344CB8AC3E}">
        <p14:creationId xmlns:p14="http://schemas.microsoft.com/office/powerpoint/2010/main" val="86741808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496742" y="62838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r>
              <a:rPr lang="fr-FR" sz="3600" b="1" dirty="0"/>
              <a:t>Les SSM : </a:t>
            </a:r>
            <a:endParaRPr lang="fr-BE" sz="3600" b="1" dirty="0"/>
          </a:p>
          <a:p>
            <a:pPr algn="l"/>
            <a:r>
              <a:rPr lang="fr-BE" sz="3600" b="1" dirty="0"/>
              <a:t>Définition</a:t>
            </a:r>
            <a:endParaRPr lang="fr-FR" sz="3600" b="1" dirty="0"/>
          </a:p>
        </p:txBody>
      </p:sp>
      <p:graphicFrame>
        <p:nvGraphicFramePr>
          <p:cNvPr id="3" name="Diagramme 2">
            <a:extLst>
              <a:ext uri="{FF2B5EF4-FFF2-40B4-BE49-F238E27FC236}">
                <a16:creationId xmlns:a16="http://schemas.microsoft.com/office/drawing/2014/main" id="{B3A3DA11-717B-8248-2375-175A53F78040}"/>
              </a:ext>
            </a:extLst>
          </p:cNvPr>
          <p:cNvGraphicFramePr/>
          <p:nvPr>
            <p:extLst>
              <p:ext uri="{D42A27DB-BD31-4B8C-83A1-F6EECF244321}">
                <p14:modId xmlns:p14="http://schemas.microsoft.com/office/powerpoint/2010/main" val="966108387"/>
              </p:ext>
            </p:extLst>
          </p:nvPr>
        </p:nvGraphicFramePr>
        <p:xfrm>
          <a:off x="1207729" y="719665"/>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4" name="ZoneTexte 3">
            <a:extLst>
              <a:ext uri="{FF2B5EF4-FFF2-40B4-BE49-F238E27FC236}">
                <a16:creationId xmlns:a16="http://schemas.microsoft.com/office/drawing/2014/main" id="{0E491037-2DAB-56D3-C692-5427622F245C}"/>
              </a:ext>
            </a:extLst>
          </p:cNvPr>
          <p:cNvSpPr txBox="1"/>
          <p:nvPr/>
        </p:nvSpPr>
        <p:spPr>
          <a:xfrm>
            <a:off x="716005" y="3167389"/>
            <a:ext cx="2631989" cy="523220"/>
          </a:xfrm>
          <a:prstGeom prst="rect">
            <a:avLst/>
          </a:prstGeom>
          <a:noFill/>
        </p:spPr>
        <p:txBody>
          <a:bodyPr wrap="square" rtlCol="0">
            <a:spAutoFit/>
          </a:bodyPr>
          <a:lstStyle/>
          <a:p>
            <a:r>
              <a:rPr lang="fr-FR" sz="2800" dirty="0"/>
              <a:t>Décret Art. 3</a:t>
            </a:r>
            <a:endParaRPr lang="fr-BE" sz="2800" dirty="0"/>
          </a:p>
        </p:txBody>
      </p:sp>
      <p:sp>
        <p:nvSpPr>
          <p:cNvPr id="8" name="ZoneTexte 7">
            <a:extLst>
              <a:ext uri="{FF2B5EF4-FFF2-40B4-BE49-F238E27FC236}">
                <a16:creationId xmlns:a16="http://schemas.microsoft.com/office/drawing/2014/main" id="{34262658-C07D-A86B-9C65-C52D8D9EA6BC}"/>
              </a:ext>
            </a:extLst>
          </p:cNvPr>
          <p:cNvSpPr txBox="1"/>
          <p:nvPr/>
        </p:nvSpPr>
        <p:spPr>
          <a:xfrm>
            <a:off x="8267601" y="3631514"/>
            <a:ext cx="3694670" cy="2031325"/>
          </a:xfrm>
          <a:prstGeom prst="rect">
            <a:avLst/>
          </a:prstGeom>
          <a:noFill/>
        </p:spPr>
        <p:txBody>
          <a:bodyPr wrap="square" rtlCol="0">
            <a:spAutoFit/>
          </a:bodyPr>
          <a:lstStyle/>
          <a:p>
            <a:r>
              <a:rPr lang="fr-FR" b="1" dirty="0"/>
              <a:t>Nous voulions ajouter : </a:t>
            </a:r>
          </a:p>
          <a:p>
            <a:pPr marL="285750" indent="-285750">
              <a:buFont typeface="Arial" panose="020B0604020202020204" pitchFamily="34" charset="0"/>
              <a:buChar char="•"/>
            </a:pPr>
            <a:r>
              <a:rPr lang="fr-FR" dirty="0"/>
              <a:t>Approche globale et singulière</a:t>
            </a:r>
          </a:p>
          <a:p>
            <a:pPr marL="285750" indent="-285750">
              <a:buFont typeface="Arial" panose="020B0604020202020204" pitchFamily="34" charset="0"/>
              <a:buChar char="•"/>
            </a:pPr>
            <a:r>
              <a:rPr lang="fr-FR" dirty="0"/>
              <a:t>Au rythme des personnes</a:t>
            </a:r>
          </a:p>
          <a:p>
            <a:pPr marL="285750" indent="-285750">
              <a:buFont typeface="Arial" panose="020B0604020202020204" pitchFamily="34" charset="0"/>
              <a:buChar char="•"/>
            </a:pPr>
            <a:r>
              <a:rPr lang="fr-FR" dirty="0"/>
              <a:t>Travail sur la relation</a:t>
            </a:r>
          </a:p>
          <a:p>
            <a:pPr marL="285750" indent="-285750">
              <a:buFont typeface="Arial" panose="020B0604020202020204" pitchFamily="34" charset="0"/>
              <a:buChar char="•"/>
            </a:pPr>
            <a:r>
              <a:rPr lang="fr-FR" dirty="0"/>
              <a:t>Participer à la vie en société y compris de façon atypique</a:t>
            </a:r>
          </a:p>
          <a:p>
            <a:pPr marL="285750" indent="-285750">
              <a:buFont typeface="Arial" panose="020B0604020202020204" pitchFamily="34" charset="0"/>
              <a:buChar char="•"/>
            </a:pPr>
            <a:r>
              <a:rPr lang="fr-FR" dirty="0"/>
              <a:t>Travail avec les proches</a:t>
            </a:r>
            <a:endParaRPr lang="fr-BE" dirty="0"/>
          </a:p>
        </p:txBody>
      </p:sp>
      <p:sp>
        <p:nvSpPr>
          <p:cNvPr id="9" name="Espace réservé du numéro de diapositive 8">
            <a:extLst>
              <a:ext uri="{FF2B5EF4-FFF2-40B4-BE49-F238E27FC236}">
                <a16:creationId xmlns:a16="http://schemas.microsoft.com/office/drawing/2014/main" id="{1ABC094E-9665-37CA-B9C0-74FD42321FF0}"/>
              </a:ext>
            </a:extLst>
          </p:cNvPr>
          <p:cNvSpPr>
            <a:spLocks noGrp="1"/>
          </p:cNvSpPr>
          <p:nvPr>
            <p:ph type="sldNum" sz="quarter" idx="12"/>
          </p:nvPr>
        </p:nvSpPr>
        <p:spPr/>
        <p:txBody>
          <a:bodyPr/>
          <a:lstStyle/>
          <a:p>
            <a:fld id="{C9CF7322-8CD7-475F-8BB3-7CD16EB6B2EC}" type="slidenum">
              <a:rPr lang="fr-BE" smtClean="0"/>
              <a:t>21</a:t>
            </a:fld>
            <a:endParaRPr lang="fr-BE"/>
          </a:p>
        </p:txBody>
      </p:sp>
      <p:sp>
        <p:nvSpPr>
          <p:cNvPr id="10" name="Espace réservé du numéro de diapositive 10">
            <a:extLst>
              <a:ext uri="{FF2B5EF4-FFF2-40B4-BE49-F238E27FC236}">
                <a16:creationId xmlns:a16="http://schemas.microsoft.com/office/drawing/2014/main" id="{3A013978-B72A-25A3-0EF3-010EFAD9A49E}"/>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21</a:t>
            </a:fld>
            <a:endParaRPr lang="fr-BE" sz="4000" b="1" dirty="0">
              <a:solidFill>
                <a:srgbClr val="00FF00"/>
              </a:solidFill>
            </a:endParaRPr>
          </a:p>
        </p:txBody>
      </p:sp>
    </p:spTree>
    <p:extLst>
      <p:ext uri="{BB962C8B-B14F-4D97-AF65-F5344CB8AC3E}">
        <p14:creationId xmlns:p14="http://schemas.microsoft.com/office/powerpoint/2010/main" val="228196479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10" name="Graphique 9">
            <a:extLst>
              <a:ext uri="{FF2B5EF4-FFF2-40B4-BE49-F238E27FC236}">
                <a16:creationId xmlns:a16="http://schemas.microsoft.com/office/drawing/2014/main" id="{A91D35B9-ECC3-8DC8-D0F3-1AEA75EB1027}"/>
              </a:ext>
            </a:extLst>
          </p:cNvPr>
          <p:cNvGraphicFramePr/>
          <p:nvPr>
            <p:extLst>
              <p:ext uri="{D42A27DB-BD31-4B8C-83A1-F6EECF244321}">
                <p14:modId xmlns:p14="http://schemas.microsoft.com/office/powerpoint/2010/main" val="2872668014"/>
              </p:ext>
            </p:extLst>
          </p:nvPr>
        </p:nvGraphicFramePr>
        <p:xfrm>
          <a:off x="1607415" y="611602"/>
          <a:ext cx="8128000" cy="5418667"/>
        </p:xfrm>
        <a:graphic>
          <a:graphicData uri="http://schemas.openxmlformats.org/drawingml/2006/chart">
            <c:chart xmlns:c="http://schemas.openxmlformats.org/drawingml/2006/chart" xmlns:r="http://schemas.openxmlformats.org/officeDocument/2006/relationships" r:id="rId3"/>
          </a:graphicData>
        </a:graphic>
      </p:graphicFrame>
      <p:sp>
        <p:nvSpPr>
          <p:cNvPr id="2" name="ZoneTexte 1">
            <a:extLst>
              <a:ext uri="{FF2B5EF4-FFF2-40B4-BE49-F238E27FC236}">
                <a16:creationId xmlns:a16="http://schemas.microsoft.com/office/drawing/2014/main" id="{BC3A1F95-5CF6-4B5E-C456-01D714DF0C21}"/>
              </a:ext>
            </a:extLst>
          </p:cNvPr>
          <p:cNvSpPr txBox="1"/>
          <p:nvPr/>
        </p:nvSpPr>
        <p:spPr>
          <a:xfrm>
            <a:off x="580768" y="753762"/>
            <a:ext cx="2520778" cy="1754326"/>
          </a:xfrm>
          <a:prstGeom prst="rect">
            <a:avLst/>
          </a:prstGeom>
          <a:noFill/>
        </p:spPr>
        <p:txBody>
          <a:bodyPr wrap="square" rtlCol="0">
            <a:spAutoFit/>
          </a:bodyPr>
          <a:lstStyle/>
          <a:p>
            <a:r>
              <a:rPr lang="fr-FR" sz="3600" b="1" dirty="0"/>
              <a:t>Les SSM : </a:t>
            </a:r>
          </a:p>
          <a:p>
            <a:r>
              <a:rPr lang="fr-FR" sz="3600" b="1" dirty="0"/>
              <a:t>Missions</a:t>
            </a:r>
          </a:p>
          <a:p>
            <a:endParaRPr lang="fr-BE" sz="3600" b="1" dirty="0"/>
          </a:p>
        </p:txBody>
      </p:sp>
      <p:sp>
        <p:nvSpPr>
          <p:cNvPr id="3" name="ZoneTexte 2">
            <a:extLst>
              <a:ext uri="{FF2B5EF4-FFF2-40B4-BE49-F238E27FC236}">
                <a16:creationId xmlns:a16="http://schemas.microsoft.com/office/drawing/2014/main" id="{E58DEDDA-E633-FFAC-D860-B8E942D2A678}"/>
              </a:ext>
            </a:extLst>
          </p:cNvPr>
          <p:cNvSpPr txBox="1"/>
          <p:nvPr/>
        </p:nvSpPr>
        <p:spPr>
          <a:xfrm>
            <a:off x="580768" y="5263373"/>
            <a:ext cx="3833917" cy="523220"/>
          </a:xfrm>
          <a:prstGeom prst="rect">
            <a:avLst/>
          </a:prstGeom>
          <a:noFill/>
        </p:spPr>
        <p:txBody>
          <a:bodyPr wrap="square" rtlCol="0">
            <a:spAutoFit/>
          </a:bodyPr>
          <a:lstStyle/>
          <a:p>
            <a:r>
              <a:rPr lang="fr-FR" sz="2800" dirty="0"/>
              <a:t>Décret Art. 4; 5 ; 5 bis</a:t>
            </a:r>
            <a:endParaRPr lang="fr-BE" sz="2800" dirty="0"/>
          </a:p>
        </p:txBody>
      </p:sp>
      <p:sp>
        <p:nvSpPr>
          <p:cNvPr id="4" name="Espace réservé du numéro de diapositive 3">
            <a:extLst>
              <a:ext uri="{FF2B5EF4-FFF2-40B4-BE49-F238E27FC236}">
                <a16:creationId xmlns:a16="http://schemas.microsoft.com/office/drawing/2014/main" id="{EBE1BFC5-BDEE-CA4A-F73B-927CA7A26A59}"/>
              </a:ext>
            </a:extLst>
          </p:cNvPr>
          <p:cNvSpPr>
            <a:spLocks noGrp="1"/>
          </p:cNvSpPr>
          <p:nvPr>
            <p:ph type="sldNum" sz="quarter" idx="12"/>
          </p:nvPr>
        </p:nvSpPr>
        <p:spPr/>
        <p:txBody>
          <a:bodyPr/>
          <a:lstStyle/>
          <a:p>
            <a:fld id="{C9CF7322-8CD7-475F-8BB3-7CD16EB6B2EC}" type="slidenum">
              <a:rPr lang="fr-BE" smtClean="0"/>
              <a:t>22</a:t>
            </a:fld>
            <a:endParaRPr lang="fr-BE"/>
          </a:p>
        </p:txBody>
      </p:sp>
      <p:sp>
        <p:nvSpPr>
          <p:cNvPr id="8" name="Espace réservé du numéro de diapositive 10">
            <a:extLst>
              <a:ext uri="{FF2B5EF4-FFF2-40B4-BE49-F238E27FC236}">
                <a16:creationId xmlns:a16="http://schemas.microsoft.com/office/drawing/2014/main" id="{F29D23DF-A946-845B-11A6-FA9CFF165D97}"/>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22</a:t>
            </a:fld>
            <a:endParaRPr lang="fr-BE" sz="4000" b="1" dirty="0">
              <a:solidFill>
                <a:srgbClr val="00FF00"/>
              </a:solidFill>
            </a:endParaRPr>
          </a:p>
        </p:txBody>
      </p:sp>
    </p:spTree>
    <p:extLst>
      <p:ext uri="{BB962C8B-B14F-4D97-AF65-F5344CB8AC3E}">
        <p14:creationId xmlns:p14="http://schemas.microsoft.com/office/powerpoint/2010/main" val="13721150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2" name="Espace réservé du contenu 2">
            <a:extLst>
              <a:ext uri="{FF2B5EF4-FFF2-40B4-BE49-F238E27FC236}">
                <a16:creationId xmlns:a16="http://schemas.microsoft.com/office/drawing/2014/main" id="{2183EB61-E810-530A-AAD6-742DE01AD24D}"/>
              </a:ext>
            </a:extLst>
          </p:cNvPr>
          <p:cNvSpPr txBox="1">
            <a:spLocks/>
          </p:cNvSpPr>
          <p:nvPr/>
        </p:nvSpPr>
        <p:spPr>
          <a:xfrm>
            <a:off x="990600" y="7281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4" name="Espace réservé du contenu 2">
            <a:extLst>
              <a:ext uri="{FF2B5EF4-FFF2-40B4-BE49-F238E27FC236}">
                <a16:creationId xmlns:a16="http://schemas.microsoft.com/office/drawing/2014/main" id="{8C2AD904-3762-A623-7917-CB47389F0BA7}"/>
              </a:ext>
            </a:extLst>
          </p:cNvPr>
          <p:cNvSpPr txBox="1">
            <a:spLocks/>
          </p:cNvSpPr>
          <p:nvPr/>
        </p:nvSpPr>
        <p:spPr>
          <a:xfrm>
            <a:off x="1143000" y="8805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8" name="Graphique 7">
            <a:extLst>
              <a:ext uri="{FF2B5EF4-FFF2-40B4-BE49-F238E27FC236}">
                <a16:creationId xmlns:a16="http://schemas.microsoft.com/office/drawing/2014/main" id="{C935DECD-9711-CDD1-428A-98466E7C75A5}"/>
              </a:ext>
            </a:extLst>
          </p:cNvPr>
          <p:cNvGraphicFramePr/>
          <p:nvPr>
            <p:extLst>
              <p:ext uri="{D42A27DB-BD31-4B8C-83A1-F6EECF244321}">
                <p14:modId xmlns:p14="http://schemas.microsoft.com/office/powerpoint/2010/main" val="1837526016"/>
              </p:ext>
            </p:extLst>
          </p:nvPr>
        </p:nvGraphicFramePr>
        <p:xfrm>
          <a:off x="-1381970" y="1303264"/>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9" name="ZoneTexte 8">
            <a:extLst>
              <a:ext uri="{FF2B5EF4-FFF2-40B4-BE49-F238E27FC236}">
                <a16:creationId xmlns:a16="http://schemas.microsoft.com/office/drawing/2014/main" id="{6C378A97-BB6E-9E2B-B38C-1AB9A6637ADA}"/>
              </a:ext>
            </a:extLst>
          </p:cNvPr>
          <p:cNvSpPr txBox="1"/>
          <p:nvPr/>
        </p:nvSpPr>
        <p:spPr>
          <a:xfrm>
            <a:off x="5869459" y="575733"/>
            <a:ext cx="5636741" cy="5262979"/>
          </a:xfrm>
          <a:prstGeom prst="rect">
            <a:avLst/>
          </a:prstGeom>
          <a:noFill/>
        </p:spPr>
        <p:txBody>
          <a:bodyPr wrap="square" rtlCol="0">
            <a:spAutoFit/>
          </a:bodyPr>
          <a:lstStyle/>
          <a:p>
            <a:r>
              <a:rPr lang="fr-FR" sz="2800" dirty="0">
                <a:solidFill>
                  <a:srgbClr val="00B050"/>
                </a:solidFill>
              </a:rPr>
              <a:t>Pour toute personne :</a:t>
            </a:r>
          </a:p>
          <a:p>
            <a:pPr marL="457200" indent="-457200">
              <a:buFont typeface="Arial" panose="020B0604020202020204" pitchFamily="34" charset="0"/>
              <a:buChar char="•"/>
            </a:pPr>
            <a:r>
              <a:rPr lang="fr-FR" sz="2800" dirty="0">
                <a:solidFill>
                  <a:srgbClr val="00B050"/>
                </a:solidFill>
              </a:rPr>
              <a:t>Accueil clinique minimal </a:t>
            </a:r>
          </a:p>
          <a:p>
            <a:pPr marL="457200" indent="-457200">
              <a:buFont typeface="Arial" panose="020B0604020202020204" pitchFamily="34" charset="0"/>
              <a:buChar char="•"/>
            </a:pPr>
            <a:r>
              <a:rPr lang="fr-FR" sz="2800" dirty="0">
                <a:solidFill>
                  <a:srgbClr val="00B050"/>
                </a:solidFill>
              </a:rPr>
              <a:t>Analyse demande </a:t>
            </a:r>
          </a:p>
          <a:p>
            <a:pPr marL="457200" indent="-457200">
              <a:buFont typeface="Arial" panose="020B0604020202020204" pitchFamily="34" charset="0"/>
              <a:buChar char="•"/>
            </a:pPr>
            <a:r>
              <a:rPr lang="fr-FR" sz="2800" dirty="0">
                <a:solidFill>
                  <a:srgbClr val="00B050"/>
                </a:solidFill>
              </a:rPr>
              <a:t>Réorientation</a:t>
            </a:r>
          </a:p>
          <a:p>
            <a:pPr marL="457200" indent="-457200">
              <a:buFont typeface="Arial" panose="020B0604020202020204" pitchFamily="34" charset="0"/>
              <a:buChar char="•"/>
            </a:pPr>
            <a:endParaRPr lang="fr-FR" sz="2800" dirty="0">
              <a:solidFill>
                <a:srgbClr val="00B050"/>
              </a:solidFill>
            </a:endParaRPr>
          </a:p>
          <a:p>
            <a:r>
              <a:rPr lang="fr-FR" sz="2800" dirty="0">
                <a:solidFill>
                  <a:srgbClr val="00B050"/>
                </a:solidFill>
              </a:rPr>
              <a:t>Le SSM peut :</a:t>
            </a:r>
          </a:p>
          <a:p>
            <a:pPr marL="457200" indent="-457200">
              <a:buFont typeface="Arial" panose="020B0604020202020204" pitchFamily="34" charset="0"/>
              <a:buChar char="•"/>
            </a:pPr>
            <a:r>
              <a:rPr lang="fr-FR" sz="2800" dirty="0">
                <a:solidFill>
                  <a:srgbClr val="00B050"/>
                </a:solidFill>
              </a:rPr>
              <a:t>Référer aux PPL ou secteur privé</a:t>
            </a:r>
          </a:p>
          <a:p>
            <a:pPr marL="457200" indent="-457200">
              <a:buFont typeface="Arial" panose="020B0604020202020204" pitchFamily="34" charset="0"/>
              <a:buChar char="•"/>
            </a:pPr>
            <a:r>
              <a:rPr lang="fr-FR" sz="2800" dirty="0">
                <a:solidFill>
                  <a:srgbClr val="00B050"/>
                </a:solidFill>
              </a:rPr>
              <a:t>Intervenir à la demande de PPL / secteur privé / usagers ou proches</a:t>
            </a:r>
          </a:p>
          <a:p>
            <a:pPr marL="914400" lvl="1" indent="-457200">
              <a:buFont typeface="Wingdings" panose="05000000000000000000" pitchFamily="2" charset="2"/>
              <a:buChar char="q"/>
            </a:pPr>
            <a:r>
              <a:rPr lang="fr-FR" sz="2800" dirty="0">
                <a:solidFill>
                  <a:srgbClr val="00B050"/>
                </a:solidFill>
              </a:rPr>
              <a:t>Suivi psychiatrique </a:t>
            </a:r>
          </a:p>
          <a:p>
            <a:pPr marL="914400" lvl="1" indent="-457200">
              <a:buFont typeface="Wingdings" panose="05000000000000000000" pitchFamily="2" charset="2"/>
              <a:buChar char="q"/>
            </a:pPr>
            <a:r>
              <a:rPr lang="fr-FR" sz="2800" dirty="0">
                <a:solidFill>
                  <a:srgbClr val="00B050"/>
                </a:solidFill>
              </a:rPr>
              <a:t>Ou prise en charge pluridisciplinaire spécialisée</a:t>
            </a:r>
            <a:endParaRPr lang="fr-BE" sz="2800" dirty="0">
              <a:solidFill>
                <a:srgbClr val="00B050"/>
              </a:solidFill>
            </a:endParaRPr>
          </a:p>
        </p:txBody>
      </p:sp>
      <p:sp>
        <p:nvSpPr>
          <p:cNvPr id="10" name="Espace réservé du numéro de diapositive 9">
            <a:extLst>
              <a:ext uri="{FF2B5EF4-FFF2-40B4-BE49-F238E27FC236}">
                <a16:creationId xmlns:a16="http://schemas.microsoft.com/office/drawing/2014/main" id="{16B82B55-09A7-25C9-739D-34D2C65174D9}"/>
              </a:ext>
            </a:extLst>
          </p:cNvPr>
          <p:cNvSpPr>
            <a:spLocks noGrp="1"/>
          </p:cNvSpPr>
          <p:nvPr>
            <p:ph type="sldNum" sz="quarter" idx="12"/>
          </p:nvPr>
        </p:nvSpPr>
        <p:spPr/>
        <p:txBody>
          <a:bodyPr/>
          <a:lstStyle/>
          <a:p>
            <a:fld id="{C9CF7322-8CD7-475F-8BB3-7CD16EB6B2EC}" type="slidenum">
              <a:rPr lang="fr-BE" smtClean="0"/>
              <a:t>23</a:t>
            </a:fld>
            <a:endParaRPr lang="fr-BE"/>
          </a:p>
        </p:txBody>
      </p:sp>
      <p:sp>
        <p:nvSpPr>
          <p:cNvPr id="11" name="Espace réservé du numéro de diapositive 10">
            <a:extLst>
              <a:ext uri="{FF2B5EF4-FFF2-40B4-BE49-F238E27FC236}">
                <a16:creationId xmlns:a16="http://schemas.microsoft.com/office/drawing/2014/main" id="{DDC9E005-0621-AAA8-291E-88CDFF54B011}"/>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23</a:t>
            </a:fld>
            <a:endParaRPr lang="fr-BE" sz="4000" b="1" dirty="0">
              <a:solidFill>
                <a:srgbClr val="00FF00"/>
              </a:solidFill>
            </a:endParaRPr>
          </a:p>
        </p:txBody>
      </p:sp>
    </p:spTree>
    <p:extLst>
      <p:ext uri="{BB962C8B-B14F-4D97-AF65-F5344CB8AC3E}">
        <p14:creationId xmlns:p14="http://schemas.microsoft.com/office/powerpoint/2010/main" val="83126810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5E64E1D4-4F52-4BD2-9CCE-F1FBDCF54576}"/>
              </a:ext>
            </a:extLst>
          </p:cNvPr>
          <p:cNvGraphicFramePr/>
          <p:nvPr>
            <p:extLst>
              <p:ext uri="{D42A27DB-BD31-4B8C-83A1-F6EECF244321}">
                <p14:modId xmlns:p14="http://schemas.microsoft.com/office/powerpoint/2010/main" val="4222041015"/>
              </p:ext>
            </p:extLst>
          </p:nvPr>
        </p:nvGraphicFramePr>
        <p:xfrm>
          <a:off x="-1355213" y="1266510"/>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A5937B6B-ECDB-92BA-05C6-B5B21542309D}"/>
              </a:ext>
            </a:extLst>
          </p:cNvPr>
          <p:cNvSpPr txBox="1"/>
          <p:nvPr/>
        </p:nvSpPr>
        <p:spPr>
          <a:xfrm>
            <a:off x="6882714" y="1816443"/>
            <a:ext cx="4263081" cy="1384995"/>
          </a:xfrm>
          <a:prstGeom prst="rect">
            <a:avLst/>
          </a:prstGeom>
          <a:noFill/>
        </p:spPr>
        <p:txBody>
          <a:bodyPr wrap="square" rtlCol="0">
            <a:spAutoFit/>
          </a:bodyPr>
          <a:lstStyle/>
          <a:p>
            <a:r>
              <a:rPr lang="fr-FR" sz="2800" dirty="0"/>
              <a:t>Poser un diagnostic et assurer le traitement </a:t>
            </a:r>
            <a:r>
              <a:rPr lang="fr-FR" sz="2800" dirty="0" err="1">
                <a:solidFill>
                  <a:srgbClr val="00B050"/>
                </a:solidFill>
              </a:rPr>
              <a:t>psycho-médico-social</a:t>
            </a:r>
            <a:endParaRPr lang="fr-BE" sz="2800" dirty="0">
              <a:solidFill>
                <a:srgbClr val="00B050"/>
              </a:solidFill>
            </a:endParaRPr>
          </a:p>
        </p:txBody>
      </p:sp>
      <p:sp>
        <p:nvSpPr>
          <p:cNvPr id="8" name="Espace réservé du numéro de diapositive 7">
            <a:extLst>
              <a:ext uri="{FF2B5EF4-FFF2-40B4-BE49-F238E27FC236}">
                <a16:creationId xmlns:a16="http://schemas.microsoft.com/office/drawing/2014/main" id="{EE17714A-2888-8D5A-37C2-835D200C3E19}"/>
              </a:ext>
            </a:extLst>
          </p:cNvPr>
          <p:cNvSpPr>
            <a:spLocks noGrp="1"/>
          </p:cNvSpPr>
          <p:nvPr>
            <p:ph type="sldNum" sz="quarter" idx="12"/>
          </p:nvPr>
        </p:nvSpPr>
        <p:spPr/>
        <p:txBody>
          <a:bodyPr/>
          <a:lstStyle/>
          <a:p>
            <a:fld id="{C9CF7322-8CD7-475F-8BB3-7CD16EB6B2EC}" type="slidenum">
              <a:rPr lang="fr-BE" smtClean="0"/>
              <a:t>24</a:t>
            </a:fld>
            <a:endParaRPr lang="fr-BE"/>
          </a:p>
        </p:txBody>
      </p:sp>
      <p:sp>
        <p:nvSpPr>
          <p:cNvPr id="9" name="Espace réservé du numéro de diapositive 10">
            <a:extLst>
              <a:ext uri="{FF2B5EF4-FFF2-40B4-BE49-F238E27FC236}">
                <a16:creationId xmlns:a16="http://schemas.microsoft.com/office/drawing/2014/main" id="{D71D88BB-5D92-AD83-F9C9-4EC0B8C3521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24</a:t>
            </a:fld>
            <a:endParaRPr lang="fr-BE" sz="4000" b="1" dirty="0">
              <a:solidFill>
                <a:srgbClr val="00FF00"/>
              </a:solidFill>
            </a:endParaRPr>
          </a:p>
        </p:txBody>
      </p:sp>
    </p:spTree>
    <p:extLst>
      <p:ext uri="{BB962C8B-B14F-4D97-AF65-F5344CB8AC3E}">
        <p14:creationId xmlns:p14="http://schemas.microsoft.com/office/powerpoint/2010/main" val="86562733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DB157C1C-360D-0AEE-CA19-3FB305B9956D}"/>
              </a:ext>
            </a:extLst>
          </p:cNvPr>
          <p:cNvGraphicFramePr/>
          <p:nvPr>
            <p:extLst>
              <p:ext uri="{D42A27DB-BD31-4B8C-83A1-F6EECF244321}">
                <p14:modId xmlns:p14="http://schemas.microsoft.com/office/powerpoint/2010/main" val="1428267182"/>
              </p:ext>
            </p:extLst>
          </p:nvPr>
        </p:nvGraphicFramePr>
        <p:xfrm>
          <a:off x="-1494131" y="1161359"/>
          <a:ext cx="8128000" cy="5418667"/>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E4BC05BE-3AC6-61C9-9B6F-F2D021CFD062}"/>
              </a:ext>
            </a:extLst>
          </p:cNvPr>
          <p:cNvSpPr txBox="1"/>
          <p:nvPr/>
        </p:nvSpPr>
        <p:spPr>
          <a:xfrm>
            <a:off x="6500028" y="606207"/>
            <a:ext cx="5325388" cy="5262979"/>
          </a:xfrm>
          <a:prstGeom prst="rect">
            <a:avLst/>
          </a:prstGeom>
          <a:noFill/>
        </p:spPr>
        <p:txBody>
          <a:bodyPr wrap="square" rtlCol="0">
            <a:spAutoFit/>
          </a:bodyPr>
          <a:lstStyle/>
          <a:p>
            <a:r>
              <a:rPr lang="fr-FR" sz="2400" dirty="0"/>
              <a:t>« </a:t>
            </a:r>
            <a:r>
              <a:rPr lang="fr-FR" sz="2400" i="1" dirty="0"/>
              <a:t>accompagnement psychologique pluridisciplinaire </a:t>
            </a:r>
            <a:r>
              <a:rPr lang="fr-FR" sz="2400" dirty="0"/>
              <a:t>». Une erreur ?</a:t>
            </a:r>
          </a:p>
          <a:p>
            <a:endParaRPr lang="fr-FR" sz="2400" dirty="0"/>
          </a:p>
          <a:p>
            <a:r>
              <a:rPr lang="fr-BE"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Psychiatre</a:t>
            </a:r>
            <a:r>
              <a:rPr lang="fr-BE"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 &gt; garante d’une vigilance médicale et indispensable à l’accompagnement de la situation de l’usager dans sa complexité.</a:t>
            </a:r>
          </a:p>
          <a:p>
            <a:endParaRPr lang="fr-BE" sz="2400" dirty="0">
              <a:solidFill>
                <a:srgbClr val="00B050"/>
              </a:solidFill>
              <a:latin typeface="Calibri" panose="020F0502020204030204" pitchFamily="34" charset="0"/>
              <a:ea typeface="Calibri" panose="020F0502020204030204" pitchFamily="34" charset="0"/>
              <a:cs typeface="Arial" panose="020B0604020202020204" pitchFamily="34" charset="0"/>
            </a:endParaRPr>
          </a:p>
          <a:p>
            <a:r>
              <a:rPr lang="fr-BE" sz="2400" b="1" dirty="0">
                <a:solidFill>
                  <a:srgbClr val="00B050"/>
                </a:solidFill>
                <a:effectLst/>
                <a:latin typeface="Calibri" panose="020F0502020204030204" pitchFamily="34" charset="0"/>
                <a:ea typeface="Calibri" panose="020F0502020204030204" pitchFamily="34" charset="0"/>
                <a:cs typeface="Arial" panose="020B0604020202020204" pitchFamily="34" charset="0"/>
              </a:rPr>
              <a:t>Assistant social </a:t>
            </a:r>
            <a:r>
              <a:rPr lang="fr-BE"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&gt; garante d’une prise en charge sociale lorsque celle-ci est nécessaire.</a:t>
            </a:r>
          </a:p>
          <a:p>
            <a:endParaRPr lang="fr-BE" sz="2400" dirty="0"/>
          </a:p>
          <a:p>
            <a:r>
              <a:rPr lang="fr-BE" sz="2400" dirty="0"/>
              <a:t>Collaboration avec le résidentiel et l’hospitalier pour continuité des soins</a:t>
            </a:r>
          </a:p>
        </p:txBody>
      </p:sp>
      <p:sp>
        <p:nvSpPr>
          <p:cNvPr id="8" name="Espace réservé du numéro de diapositive 7">
            <a:extLst>
              <a:ext uri="{FF2B5EF4-FFF2-40B4-BE49-F238E27FC236}">
                <a16:creationId xmlns:a16="http://schemas.microsoft.com/office/drawing/2014/main" id="{C706B00E-AAEE-D67F-BE0D-0C4E819CB54B}"/>
              </a:ext>
            </a:extLst>
          </p:cNvPr>
          <p:cNvSpPr>
            <a:spLocks noGrp="1"/>
          </p:cNvSpPr>
          <p:nvPr>
            <p:ph type="sldNum" sz="quarter" idx="12"/>
          </p:nvPr>
        </p:nvSpPr>
        <p:spPr/>
        <p:txBody>
          <a:bodyPr/>
          <a:lstStyle/>
          <a:p>
            <a:fld id="{C9CF7322-8CD7-475F-8BB3-7CD16EB6B2EC}" type="slidenum">
              <a:rPr lang="fr-BE" smtClean="0"/>
              <a:t>25</a:t>
            </a:fld>
            <a:endParaRPr lang="fr-BE"/>
          </a:p>
        </p:txBody>
      </p:sp>
      <p:sp>
        <p:nvSpPr>
          <p:cNvPr id="9" name="Espace réservé du numéro de diapositive 10">
            <a:extLst>
              <a:ext uri="{FF2B5EF4-FFF2-40B4-BE49-F238E27FC236}">
                <a16:creationId xmlns:a16="http://schemas.microsoft.com/office/drawing/2014/main" id="{78357E55-8BDA-0FF3-CA82-FF2B12274BE0}"/>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25</a:t>
            </a:fld>
            <a:endParaRPr lang="fr-BE" sz="4000" b="1" dirty="0">
              <a:solidFill>
                <a:srgbClr val="00FF00"/>
              </a:solidFill>
            </a:endParaRPr>
          </a:p>
        </p:txBody>
      </p:sp>
    </p:spTree>
    <p:extLst>
      <p:ext uri="{BB962C8B-B14F-4D97-AF65-F5344CB8AC3E}">
        <p14:creationId xmlns:p14="http://schemas.microsoft.com/office/powerpoint/2010/main" val="8693365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DB157C1C-360D-0AEE-CA19-3FB305B9956D}"/>
              </a:ext>
            </a:extLst>
          </p:cNvPr>
          <p:cNvGraphicFramePr/>
          <p:nvPr>
            <p:extLst>
              <p:ext uri="{D42A27DB-BD31-4B8C-83A1-F6EECF244321}">
                <p14:modId xmlns:p14="http://schemas.microsoft.com/office/powerpoint/2010/main" val="508629367"/>
              </p:ext>
            </p:extLst>
          </p:nvPr>
        </p:nvGraphicFramePr>
        <p:xfrm>
          <a:off x="-1591276" y="561810"/>
          <a:ext cx="8128000" cy="5925487"/>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E4BC05BE-3AC6-61C9-9B6F-F2D021CFD062}"/>
              </a:ext>
            </a:extLst>
          </p:cNvPr>
          <p:cNvSpPr txBox="1"/>
          <p:nvPr/>
        </p:nvSpPr>
        <p:spPr>
          <a:xfrm>
            <a:off x="5671751" y="1161359"/>
            <a:ext cx="6023507" cy="3785652"/>
          </a:xfrm>
          <a:prstGeom prst="rect">
            <a:avLst/>
          </a:prstGeom>
          <a:noFill/>
        </p:spPr>
        <p:txBody>
          <a:bodyPr wrap="square" rtlCol="0">
            <a:spAutoFit/>
          </a:bodyPr>
          <a:lstStyle/>
          <a:p>
            <a:r>
              <a:rPr lang="fr-FR" sz="2400" dirty="0"/>
              <a:t>Prévention </a:t>
            </a:r>
            <a:r>
              <a:rPr lang="fr-FR" sz="2400" dirty="0">
                <a:solidFill>
                  <a:srgbClr val="00B050"/>
                </a:solidFill>
              </a:rPr>
              <a:t>et action communautaire:</a:t>
            </a:r>
          </a:p>
          <a:p>
            <a:endParaRPr lang="fr-FR" sz="2400" dirty="0">
              <a:solidFill>
                <a:srgbClr val="00B050"/>
              </a:solidFill>
            </a:endParaRPr>
          </a:p>
          <a:p>
            <a:pPr marL="342900" indent="-342900">
              <a:buFontTx/>
              <a:buChar char="-"/>
            </a:pPr>
            <a:r>
              <a:rPr lang="fr-FR" sz="2400" dirty="0"/>
              <a:t>Info / sensibilisation / éducation public</a:t>
            </a:r>
          </a:p>
          <a:p>
            <a:pPr marL="342900" indent="-342900">
              <a:buFontTx/>
              <a:buChar char="-"/>
            </a:pPr>
            <a:r>
              <a:rPr lang="fr-FR" sz="2400" dirty="0"/>
              <a:t>Info / sensibilisation / éduction réseau</a:t>
            </a:r>
          </a:p>
          <a:p>
            <a:pPr marL="342900" indent="-342900">
              <a:buFontTx/>
              <a:buChar char="-"/>
            </a:pPr>
            <a:r>
              <a:rPr lang="fr-FR" sz="2400" dirty="0"/>
              <a:t>Interventions spécifiques (ex : </a:t>
            </a:r>
            <a:r>
              <a:rPr lang="fr-FR" sz="2400" dirty="0" err="1"/>
              <a:t>pte</a:t>
            </a:r>
            <a:r>
              <a:rPr lang="fr-FR" sz="2400" dirty="0"/>
              <a:t> enfance)</a:t>
            </a:r>
          </a:p>
          <a:p>
            <a:pPr marL="342900" indent="-342900">
              <a:buFont typeface="Calibri" panose="020F0502020204030204" pitchFamily="34" charset="0"/>
              <a:buChar char="+"/>
            </a:pPr>
            <a:r>
              <a:rPr lang="fr-FR" sz="2400" dirty="0">
                <a:solidFill>
                  <a:srgbClr val="00B050"/>
                </a:solidFill>
              </a:rPr>
              <a:t>Création Lieux de liens ou action communautaire</a:t>
            </a:r>
          </a:p>
          <a:p>
            <a:pPr marL="342900" indent="-342900">
              <a:buFont typeface="Calibri" panose="020F0502020204030204" pitchFamily="34" charset="0"/>
              <a:buChar char="+"/>
            </a:pPr>
            <a:r>
              <a:rPr lang="fr-FR" sz="2400" dirty="0">
                <a:solidFill>
                  <a:srgbClr val="00B050"/>
                </a:solidFill>
              </a:rPr>
              <a:t>Mobilité / </a:t>
            </a:r>
            <a:r>
              <a:rPr lang="fr-FR" sz="2400" dirty="0" err="1">
                <a:solidFill>
                  <a:srgbClr val="00B050"/>
                </a:solidFill>
              </a:rPr>
              <a:t>outreaching</a:t>
            </a:r>
            <a:endParaRPr lang="fr-FR" sz="2400" dirty="0">
              <a:solidFill>
                <a:srgbClr val="00B050"/>
              </a:solidFill>
            </a:endParaRPr>
          </a:p>
          <a:p>
            <a:pPr marL="342900" indent="-342900">
              <a:buFont typeface="Calibri" panose="020F0502020204030204" pitchFamily="34" charset="0"/>
              <a:buChar char="+"/>
            </a:pPr>
            <a:r>
              <a:rPr lang="fr-FR" sz="2400" dirty="0">
                <a:solidFill>
                  <a:srgbClr val="00B050"/>
                </a:solidFill>
              </a:rPr>
              <a:t>Appui au réseau</a:t>
            </a:r>
          </a:p>
          <a:p>
            <a:endParaRPr lang="fr-BE" sz="2400" dirty="0"/>
          </a:p>
        </p:txBody>
      </p:sp>
      <p:sp>
        <p:nvSpPr>
          <p:cNvPr id="3" name="Espace réservé du numéro de diapositive 2">
            <a:extLst>
              <a:ext uri="{FF2B5EF4-FFF2-40B4-BE49-F238E27FC236}">
                <a16:creationId xmlns:a16="http://schemas.microsoft.com/office/drawing/2014/main" id="{5570045D-261F-FC8B-EF84-66AE8162E276}"/>
              </a:ext>
            </a:extLst>
          </p:cNvPr>
          <p:cNvSpPr>
            <a:spLocks noGrp="1"/>
          </p:cNvSpPr>
          <p:nvPr>
            <p:ph type="sldNum" sz="quarter" idx="12"/>
          </p:nvPr>
        </p:nvSpPr>
        <p:spPr/>
        <p:txBody>
          <a:bodyPr/>
          <a:lstStyle/>
          <a:p>
            <a:fld id="{C9CF7322-8CD7-475F-8BB3-7CD16EB6B2EC}" type="slidenum">
              <a:rPr lang="fr-BE" smtClean="0"/>
              <a:t>26</a:t>
            </a:fld>
            <a:endParaRPr lang="fr-BE"/>
          </a:p>
        </p:txBody>
      </p:sp>
      <p:sp>
        <p:nvSpPr>
          <p:cNvPr id="8" name="Espace réservé du numéro de diapositive 10">
            <a:extLst>
              <a:ext uri="{FF2B5EF4-FFF2-40B4-BE49-F238E27FC236}">
                <a16:creationId xmlns:a16="http://schemas.microsoft.com/office/drawing/2014/main" id="{E895872A-7024-79D8-FED4-99D6BD5A1724}"/>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26</a:t>
            </a:fld>
            <a:endParaRPr lang="fr-BE" sz="4000" b="1" dirty="0">
              <a:solidFill>
                <a:srgbClr val="00FF00"/>
              </a:solidFill>
            </a:endParaRPr>
          </a:p>
        </p:txBody>
      </p:sp>
    </p:spTree>
    <p:extLst>
      <p:ext uri="{BB962C8B-B14F-4D97-AF65-F5344CB8AC3E}">
        <p14:creationId xmlns:p14="http://schemas.microsoft.com/office/powerpoint/2010/main" val="11999270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DB157C1C-360D-0AEE-CA19-3FB305B9956D}"/>
              </a:ext>
            </a:extLst>
          </p:cNvPr>
          <p:cNvGraphicFramePr/>
          <p:nvPr>
            <p:extLst>
              <p:ext uri="{D42A27DB-BD31-4B8C-83A1-F6EECF244321}">
                <p14:modId xmlns:p14="http://schemas.microsoft.com/office/powerpoint/2010/main" val="3832675610"/>
              </p:ext>
            </p:extLst>
          </p:nvPr>
        </p:nvGraphicFramePr>
        <p:xfrm>
          <a:off x="-1591276" y="561810"/>
          <a:ext cx="9368592" cy="5925487"/>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E4BC05BE-3AC6-61C9-9B6F-F2D021CFD062}"/>
              </a:ext>
            </a:extLst>
          </p:cNvPr>
          <p:cNvSpPr txBox="1"/>
          <p:nvPr/>
        </p:nvSpPr>
        <p:spPr>
          <a:xfrm>
            <a:off x="6536724" y="1161359"/>
            <a:ext cx="5158534" cy="2677656"/>
          </a:xfrm>
          <a:prstGeom prst="rect">
            <a:avLst/>
          </a:prstGeom>
          <a:noFill/>
        </p:spPr>
        <p:txBody>
          <a:bodyPr wrap="square" rtlCol="0">
            <a:spAutoFit/>
          </a:bodyPr>
          <a:lstStyle/>
          <a:p>
            <a:r>
              <a:rPr lang="fr-FR" sz="2400" dirty="0"/>
              <a:t>Inchangé : </a:t>
            </a:r>
          </a:p>
          <a:p>
            <a:pPr marL="342900" indent="-342900">
              <a:buFontTx/>
              <a:buChar char="-"/>
            </a:pPr>
            <a:r>
              <a:rPr lang="fr-FR" sz="2400" dirty="0">
                <a:effectLst/>
                <a:latin typeface="Calibri" panose="020F0502020204030204" pitchFamily="34" charset="0"/>
                <a:ea typeface="Calibri" panose="020F0502020204030204" pitchFamily="34" charset="0"/>
                <a:cs typeface="Arial" panose="020B0604020202020204" pitchFamily="34" charset="0"/>
              </a:rPr>
              <a:t>Participer à la structure partenariat </a:t>
            </a:r>
            <a:r>
              <a:rPr lang="fr-FR" sz="2400" dirty="0">
                <a:latin typeface="Calibri" panose="020F0502020204030204" pitchFamily="34" charset="0"/>
                <a:ea typeface="Calibri" panose="020F0502020204030204" pitchFamily="34" charset="0"/>
                <a:cs typeface="Arial" panose="020B0604020202020204" pitchFamily="34" charset="0"/>
              </a:rPr>
              <a:t>local et si manquante, contribuer à l’instituer</a:t>
            </a:r>
          </a:p>
          <a:p>
            <a:pPr marL="342900" indent="-342900">
              <a:buFontTx/>
              <a:buChar char="-"/>
            </a:pPr>
            <a:r>
              <a:rPr lang="fr-FR" sz="2400" dirty="0">
                <a:effectLst/>
                <a:latin typeface="Calibri" panose="020F0502020204030204" pitchFamily="34" charset="0"/>
                <a:ea typeface="Calibri" panose="020F0502020204030204" pitchFamily="34" charset="0"/>
                <a:cs typeface="Arial" panose="020B0604020202020204" pitchFamily="34" charset="0"/>
              </a:rPr>
              <a:t>Accords de partenariat av</a:t>
            </a:r>
            <a:r>
              <a:rPr lang="fr-FR" sz="2400" dirty="0">
                <a:latin typeface="Calibri" panose="020F0502020204030204" pitchFamily="34" charset="0"/>
                <a:ea typeface="Calibri" panose="020F0502020204030204" pitchFamily="34" charset="0"/>
                <a:cs typeface="Arial" panose="020B0604020202020204" pitchFamily="34" charset="0"/>
              </a:rPr>
              <a:t>ec le réseau</a:t>
            </a:r>
          </a:p>
          <a:p>
            <a:pPr marL="342900" indent="-342900">
              <a:buFontTx/>
              <a:buChar char="-"/>
            </a:pPr>
            <a:r>
              <a:rPr lang="fr-FR" sz="2400" dirty="0">
                <a:effectLst/>
                <a:latin typeface="Calibri" panose="020F0502020204030204" pitchFamily="34" charset="0"/>
                <a:ea typeface="Calibri" panose="020F0502020204030204" pitchFamily="34" charset="0"/>
                <a:cs typeface="Arial" panose="020B0604020202020204" pitchFamily="34" charset="0"/>
              </a:rPr>
              <a:t>Platef</a:t>
            </a:r>
            <a:r>
              <a:rPr lang="fr-FR" sz="2400" dirty="0">
                <a:latin typeface="Calibri" panose="020F0502020204030204" pitchFamily="34" charset="0"/>
                <a:ea typeface="Calibri" panose="020F0502020204030204" pitchFamily="34" charset="0"/>
                <a:cs typeface="Arial" panose="020B0604020202020204" pitchFamily="34" charset="0"/>
              </a:rPr>
              <a:t>orme</a:t>
            </a:r>
            <a:endParaRPr lang="fr-BE" sz="2400" dirty="0">
              <a:effectLst/>
              <a:latin typeface="Calibri" panose="020F0502020204030204" pitchFamily="34" charset="0"/>
              <a:ea typeface="Calibri" panose="020F0502020204030204" pitchFamily="34" charset="0"/>
              <a:cs typeface="Arial" panose="020B0604020202020204" pitchFamily="34" charset="0"/>
            </a:endParaRPr>
          </a:p>
          <a:p>
            <a:endParaRPr lang="fr-BE" sz="2400" dirty="0"/>
          </a:p>
        </p:txBody>
      </p:sp>
      <p:sp>
        <p:nvSpPr>
          <p:cNvPr id="3" name="Espace réservé du numéro de diapositive 2">
            <a:extLst>
              <a:ext uri="{FF2B5EF4-FFF2-40B4-BE49-F238E27FC236}">
                <a16:creationId xmlns:a16="http://schemas.microsoft.com/office/drawing/2014/main" id="{14FF9405-FF57-7009-D439-C4427A2359B1}"/>
              </a:ext>
            </a:extLst>
          </p:cNvPr>
          <p:cNvSpPr>
            <a:spLocks noGrp="1"/>
          </p:cNvSpPr>
          <p:nvPr>
            <p:ph type="sldNum" sz="quarter" idx="12"/>
          </p:nvPr>
        </p:nvSpPr>
        <p:spPr/>
        <p:txBody>
          <a:bodyPr/>
          <a:lstStyle/>
          <a:p>
            <a:fld id="{C9CF7322-8CD7-475F-8BB3-7CD16EB6B2EC}" type="slidenum">
              <a:rPr lang="fr-BE" smtClean="0"/>
              <a:t>27</a:t>
            </a:fld>
            <a:endParaRPr lang="fr-BE"/>
          </a:p>
        </p:txBody>
      </p:sp>
      <p:sp>
        <p:nvSpPr>
          <p:cNvPr id="8" name="Espace réservé du numéro de diapositive 10">
            <a:extLst>
              <a:ext uri="{FF2B5EF4-FFF2-40B4-BE49-F238E27FC236}">
                <a16:creationId xmlns:a16="http://schemas.microsoft.com/office/drawing/2014/main" id="{A6CB7765-D084-1217-629E-DA019BBA4685}"/>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27</a:t>
            </a:fld>
            <a:endParaRPr lang="fr-BE" sz="4000" b="1" dirty="0">
              <a:solidFill>
                <a:srgbClr val="00FF00"/>
              </a:solidFill>
            </a:endParaRPr>
          </a:p>
        </p:txBody>
      </p:sp>
    </p:spTree>
    <p:extLst>
      <p:ext uri="{BB962C8B-B14F-4D97-AF65-F5344CB8AC3E}">
        <p14:creationId xmlns:p14="http://schemas.microsoft.com/office/powerpoint/2010/main" val="248046554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DB157C1C-360D-0AEE-CA19-3FB305B9956D}"/>
              </a:ext>
            </a:extLst>
          </p:cNvPr>
          <p:cNvGraphicFramePr/>
          <p:nvPr>
            <p:extLst>
              <p:ext uri="{D42A27DB-BD31-4B8C-83A1-F6EECF244321}">
                <p14:modId xmlns:p14="http://schemas.microsoft.com/office/powerpoint/2010/main" val="2156012077"/>
              </p:ext>
            </p:extLst>
          </p:nvPr>
        </p:nvGraphicFramePr>
        <p:xfrm>
          <a:off x="-1591276" y="251476"/>
          <a:ext cx="9368592" cy="6458243"/>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E4BC05BE-3AC6-61C9-9B6F-F2D021CFD062}"/>
              </a:ext>
            </a:extLst>
          </p:cNvPr>
          <p:cNvSpPr txBox="1"/>
          <p:nvPr/>
        </p:nvSpPr>
        <p:spPr>
          <a:xfrm>
            <a:off x="6536724" y="1161359"/>
            <a:ext cx="5158534" cy="2308324"/>
          </a:xfrm>
          <a:prstGeom prst="rect">
            <a:avLst/>
          </a:prstGeom>
          <a:noFill/>
        </p:spPr>
        <p:txBody>
          <a:bodyPr wrap="square" rtlCol="0">
            <a:spAutoFit/>
          </a:bodyPr>
          <a:lstStyle/>
          <a:p>
            <a:r>
              <a:rPr lang="fr-FR" sz="2400" dirty="0">
                <a:solidFill>
                  <a:srgbClr val="00B050"/>
                </a:solidFill>
              </a:rPr>
              <a:t>AICS :</a:t>
            </a:r>
          </a:p>
          <a:p>
            <a:pPr marL="342900" indent="-342900">
              <a:buFontTx/>
              <a:buChar char="-"/>
            </a:pPr>
            <a:r>
              <a:rPr lang="fr-FR"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Accord de coopération fédéral : équipe spécialisée</a:t>
            </a:r>
          </a:p>
          <a:p>
            <a:pPr marL="342900" indent="-342900">
              <a:buFontTx/>
              <a:buChar char="-"/>
            </a:pPr>
            <a:r>
              <a:rPr lang="fr-FR"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Collaboration avec le CAB</a:t>
            </a:r>
          </a:p>
          <a:p>
            <a:endParaRPr lang="fr-BE" sz="2400" dirty="0">
              <a:effectLst/>
              <a:latin typeface="Calibri" panose="020F0502020204030204" pitchFamily="34" charset="0"/>
              <a:ea typeface="Calibri" panose="020F0502020204030204" pitchFamily="34" charset="0"/>
              <a:cs typeface="Arial" panose="020B0604020202020204" pitchFamily="34" charset="0"/>
            </a:endParaRPr>
          </a:p>
          <a:p>
            <a:endParaRPr lang="fr-BE" sz="2400" dirty="0"/>
          </a:p>
        </p:txBody>
      </p:sp>
      <p:sp>
        <p:nvSpPr>
          <p:cNvPr id="3" name="Espace réservé du numéro de diapositive 2">
            <a:extLst>
              <a:ext uri="{FF2B5EF4-FFF2-40B4-BE49-F238E27FC236}">
                <a16:creationId xmlns:a16="http://schemas.microsoft.com/office/drawing/2014/main" id="{82BB454C-C32D-EA57-D5A8-AF3E2D61766E}"/>
              </a:ext>
            </a:extLst>
          </p:cNvPr>
          <p:cNvSpPr>
            <a:spLocks noGrp="1"/>
          </p:cNvSpPr>
          <p:nvPr>
            <p:ph type="sldNum" sz="quarter" idx="12"/>
          </p:nvPr>
        </p:nvSpPr>
        <p:spPr/>
        <p:txBody>
          <a:bodyPr/>
          <a:lstStyle/>
          <a:p>
            <a:fld id="{C9CF7322-8CD7-475F-8BB3-7CD16EB6B2EC}" type="slidenum">
              <a:rPr lang="fr-BE" smtClean="0"/>
              <a:t>28</a:t>
            </a:fld>
            <a:endParaRPr lang="fr-BE"/>
          </a:p>
        </p:txBody>
      </p:sp>
      <p:sp>
        <p:nvSpPr>
          <p:cNvPr id="8" name="Espace réservé du numéro de diapositive 10">
            <a:extLst>
              <a:ext uri="{FF2B5EF4-FFF2-40B4-BE49-F238E27FC236}">
                <a16:creationId xmlns:a16="http://schemas.microsoft.com/office/drawing/2014/main" id="{667DADCF-4E4F-33F0-313F-FAC36885F3F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28</a:t>
            </a:fld>
            <a:endParaRPr lang="fr-BE" sz="4000" b="1" dirty="0">
              <a:solidFill>
                <a:srgbClr val="00FF00"/>
              </a:solidFill>
            </a:endParaRPr>
          </a:p>
        </p:txBody>
      </p:sp>
    </p:spTree>
    <p:extLst>
      <p:ext uri="{BB962C8B-B14F-4D97-AF65-F5344CB8AC3E}">
        <p14:creationId xmlns:p14="http://schemas.microsoft.com/office/powerpoint/2010/main" val="11856725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Graphique 1">
            <a:extLst>
              <a:ext uri="{FF2B5EF4-FFF2-40B4-BE49-F238E27FC236}">
                <a16:creationId xmlns:a16="http://schemas.microsoft.com/office/drawing/2014/main" id="{DB157C1C-360D-0AEE-CA19-3FB305B9956D}"/>
              </a:ext>
            </a:extLst>
          </p:cNvPr>
          <p:cNvGraphicFramePr/>
          <p:nvPr>
            <p:extLst>
              <p:ext uri="{D42A27DB-BD31-4B8C-83A1-F6EECF244321}">
                <p14:modId xmlns:p14="http://schemas.microsoft.com/office/powerpoint/2010/main" val="467146695"/>
              </p:ext>
            </p:extLst>
          </p:nvPr>
        </p:nvGraphicFramePr>
        <p:xfrm>
          <a:off x="-1591276" y="251476"/>
          <a:ext cx="9368592" cy="6458243"/>
        </p:xfrm>
        <a:graphic>
          <a:graphicData uri="http://schemas.openxmlformats.org/drawingml/2006/chart">
            <c:chart xmlns:c="http://schemas.openxmlformats.org/drawingml/2006/chart" xmlns:r="http://schemas.openxmlformats.org/officeDocument/2006/relationships" r:id="rId4"/>
          </a:graphicData>
        </a:graphic>
      </p:graphicFrame>
      <p:sp>
        <p:nvSpPr>
          <p:cNvPr id="4" name="ZoneTexte 3">
            <a:extLst>
              <a:ext uri="{FF2B5EF4-FFF2-40B4-BE49-F238E27FC236}">
                <a16:creationId xmlns:a16="http://schemas.microsoft.com/office/drawing/2014/main" id="{E4BC05BE-3AC6-61C9-9B6F-F2D021CFD062}"/>
              </a:ext>
            </a:extLst>
          </p:cNvPr>
          <p:cNvSpPr txBox="1"/>
          <p:nvPr/>
        </p:nvSpPr>
        <p:spPr>
          <a:xfrm>
            <a:off x="6536724" y="1161359"/>
            <a:ext cx="5158534" cy="1938992"/>
          </a:xfrm>
          <a:prstGeom prst="rect">
            <a:avLst/>
          </a:prstGeom>
          <a:noFill/>
        </p:spPr>
        <p:txBody>
          <a:bodyPr wrap="square" rtlCol="0">
            <a:spAutoFit/>
          </a:bodyPr>
          <a:lstStyle/>
          <a:p>
            <a:r>
              <a:rPr lang="fr-BE" sz="2400" dirty="0">
                <a:effectLst/>
                <a:latin typeface="Calibri" panose="020F0502020204030204" pitchFamily="34" charset="0"/>
                <a:ea typeface="Calibri" panose="020F0502020204030204" pitchFamily="34" charset="0"/>
                <a:cs typeface="Arial" panose="020B0604020202020204" pitchFamily="34" charset="0"/>
              </a:rPr>
              <a:t>Projets spécifiques sur base des besoins de la population.</a:t>
            </a:r>
          </a:p>
          <a:p>
            <a:endParaRPr lang="fr-BE" sz="2400" dirty="0">
              <a:latin typeface="Calibri" panose="020F0502020204030204" pitchFamily="34" charset="0"/>
              <a:ea typeface="Calibri" panose="020F0502020204030204" pitchFamily="34" charset="0"/>
              <a:cs typeface="Arial" panose="020B0604020202020204" pitchFamily="34" charset="0"/>
            </a:endParaRPr>
          </a:p>
          <a:p>
            <a:r>
              <a:rPr lang="fr-BE" sz="2400" dirty="0">
                <a:solidFill>
                  <a:srgbClr val="00B050"/>
                </a:solidFill>
                <a:effectLst/>
                <a:latin typeface="Calibri" panose="020F0502020204030204" pitchFamily="34" charset="0"/>
                <a:ea typeface="Calibri" panose="020F0502020204030204" pitchFamily="34" charset="0"/>
                <a:cs typeface="Arial" panose="020B0604020202020204" pitchFamily="34" charset="0"/>
              </a:rPr>
              <a:t>CSSI : collaboration avec le CSSI</a:t>
            </a:r>
          </a:p>
          <a:p>
            <a:endParaRPr lang="fr-BE" sz="2400" dirty="0"/>
          </a:p>
        </p:txBody>
      </p:sp>
      <p:sp>
        <p:nvSpPr>
          <p:cNvPr id="3" name="Espace réservé du numéro de diapositive 2">
            <a:extLst>
              <a:ext uri="{FF2B5EF4-FFF2-40B4-BE49-F238E27FC236}">
                <a16:creationId xmlns:a16="http://schemas.microsoft.com/office/drawing/2014/main" id="{4B27D9A2-D6D2-5BF3-D476-D012BFE2ED32}"/>
              </a:ext>
            </a:extLst>
          </p:cNvPr>
          <p:cNvSpPr>
            <a:spLocks noGrp="1"/>
          </p:cNvSpPr>
          <p:nvPr>
            <p:ph type="sldNum" sz="quarter" idx="12"/>
          </p:nvPr>
        </p:nvSpPr>
        <p:spPr/>
        <p:txBody>
          <a:bodyPr/>
          <a:lstStyle/>
          <a:p>
            <a:fld id="{C9CF7322-8CD7-475F-8BB3-7CD16EB6B2EC}" type="slidenum">
              <a:rPr lang="fr-BE" smtClean="0"/>
              <a:t>29</a:t>
            </a:fld>
            <a:endParaRPr lang="fr-BE"/>
          </a:p>
        </p:txBody>
      </p:sp>
      <p:sp>
        <p:nvSpPr>
          <p:cNvPr id="8" name="Espace réservé du numéro de diapositive 10">
            <a:extLst>
              <a:ext uri="{FF2B5EF4-FFF2-40B4-BE49-F238E27FC236}">
                <a16:creationId xmlns:a16="http://schemas.microsoft.com/office/drawing/2014/main" id="{2A479BBC-6AB7-9607-5D91-342E101A0ACF}"/>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29</a:t>
            </a:fld>
            <a:endParaRPr lang="fr-BE" sz="4000" b="1" dirty="0">
              <a:solidFill>
                <a:srgbClr val="00FF00"/>
              </a:solidFill>
            </a:endParaRPr>
          </a:p>
        </p:txBody>
      </p:sp>
    </p:spTree>
    <p:extLst>
      <p:ext uri="{BB962C8B-B14F-4D97-AF65-F5344CB8AC3E}">
        <p14:creationId xmlns:p14="http://schemas.microsoft.com/office/powerpoint/2010/main" val="196391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descr="Une image contenant carte, art&#10;&#10;Description générée automatiquement">
            <a:extLst>
              <a:ext uri="{FF2B5EF4-FFF2-40B4-BE49-F238E27FC236}">
                <a16:creationId xmlns:a16="http://schemas.microsoft.com/office/drawing/2014/main" id="{18EB7484-30BF-CB56-D36F-FE9139EE148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391084" y="1061884"/>
            <a:ext cx="5400000" cy="5400000"/>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9" name="ZoneTexte 8">
            <a:extLst>
              <a:ext uri="{FF2B5EF4-FFF2-40B4-BE49-F238E27FC236}">
                <a16:creationId xmlns:a16="http://schemas.microsoft.com/office/drawing/2014/main" id="{1FF1A20E-F76B-A414-5FF7-0556B38CA987}"/>
              </a:ext>
            </a:extLst>
          </p:cNvPr>
          <p:cNvSpPr txBox="1"/>
          <p:nvPr/>
        </p:nvSpPr>
        <p:spPr>
          <a:xfrm>
            <a:off x="2618620" y="589613"/>
            <a:ext cx="7796981" cy="461665"/>
          </a:xfrm>
          <a:prstGeom prst="rect">
            <a:avLst/>
          </a:prstGeom>
          <a:noFill/>
        </p:spPr>
        <p:txBody>
          <a:bodyPr wrap="square" rtlCol="0">
            <a:spAutoFit/>
          </a:bodyPr>
          <a:lstStyle/>
          <a:p>
            <a:r>
              <a:rPr lang="fr-FR" sz="2400" b="1" dirty="0">
                <a:solidFill>
                  <a:schemeClr val="bg2">
                    <a:lumMod val="25000"/>
                  </a:schemeClr>
                </a:solidFill>
              </a:rPr>
              <a:t>Juillet 2019 : Accord de Gouvernement Bruxellois </a:t>
            </a:r>
            <a:endParaRPr lang="fr-BE" sz="2400" b="1" dirty="0">
              <a:solidFill>
                <a:schemeClr val="bg2">
                  <a:lumMod val="25000"/>
                </a:schemeClr>
              </a:solidFill>
            </a:endParaRPr>
          </a:p>
        </p:txBody>
      </p:sp>
      <p:sp>
        <p:nvSpPr>
          <p:cNvPr id="10" name="ZoneTexte 9">
            <a:extLst>
              <a:ext uri="{FF2B5EF4-FFF2-40B4-BE49-F238E27FC236}">
                <a16:creationId xmlns:a16="http://schemas.microsoft.com/office/drawing/2014/main" id="{911A86F7-44BF-01BA-72D0-198EE219CCB7}"/>
              </a:ext>
            </a:extLst>
          </p:cNvPr>
          <p:cNvSpPr txBox="1"/>
          <p:nvPr/>
        </p:nvSpPr>
        <p:spPr>
          <a:xfrm>
            <a:off x="668594" y="2182761"/>
            <a:ext cx="3716593" cy="954107"/>
          </a:xfrm>
          <a:prstGeom prst="rect">
            <a:avLst/>
          </a:prstGeom>
          <a:noFill/>
        </p:spPr>
        <p:txBody>
          <a:bodyPr wrap="square" rtlCol="0">
            <a:spAutoFit/>
          </a:bodyPr>
          <a:lstStyle/>
          <a:p>
            <a:pPr algn="ctr"/>
            <a:r>
              <a:rPr lang="fr-BE" sz="2800" b="1" i="0" u="none" strike="noStrike" baseline="0" dirty="0">
                <a:solidFill>
                  <a:schemeClr val="accent6">
                    <a:lumMod val="75000"/>
                  </a:schemeClr>
                </a:solidFill>
                <a:latin typeface="Verdana" panose="020B0604030504040204" pitchFamily="34" charset="0"/>
              </a:rPr>
              <a:t>Plan </a:t>
            </a:r>
            <a:r>
              <a:rPr lang="fr-FR" sz="2800" b="1" i="0" u="none" strike="noStrike" baseline="0" dirty="0">
                <a:solidFill>
                  <a:schemeClr val="accent6">
                    <a:lumMod val="75000"/>
                  </a:schemeClr>
                </a:solidFill>
                <a:latin typeface="Verdana" panose="020B0604030504040204" pitchFamily="34" charset="0"/>
              </a:rPr>
              <a:t>social-santé intégré</a:t>
            </a:r>
            <a:endParaRPr lang="fr-BE" sz="2800" b="1" dirty="0">
              <a:solidFill>
                <a:schemeClr val="accent6">
                  <a:lumMod val="75000"/>
                </a:schemeClr>
              </a:solidFill>
            </a:endParaRPr>
          </a:p>
        </p:txBody>
      </p:sp>
      <p:sp>
        <p:nvSpPr>
          <p:cNvPr id="12" name="ZoneTexte 11">
            <a:extLst>
              <a:ext uri="{FF2B5EF4-FFF2-40B4-BE49-F238E27FC236}">
                <a16:creationId xmlns:a16="http://schemas.microsoft.com/office/drawing/2014/main" id="{E8BF944E-0D83-D072-8F30-FC8685C5F2DE}"/>
              </a:ext>
            </a:extLst>
          </p:cNvPr>
          <p:cNvSpPr txBox="1"/>
          <p:nvPr/>
        </p:nvSpPr>
        <p:spPr>
          <a:xfrm>
            <a:off x="5778202" y="4506988"/>
            <a:ext cx="2320414" cy="523220"/>
          </a:xfrm>
          <a:prstGeom prst="rect">
            <a:avLst/>
          </a:prstGeom>
          <a:noFill/>
        </p:spPr>
        <p:txBody>
          <a:bodyPr wrap="square" rtlCol="0">
            <a:spAutoFit/>
          </a:bodyPr>
          <a:lstStyle/>
          <a:p>
            <a:r>
              <a:rPr lang="fr-FR" sz="2800" b="1" dirty="0">
                <a:solidFill>
                  <a:srgbClr val="FFC000"/>
                </a:solidFill>
              </a:rPr>
              <a:t>CLSS - CPAS</a:t>
            </a:r>
            <a:endParaRPr lang="fr-BE" sz="2800" b="1" dirty="0">
              <a:solidFill>
                <a:srgbClr val="FFC000"/>
              </a:solidFill>
            </a:endParaRPr>
          </a:p>
        </p:txBody>
      </p:sp>
      <p:sp>
        <p:nvSpPr>
          <p:cNvPr id="13" name="ZoneTexte 12">
            <a:extLst>
              <a:ext uri="{FF2B5EF4-FFF2-40B4-BE49-F238E27FC236}">
                <a16:creationId xmlns:a16="http://schemas.microsoft.com/office/drawing/2014/main" id="{BB3A7306-5454-2529-AF2F-9DB98AC72741}"/>
              </a:ext>
            </a:extLst>
          </p:cNvPr>
          <p:cNvSpPr txBox="1"/>
          <p:nvPr/>
        </p:nvSpPr>
        <p:spPr>
          <a:xfrm>
            <a:off x="7617879" y="1299775"/>
            <a:ext cx="3598607" cy="1815882"/>
          </a:xfrm>
          <a:prstGeom prst="rect">
            <a:avLst/>
          </a:prstGeom>
          <a:noFill/>
        </p:spPr>
        <p:txBody>
          <a:bodyPr wrap="square" rtlCol="0">
            <a:spAutoFit/>
          </a:bodyPr>
          <a:lstStyle/>
          <a:p>
            <a:pPr algn="ctr"/>
            <a:r>
              <a:rPr lang="fr-FR" sz="2800" dirty="0">
                <a:solidFill>
                  <a:srgbClr val="002060"/>
                </a:solidFill>
              </a:rPr>
              <a:t>Promotion santé, prévention, soins, logement, santé alimentaire</a:t>
            </a:r>
            <a:endParaRPr lang="fr-BE" sz="2800" dirty="0">
              <a:solidFill>
                <a:srgbClr val="002060"/>
              </a:solidFill>
            </a:endParaRPr>
          </a:p>
        </p:txBody>
      </p:sp>
      <p:sp>
        <p:nvSpPr>
          <p:cNvPr id="14" name="ZoneTexte 13">
            <a:extLst>
              <a:ext uri="{FF2B5EF4-FFF2-40B4-BE49-F238E27FC236}">
                <a16:creationId xmlns:a16="http://schemas.microsoft.com/office/drawing/2014/main" id="{7FA32AA0-1219-1755-8849-FB3E63FAD63F}"/>
              </a:ext>
            </a:extLst>
          </p:cNvPr>
          <p:cNvSpPr txBox="1"/>
          <p:nvPr/>
        </p:nvSpPr>
        <p:spPr>
          <a:xfrm>
            <a:off x="1504336" y="4975123"/>
            <a:ext cx="3362633" cy="523220"/>
          </a:xfrm>
          <a:prstGeom prst="rect">
            <a:avLst/>
          </a:prstGeom>
          <a:noFill/>
        </p:spPr>
        <p:txBody>
          <a:bodyPr wrap="square" rtlCol="0">
            <a:spAutoFit/>
          </a:bodyPr>
          <a:lstStyle/>
          <a:p>
            <a:r>
              <a:rPr lang="fr-FR" sz="2800" dirty="0">
                <a:solidFill>
                  <a:srgbClr val="FF0000"/>
                </a:solidFill>
              </a:rPr>
              <a:t>Maisons médicales</a:t>
            </a:r>
            <a:endParaRPr lang="fr-BE" sz="2800" dirty="0">
              <a:solidFill>
                <a:srgbClr val="FF0000"/>
              </a:solidFill>
            </a:endParaRPr>
          </a:p>
        </p:txBody>
      </p:sp>
      <p:sp>
        <p:nvSpPr>
          <p:cNvPr id="15" name="ZoneTexte 14">
            <a:extLst>
              <a:ext uri="{FF2B5EF4-FFF2-40B4-BE49-F238E27FC236}">
                <a16:creationId xmlns:a16="http://schemas.microsoft.com/office/drawing/2014/main" id="{B4C0053E-3D29-4D23-D4C9-E5A8757E172E}"/>
              </a:ext>
            </a:extLst>
          </p:cNvPr>
          <p:cNvSpPr txBox="1"/>
          <p:nvPr/>
        </p:nvSpPr>
        <p:spPr>
          <a:xfrm>
            <a:off x="8392503" y="3619911"/>
            <a:ext cx="3598607" cy="1200329"/>
          </a:xfrm>
          <a:prstGeom prst="rect">
            <a:avLst/>
          </a:prstGeom>
          <a:noFill/>
        </p:spPr>
        <p:txBody>
          <a:bodyPr wrap="square" rtlCol="0">
            <a:spAutoFit/>
          </a:bodyPr>
          <a:lstStyle/>
          <a:p>
            <a:pPr algn="ctr"/>
            <a:r>
              <a:rPr lang="fr-FR" sz="2400" dirty="0">
                <a:solidFill>
                  <a:srgbClr val="0070C0"/>
                </a:solidFill>
              </a:rPr>
              <a:t>Renforcement 2</a:t>
            </a:r>
            <a:r>
              <a:rPr lang="fr-FR" sz="2400" baseline="30000" dirty="0">
                <a:solidFill>
                  <a:srgbClr val="0070C0"/>
                </a:solidFill>
              </a:rPr>
              <a:t>e</a:t>
            </a:r>
            <a:r>
              <a:rPr lang="fr-FR" sz="2400" dirty="0">
                <a:solidFill>
                  <a:srgbClr val="0070C0"/>
                </a:solidFill>
              </a:rPr>
              <a:t> ligne pour appuyer MG : </a:t>
            </a:r>
            <a:r>
              <a:rPr lang="fr-FR" sz="2400" b="1" u="sng" dirty="0">
                <a:solidFill>
                  <a:srgbClr val="0070C0"/>
                </a:solidFill>
              </a:rPr>
              <a:t>SM</a:t>
            </a:r>
            <a:r>
              <a:rPr lang="fr-FR" sz="2400" dirty="0">
                <a:solidFill>
                  <a:srgbClr val="0070C0"/>
                </a:solidFill>
              </a:rPr>
              <a:t>, suicide, drogues</a:t>
            </a:r>
            <a:endParaRPr lang="fr-BE" sz="2400" dirty="0">
              <a:solidFill>
                <a:srgbClr val="0070C0"/>
              </a:solidFill>
            </a:endParaRPr>
          </a:p>
        </p:txBody>
      </p:sp>
      <p:sp>
        <p:nvSpPr>
          <p:cNvPr id="16" name="ZoneTexte 15">
            <a:extLst>
              <a:ext uri="{FF2B5EF4-FFF2-40B4-BE49-F238E27FC236}">
                <a16:creationId xmlns:a16="http://schemas.microsoft.com/office/drawing/2014/main" id="{C60C09BD-AFC3-F80D-80DB-9ABBE29C5226}"/>
              </a:ext>
            </a:extLst>
          </p:cNvPr>
          <p:cNvSpPr txBox="1"/>
          <p:nvPr/>
        </p:nvSpPr>
        <p:spPr>
          <a:xfrm>
            <a:off x="8535406" y="5236733"/>
            <a:ext cx="2358736" cy="461665"/>
          </a:xfrm>
          <a:prstGeom prst="rect">
            <a:avLst/>
          </a:prstGeom>
          <a:noFill/>
        </p:spPr>
        <p:txBody>
          <a:bodyPr wrap="square" rtlCol="0">
            <a:spAutoFit/>
          </a:bodyPr>
          <a:lstStyle/>
          <a:p>
            <a:r>
              <a:rPr lang="fr-FR" sz="2400" dirty="0">
                <a:solidFill>
                  <a:schemeClr val="accent2">
                    <a:lumMod val="75000"/>
                  </a:schemeClr>
                </a:solidFill>
              </a:rPr>
              <a:t>Fonction 0,5</a:t>
            </a:r>
            <a:endParaRPr lang="fr-BE" sz="2400" dirty="0">
              <a:solidFill>
                <a:schemeClr val="accent2">
                  <a:lumMod val="75000"/>
                </a:schemeClr>
              </a:solidFill>
            </a:endParaRPr>
          </a:p>
        </p:txBody>
      </p:sp>
      <p:sp>
        <p:nvSpPr>
          <p:cNvPr id="17" name="ZoneTexte 16">
            <a:extLst>
              <a:ext uri="{FF2B5EF4-FFF2-40B4-BE49-F238E27FC236}">
                <a16:creationId xmlns:a16="http://schemas.microsoft.com/office/drawing/2014/main" id="{FFAC2F88-D98F-62FD-9F8D-14B8339DCF94}"/>
              </a:ext>
            </a:extLst>
          </p:cNvPr>
          <p:cNvSpPr txBox="1"/>
          <p:nvPr/>
        </p:nvSpPr>
        <p:spPr>
          <a:xfrm>
            <a:off x="601089" y="3374974"/>
            <a:ext cx="2556163" cy="954107"/>
          </a:xfrm>
          <a:prstGeom prst="rect">
            <a:avLst/>
          </a:prstGeom>
          <a:noFill/>
        </p:spPr>
        <p:txBody>
          <a:bodyPr wrap="square" rtlCol="0">
            <a:spAutoFit/>
          </a:bodyPr>
          <a:lstStyle/>
          <a:p>
            <a:pPr algn="ctr"/>
            <a:r>
              <a:rPr lang="fr-FR" sz="2800" b="1" dirty="0">
                <a:solidFill>
                  <a:srgbClr val="92D050"/>
                </a:solidFill>
              </a:rPr>
              <a:t>Universalisme proportionné</a:t>
            </a:r>
            <a:endParaRPr lang="fr-BE" sz="2800" b="1" dirty="0">
              <a:solidFill>
                <a:srgbClr val="92D050"/>
              </a:solidFill>
            </a:endParaRPr>
          </a:p>
        </p:txBody>
      </p:sp>
      <p:sp>
        <p:nvSpPr>
          <p:cNvPr id="2" name="ZoneTexte 1">
            <a:extLst>
              <a:ext uri="{FF2B5EF4-FFF2-40B4-BE49-F238E27FC236}">
                <a16:creationId xmlns:a16="http://schemas.microsoft.com/office/drawing/2014/main" id="{1B8BA664-AFBB-A2D3-A368-401D0B0E1091}"/>
              </a:ext>
            </a:extLst>
          </p:cNvPr>
          <p:cNvSpPr txBox="1"/>
          <p:nvPr/>
        </p:nvSpPr>
        <p:spPr>
          <a:xfrm>
            <a:off x="2397967" y="1950098"/>
            <a:ext cx="7277878" cy="523220"/>
          </a:xfrm>
          <a:prstGeom prst="rect">
            <a:avLst/>
          </a:prstGeom>
          <a:noFill/>
        </p:spPr>
        <p:txBody>
          <a:bodyPr wrap="square" rtlCol="0">
            <a:spAutoFit/>
          </a:bodyPr>
          <a:lstStyle/>
          <a:p>
            <a:pPr marL="457200" indent="-457200">
              <a:buFont typeface="Arial" panose="020B0604020202020204" pitchFamily="34" charset="0"/>
              <a:buChar char="•"/>
            </a:pPr>
            <a:r>
              <a:rPr lang="fr-FR" sz="2800" b="1" dirty="0"/>
              <a:t>Plan de Lutte contre la Pauvreté COCOM</a:t>
            </a:r>
            <a:endParaRPr lang="fr-BE" sz="2800" b="1" dirty="0"/>
          </a:p>
        </p:txBody>
      </p:sp>
      <p:sp>
        <p:nvSpPr>
          <p:cNvPr id="3" name="ZoneTexte 2">
            <a:extLst>
              <a:ext uri="{FF2B5EF4-FFF2-40B4-BE49-F238E27FC236}">
                <a16:creationId xmlns:a16="http://schemas.microsoft.com/office/drawing/2014/main" id="{09D3A62D-FCF6-68E0-01FA-CC15A93647C4}"/>
              </a:ext>
            </a:extLst>
          </p:cNvPr>
          <p:cNvSpPr txBox="1"/>
          <p:nvPr/>
        </p:nvSpPr>
        <p:spPr>
          <a:xfrm>
            <a:off x="2397967" y="2562038"/>
            <a:ext cx="5994536" cy="523220"/>
          </a:xfrm>
          <a:prstGeom prst="rect">
            <a:avLst/>
          </a:prstGeom>
          <a:noFill/>
        </p:spPr>
        <p:txBody>
          <a:bodyPr wrap="square" rtlCol="0">
            <a:spAutoFit/>
          </a:bodyPr>
          <a:lstStyle/>
          <a:p>
            <a:pPr marL="457200" indent="-457200">
              <a:buFont typeface="Arial" panose="020B0604020202020204" pitchFamily="34" charset="0"/>
              <a:buChar char="•"/>
            </a:pPr>
            <a:r>
              <a:rPr lang="fr-FR" sz="2800" b="1" dirty="0"/>
              <a:t>Plan Promotion de la Santé COCOF</a:t>
            </a:r>
            <a:endParaRPr lang="fr-BE" sz="2800" b="1" dirty="0"/>
          </a:p>
        </p:txBody>
      </p:sp>
      <p:sp>
        <p:nvSpPr>
          <p:cNvPr id="4" name="ZoneTexte 3">
            <a:extLst>
              <a:ext uri="{FF2B5EF4-FFF2-40B4-BE49-F238E27FC236}">
                <a16:creationId xmlns:a16="http://schemas.microsoft.com/office/drawing/2014/main" id="{F2F8A4B2-B89A-3E5A-D8A5-25F359B98EC7}"/>
              </a:ext>
            </a:extLst>
          </p:cNvPr>
          <p:cNvSpPr txBox="1"/>
          <p:nvPr/>
        </p:nvSpPr>
        <p:spPr>
          <a:xfrm>
            <a:off x="2397967" y="3146669"/>
            <a:ext cx="7277878" cy="523220"/>
          </a:xfrm>
          <a:prstGeom prst="rect">
            <a:avLst/>
          </a:prstGeom>
          <a:noFill/>
        </p:spPr>
        <p:txBody>
          <a:bodyPr wrap="square" rtlCol="0">
            <a:spAutoFit/>
          </a:bodyPr>
          <a:lstStyle/>
          <a:p>
            <a:pPr marL="457200" indent="-457200">
              <a:buFont typeface="Arial" panose="020B0604020202020204" pitchFamily="34" charset="0"/>
              <a:buChar char="•"/>
            </a:pPr>
            <a:r>
              <a:rPr lang="fr-FR" sz="2800" b="1" dirty="0"/>
              <a:t>Plan Régional Santé COCOM</a:t>
            </a:r>
            <a:endParaRPr lang="fr-BE" sz="2800" b="1" dirty="0"/>
          </a:p>
        </p:txBody>
      </p:sp>
      <p:sp>
        <p:nvSpPr>
          <p:cNvPr id="8" name="ZoneTexte 7">
            <a:extLst>
              <a:ext uri="{FF2B5EF4-FFF2-40B4-BE49-F238E27FC236}">
                <a16:creationId xmlns:a16="http://schemas.microsoft.com/office/drawing/2014/main" id="{145753F0-33BA-BC6E-3DA9-995C2967B77D}"/>
              </a:ext>
            </a:extLst>
          </p:cNvPr>
          <p:cNvSpPr txBox="1"/>
          <p:nvPr/>
        </p:nvSpPr>
        <p:spPr>
          <a:xfrm>
            <a:off x="4529506" y="3136868"/>
            <a:ext cx="3569110" cy="461665"/>
          </a:xfrm>
          <a:prstGeom prst="rect">
            <a:avLst/>
          </a:prstGeom>
          <a:noFill/>
        </p:spPr>
        <p:txBody>
          <a:bodyPr wrap="square" rtlCol="0">
            <a:spAutoFit/>
          </a:bodyPr>
          <a:lstStyle/>
          <a:p>
            <a:r>
              <a:rPr lang="fr-FR" sz="2400" b="1" dirty="0">
                <a:solidFill>
                  <a:srgbClr val="7030A0"/>
                </a:solidFill>
              </a:rPr>
              <a:t>COCOF - COCOM - VGC</a:t>
            </a:r>
            <a:endParaRPr lang="fr-BE" sz="2400" b="1" dirty="0">
              <a:solidFill>
                <a:srgbClr val="7030A0"/>
              </a:solidFill>
            </a:endParaRPr>
          </a:p>
        </p:txBody>
      </p:sp>
      <p:sp>
        <p:nvSpPr>
          <p:cNvPr id="18" name="ZoneTexte 17">
            <a:extLst>
              <a:ext uri="{FF2B5EF4-FFF2-40B4-BE49-F238E27FC236}">
                <a16:creationId xmlns:a16="http://schemas.microsoft.com/office/drawing/2014/main" id="{FED8C7C9-5DF1-8698-5AC6-2CAE07BF2BA0}"/>
              </a:ext>
            </a:extLst>
          </p:cNvPr>
          <p:cNvSpPr txBox="1"/>
          <p:nvPr/>
        </p:nvSpPr>
        <p:spPr>
          <a:xfrm>
            <a:off x="2397418" y="4240075"/>
            <a:ext cx="7277878" cy="523220"/>
          </a:xfrm>
          <a:prstGeom prst="rect">
            <a:avLst/>
          </a:prstGeom>
          <a:noFill/>
        </p:spPr>
        <p:txBody>
          <a:bodyPr wrap="square" rtlCol="0">
            <a:spAutoFit/>
          </a:bodyPr>
          <a:lstStyle/>
          <a:p>
            <a:pPr marL="457200" indent="-457200">
              <a:buFont typeface="Arial" panose="020B0604020202020204" pitchFamily="34" charset="0"/>
              <a:buChar char="•"/>
            </a:pPr>
            <a:r>
              <a:rPr lang="fr-FR" sz="2800" b="1" dirty="0"/>
              <a:t>Plan Fédéral des soins de 1</a:t>
            </a:r>
            <a:r>
              <a:rPr lang="fr-FR" sz="2800" b="1" baseline="30000" dirty="0"/>
              <a:t>e</a:t>
            </a:r>
            <a:r>
              <a:rPr lang="fr-FR" sz="2800" b="1" dirty="0"/>
              <a:t> ligne</a:t>
            </a:r>
            <a:endParaRPr lang="fr-BE" sz="2800" b="1" dirty="0"/>
          </a:p>
        </p:txBody>
      </p:sp>
      <p:sp>
        <p:nvSpPr>
          <p:cNvPr id="11" name="Espace réservé du numéro de diapositive 10">
            <a:extLst>
              <a:ext uri="{FF2B5EF4-FFF2-40B4-BE49-F238E27FC236}">
                <a16:creationId xmlns:a16="http://schemas.microsoft.com/office/drawing/2014/main" id="{3B4529D6-6FE1-0180-1A97-5756C710B60C}"/>
              </a:ext>
            </a:extLst>
          </p:cNvPr>
          <p:cNvSpPr>
            <a:spLocks noGrp="1"/>
          </p:cNvSpPr>
          <p:nvPr>
            <p:ph type="sldNum" sz="quarter" idx="12"/>
          </p:nvPr>
        </p:nvSpPr>
        <p:spPr>
          <a:xfrm>
            <a:off x="10975259" y="277974"/>
            <a:ext cx="807596" cy="461665"/>
          </a:xfrm>
          <a:solidFill>
            <a:schemeClr val="tx1"/>
          </a:solidFill>
        </p:spPr>
        <p:txBody>
          <a:bodyPr/>
          <a:lstStyle/>
          <a:p>
            <a:fld id="{C9CF7322-8CD7-475F-8BB3-7CD16EB6B2EC}" type="slidenum">
              <a:rPr lang="fr-BE" sz="4000" b="1" smtClean="0">
                <a:solidFill>
                  <a:srgbClr val="00FF00"/>
                </a:solidFill>
              </a:rPr>
              <a:t>3</a:t>
            </a:fld>
            <a:endParaRPr lang="fr-BE" sz="4000" b="1" dirty="0">
              <a:solidFill>
                <a:srgbClr val="00FF00"/>
              </a:solidFill>
            </a:endParaRPr>
          </a:p>
        </p:txBody>
      </p:sp>
    </p:spTree>
    <p:extLst>
      <p:ext uri="{BB962C8B-B14F-4D97-AF65-F5344CB8AC3E}">
        <p14:creationId xmlns:p14="http://schemas.microsoft.com/office/powerpoint/2010/main" val="906340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fade">
                                      <p:cBhvr>
                                        <p:cTn id="12" dur="500"/>
                                        <p:tgtEl>
                                          <p:spTgt spid="10"/>
                                        </p:tgtEl>
                                      </p:cBhvr>
                                    </p:animEffect>
                                  </p:childTnLst>
                                </p:cTn>
                              </p:par>
                              <p:par>
                                <p:cTn id="13" presetID="42"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fade">
                                      <p:cBhvr>
                                        <p:cTn id="15" dur="1000"/>
                                        <p:tgtEl>
                                          <p:spTgt spid="8"/>
                                        </p:tgtEl>
                                      </p:cBhvr>
                                    </p:animEffect>
                                    <p:anim calcmode="lin" valueType="num">
                                      <p:cBhvr>
                                        <p:cTn id="16" dur="1000" fill="hold"/>
                                        <p:tgtEl>
                                          <p:spTgt spid="8"/>
                                        </p:tgtEl>
                                        <p:attrNameLst>
                                          <p:attrName>ppt_x</p:attrName>
                                        </p:attrNameLst>
                                      </p:cBhvr>
                                      <p:tavLst>
                                        <p:tav tm="0">
                                          <p:val>
                                            <p:strVal val="#ppt_x"/>
                                          </p:val>
                                        </p:tav>
                                        <p:tav tm="100000">
                                          <p:val>
                                            <p:strVal val="#ppt_x"/>
                                          </p:val>
                                        </p:tav>
                                      </p:tavLst>
                                    </p:anim>
                                    <p:anim calcmode="lin" valueType="num">
                                      <p:cBhvr>
                                        <p:cTn id="1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grpId="0" nodeType="click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fade">
                                      <p:cBhvr>
                                        <p:cTn id="29" dur="1000"/>
                                        <p:tgtEl>
                                          <p:spTgt spid="12"/>
                                        </p:tgtEl>
                                      </p:cBhvr>
                                    </p:animEffect>
                                    <p:anim calcmode="lin" valueType="num">
                                      <p:cBhvr>
                                        <p:cTn id="30" dur="1000" fill="hold"/>
                                        <p:tgtEl>
                                          <p:spTgt spid="12"/>
                                        </p:tgtEl>
                                        <p:attrNameLst>
                                          <p:attrName>ppt_x</p:attrName>
                                        </p:attrNameLst>
                                      </p:cBhvr>
                                      <p:tavLst>
                                        <p:tav tm="0">
                                          <p:val>
                                            <p:strVal val="#ppt_x"/>
                                          </p:val>
                                        </p:tav>
                                        <p:tav tm="100000">
                                          <p:val>
                                            <p:strVal val="#ppt_x"/>
                                          </p:val>
                                        </p:tav>
                                      </p:tavLst>
                                    </p:anim>
                                    <p:anim calcmode="lin" valueType="num">
                                      <p:cBhvr>
                                        <p:cTn id="31"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 presetClass="entr" presetSubtype="3" fill="hold" grpId="0" nodeType="clickEffect">
                                  <p:stCondLst>
                                    <p:cond delay="0"/>
                                  </p:stCondLst>
                                  <p:childTnLst>
                                    <p:set>
                                      <p:cBhvr>
                                        <p:cTn id="35" dur="1" fill="hold">
                                          <p:stCondLst>
                                            <p:cond delay="0"/>
                                          </p:stCondLst>
                                        </p:cTn>
                                        <p:tgtEl>
                                          <p:spTgt spid="13"/>
                                        </p:tgtEl>
                                        <p:attrNameLst>
                                          <p:attrName>style.visibility</p:attrName>
                                        </p:attrNameLst>
                                      </p:cBhvr>
                                      <p:to>
                                        <p:strVal val="visible"/>
                                      </p:to>
                                    </p:set>
                                    <p:anim calcmode="lin" valueType="num">
                                      <p:cBhvr additive="base">
                                        <p:cTn id="36" dur="500" fill="hold"/>
                                        <p:tgtEl>
                                          <p:spTgt spid="13"/>
                                        </p:tgtEl>
                                        <p:attrNameLst>
                                          <p:attrName>ppt_x</p:attrName>
                                        </p:attrNameLst>
                                      </p:cBhvr>
                                      <p:tavLst>
                                        <p:tav tm="0">
                                          <p:val>
                                            <p:strVal val="1+#ppt_w/2"/>
                                          </p:val>
                                        </p:tav>
                                        <p:tav tm="100000">
                                          <p:val>
                                            <p:strVal val="#ppt_x"/>
                                          </p:val>
                                        </p:tav>
                                      </p:tavLst>
                                    </p:anim>
                                    <p:anim calcmode="lin" valueType="num">
                                      <p:cBhvr additive="base">
                                        <p:cTn id="37" dur="500" fill="hold"/>
                                        <p:tgtEl>
                                          <p:spTgt spid="13"/>
                                        </p:tgtEl>
                                        <p:attrNameLst>
                                          <p:attrName>ppt_y</p:attrName>
                                        </p:attrNameLst>
                                      </p:cBhvr>
                                      <p:tavLst>
                                        <p:tav tm="0">
                                          <p:val>
                                            <p:strVal val="0-#ppt_h/2"/>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2" presetClass="entr" presetSubtype="2" fill="hold" grpId="0" nodeType="click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500" fill="hold"/>
                                        <p:tgtEl>
                                          <p:spTgt spid="15"/>
                                        </p:tgtEl>
                                        <p:attrNameLst>
                                          <p:attrName>ppt_x</p:attrName>
                                        </p:attrNameLst>
                                      </p:cBhvr>
                                      <p:tavLst>
                                        <p:tav tm="0">
                                          <p:val>
                                            <p:strVal val="1+#ppt_w/2"/>
                                          </p:val>
                                        </p:tav>
                                        <p:tav tm="100000">
                                          <p:val>
                                            <p:strVal val="#ppt_x"/>
                                          </p:val>
                                        </p:tav>
                                      </p:tavLst>
                                    </p:anim>
                                    <p:anim calcmode="lin" valueType="num">
                                      <p:cBhvr additive="base">
                                        <p:cTn id="4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2" presetClass="entr" presetSubtype="12" fill="hold" grpId="0" nodeType="clickEffect">
                                  <p:stCondLst>
                                    <p:cond delay="0"/>
                                  </p:stCondLst>
                                  <p:childTnLst>
                                    <p:set>
                                      <p:cBhvr>
                                        <p:cTn id="47" dur="1" fill="hold">
                                          <p:stCondLst>
                                            <p:cond delay="0"/>
                                          </p:stCondLst>
                                        </p:cTn>
                                        <p:tgtEl>
                                          <p:spTgt spid="14"/>
                                        </p:tgtEl>
                                        <p:attrNameLst>
                                          <p:attrName>style.visibility</p:attrName>
                                        </p:attrNameLst>
                                      </p:cBhvr>
                                      <p:to>
                                        <p:strVal val="visible"/>
                                      </p:to>
                                    </p:set>
                                    <p:anim calcmode="lin" valueType="num">
                                      <p:cBhvr additive="base">
                                        <p:cTn id="48" dur="500" fill="hold"/>
                                        <p:tgtEl>
                                          <p:spTgt spid="14"/>
                                        </p:tgtEl>
                                        <p:attrNameLst>
                                          <p:attrName>ppt_x</p:attrName>
                                        </p:attrNameLst>
                                      </p:cBhvr>
                                      <p:tavLst>
                                        <p:tav tm="0">
                                          <p:val>
                                            <p:strVal val="0-#ppt_w/2"/>
                                          </p:val>
                                        </p:tav>
                                        <p:tav tm="100000">
                                          <p:val>
                                            <p:strVal val="#ppt_x"/>
                                          </p:val>
                                        </p:tav>
                                      </p:tavLst>
                                    </p:anim>
                                    <p:anim calcmode="lin" valueType="num">
                                      <p:cBhvr additive="base">
                                        <p:cTn id="49"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2" presetClass="entr" presetSubtype="2" fill="hold" grpId="0" nodeType="clickEffect">
                                  <p:stCondLst>
                                    <p:cond delay="0"/>
                                  </p:stCondLst>
                                  <p:childTnLst>
                                    <p:set>
                                      <p:cBhvr>
                                        <p:cTn id="53" dur="1" fill="hold">
                                          <p:stCondLst>
                                            <p:cond delay="0"/>
                                          </p:stCondLst>
                                        </p:cTn>
                                        <p:tgtEl>
                                          <p:spTgt spid="16"/>
                                        </p:tgtEl>
                                        <p:attrNameLst>
                                          <p:attrName>style.visibility</p:attrName>
                                        </p:attrNameLst>
                                      </p:cBhvr>
                                      <p:to>
                                        <p:strVal val="visible"/>
                                      </p:to>
                                    </p:set>
                                    <p:anim calcmode="lin" valueType="num">
                                      <p:cBhvr additive="base">
                                        <p:cTn id="54" dur="500" fill="hold"/>
                                        <p:tgtEl>
                                          <p:spTgt spid="16"/>
                                        </p:tgtEl>
                                        <p:attrNameLst>
                                          <p:attrName>ppt_x</p:attrName>
                                        </p:attrNameLst>
                                      </p:cBhvr>
                                      <p:tavLst>
                                        <p:tav tm="0">
                                          <p:val>
                                            <p:strVal val="1+#ppt_w/2"/>
                                          </p:val>
                                        </p:tav>
                                        <p:tav tm="100000">
                                          <p:val>
                                            <p:strVal val="#ppt_x"/>
                                          </p:val>
                                        </p:tav>
                                      </p:tavLst>
                                    </p:anim>
                                    <p:anim calcmode="lin" valueType="num">
                                      <p:cBhvr additive="base">
                                        <p:cTn id="55" dur="500" fill="hold"/>
                                        <p:tgtEl>
                                          <p:spTgt spid="16"/>
                                        </p:tgtEl>
                                        <p:attrNameLst>
                                          <p:attrName>ppt_y</p:attrName>
                                        </p:attrNameLst>
                                      </p:cBhvr>
                                      <p:tavLst>
                                        <p:tav tm="0">
                                          <p:val>
                                            <p:strVal val="#ppt_y"/>
                                          </p:val>
                                        </p:tav>
                                        <p:tav tm="100000">
                                          <p:val>
                                            <p:strVal val="#ppt_y"/>
                                          </p:val>
                                        </p:tav>
                                      </p:tavLst>
                                    </p:anim>
                                  </p:childTnLst>
                                </p:cTn>
                              </p:par>
                            </p:childTnLst>
                          </p:cTn>
                        </p:par>
                      </p:childTnLst>
                    </p:cTn>
                  </p:par>
                  <p:par>
                    <p:cTn id="56" fill="hold">
                      <p:stCondLst>
                        <p:cond delay="indefinite"/>
                      </p:stCondLst>
                      <p:childTnLst>
                        <p:par>
                          <p:cTn id="57" fill="hold">
                            <p:stCondLst>
                              <p:cond delay="0"/>
                            </p:stCondLst>
                            <p:childTnLst>
                              <p:par>
                                <p:cTn id="58" presetID="2" presetClass="exit" presetSubtype="4" fill="hold" grpId="1" nodeType="clickEffect">
                                  <p:stCondLst>
                                    <p:cond delay="0"/>
                                  </p:stCondLst>
                                  <p:childTnLst>
                                    <p:anim calcmode="lin" valueType="num">
                                      <p:cBhvr additive="base">
                                        <p:cTn id="59" dur="500"/>
                                        <p:tgtEl>
                                          <p:spTgt spid="10"/>
                                        </p:tgtEl>
                                        <p:attrNameLst>
                                          <p:attrName>ppt_x</p:attrName>
                                        </p:attrNameLst>
                                      </p:cBhvr>
                                      <p:tavLst>
                                        <p:tav tm="0">
                                          <p:val>
                                            <p:strVal val="ppt_x"/>
                                          </p:val>
                                        </p:tav>
                                        <p:tav tm="100000">
                                          <p:val>
                                            <p:strVal val="ppt_x"/>
                                          </p:val>
                                        </p:tav>
                                      </p:tavLst>
                                    </p:anim>
                                    <p:anim calcmode="lin" valueType="num">
                                      <p:cBhvr additive="base">
                                        <p:cTn id="60" dur="500"/>
                                        <p:tgtEl>
                                          <p:spTgt spid="10"/>
                                        </p:tgtEl>
                                        <p:attrNameLst>
                                          <p:attrName>ppt_y</p:attrName>
                                        </p:attrNameLst>
                                      </p:cBhvr>
                                      <p:tavLst>
                                        <p:tav tm="0">
                                          <p:val>
                                            <p:strVal val="ppt_y"/>
                                          </p:val>
                                        </p:tav>
                                        <p:tav tm="100000">
                                          <p:val>
                                            <p:strVal val="1+ppt_h/2"/>
                                          </p:val>
                                        </p:tav>
                                      </p:tavLst>
                                    </p:anim>
                                    <p:set>
                                      <p:cBhvr>
                                        <p:cTn id="61" dur="1" fill="hold">
                                          <p:stCondLst>
                                            <p:cond delay="499"/>
                                          </p:stCondLst>
                                        </p:cTn>
                                        <p:tgtEl>
                                          <p:spTgt spid="10"/>
                                        </p:tgtEl>
                                        <p:attrNameLst>
                                          <p:attrName>style.visibility</p:attrName>
                                        </p:attrNameLst>
                                      </p:cBhvr>
                                      <p:to>
                                        <p:strVal val="hidden"/>
                                      </p:to>
                                    </p:set>
                                  </p:childTnLst>
                                </p:cTn>
                              </p:par>
                              <p:par>
                                <p:cTn id="62" presetID="2" presetClass="exit" presetSubtype="4" fill="hold" grpId="1" nodeType="withEffect">
                                  <p:stCondLst>
                                    <p:cond delay="0"/>
                                  </p:stCondLst>
                                  <p:childTnLst>
                                    <p:anim calcmode="lin" valueType="num">
                                      <p:cBhvr additive="base">
                                        <p:cTn id="63" dur="500"/>
                                        <p:tgtEl>
                                          <p:spTgt spid="17"/>
                                        </p:tgtEl>
                                        <p:attrNameLst>
                                          <p:attrName>ppt_x</p:attrName>
                                        </p:attrNameLst>
                                      </p:cBhvr>
                                      <p:tavLst>
                                        <p:tav tm="0">
                                          <p:val>
                                            <p:strVal val="ppt_x"/>
                                          </p:val>
                                        </p:tav>
                                        <p:tav tm="100000">
                                          <p:val>
                                            <p:strVal val="ppt_x"/>
                                          </p:val>
                                        </p:tav>
                                      </p:tavLst>
                                    </p:anim>
                                    <p:anim calcmode="lin" valueType="num">
                                      <p:cBhvr additive="base">
                                        <p:cTn id="64" dur="500"/>
                                        <p:tgtEl>
                                          <p:spTgt spid="17"/>
                                        </p:tgtEl>
                                        <p:attrNameLst>
                                          <p:attrName>ppt_y</p:attrName>
                                        </p:attrNameLst>
                                      </p:cBhvr>
                                      <p:tavLst>
                                        <p:tav tm="0">
                                          <p:val>
                                            <p:strVal val="ppt_y"/>
                                          </p:val>
                                        </p:tav>
                                        <p:tav tm="100000">
                                          <p:val>
                                            <p:strVal val="1+ppt_h/2"/>
                                          </p:val>
                                        </p:tav>
                                      </p:tavLst>
                                    </p:anim>
                                    <p:set>
                                      <p:cBhvr>
                                        <p:cTn id="65" dur="1" fill="hold">
                                          <p:stCondLst>
                                            <p:cond delay="499"/>
                                          </p:stCondLst>
                                        </p:cTn>
                                        <p:tgtEl>
                                          <p:spTgt spid="17"/>
                                        </p:tgtEl>
                                        <p:attrNameLst>
                                          <p:attrName>style.visibility</p:attrName>
                                        </p:attrNameLst>
                                      </p:cBhvr>
                                      <p:to>
                                        <p:strVal val="hidden"/>
                                      </p:to>
                                    </p:set>
                                  </p:childTnLst>
                                </p:cTn>
                              </p:par>
                              <p:par>
                                <p:cTn id="66" presetID="2" presetClass="exit" presetSubtype="4" fill="hold" grpId="1" nodeType="withEffect">
                                  <p:stCondLst>
                                    <p:cond delay="0"/>
                                  </p:stCondLst>
                                  <p:childTnLst>
                                    <p:anim calcmode="lin" valueType="num">
                                      <p:cBhvr additive="base">
                                        <p:cTn id="67" dur="500"/>
                                        <p:tgtEl>
                                          <p:spTgt spid="12"/>
                                        </p:tgtEl>
                                        <p:attrNameLst>
                                          <p:attrName>ppt_x</p:attrName>
                                        </p:attrNameLst>
                                      </p:cBhvr>
                                      <p:tavLst>
                                        <p:tav tm="0">
                                          <p:val>
                                            <p:strVal val="ppt_x"/>
                                          </p:val>
                                        </p:tav>
                                        <p:tav tm="100000">
                                          <p:val>
                                            <p:strVal val="ppt_x"/>
                                          </p:val>
                                        </p:tav>
                                      </p:tavLst>
                                    </p:anim>
                                    <p:anim calcmode="lin" valueType="num">
                                      <p:cBhvr additive="base">
                                        <p:cTn id="68" dur="500"/>
                                        <p:tgtEl>
                                          <p:spTgt spid="12"/>
                                        </p:tgtEl>
                                        <p:attrNameLst>
                                          <p:attrName>ppt_y</p:attrName>
                                        </p:attrNameLst>
                                      </p:cBhvr>
                                      <p:tavLst>
                                        <p:tav tm="0">
                                          <p:val>
                                            <p:strVal val="ppt_y"/>
                                          </p:val>
                                        </p:tav>
                                        <p:tav tm="100000">
                                          <p:val>
                                            <p:strVal val="1+ppt_h/2"/>
                                          </p:val>
                                        </p:tav>
                                      </p:tavLst>
                                    </p:anim>
                                    <p:set>
                                      <p:cBhvr>
                                        <p:cTn id="69" dur="1" fill="hold">
                                          <p:stCondLst>
                                            <p:cond delay="499"/>
                                          </p:stCondLst>
                                        </p:cTn>
                                        <p:tgtEl>
                                          <p:spTgt spid="12"/>
                                        </p:tgtEl>
                                        <p:attrNameLst>
                                          <p:attrName>style.visibility</p:attrName>
                                        </p:attrNameLst>
                                      </p:cBhvr>
                                      <p:to>
                                        <p:strVal val="hidden"/>
                                      </p:to>
                                    </p:set>
                                  </p:childTnLst>
                                </p:cTn>
                              </p:par>
                              <p:par>
                                <p:cTn id="70" presetID="2" presetClass="exit" presetSubtype="4" fill="hold" grpId="1" nodeType="withEffect">
                                  <p:stCondLst>
                                    <p:cond delay="0"/>
                                  </p:stCondLst>
                                  <p:childTnLst>
                                    <p:anim calcmode="lin" valueType="num">
                                      <p:cBhvr additive="base">
                                        <p:cTn id="71" dur="500"/>
                                        <p:tgtEl>
                                          <p:spTgt spid="13"/>
                                        </p:tgtEl>
                                        <p:attrNameLst>
                                          <p:attrName>ppt_x</p:attrName>
                                        </p:attrNameLst>
                                      </p:cBhvr>
                                      <p:tavLst>
                                        <p:tav tm="0">
                                          <p:val>
                                            <p:strVal val="ppt_x"/>
                                          </p:val>
                                        </p:tav>
                                        <p:tav tm="100000">
                                          <p:val>
                                            <p:strVal val="ppt_x"/>
                                          </p:val>
                                        </p:tav>
                                      </p:tavLst>
                                    </p:anim>
                                    <p:anim calcmode="lin" valueType="num">
                                      <p:cBhvr additive="base">
                                        <p:cTn id="72" dur="500"/>
                                        <p:tgtEl>
                                          <p:spTgt spid="13"/>
                                        </p:tgtEl>
                                        <p:attrNameLst>
                                          <p:attrName>ppt_y</p:attrName>
                                        </p:attrNameLst>
                                      </p:cBhvr>
                                      <p:tavLst>
                                        <p:tav tm="0">
                                          <p:val>
                                            <p:strVal val="ppt_y"/>
                                          </p:val>
                                        </p:tav>
                                        <p:tav tm="100000">
                                          <p:val>
                                            <p:strVal val="1+ppt_h/2"/>
                                          </p:val>
                                        </p:tav>
                                      </p:tavLst>
                                    </p:anim>
                                    <p:set>
                                      <p:cBhvr>
                                        <p:cTn id="73" dur="1" fill="hold">
                                          <p:stCondLst>
                                            <p:cond delay="499"/>
                                          </p:stCondLst>
                                        </p:cTn>
                                        <p:tgtEl>
                                          <p:spTgt spid="13"/>
                                        </p:tgtEl>
                                        <p:attrNameLst>
                                          <p:attrName>style.visibility</p:attrName>
                                        </p:attrNameLst>
                                      </p:cBhvr>
                                      <p:to>
                                        <p:strVal val="hidden"/>
                                      </p:to>
                                    </p:set>
                                  </p:childTnLst>
                                </p:cTn>
                              </p:par>
                              <p:par>
                                <p:cTn id="74" presetID="2" presetClass="exit" presetSubtype="4" fill="hold" grpId="1" nodeType="withEffect">
                                  <p:stCondLst>
                                    <p:cond delay="0"/>
                                  </p:stCondLst>
                                  <p:childTnLst>
                                    <p:anim calcmode="lin" valueType="num">
                                      <p:cBhvr additive="base">
                                        <p:cTn id="75" dur="500"/>
                                        <p:tgtEl>
                                          <p:spTgt spid="15"/>
                                        </p:tgtEl>
                                        <p:attrNameLst>
                                          <p:attrName>ppt_x</p:attrName>
                                        </p:attrNameLst>
                                      </p:cBhvr>
                                      <p:tavLst>
                                        <p:tav tm="0">
                                          <p:val>
                                            <p:strVal val="ppt_x"/>
                                          </p:val>
                                        </p:tav>
                                        <p:tav tm="100000">
                                          <p:val>
                                            <p:strVal val="ppt_x"/>
                                          </p:val>
                                        </p:tav>
                                      </p:tavLst>
                                    </p:anim>
                                    <p:anim calcmode="lin" valueType="num">
                                      <p:cBhvr additive="base">
                                        <p:cTn id="76" dur="500"/>
                                        <p:tgtEl>
                                          <p:spTgt spid="15"/>
                                        </p:tgtEl>
                                        <p:attrNameLst>
                                          <p:attrName>ppt_y</p:attrName>
                                        </p:attrNameLst>
                                      </p:cBhvr>
                                      <p:tavLst>
                                        <p:tav tm="0">
                                          <p:val>
                                            <p:strVal val="ppt_y"/>
                                          </p:val>
                                        </p:tav>
                                        <p:tav tm="100000">
                                          <p:val>
                                            <p:strVal val="1+ppt_h/2"/>
                                          </p:val>
                                        </p:tav>
                                      </p:tavLst>
                                    </p:anim>
                                    <p:set>
                                      <p:cBhvr>
                                        <p:cTn id="77" dur="1" fill="hold">
                                          <p:stCondLst>
                                            <p:cond delay="499"/>
                                          </p:stCondLst>
                                        </p:cTn>
                                        <p:tgtEl>
                                          <p:spTgt spid="15"/>
                                        </p:tgtEl>
                                        <p:attrNameLst>
                                          <p:attrName>style.visibility</p:attrName>
                                        </p:attrNameLst>
                                      </p:cBhvr>
                                      <p:to>
                                        <p:strVal val="hidden"/>
                                      </p:to>
                                    </p:set>
                                  </p:childTnLst>
                                </p:cTn>
                              </p:par>
                              <p:par>
                                <p:cTn id="78" presetID="2" presetClass="exit" presetSubtype="4" fill="hold" grpId="1" nodeType="withEffect">
                                  <p:stCondLst>
                                    <p:cond delay="0"/>
                                  </p:stCondLst>
                                  <p:childTnLst>
                                    <p:anim calcmode="lin" valueType="num">
                                      <p:cBhvr additive="base">
                                        <p:cTn id="79" dur="500"/>
                                        <p:tgtEl>
                                          <p:spTgt spid="14"/>
                                        </p:tgtEl>
                                        <p:attrNameLst>
                                          <p:attrName>ppt_x</p:attrName>
                                        </p:attrNameLst>
                                      </p:cBhvr>
                                      <p:tavLst>
                                        <p:tav tm="0">
                                          <p:val>
                                            <p:strVal val="ppt_x"/>
                                          </p:val>
                                        </p:tav>
                                        <p:tav tm="100000">
                                          <p:val>
                                            <p:strVal val="ppt_x"/>
                                          </p:val>
                                        </p:tav>
                                      </p:tavLst>
                                    </p:anim>
                                    <p:anim calcmode="lin" valueType="num">
                                      <p:cBhvr additive="base">
                                        <p:cTn id="80" dur="500"/>
                                        <p:tgtEl>
                                          <p:spTgt spid="14"/>
                                        </p:tgtEl>
                                        <p:attrNameLst>
                                          <p:attrName>ppt_y</p:attrName>
                                        </p:attrNameLst>
                                      </p:cBhvr>
                                      <p:tavLst>
                                        <p:tav tm="0">
                                          <p:val>
                                            <p:strVal val="ppt_y"/>
                                          </p:val>
                                        </p:tav>
                                        <p:tav tm="100000">
                                          <p:val>
                                            <p:strVal val="1+ppt_h/2"/>
                                          </p:val>
                                        </p:tav>
                                      </p:tavLst>
                                    </p:anim>
                                    <p:set>
                                      <p:cBhvr>
                                        <p:cTn id="81" dur="1" fill="hold">
                                          <p:stCondLst>
                                            <p:cond delay="499"/>
                                          </p:stCondLst>
                                        </p:cTn>
                                        <p:tgtEl>
                                          <p:spTgt spid="14"/>
                                        </p:tgtEl>
                                        <p:attrNameLst>
                                          <p:attrName>style.visibility</p:attrName>
                                        </p:attrNameLst>
                                      </p:cBhvr>
                                      <p:to>
                                        <p:strVal val="hidden"/>
                                      </p:to>
                                    </p:set>
                                  </p:childTnLst>
                                </p:cTn>
                              </p:par>
                              <p:par>
                                <p:cTn id="82" presetID="2" presetClass="exit" presetSubtype="4" fill="hold" grpId="1" nodeType="withEffect">
                                  <p:stCondLst>
                                    <p:cond delay="0"/>
                                  </p:stCondLst>
                                  <p:childTnLst>
                                    <p:anim calcmode="lin" valueType="num">
                                      <p:cBhvr additive="base">
                                        <p:cTn id="83" dur="500"/>
                                        <p:tgtEl>
                                          <p:spTgt spid="16"/>
                                        </p:tgtEl>
                                        <p:attrNameLst>
                                          <p:attrName>ppt_x</p:attrName>
                                        </p:attrNameLst>
                                      </p:cBhvr>
                                      <p:tavLst>
                                        <p:tav tm="0">
                                          <p:val>
                                            <p:strVal val="ppt_x"/>
                                          </p:val>
                                        </p:tav>
                                        <p:tav tm="100000">
                                          <p:val>
                                            <p:strVal val="ppt_x"/>
                                          </p:val>
                                        </p:tav>
                                      </p:tavLst>
                                    </p:anim>
                                    <p:anim calcmode="lin" valueType="num">
                                      <p:cBhvr additive="base">
                                        <p:cTn id="84" dur="500"/>
                                        <p:tgtEl>
                                          <p:spTgt spid="16"/>
                                        </p:tgtEl>
                                        <p:attrNameLst>
                                          <p:attrName>ppt_y</p:attrName>
                                        </p:attrNameLst>
                                      </p:cBhvr>
                                      <p:tavLst>
                                        <p:tav tm="0">
                                          <p:val>
                                            <p:strVal val="ppt_y"/>
                                          </p:val>
                                        </p:tav>
                                        <p:tav tm="100000">
                                          <p:val>
                                            <p:strVal val="1+ppt_h/2"/>
                                          </p:val>
                                        </p:tav>
                                      </p:tavLst>
                                    </p:anim>
                                    <p:set>
                                      <p:cBhvr>
                                        <p:cTn id="85" dur="1" fill="hold">
                                          <p:stCondLst>
                                            <p:cond delay="499"/>
                                          </p:stCondLst>
                                        </p:cTn>
                                        <p:tgtEl>
                                          <p:spTgt spid="16"/>
                                        </p:tgtEl>
                                        <p:attrNameLst>
                                          <p:attrName>style.visibility</p:attrName>
                                        </p:attrNameLst>
                                      </p:cBhvr>
                                      <p:to>
                                        <p:strVal val="hidden"/>
                                      </p:to>
                                    </p:set>
                                  </p:childTnLst>
                                </p:cTn>
                              </p:par>
                              <p:par>
                                <p:cTn id="86" presetID="2" presetClass="exit" presetSubtype="4" fill="hold" grpId="1" nodeType="withEffect">
                                  <p:stCondLst>
                                    <p:cond delay="0"/>
                                  </p:stCondLst>
                                  <p:childTnLst>
                                    <p:anim calcmode="lin" valueType="num">
                                      <p:cBhvr additive="base">
                                        <p:cTn id="87" dur="500"/>
                                        <p:tgtEl>
                                          <p:spTgt spid="8"/>
                                        </p:tgtEl>
                                        <p:attrNameLst>
                                          <p:attrName>ppt_x</p:attrName>
                                        </p:attrNameLst>
                                      </p:cBhvr>
                                      <p:tavLst>
                                        <p:tav tm="0">
                                          <p:val>
                                            <p:strVal val="ppt_x"/>
                                          </p:val>
                                        </p:tav>
                                        <p:tav tm="100000">
                                          <p:val>
                                            <p:strVal val="ppt_x"/>
                                          </p:val>
                                        </p:tav>
                                      </p:tavLst>
                                    </p:anim>
                                    <p:anim calcmode="lin" valueType="num">
                                      <p:cBhvr additive="base">
                                        <p:cTn id="88" dur="500"/>
                                        <p:tgtEl>
                                          <p:spTgt spid="8"/>
                                        </p:tgtEl>
                                        <p:attrNameLst>
                                          <p:attrName>ppt_y</p:attrName>
                                        </p:attrNameLst>
                                      </p:cBhvr>
                                      <p:tavLst>
                                        <p:tav tm="0">
                                          <p:val>
                                            <p:strVal val="ppt_y"/>
                                          </p:val>
                                        </p:tav>
                                        <p:tav tm="100000">
                                          <p:val>
                                            <p:strVal val="1+ppt_h/2"/>
                                          </p:val>
                                        </p:tav>
                                      </p:tavLst>
                                    </p:anim>
                                    <p:set>
                                      <p:cBhvr>
                                        <p:cTn id="89" dur="1" fill="hold">
                                          <p:stCondLst>
                                            <p:cond delay="499"/>
                                          </p:stCondLst>
                                        </p:cTn>
                                        <p:tgtEl>
                                          <p:spTgt spid="8"/>
                                        </p:tgtEl>
                                        <p:attrNameLst>
                                          <p:attrName>style.visibility</p:attrName>
                                        </p:attrNameLst>
                                      </p:cBhvr>
                                      <p:to>
                                        <p:strVal val="hidden"/>
                                      </p:to>
                                    </p:set>
                                  </p:childTnLst>
                                </p:cTn>
                              </p:par>
                            </p:childTnLst>
                          </p:cTn>
                        </p:par>
                      </p:childTnLst>
                    </p:cTn>
                  </p:par>
                  <p:par>
                    <p:cTn id="90" fill="hold">
                      <p:stCondLst>
                        <p:cond delay="indefinite"/>
                      </p:stCondLst>
                      <p:childTnLst>
                        <p:par>
                          <p:cTn id="91" fill="hold">
                            <p:stCondLst>
                              <p:cond delay="0"/>
                            </p:stCondLst>
                            <p:childTnLst>
                              <p:par>
                                <p:cTn id="92" presetID="2" presetClass="entr" presetSubtype="8" fill="hold" grpId="0" nodeType="clickEffect">
                                  <p:stCondLst>
                                    <p:cond delay="0"/>
                                  </p:stCondLst>
                                  <p:childTnLst>
                                    <p:set>
                                      <p:cBhvr>
                                        <p:cTn id="93" dur="1" fill="hold">
                                          <p:stCondLst>
                                            <p:cond delay="0"/>
                                          </p:stCondLst>
                                        </p:cTn>
                                        <p:tgtEl>
                                          <p:spTgt spid="2"/>
                                        </p:tgtEl>
                                        <p:attrNameLst>
                                          <p:attrName>style.visibility</p:attrName>
                                        </p:attrNameLst>
                                      </p:cBhvr>
                                      <p:to>
                                        <p:strVal val="visible"/>
                                      </p:to>
                                    </p:set>
                                    <p:anim calcmode="lin" valueType="num">
                                      <p:cBhvr additive="base">
                                        <p:cTn id="94" dur="500" fill="hold"/>
                                        <p:tgtEl>
                                          <p:spTgt spid="2"/>
                                        </p:tgtEl>
                                        <p:attrNameLst>
                                          <p:attrName>ppt_x</p:attrName>
                                        </p:attrNameLst>
                                      </p:cBhvr>
                                      <p:tavLst>
                                        <p:tav tm="0">
                                          <p:val>
                                            <p:strVal val="0-#ppt_w/2"/>
                                          </p:val>
                                        </p:tav>
                                        <p:tav tm="100000">
                                          <p:val>
                                            <p:strVal val="#ppt_x"/>
                                          </p:val>
                                        </p:tav>
                                      </p:tavLst>
                                    </p:anim>
                                    <p:anim calcmode="lin" valueType="num">
                                      <p:cBhvr additive="base">
                                        <p:cTn id="95" dur="500" fill="hold"/>
                                        <p:tgtEl>
                                          <p:spTgt spid="2"/>
                                        </p:tgtEl>
                                        <p:attrNameLst>
                                          <p:attrName>ppt_y</p:attrName>
                                        </p:attrNameLst>
                                      </p:cBhvr>
                                      <p:tavLst>
                                        <p:tav tm="0">
                                          <p:val>
                                            <p:strVal val="#ppt_y"/>
                                          </p:val>
                                        </p:tav>
                                        <p:tav tm="100000">
                                          <p:val>
                                            <p:strVal val="#ppt_y"/>
                                          </p:val>
                                        </p:tav>
                                      </p:tavLst>
                                    </p:anim>
                                  </p:childTnLst>
                                </p:cTn>
                              </p:par>
                            </p:childTnLst>
                          </p:cTn>
                        </p:par>
                      </p:childTnLst>
                    </p:cTn>
                  </p:par>
                  <p:par>
                    <p:cTn id="96" fill="hold">
                      <p:stCondLst>
                        <p:cond delay="indefinite"/>
                      </p:stCondLst>
                      <p:childTnLst>
                        <p:par>
                          <p:cTn id="97" fill="hold">
                            <p:stCondLst>
                              <p:cond delay="0"/>
                            </p:stCondLst>
                            <p:childTnLst>
                              <p:par>
                                <p:cTn id="98" presetID="2" presetClass="entr" presetSubtype="8" fill="hold" grpId="0" nodeType="clickEffect">
                                  <p:stCondLst>
                                    <p:cond delay="0"/>
                                  </p:stCondLst>
                                  <p:childTnLst>
                                    <p:set>
                                      <p:cBhvr>
                                        <p:cTn id="99" dur="1" fill="hold">
                                          <p:stCondLst>
                                            <p:cond delay="0"/>
                                          </p:stCondLst>
                                        </p:cTn>
                                        <p:tgtEl>
                                          <p:spTgt spid="3"/>
                                        </p:tgtEl>
                                        <p:attrNameLst>
                                          <p:attrName>style.visibility</p:attrName>
                                        </p:attrNameLst>
                                      </p:cBhvr>
                                      <p:to>
                                        <p:strVal val="visible"/>
                                      </p:to>
                                    </p:set>
                                    <p:anim calcmode="lin" valueType="num">
                                      <p:cBhvr additive="base">
                                        <p:cTn id="100" dur="500" fill="hold"/>
                                        <p:tgtEl>
                                          <p:spTgt spid="3"/>
                                        </p:tgtEl>
                                        <p:attrNameLst>
                                          <p:attrName>ppt_x</p:attrName>
                                        </p:attrNameLst>
                                      </p:cBhvr>
                                      <p:tavLst>
                                        <p:tav tm="0">
                                          <p:val>
                                            <p:strVal val="0-#ppt_w/2"/>
                                          </p:val>
                                        </p:tav>
                                        <p:tav tm="100000">
                                          <p:val>
                                            <p:strVal val="#ppt_x"/>
                                          </p:val>
                                        </p:tav>
                                      </p:tavLst>
                                    </p:anim>
                                    <p:anim calcmode="lin" valueType="num">
                                      <p:cBhvr additive="base">
                                        <p:cTn id="101" dur="500" fill="hold"/>
                                        <p:tgtEl>
                                          <p:spTgt spid="3"/>
                                        </p:tgtEl>
                                        <p:attrNameLst>
                                          <p:attrName>ppt_y</p:attrName>
                                        </p:attrNameLst>
                                      </p:cBhvr>
                                      <p:tavLst>
                                        <p:tav tm="0">
                                          <p:val>
                                            <p:strVal val="#ppt_y"/>
                                          </p:val>
                                        </p:tav>
                                        <p:tav tm="100000">
                                          <p:val>
                                            <p:strVal val="#ppt_y"/>
                                          </p:val>
                                        </p:tav>
                                      </p:tavLst>
                                    </p:anim>
                                  </p:childTnLst>
                                </p:cTn>
                              </p:par>
                            </p:childTnLst>
                          </p:cTn>
                        </p:par>
                      </p:childTnLst>
                    </p:cTn>
                  </p:par>
                  <p:par>
                    <p:cTn id="102" fill="hold">
                      <p:stCondLst>
                        <p:cond delay="indefinite"/>
                      </p:stCondLst>
                      <p:childTnLst>
                        <p:par>
                          <p:cTn id="103" fill="hold">
                            <p:stCondLst>
                              <p:cond delay="0"/>
                            </p:stCondLst>
                            <p:childTnLst>
                              <p:par>
                                <p:cTn id="104" presetID="2" presetClass="entr" presetSubtype="8" fill="hold" grpId="0" nodeType="clickEffect">
                                  <p:stCondLst>
                                    <p:cond delay="0"/>
                                  </p:stCondLst>
                                  <p:childTnLst>
                                    <p:set>
                                      <p:cBhvr>
                                        <p:cTn id="105" dur="1" fill="hold">
                                          <p:stCondLst>
                                            <p:cond delay="0"/>
                                          </p:stCondLst>
                                        </p:cTn>
                                        <p:tgtEl>
                                          <p:spTgt spid="4"/>
                                        </p:tgtEl>
                                        <p:attrNameLst>
                                          <p:attrName>style.visibility</p:attrName>
                                        </p:attrNameLst>
                                      </p:cBhvr>
                                      <p:to>
                                        <p:strVal val="visible"/>
                                      </p:to>
                                    </p:set>
                                    <p:anim calcmode="lin" valueType="num">
                                      <p:cBhvr additive="base">
                                        <p:cTn id="106" dur="500" fill="hold"/>
                                        <p:tgtEl>
                                          <p:spTgt spid="4"/>
                                        </p:tgtEl>
                                        <p:attrNameLst>
                                          <p:attrName>ppt_x</p:attrName>
                                        </p:attrNameLst>
                                      </p:cBhvr>
                                      <p:tavLst>
                                        <p:tav tm="0">
                                          <p:val>
                                            <p:strVal val="0-#ppt_w/2"/>
                                          </p:val>
                                        </p:tav>
                                        <p:tav tm="100000">
                                          <p:val>
                                            <p:strVal val="#ppt_x"/>
                                          </p:val>
                                        </p:tav>
                                      </p:tavLst>
                                    </p:anim>
                                    <p:anim calcmode="lin" valueType="num">
                                      <p:cBhvr additive="base">
                                        <p:cTn id="107" dur="500" fill="hold"/>
                                        <p:tgtEl>
                                          <p:spTgt spid="4"/>
                                        </p:tgtEl>
                                        <p:attrNameLst>
                                          <p:attrName>ppt_y</p:attrName>
                                        </p:attrNameLst>
                                      </p:cBhvr>
                                      <p:tavLst>
                                        <p:tav tm="0">
                                          <p:val>
                                            <p:strVal val="#ppt_y"/>
                                          </p:val>
                                        </p:tav>
                                        <p:tav tm="100000">
                                          <p:val>
                                            <p:strVal val="#ppt_y"/>
                                          </p:val>
                                        </p:tav>
                                      </p:tavLst>
                                    </p:anim>
                                  </p:childTnLst>
                                </p:cTn>
                              </p:par>
                            </p:childTnLst>
                          </p:cTn>
                        </p:par>
                      </p:childTnLst>
                    </p:cTn>
                  </p:par>
                  <p:par>
                    <p:cTn id="108" fill="hold">
                      <p:stCondLst>
                        <p:cond delay="indefinite"/>
                      </p:stCondLst>
                      <p:childTnLst>
                        <p:par>
                          <p:cTn id="109" fill="hold">
                            <p:stCondLst>
                              <p:cond delay="0"/>
                            </p:stCondLst>
                            <p:childTnLst>
                              <p:par>
                                <p:cTn id="110" presetID="2" presetClass="entr" presetSubtype="1" fill="hold" grpId="0" nodeType="clickEffect">
                                  <p:stCondLst>
                                    <p:cond delay="0"/>
                                  </p:stCondLst>
                                  <p:childTnLst>
                                    <p:set>
                                      <p:cBhvr>
                                        <p:cTn id="111" dur="1" fill="hold">
                                          <p:stCondLst>
                                            <p:cond delay="0"/>
                                          </p:stCondLst>
                                        </p:cTn>
                                        <p:tgtEl>
                                          <p:spTgt spid="18"/>
                                        </p:tgtEl>
                                        <p:attrNameLst>
                                          <p:attrName>style.visibility</p:attrName>
                                        </p:attrNameLst>
                                      </p:cBhvr>
                                      <p:to>
                                        <p:strVal val="visible"/>
                                      </p:to>
                                    </p:set>
                                    <p:anim calcmode="lin" valueType="num">
                                      <p:cBhvr additive="base">
                                        <p:cTn id="112" dur="500" fill="hold"/>
                                        <p:tgtEl>
                                          <p:spTgt spid="18"/>
                                        </p:tgtEl>
                                        <p:attrNameLst>
                                          <p:attrName>ppt_x</p:attrName>
                                        </p:attrNameLst>
                                      </p:cBhvr>
                                      <p:tavLst>
                                        <p:tav tm="0">
                                          <p:val>
                                            <p:strVal val="#ppt_x"/>
                                          </p:val>
                                        </p:tav>
                                        <p:tav tm="100000">
                                          <p:val>
                                            <p:strVal val="#ppt_x"/>
                                          </p:val>
                                        </p:tav>
                                      </p:tavLst>
                                    </p:anim>
                                    <p:anim calcmode="lin" valueType="num">
                                      <p:cBhvr additive="base">
                                        <p:cTn id="113" dur="5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0" grpId="0"/>
      <p:bldP spid="10" grpId="1"/>
      <p:bldP spid="12" grpId="0"/>
      <p:bldP spid="12" grpId="1"/>
      <p:bldP spid="13" grpId="0"/>
      <p:bldP spid="13" grpId="1"/>
      <p:bldP spid="14" grpId="0"/>
      <p:bldP spid="14" grpId="1"/>
      <p:bldP spid="15" grpId="0"/>
      <p:bldP spid="15" grpId="1"/>
      <p:bldP spid="16" grpId="0"/>
      <p:bldP spid="16" grpId="1"/>
      <p:bldP spid="17" grpId="0"/>
      <p:bldP spid="17" grpId="1"/>
      <p:bldP spid="2" grpId="0"/>
      <p:bldP spid="3" grpId="0"/>
      <p:bldP spid="4" grpId="0"/>
      <p:bldP spid="8" grpId="0"/>
      <p:bldP spid="8" grpId="1"/>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graphicFrame>
        <p:nvGraphicFramePr>
          <p:cNvPr id="2" name="Tableau 1">
            <a:extLst>
              <a:ext uri="{FF2B5EF4-FFF2-40B4-BE49-F238E27FC236}">
                <a16:creationId xmlns:a16="http://schemas.microsoft.com/office/drawing/2014/main" id="{4B0391B7-8755-FC50-7F18-65E9C0272F9F}"/>
              </a:ext>
            </a:extLst>
          </p:cNvPr>
          <p:cNvGraphicFramePr>
            <a:graphicFrameLocks noGrp="1"/>
          </p:cNvGraphicFramePr>
          <p:nvPr>
            <p:extLst>
              <p:ext uri="{D42A27DB-BD31-4B8C-83A1-F6EECF244321}">
                <p14:modId xmlns:p14="http://schemas.microsoft.com/office/powerpoint/2010/main" val="3045926689"/>
              </p:ext>
            </p:extLst>
          </p:nvPr>
        </p:nvGraphicFramePr>
        <p:xfrm>
          <a:off x="838201" y="2103120"/>
          <a:ext cx="10515599" cy="2651760"/>
        </p:xfrm>
        <a:graphic>
          <a:graphicData uri="http://schemas.openxmlformats.org/drawingml/2006/table">
            <a:tbl>
              <a:tblPr firstRow="1" bandRow="1">
                <a:tableStyleId>{7DF18680-E054-41AD-8BC1-D1AEF772440D}</a:tableStyleId>
              </a:tblPr>
              <a:tblGrid>
                <a:gridCol w="3165389">
                  <a:extLst>
                    <a:ext uri="{9D8B030D-6E8A-4147-A177-3AD203B41FA5}">
                      <a16:colId xmlns:a16="http://schemas.microsoft.com/office/drawing/2014/main" val="1232089128"/>
                    </a:ext>
                  </a:extLst>
                </a:gridCol>
                <a:gridCol w="2450070">
                  <a:extLst>
                    <a:ext uri="{9D8B030D-6E8A-4147-A177-3AD203B41FA5}">
                      <a16:colId xmlns:a16="http://schemas.microsoft.com/office/drawing/2014/main" val="209008794"/>
                    </a:ext>
                  </a:extLst>
                </a:gridCol>
                <a:gridCol w="2450070">
                  <a:extLst>
                    <a:ext uri="{9D8B030D-6E8A-4147-A177-3AD203B41FA5}">
                      <a16:colId xmlns:a16="http://schemas.microsoft.com/office/drawing/2014/main" val="1897226711"/>
                    </a:ext>
                  </a:extLst>
                </a:gridCol>
                <a:gridCol w="2450070">
                  <a:extLst>
                    <a:ext uri="{9D8B030D-6E8A-4147-A177-3AD203B41FA5}">
                      <a16:colId xmlns:a16="http://schemas.microsoft.com/office/drawing/2014/main" val="1101454203"/>
                    </a:ext>
                  </a:extLst>
                </a:gridCol>
              </a:tblGrid>
              <a:tr h="370840">
                <a:tc>
                  <a:txBody>
                    <a:bodyPr/>
                    <a:lstStyle/>
                    <a:p>
                      <a:pPr algn="ctr"/>
                      <a:r>
                        <a:rPr lang="fr-FR" sz="2400" dirty="0"/>
                        <a:t>Fonction</a:t>
                      </a:r>
                      <a:endParaRPr lang="fr-BE" sz="2400" dirty="0"/>
                    </a:p>
                  </a:txBody>
                  <a:tcPr/>
                </a:tc>
                <a:tc>
                  <a:txBody>
                    <a:bodyPr/>
                    <a:lstStyle/>
                    <a:p>
                      <a:pPr algn="ctr"/>
                      <a:r>
                        <a:rPr lang="fr-FR" sz="2400" dirty="0"/>
                        <a:t>Base Adultes</a:t>
                      </a:r>
                      <a:endParaRPr lang="fr-BE" sz="2400" dirty="0"/>
                    </a:p>
                  </a:txBody>
                  <a:tcPr/>
                </a:tc>
                <a:tc>
                  <a:txBody>
                    <a:bodyPr/>
                    <a:lstStyle/>
                    <a:p>
                      <a:pPr algn="ctr"/>
                      <a:r>
                        <a:rPr lang="fr-FR" sz="2400" dirty="0"/>
                        <a:t>Base Enfants-Ados-Familles</a:t>
                      </a:r>
                      <a:endParaRPr lang="fr-BE" sz="2400" dirty="0"/>
                    </a:p>
                  </a:txBody>
                  <a:tcPr/>
                </a:tc>
                <a:tc>
                  <a:txBody>
                    <a:bodyPr/>
                    <a:lstStyle/>
                    <a:p>
                      <a:pPr algn="ctr"/>
                      <a:r>
                        <a:rPr lang="fr-FR" sz="2400" dirty="0"/>
                        <a:t>AICS</a:t>
                      </a:r>
                      <a:endParaRPr lang="fr-BE" sz="2400" dirty="0"/>
                    </a:p>
                  </a:txBody>
                  <a:tcPr/>
                </a:tc>
                <a:extLst>
                  <a:ext uri="{0D108BD9-81ED-4DB2-BD59-A6C34878D82A}">
                    <a16:rowId xmlns:a16="http://schemas.microsoft.com/office/drawing/2014/main" val="3370560281"/>
                  </a:ext>
                </a:extLst>
              </a:tr>
              <a:tr h="370840">
                <a:tc>
                  <a:txBody>
                    <a:bodyPr/>
                    <a:lstStyle/>
                    <a:p>
                      <a:r>
                        <a:rPr lang="fr-FR" sz="2400" dirty="0"/>
                        <a:t>(Pédo)psychiatrique</a:t>
                      </a:r>
                      <a:endParaRPr lang="fr-BE" sz="2400" dirty="0"/>
                    </a:p>
                  </a:txBody>
                  <a:tcPr/>
                </a:tc>
                <a:tc>
                  <a:txBody>
                    <a:bodyPr/>
                    <a:lstStyle/>
                    <a:p>
                      <a:pPr algn="ctr"/>
                      <a:r>
                        <a:rPr lang="fr-FR" sz="2400" b="1" dirty="0"/>
                        <a:t>1</a:t>
                      </a:r>
                      <a:r>
                        <a:rPr lang="fr-FR" sz="2400" dirty="0"/>
                        <a:t> (0,5 + 0,5)</a:t>
                      </a:r>
                      <a:endParaRPr lang="fr-BE" sz="2400" dirty="0"/>
                    </a:p>
                  </a:txBody>
                  <a:tcPr/>
                </a:tc>
                <a:tc>
                  <a:txBody>
                    <a:bodyPr/>
                    <a:lstStyle/>
                    <a:p>
                      <a:pPr algn="ctr"/>
                      <a:r>
                        <a:rPr lang="fr-FR" sz="2400" b="1" dirty="0"/>
                        <a:t>0,5</a:t>
                      </a:r>
                      <a:endParaRPr lang="fr-BE" sz="2400" b="1" dirty="0"/>
                    </a:p>
                  </a:txBody>
                  <a:tcPr/>
                </a:tc>
                <a:tc>
                  <a:txBody>
                    <a:bodyPr/>
                    <a:lstStyle/>
                    <a:p>
                      <a:pPr algn="ctr"/>
                      <a:r>
                        <a:rPr lang="fr-FR" sz="2400" b="1" dirty="0"/>
                        <a:t>0,25</a:t>
                      </a:r>
                      <a:endParaRPr lang="fr-BE" sz="2400" b="1" dirty="0"/>
                    </a:p>
                  </a:txBody>
                  <a:tcPr/>
                </a:tc>
                <a:extLst>
                  <a:ext uri="{0D108BD9-81ED-4DB2-BD59-A6C34878D82A}">
                    <a16:rowId xmlns:a16="http://schemas.microsoft.com/office/drawing/2014/main" val="1346814351"/>
                  </a:ext>
                </a:extLst>
              </a:tr>
              <a:tr h="370840">
                <a:tc>
                  <a:txBody>
                    <a:bodyPr/>
                    <a:lstStyle/>
                    <a:p>
                      <a:r>
                        <a:rPr lang="fr-FR" sz="2400" dirty="0"/>
                        <a:t>Psychologue</a:t>
                      </a:r>
                      <a:endParaRPr lang="fr-BE" sz="2400" dirty="0"/>
                    </a:p>
                  </a:txBody>
                  <a:tcPr/>
                </a:tc>
                <a:tc>
                  <a:txBody>
                    <a:bodyPr/>
                    <a:lstStyle/>
                    <a:p>
                      <a:pPr algn="ctr"/>
                      <a:r>
                        <a:rPr lang="fr-FR" sz="2400" b="1" dirty="0"/>
                        <a:t>1</a:t>
                      </a:r>
                      <a:endParaRPr lang="fr-BE" sz="2400" b="1" dirty="0"/>
                    </a:p>
                  </a:txBody>
                  <a:tcPr/>
                </a:tc>
                <a:tc>
                  <a:txBody>
                    <a:bodyPr/>
                    <a:lstStyle/>
                    <a:p>
                      <a:pPr algn="ctr"/>
                      <a:r>
                        <a:rPr lang="fr-FR" sz="2400" b="1" dirty="0"/>
                        <a:t>0,75</a:t>
                      </a:r>
                      <a:endParaRPr lang="fr-BE" sz="2400" b="1" dirty="0"/>
                    </a:p>
                  </a:txBody>
                  <a:tcPr/>
                </a:tc>
                <a:tc>
                  <a:txBody>
                    <a:bodyPr/>
                    <a:lstStyle/>
                    <a:p>
                      <a:pPr algn="ctr"/>
                      <a:r>
                        <a:rPr lang="fr-FR" sz="2400" b="1" dirty="0"/>
                        <a:t>0,5</a:t>
                      </a:r>
                      <a:endParaRPr lang="fr-BE" sz="2400" b="1" dirty="0"/>
                    </a:p>
                  </a:txBody>
                  <a:tcPr/>
                </a:tc>
                <a:extLst>
                  <a:ext uri="{0D108BD9-81ED-4DB2-BD59-A6C34878D82A}">
                    <a16:rowId xmlns:a16="http://schemas.microsoft.com/office/drawing/2014/main" val="1754268062"/>
                  </a:ext>
                </a:extLst>
              </a:tr>
              <a:tr h="370840">
                <a:tc>
                  <a:txBody>
                    <a:bodyPr/>
                    <a:lstStyle/>
                    <a:p>
                      <a:r>
                        <a:rPr lang="fr-FR" sz="2400" dirty="0" err="1"/>
                        <a:t>Assistant.e</a:t>
                      </a:r>
                      <a:r>
                        <a:rPr lang="fr-FR" sz="2400" dirty="0"/>
                        <a:t> </a:t>
                      </a:r>
                      <a:r>
                        <a:rPr lang="fr-FR" sz="2400" dirty="0" err="1"/>
                        <a:t>social.e</a:t>
                      </a:r>
                      <a:endParaRPr lang="fr-BE" sz="2400" dirty="0"/>
                    </a:p>
                  </a:txBody>
                  <a:tcPr/>
                </a:tc>
                <a:tc>
                  <a:txBody>
                    <a:bodyPr/>
                    <a:lstStyle/>
                    <a:p>
                      <a:pPr algn="ctr"/>
                      <a:r>
                        <a:rPr lang="fr-FR" sz="2400" b="1" dirty="0"/>
                        <a:t>1</a:t>
                      </a:r>
                      <a:endParaRPr lang="fr-BE" sz="2400" b="1" dirty="0"/>
                    </a:p>
                  </a:txBody>
                  <a:tcPr/>
                </a:tc>
                <a:tc>
                  <a:txBody>
                    <a:bodyPr/>
                    <a:lstStyle/>
                    <a:p>
                      <a:pPr algn="ctr"/>
                      <a:r>
                        <a:rPr lang="fr-FR" sz="2400" b="1" dirty="0"/>
                        <a:t>0,75</a:t>
                      </a:r>
                      <a:endParaRPr lang="fr-BE" sz="2400" b="1" dirty="0"/>
                    </a:p>
                  </a:txBody>
                  <a:tcPr/>
                </a:tc>
                <a:tc>
                  <a:txBody>
                    <a:bodyPr/>
                    <a:lstStyle/>
                    <a:p>
                      <a:pPr algn="ctr"/>
                      <a:r>
                        <a:rPr lang="fr-FR" sz="2400" b="1" dirty="0"/>
                        <a:t>0,25</a:t>
                      </a:r>
                      <a:endParaRPr lang="fr-BE" sz="2400" b="1" dirty="0"/>
                    </a:p>
                  </a:txBody>
                  <a:tcPr/>
                </a:tc>
                <a:extLst>
                  <a:ext uri="{0D108BD9-81ED-4DB2-BD59-A6C34878D82A}">
                    <a16:rowId xmlns:a16="http://schemas.microsoft.com/office/drawing/2014/main" val="3712744361"/>
                  </a:ext>
                </a:extLst>
              </a:tr>
              <a:tr h="370840">
                <a:tc>
                  <a:txBody>
                    <a:bodyPr/>
                    <a:lstStyle/>
                    <a:p>
                      <a:r>
                        <a:rPr lang="fr-FR" sz="2400" dirty="0"/>
                        <a:t>Secrétaire</a:t>
                      </a:r>
                      <a:endParaRPr lang="fr-BE" sz="2400" dirty="0"/>
                    </a:p>
                  </a:txBody>
                  <a:tcPr/>
                </a:tc>
                <a:tc>
                  <a:txBody>
                    <a:bodyPr/>
                    <a:lstStyle/>
                    <a:p>
                      <a:pPr algn="ctr"/>
                      <a:r>
                        <a:rPr lang="fr-FR" sz="2400" b="1" dirty="0"/>
                        <a:t>1</a:t>
                      </a:r>
                      <a:endParaRPr lang="fr-BE" sz="2400" b="1" dirty="0"/>
                    </a:p>
                  </a:txBody>
                  <a:tcPr/>
                </a:tc>
                <a:tc>
                  <a:txBody>
                    <a:bodyPr/>
                    <a:lstStyle/>
                    <a:p>
                      <a:pPr algn="ctr"/>
                      <a:endParaRPr lang="fr-BE" sz="2400" dirty="0"/>
                    </a:p>
                  </a:txBody>
                  <a:tcPr/>
                </a:tc>
                <a:tc>
                  <a:txBody>
                    <a:bodyPr/>
                    <a:lstStyle/>
                    <a:p>
                      <a:pPr algn="ctr"/>
                      <a:endParaRPr lang="fr-BE" sz="2400" dirty="0"/>
                    </a:p>
                  </a:txBody>
                  <a:tcPr/>
                </a:tc>
                <a:extLst>
                  <a:ext uri="{0D108BD9-81ED-4DB2-BD59-A6C34878D82A}">
                    <a16:rowId xmlns:a16="http://schemas.microsoft.com/office/drawing/2014/main" val="3326884588"/>
                  </a:ext>
                </a:extLst>
              </a:tr>
            </a:tbl>
          </a:graphicData>
        </a:graphic>
      </p:graphicFrame>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6091881" cy="1754326"/>
          </a:xfrm>
          <a:prstGeom prst="rect">
            <a:avLst/>
          </a:prstGeom>
          <a:noFill/>
        </p:spPr>
        <p:txBody>
          <a:bodyPr wrap="square" rtlCol="0">
            <a:spAutoFit/>
          </a:bodyPr>
          <a:lstStyle/>
          <a:p>
            <a:r>
              <a:rPr lang="fr-FR" sz="3600" b="1" dirty="0"/>
              <a:t>Les SSM : </a:t>
            </a:r>
          </a:p>
          <a:p>
            <a:r>
              <a:rPr lang="fr-FR" sz="3600" b="1" dirty="0"/>
              <a:t>Agrément - Cadre minimal</a:t>
            </a:r>
          </a:p>
          <a:p>
            <a:endParaRPr lang="fr-BE" sz="3600" b="1" dirty="0"/>
          </a:p>
        </p:txBody>
      </p:sp>
      <p:sp>
        <p:nvSpPr>
          <p:cNvPr id="4" name="ZoneTexte 3">
            <a:extLst>
              <a:ext uri="{FF2B5EF4-FFF2-40B4-BE49-F238E27FC236}">
                <a16:creationId xmlns:a16="http://schemas.microsoft.com/office/drawing/2014/main" id="{7EB5C9A1-59D6-8E17-29EA-E2615E321423}"/>
              </a:ext>
            </a:extLst>
          </p:cNvPr>
          <p:cNvSpPr txBox="1"/>
          <p:nvPr/>
        </p:nvSpPr>
        <p:spPr>
          <a:xfrm>
            <a:off x="580767" y="5164896"/>
            <a:ext cx="10861590" cy="830997"/>
          </a:xfrm>
          <a:prstGeom prst="rect">
            <a:avLst/>
          </a:prstGeom>
          <a:noFill/>
        </p:spPr>
        <p:txBody>
          <a:bodyPr wrap="square" rtlCol="0">
            <a:spAutoFit/>
          </a:bodyPr>
          <a:lstStyle/>
          <a:p>
            <a:r>
              <a:rPr lang="fr-FR" sz="2400" b="1" dirty="0"/>
              <a:t>Autres diplômes : </a:t>
            </a:r>
            <a:r>
              <a:rPr lang="fr-FR" sz="2400" dirty="0">
                <a:solidFill>
                  <a:srgbClr val="00B050"/>
                </a:solidFill>
              </a:rPr>
              <a:t>élargissement à anthropologue – sciences humaines et sociales – </a:t>
            </a:r>
            <a:r>
              <a:rPr lang="fr-FR" sz="2400" dirty="0" err="1">
                <a:solidFill>
                  <a:srgbClr val="00B050"/>
                </a:solidFill>
              </a:rPr>
              <a:t>éducateur.rice</a:t>
            </a:r>
            <a:r>
              <a:rPr lang="fr-FR" sz="2400" dirty="0">
                <a:solidFill>
                  <a:srgbClr val="00B050"/>
                </a:solidFill>
              </a:rPr>
              <a:t> – pair-aidant  </a:t>
            </a:r>
            <a:endParaRPr lang="fr-BE" sz="2400" dirty="0">
              <a:solidFill>
                <a:srgbClr val="00B050"/>
              </a:solidFill>
            </a:endParaRPr>
          </a:p>
        </p:txBody>
      </p:sp>
      <p:sp>
        <p:nvSpPr>
          <p:cNvPr id="8" name="Espace réservé du numéro de diapositive 7">
            <a:extLst>
              <a:ext uri="{FF2B5EF4-FFF2-40B4-BE49-F238E27FC236}">
                <a16:creationId xmlns:a16="http://schemas.microsoft.com/office/drawing/2014/main" id="{B70CB15B-1128-B2DD-AC87-07C1973BF8F4}"/>
              </a:ext>
            </a:extLst>
          </p:cNvPr>
          <p:cNvSpPr>
            <a:spLocks noGrp="1"/>
          </p:cNvSpPr>
          <p:nvPr>
            <p:ph type="sldNum" sz="quarter" idx="12"/>
          </p:nvPr>
        </p:nvSpPr>
        <p:spPr/>
        <p:txBody>
          <a:bodyPr/>
          <a:lstStyle/>
          <a:p>
            <a:fld id="{C9CF7322-8CD7-475F-8BB3-7CD16EB6B2EC}" type="slidenum">
              <a:rPr lang="fr-BE" smtClean="0"/>
              <a:t>30</a:t>
            </a:fld>
            <a:endParaRPr lang="fr-BE"/>
          </a:p>
        </p:txBody>
      </p:sp>
      <p:sp>
        <p:nvSpPr>
          <p:cNvPr id="9" name="Espace réservé du numéro de diapositive 10">
            <a:extLst>
              <a:ext uri="{FF2B5EF4-FFF2-40B4-BE49-F238E27FC236}">
                <a16:creationId xmlns:a16="http://schemas.microsoft.com/office/drawing/2014/main" id="{6EBC2DCE-EB21-B0E4-134E-E4BE31C8902F}"/>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30</a:t>
            </a:fld>
            <a:endParaRPr lang="fr-BE" sz="4000" b="1" dirty="0">
              <a:solidFill>
                <a:srgbClr val="00FF00"/>
              </a:solidFill>
            </a:endParaRPr>
          </a:p>
        </p:txBody>
      </p:sp>
    </p:spTree>
    <p:extLst>
      <p:ext uri="{BB962C8B-B14F-4D97-AF65-F5344CB8AC3E}">
        <p14:creationId xmlns:p14="http://schemas.microsoft.com/office/powerpoint/2010/main" val="22015015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7698260" cy="1754326"/>
          </a:xfrm>
          <a:prstGeom prst="rect">
            <a:avLst/>
          </a:prstGeom>
          <a:noFill/>
        </p:spPr>
        <p:txBody>
          <a:bodyPr wrap="square" rtlCol="0">
            <a:spAutoFit/>
          </a:bodyPr>
          <a:lstStyle/>
          <a:p>
            <a:r>
              <a:rPr lang="fr-FR" sz="3600" b="1" dirty="0"/>
              <a:t>Les SSM : </a:t>
            </a:r>
          </a:p>
          <a:p>
            <a:r>
              <a:rPr lang="fr-FR" sz="3600" b="1" dirty="0"/>
              <a:t>Coordination et point de contact </a:t>
            </a:r>
          </a:p>
          <a:p>
            <a:endParaRPr lang="fr-BE" sz="3600" b="1" dirty="0"/>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2211859"/>
            <a:ext cx="11244649" cy="3046988"/>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00B050"/>
                </a:solidFill>
              </a:rPr>
              <a:t>Point de contact </a:t>
            </a:r>
            <a:r>
              <a:rPr lang="fr-FR" sz="2400" dirty="0"/>
              <a:t>(art.111)</a:t>
            </a:r>
          </a:p>
          <a:p>
            <a:r>
              <a:rPr lang="fr-FR" sz="2400" dirty="0"/>
              <a:t>= interlocuteur pour la COCOF</a:t>
            </a:r>
          </a:p>
          <a:p>
            <a:r>
              <a:rPr lang="fr-FR" sz="2400" dirty="0"/>
              <a:t>= transmetteur docs et infos à la COCOF</a:t>
            </a:r>
          </a:p>
          <a:p>
            <a:endParaRPr lang="fr-FR" sz="2400" dirty="0"/>
          </a:p>
          <a:p>
            <a:r>
              <a:rPr lang="fr-FR" sz="2400" dirty="0"/>
              <a:t>Doit être désigné par le CA. </a:t>
            </a:r>
          </a:p>
          <a:p>
            <a:r>
              <a:rPr lang="fr-FR" sz="2400" dirty="0"/>
              <a:t>Peut se cumuler avec fonction Coordination du service </a:t>
            </a:r>
          </a:p>
          <a:p>
            <a:endParaRPr lang="fr-BE" sz="2400" dirty="0">
              <a:solidFill>
                <a:srgbClr val="00B050"/>
              </a:solidFill>
            </a:endParaRPr>
          </a:p>
          <a:p>
            <a:r>
              <a:rPr lang="fr-BE" sz="2400" dirty="0">
                <a:solidFill>
                  <a:srgbClr val="00B050"/>
                </a:solidFill>
              </a:rPr>
              <a:t>Art. 111bis : possibilité de désigner </a:t>
            </a:r>
            <a:r>
              <a:rPr lang="fr-BE" sz="2400" dirty="0" err="1">
                <a:solidFill>
                  <a:srgbClr val="00B050"/>
                </a:solidFill>
              </a:rPr>
              <a:t>un.e</a:t>
            </a:r>
            <a:r>
              <a:rPr lang="fr-BE" sz="2400" dirty="0">
                <a:solidFill>
                  <a:srgbClr val="00B050"/>
                </a:solidFill>
              </a:rPr>
              <a:t> </a:t>
            </a:r>
            <a:r>
              <a:rPr lang="fr-BE" sz="2400" dirty="0" err="1">
                <a:solidFill>
                  <a:srgbClr val="00B050"/>
                </a:solidFill>
              </a:rPr>
              <a:t>coordinateur.rice</a:t>
            </a:r>
            <a:r>
              <a:rPr lang="fr-BE" sz="2400" dirty="0">
                <a:solidFill>
                  <a:srgbClr val="00B050"/>
                </a:solidFill>
              </a:rPr>
              <a:t> dans l’équipe</a:t>
            </a:r>
          </a:p>
        </p:txBody>
      </p:sp>
      <p:sp>
        <p:nvSpPr>
          <p:cNvPr id="8" name="Espace réservé du numéro de diapositive 7">
            <a:extLst>
              <a:ext uri="{FF2B5EF4-FFF2-40B4-BE49-F238E27FC236}">
                <a16:creationId xmlns:a16="http://schemas.microsoft.com/office/drawing/2014/main" id="{A6E0D22D-EE9B-4B86-9411-B97C0574AB8F}"/>
              </a:ext>
            </a:extLst>
          </p:cNvPr>
          <p:cNvSpPr>
            <a:spLocks noGrp="1"/>
          </p:cNvSpPr>
          <p:nvPr>
            <p:ph type="sldNum" sz="quarter" idx="12"/>
          </p:nvPr>
        </p:nvSpPr>
        <p:spPr/>
        <p:txBody>
          <a:bodyPr/>
          <a:lstStyle/>
          <a:p>
            <a:fld id="{C9CF7322-8CD7-475F-8BB3-7CD16EB6B2EC}" type="slidenum">
              <a:rPr lang="fr-BE" smtClean="0"/>
              <a:t>31</a:t>
            </a:fld>
            <a:endParaRPr lang="fr-BE"/>
          </a:p>
        </p:txBody>
      </p:sp>
      <p:sp>
        <p:nvSpPr>
          <p:cNvPr id="9" name="Espace réservé du numéro de diapositive 10">
            <a:extLst>
              <a:ext uri="{FF2B5EF4-FFF2-40B4-BE49-F238E27FC236}">
                <a16:creationId xmlns:a16="http://schemas.microsoft.com/office/drawing/2014/main" id="{7A32A193-9ECF-A795-383A-A19F7DD49E32}"/>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31</a:t>
            </a:fld>
            <a:endParaRPr lang="fr-BE" sz="4000" b="1" dirty="0">
              <a:solidFill>
                <a:srgbClr val="00FF00"/>
              </a:solidFill>
            </a:endParaRPr>
          </a:p>
        </p:txBody>
      </p:sp>
    </p:spTree>
    <p:extLst>
      <p:ext uri="{BB962C8B-B14F-4D97-AF65-F5344CB8AC3E}">
        <p14:creationId xmlns:p14="http://schemas.microsoft.com/office/powerpoint/2010/main" val="392385683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7698260" cy="1754326"/>
          </a:xfrm>
          <a:prstGeom prst="rect">
            <a:avLst/>
          </a:prstGeom>
          <a:noFill/>
        </p:spPr>
        <p:txBody>
          <a:bodyPr wrap="square" rtlCol="0">
            <a:spAutoFit/>
          </a:bodyPr>
          <a:lstStyle/>
          <a:p>
            <a:r>
              <a:rPr lang="fr-FR" sz="3600" b="1" dirty="0"/>
              <a:t>Les SSM : </a:t>
            </a:r>
          </a:p>
          <a:p>
            <a:r>
              <a:rPr lang="fr-FR" sz="3600" b="1" dirty="0"/>
              <a:t>Coordination et point de contact </a:t>
            </a:r>
          </a:p>
          <a:p>
            <a:endParaRPr lang="fr-BE" sz="3600" b="1" dirty="0"/>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2211859"/>
            <a:ext cx="11244649" cy="2677656"/>
          </a:xfrm>
          <a:prstGeom prst="rect">
            <a:avLst/>
          </a:prstGeom>
          <a:noFill/>
        </p:spPr>
        <p:txBody>
          <a:bodyPr wrap="square" rtlCol="0">
            <a:spAutoFit/>
          </a:bodyPr>
          <a:lstStyle/>
          <a:p>
            <a:r>
              <a:rPr lang="fr-FR" sz="2800" dirty="0"/>
              <a:t>Réintroduction définition de la coordination :</a:t>
            </a:r>
          </a:p>
          <a:p>
            <a:pPr marL="342900" indent="-342900">
              <a:buFont typeface="Arial" panose="020B0604020202020204" pitchFamily="34" charset="0"/>
              <a:buChar char="•"/>
            </a:pPr>
            <a:r>
              <a:rPr lang="fr-BE" sz="2800" dirty="0">
                <a:solidFill>
                  <a:srgbClr val="00B050"/>
                </a:solidFill>
              </a:rPr>
              <a:t>Gestion et organisation</a:t>
            </a:r>
          </a:p>
          <a:p>
            <a:pPr marL="342900" indent="-342900">
              <a:buFont typeface="Arial" panose="020B0604020202020204" pitchFamily="34" charset="0"/>
              <a:buChar char="•"/>
            </a:pPr>
            <a:r>
              <a:rPr lang="fr-BE" sz="2800" dirty="0">
                <a:solidFill>
                  <a:srgbClr val="00B050"/>
                </a:solidFill>
              </a:rPr>
              <a:t>Animation et bon fonctionnement de l’équipe</a:t>
            </a:r>
          </a:p>
          <a:p>
            <a:pPr marL="342900" indent="-342900">
              <a:buFont typeface="Arial" panose="020B0604020202020204" pitchFamily="34" charset="0"/>
              <a:buChar char="•"/>
            </a:pPr>
            <a:r>
              <a:rPr lang="fr-BE" sz="2800" dirty="0">
                <a:solidFill>
                  <a:srgbClr val="00B050"/>
                </a:solidFill>
              </a:rPr>
              <a:t>Respect des cadres légaux</a:t>
            </a:r>
          </a:p>
          <a:p>
            <a:pPr marL="342900" indent="-342900">
              <a:buFont typeface="Arial" panose="020B0604020202020204" pitchFamily="34" charset="0"/>
              <a:buChar char="•"/>
            </a:pPr>
            <a:r>
              <a:rPr lang="fr-BE" sz="2800" dirty="0">
                <a:solidFill>
                  <a:srgbClr val="00B050"/>
                </a:solidFill>
              </a:rPr>
              <a:t>Constitution du réseau </a:t>
            </a:r>
          </a:p>
          <a:p>
            <a:pPr marL="342900" indent="-342900">
              <a:buFont typeface="Arial" panose="020B0604020202020204" pitchFamily="34" charset="0"/>
              <a:buChar char="•"/>
            </a:pPr>
            <a:r>
              <a:rPr lang="fr-BE" sz="2800" dirty="0">
                <a:solidFill>
                  <a:srgbClr val="00B050"/>
                </a:solidFill>
              </a:rPr>
              <a:t>Concertation et collaborations intra- et </a:t>
            </a:r>
            <a:r>
              <a:rPr lang="fr-BE" sz="2800" dirty="0" err="1">
                <a:solidFill>
                  <a:srgbClr val="00B050"/>
                </a:solidFill>
              </a:rPr>
              <a:t>inter-sectorielles</a:t>
            </a:r>
            <a:endParaRPr lang="fr-BE" sz="2800" dirty="0">
              <a:solidFill>
                <a:srgbClr val="00B050"/>
              </a:solidFill>
            </a:endParaRPr>
          </a:p>
        </p:txBody>
      </p:sp>
      <p:pic>
        <p:nvPicPr>
          <p:cNvPr id="8" name="Image 7">
            <a:extLst>
              <a:ext uri="{FF2B5EF4-FFF2-40B4-BE49-F238E27FC236}">
                <a16:creationId xmlns:a16="http://schemas.microsoft.com/office/drawing/2014/main" id="{47AD354E-49C7-3620-0CE9-86F39135015D}"/>
              </a:ext>
            </a:extLst>
          </p:cNvPr>
          <p:cNvPicPr>
            <a:picLocks noChangeAspect="1"/>
          </p:cNvPicPr>
          <p:nvPr/>
        </p:nvPicPr>
        <p:blipFill>
          <a:blip r:embed="rId4"/>
          <a:stretch>
            <a:fillRect/>
          </a:stretch>
        </p:blipFill>
        <p:spPr>
          <a:xfrm>
            <a:off x="8276504" y="1171332"/>
            <a:ext cx="3248025" cy="3076575"/>
          </a:xfrm>
          <a:prstGeom prst="rect">
            <a:avLst/>
          </a:prstGeom>
        </p:spPr>
      </p:pic>
      <p:sp>
        <p:nvSpPr>
          <p:cNvPr id="9" name="Espace réservé du numéro de diapositive 8">
            <a:extLst>
              <a:ext uri="{FF2B5EF4-FFF2-40B4-BE49-F238E27FC236}">
                <a16:creationId xmlns:a16="http://schemas.microsoft.com/office/drawing/2014/main" id="{47AF9AFC-19DB-8202-0825-7C934D864177}"/>
              </a:ext>
            </a:extLst>
          </p:cNvPr>
          <p:cNvSpPr>
            <a:spLocks noGrp="1"/>
          </p:cNvSpPr>
          <p:nvPr>
            <p:ph type="sldNum" sz="quarter" idx="12"/>
          </p:nvPr>
        </p:nvSpPr>
        <p:spPr/>
        <p:txBody>
          <a:bodyPr/>
          <a:lstStyle/>
          <a:p>
            <a:fld id="{C9CF7322-8CD7-475F-8BB3-7CD16EB6B2EC}" type="slidenum">
              <a:rPr lang="fr-BE" smtClean="0"/>
              <a:t>32</a:t>
            </a:fld>
            <a:endParaRPr lang="fr-BE"/>
          </a:p>
        </p:txBody>
      </p:sp>
      <p:sp>
        <p:nvSpPr>
          <p:cNvPr id="10" name="Espace réservé du numéro de diapositive 10">
            <a:extLst>
              <a:ext uri="{FF2B5EF4-FFF2-40B4-BE49-F238E27FC236}">
                <a16:creationId xmlns:a16="http://schemas.microsoft.com/office/drawing/2014/main" id="{0DDD46F2-039D-2ADC-6CF9-D0784733B7E7}"/>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32</a:t>
            </a:fld>
            <a:endParaRPr lang="fr-BE" sz="4000" b="1" dirty="0">
              <a:solidFill>
                <a:srgbClr val="00FF00"/>
              </a:solidFill>
            </a:endParaRPr>
          </a:p>
        </p:txBody>
      </p:sp>
    </p:spTree>
    <p:extLst>
      <p:ext uri="{BB962C8B-B14F-4D97-AF65-F5344CB8AC3E}">
        <p14:creationId xmlns:p14="http://schemas.microsoft.com/office/powerpoint/2010/main" val="32046147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5"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decel="50000" fill="hold">
                                          <p:stCondLst>
                                            <p:cond delay="0"/>
                                          </p:stCondLst>
                                        </p:cTn>
                                        <p:tgtEl>
                                          <p:spTgt spid="8"/>
                                        </p:tgtEl>
                                        <p:attrNameLst>
                                          <p:attrName>style.rotation</p:attrName>
                                        </p:attrNameLst>
                                      </p:cBhvr>
                                      <p:tavLst>
                                        <p:tav tm="0">
                                          <p:val>
                                            <p:fltVal val="-90"/>
                                          </p:val>
                                        </p:tav>
                                        <p:tav tm="100000">
                                          <p:val>
                                            <p:fltVal val="0"/>
                                          </p:val>
                                        </p:tav>
                                      </p:tavLst>
                                    </p:anim>
                                    <p:anim calcmode="lin" valueType="num">
                                      <p:cBhvr>
                                        <p:cTn id="8" dur="500" decel="50000" fill="hold">
                                          <p:stCondLst>
                                            <p:cond delay="0"/>
                                          </p:stCondLst>
                                        </p:cTn>
                                        <p:tgtEl>
                                          <p:spTgt spid="8"/>
                                        </p:tgtEl>
                                        <p:attrNameLst>
                                          <p:attrName>ppt_w</p:attrName>
                                        </p:attrNameLst>
                                      </p:cBhvr>
                                      <p:tavLst>
                                        <p:tav tm="0">
                                          <p:val>
                                            <p:strVal val="#ppt_w"/>
                                          </p:val>
                                        </p:tav>
                                        <p:tav tm="100000">
                                          <p:val>
                                            <p:strVal val="#ppt_w*.05"/>
                                          </p:val>
                                        </p:tav>
                                      </p:tavLst>
                                    </p:anim>
                                    <p:anim calcmode="lin" valueType="num">
                                      <p:cBhvr>
                                        <p:cTn id="9" dur="500" accel="50000" fill="hold">
                                          <p:stCondLst>
                                            <p:cond delay="500"/>
                                          </p:stCondLst>
                                        </p:cTn>
                                        <p:tgtEl>
                                          <p:spTgt spid="8"/>
                                        </p:tgtEl>
                                        <p:attrNameLst>
                                          <p:attrName>ppt_w</p:attrName>
                                        </p:attrNameLst>
                                      </p:cBhvr>
                                      <p:tavLst>
                                        <p:tav tm="0">
                                          <p:val>
                                            <p:strVal val="#ppt_w*.05"/>
                                          </p:val>
                                        </p:tav>
                                        <p:tav tm="100000">
                                          <p:val>
                                            <p:strVal val="#ppt_w"/>
                                          </p:val>
                                        </p:tav>
                                      </p:tavLst>
                                    </p:anim>
                                    <p:anim calcmode="lin" valueType="num">
                                      <p:cBhvr>
                                        <p:cTn id="10" dur="1000" fill="hold"/>
                                        <p:tgtEl>
                                          <p:spTgt spid="8"/>
                                        </p:tgtEl>
                                        <p:attrNameLst>
                                          <p:attrName>ppt_h</p:attrName>
                                        </p:attrNameLst>
                                      </p:cBhvr>
                                      <p:tavLst>
                                        <p:tav tm="0">
                                          <p:val>
                                            <p:strVal val="#ppt_h"/>
                                          </p:val>
                                        </p:tav>
                                        <p:tav tm="100000">
                                          <p:val>
                                            <p:strVal val="#ppt_h"/>
                                          </p:val>
                                        </p:tav>
                                      </p:tavLst>
                                    </p:anim>
                                    <p:anim calcmode="lin" valueType="num">
                                      <p:cBhvr>
                                        <p:cTn id="11" dur="500" decel="50000" fill="hold">
                                          <p:stCondLst>
                                            <p:cond delay="0"/>
                                          </p:stCondLst>
                                        </p:cTn>
                                        <p:tgtEl>
                                          <p:spTgt spid="8"/>
                                        </p:tgtEl>
                                        <p:attrNameLst>
                                          <p:attrName>ppt_x</p:attrName>
                                        </p:attrNameLst>
                                      </p:cBhvr>
                                      <p:tavLst>
                                        <p:tav tm="0">
                                          <p:val>
                                            <p:strVal val="#ppt_x+.4"/>
                                          </p:val>
                                        </p:tav>
                                        <p:tav tm="100000">
                                          <p:val>
                                            <p:strVal val="#ppt_x"/>
                                          </p:val>
                                        </p:tav>
                                      </p:tavLst>
                                    </p:anim>
                                    <p:anim calcmode="lin" valueType="num">
                                      <p:cBhvr>
                                        <p:cTn id="12" dur="500" decel="50000" fill="hold">
                                          <p:stCondLst>
                                            <p:cond delay="0"/>
                                          </p:stCondLst>
                                        </p:cTn>
                                        <p:tgtEl>
                                          <p:spTgt spid="8"/>
                                        </p:tgtEl>
                                        <p:attrNameLst>
                                          <p:attrName>ppt_y</p:attrName>
                                        </p:attrNameLst>
                                      </p:cBhvr>
                                      <p:tavLst>
                                        <p:tav tm="0">
                                          <p:val>
                                            <p:strVal val="#ppt_y-.2"/>
                                          </p:val>
                                        </p:tav>
                                        <p:tav tm="100000">
                                          <p:val>
                                            <p:strVal val="#ppt_y+.1"/>
                                          </p:val>
                                        </p:tav>
                                      </p:tavLst>
                                    </p:anim>
                                    <p:anim calcmode="lin" valueType="num">
                                      <p:cBhvr>
                                        <p:cTn id="13" dur="500" accel="50000" fill="hold">
                                          <p:stCondLst>
                                            <p:cond delay="500"/>
                                          </p:stCondLst>
                                        </p:cTn>
                                        <p:tgtEl>
                                          <p:spTgt spid="8"/>
                                        </p:tgtEl>
                                        <p:attrNameLst>
                                          <p:attrName>ppt_y</p:attrName>
                                        </p:attrNameLst>
                                      </p:cBhvr>
                                      <p:tavLst>
                                        <p:tav tm="0">
                                          <p:val>
                                            <p:strVal val="#ppt_y+.1"/>
                                          </p:val>
                                        </p:tav>
                                        <p:tav tm="100000">
                                          <p:val>
                                            <p:strVal val="#ppt_y"/>
                                          </p:val>
                                        </p:tav>
                                      </p:tavLst>
                                    </p:anim>
                                    <p:animEffect transition="in" filter="fade">
                                      <p:cBhvr>
                                        <p:cTn id="14" dur="1000" decel="50000">
                                          <p:stCondLst>
                                            <p:cond delay="0"/>
                                          </p:stCondLst>
                                        </p:cTn>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496741" y="337082"/>
            <a:ext cx="8919107" cy="1200329"/>
          </a:xfrm>
          <a:prstGeom prst="rect">
            <a:avLst/>
          </a:prstGeom>
          <a:noFill/>
        </p:spPr>
        <p:txBody>
          <a:bodyPr wrap="square" rtlCol="0">
            <a:spAutoFit/>
          </a:bodyPr>
          <a:lstStyle/>
          <a:p>
            <a:r>
              <a:rPr lang="fr-FR" sz="3600" b="1" dirty="0"/>
              <a:t>Les SSM : Coordination et point de contact </a:t>
            </a:r>
          </a:p>
          <a:p>
            <a:endParaRPr lang="fr-BE" sz="3600" b="1" dirty="0"/>
          </a:p>
        </p:txBody>
      </p:sp>
      <p:graphicFrame>
        <p:nvGraphicFramePr>
          <p:cNvPr id="2" name="Tableau 1">
            <a:extLst>
              <a:ext uri="{FF2B5EF4-FFF2-40B4-BE49-F238E27FC236}">
                <a16:creationId xmlns:a16="http://schemas.microsoft.com/office/drawing/2014/main" id="{6D1FD39C-A7F5-E12C-70FC-C5F86C5273E9}"/>
              </a:ext>
            </a:extLst>
          </p:cNvPr>
          <p:cNvGraphicFramePr>
            <a:graphicFrameLocks noGrp="1"/>
          </p:cNvGraphicFramePr>
          <p:nvPr>
            <p:extLst>
              <p:ext uri="{D42A27DB-BD31-4B8C-83A1-F6EECF244321}">
                <p14:modId xmlns:p14="http://schemas.microsoft.com/office/powerpoint/2010/main" val="64667155"/>
              </p:ext>
            </p:extLst>
          </p:nvPr>
        </p:nvGraphicFramePr>
        <p:xfrm>
          <a:off x="819658" y="1119534"/>
          <a:ext cx="10515600" cy="5364480"/>
        </p:xfrm>
        <a:graphic>
          <a:graphicData uri="http://schemas.openxmlformats.org/drawingml/2006/table">
            <a:tbl>
              <a:tblPr firstRow="1" bandRow="1">
                <a:tableStyleId>{5C22544A-7EE6-4342-B048-85BDC9FD1C3A}</a:tableStyleId>
              </a:tblPr>
              <a:tblGrid>
                <a:gridCol w="2841978">
                  <a:extLst>
                    <a:ext uri="{9D8B030D-6E8A-4147-A177-3AD203B41FA5}">
                      <a16:colId xmlns:a16="http://schemas.microsoft.com/office/drawing/2014/main" val="3323459152"/>
                    </a:ext>
                  </a:extLst>
                </a:gridCol>
                <a:gridCol w="1061155">
                  <a:extLst>
                    <a:ext uri="{9D8B030D-6E8A-4147-A177-3AD203B41FA5}">
                      <a16:colId xmlns:a16="http://schemas.microsoft.com/office/drawing/2014/main" val="3890595374"/>
                    </a:ext>
                  </a:extLst>
                </a:gridCol>
                <a:gridCol w="1049867">
                  <a:extLst>
                    <a:ext uri="{9D8B030D-6E8A-4147-A177-3AD203B41FA5}">
                      <a16:colId xmlns:a16="http://schemas.microsoft.com/office/drawing/2014/main" val="1117383461"/>
                    </a:ext>
                  </a:extLst>
                </a:gridCol>
                <a:gridCol w="2190044">
                  <a:extLst>
                    <a:ext uri="{9D8B030D-6E8A-4147-A177-3AD203B41FA5}">
                      <a16:colId xmlns:a16="http://schemas.microsoft.com/office/drawing/2014/main" val="203846708"/>
                    </a:ext>
                  </a:extLst>
                </a:gridCol>
                <a:gridCol w="3372556">
                  <a:extLst>
                    <a:ext uri="{9D8B030D-6E8A-4147-A177-3AD203B41FA5}">
                      <a16:colId xmlns:a16="http://schemas.microsoft.com/office/drawing/2014/main" val="3181974158"/>
                    </a:ext>
                  </a:extLst>
                </a:gridCol>
              </a:tblGrid>
              <a:tr h="370840">
                <a:tc>
                  <a:txBody>
                    <a:bodyPr/>
                    <a:lstStyle/>
                    <a:p>
                      <a:r>
                        <a:rPr lang="fr-FR" sz="2000" dirty="0"/>
                        <a:t>Secteur</a:t>
                      </a:r>
                      <a:endParaRPr lang="fr-BE" sz="2000" dirty="0"/>
                    </a:p>
                  </a:txBody>
                  <a:tcPr/>
                </a:tc>
                <a:tc>
                  <a:txBody>
                    <a:bodyPr/>
                    <a:lstStyle/>
                    <a:p>
                      <a:pPr algn="ctr"/>
                      <a:r>
                        <a:rPr lang="fr-FR" sz="2000" dirty="0"/>
                        <a:t>OUI</a:t>
                      </a:r>
                      <a:endParaRPr lang="fr-BE" sz="2000" dirty="0"/>
                    </a:p>
                  </a:txBody>
                  <a:tcPr/>
                </a:tc>
                <a:tc>
                  <a:txBody>
                    <a:bodyPr/>
                    <a:lstStyle/>
                    <a:p>
                      <a:pPr algn="ctr"/>
                      <a:r>
                        <a:rPr lang="fr-FR" sz="2000" dirty="0"/>
                        <a:t>NON</a:t>
                      </a:r>
                      <a:endParaRPr lang="fr-BE" sz="2000" dirty="0"/>
                    </a:p>
                  </a:txBody>
                  <a:tcPr/>
                </a:tc>
                <a:tc>
                  <a:txBody>
                    <a:bodyPr/>
                    <a:lstStyle/>
                    <a:p>
                      <a:r>
                        <a:rPr lang="fr-FR" sz="2000" dirty="0"/>
                        <a:t>Temps travail</a:t>
                      </a:r>
                      <a:endParaRPr lang="fr-BE" sz="2000" dirty="0"/>
                    </a:p>
                  </a:txBody>
                  <a:tcPr/>
                </a:tc>
                <a:tc>
                  <a:txBody>
                    <a:bodyPr/>
                    <a:lstStyle/>
                    <a:p>
                      <a:r>
                        <a:rPr lang="fr-FR" sz="2000" dirty="0"/>
                        <a:t>Nom</a:t>
                      </a:r>
                      <a:endParaRPr lang="fr-BE" sz="2000" dirty="0"/>
                    </a:p>
                  </a:txBody>
                  <a:tcPr/>
                </a:tc>
                <a:extLst>
                  <a:ext uri="{0D108BD9-81ED-4DB2-BD59-A6C34878D82A}">
                    <a16:rowId xmlns:a16="http://schemas.microsoft.com/office/drawing/2014/main" val="3205457057"/>
                  </a:ext>
                </a:extLst>
              </a:tr>
              <a:tr h="370840">
                <a:tc>
                  <a:txBody>
                    <a:bodyPr/>
                    <a:lstStyle/>
                    <a:p>
                      <a:r>
                        <a:rPr lang="fr-FR" sz="2000" dirty="0"/>
                        <a:t>SSM</a:t>
                      </a:r>
                      <a:endParaRPr lang="fr-BE" sz="2000" dirty="0"/>
                    </a:p>
                  </a:txBody>
                  <a:tcPr/>
                </a:tc>
                <a:tc>
                  <a:txBody>
                    <a:bodyPr/>
                    <a:lstStyle/>
                    <a:p>
                      <a:pPr algn="ctr"/>
                      <a:endParaRPr lang="fr-BE" sz="2000" dirty="0"/>
                    </a:p>
                  </a:txBody>
                  <a:tcPr/>
                </a:tc>
                <a:tc>
                  <a:txBody>
                    <a:bodyPr/>
                    <a:lstStyle/>
                    <a:p>
                      <a:pPr algn="ctr"/>
                      <a:r>
                        <a:rPr lang="fr-FR" sz="2000" dirty="0"/>
                        <a:t>X</a:t>
                      </a:r>
                      <a:endParaRPr lang="fr-BE" sz="2000" dirty="0"/>
                    </a:p>
                  </a:txBody>
                  <a:tcPr/>
                </a:tc>
                <a:tc>
                  <a:txBody>
                    <a:bodyPr/>
                    <a:lstStyle/>
                    <a:p>
                      <a:endParaRPr lang="fr-BE" sz="2000" dirty="0"/>
                    </a:p>
                  </a:txBody>
                  <a:tcPr/>
                </a:tc>
                <a:tc>
                  <a:txBody>
                    <a:bodyPr/>
                    <a:lstStyle/>
                    <a:p>
                      <a:endParaRPr lang="fr-BE" sz="2000"/>
                    </a:p>
                  </a:txBody>
                  <a:tcPr/>
                </a:tc>
                <a:extLst>
                  <a:ext uri="{0D108BD9-81ED-4DB2-BD59-A6C34878D82A}">
                    <a16:rowId xmlns:a16="http://schemas.microsoft.com/office/drawing/2014/main" val="1509402194"/>
                  </a:ext>
                </a:extLst>
              </a:tr>
              <a:tr h="370840">
                <a:tc>
                  <a:txBody>
                    <a:bodyPr/>
                    <a:lstStyle/>
                    <a:p>
                      <a:r>
                        <a:rPr lang="fr-FR" sz="2000" dirty="0"/>
                        <a:t>Addictions</a:t>
                      </a:r>
                      <a:endParaRPr lang="fr-BE" sz="2000" dirty="0"/>
                    </a:p>
                  </a:txBody>
                  <a:tcPr/>
                </a:tc>
                <a:tc>
                  <a:txBody>
                    <a:bodyPr/>
                    <a:lstStyle/>
                    <a:p>
                      <a:pPr algn="ctr"/>
                      <a:endParaRPr lang="fr-BE" sz="2000" dirty="0"/>
                    </a:p>
                  </a:txBody>
                  <a:tcPr/>
                </a:tc>
                <a:tc>
                  <a:txBody>
                    <a:bodyPr/>
                    <a:lstStyle/>
                    <a:p>
                      <a:pPr algn="ctr"/>
                      <a:r>
                        <a:rPr lang="fr-FR" sz="2000" dirty="0"/>
                        <a:t>X</a:t>
                      </a:r>
                      <a:endParaRPr lang="fr-BE" sz="2000" dirty="0"/>
                    </a:p>
                  </a:txBody>
                  <a:tcPr/>
                </a:tc>
                <a:tc>
                  <a:txBody>
                    <a:bodyPr/>
                    <a:lstStyle/>
                    <a:p>
                      <a:endParaRPr lang="fr-BE" sz="2000" dirty="0"/>
                    </a:p>
                  </a:txBody>
                  <a:tcPr/>
                </a:tc>
                <a:tc>
                  <a:txBody>
                    <a:bodyPr/>
                    <a:lstStyle/>
                    <a:p>
                      <a:endParaRPr lang="fr-BE" sz="2000"/>
                    </a:p>
                  </a:txBody>
                  <a:tcPr/>
                </a:tc>
                <a:extLst>
                  <a:ext uri="{0D108BD9-81ED-4DB2-BD59-A6C34878D82A}">
                    <a16:rowId xmlns:a16="http://schemas.microsoft.com/office/drawing/2014/main" val="3846040487"/>
                  </a:ext>
                </a:extLst>
              </a:tr>
              <a:tr h="370840">
                <a:tc>
                  <a:txBody>
                    <a:bodyPr/>
                    <a:lstStyle/>
                    <a:p>
                      <a:r>
                        <a:rPr lang="fr-FR" sz="2000" dirty="0"/>
                        <a:t>CASG</a:t>
                      </a:r>
                      <a:endParaRPr lang="fr-BE" sz="2000" dirty="0"/>
                    </a:p>
                  </a:txBody>
                  <a:tcPr/>
                </a:tc>
                <a:tc>
                  <a:txBody>
                    <a:bodyPr/>
                    <a:lstStyle/>
                    <a:p>
                      <a:pPr algn="ctr"/>
                      <a:r>
                        <a:rPr lang="fr-FR" sz="2000" dirty="0"/>
                        <a:t>X</a:t>
                      </a:r>
                      <a:endParaRPr lang="fr-BE" sz="2000" dirty="0"/>
                    </a:p>
                  </a:txBody>
                  <a:tcPr/>
                </a:tc>
                <a:tc>
                  <a:txBody>
                    <a:bodyPr/>
                    <a:lstStyle/>
                    <a:p>
                      <a:pPr algn="ctr"/>
                      <a:endParaRPr lang="fr-BE" sz="2000" dirty="0"/>
                    </a:p>
                  </a:txBody>
                  <a:tcPr/>
                </a:tc>
                <a:tc>
                  <a:txBody>
                    <a:bodyPr/>
                    <a:lstStyle/>
                    <a:p>
                      <a:r>
                        <a:rPr lang="fr-FR" sz="2000" dirty="0"/>
                        <a:t>Sur temps</a:t>
                      </a:r>
                      <a:r>
                        <a:rPr lang="fr-FR" sz="2000" baseline="0" dirty="0"/>
                        <a:t> social</a:t>
                      </a:r>
                      <a:endParaRPr lang="fr-BE" sz="2000" dirty="0"/>
                    </a:p>
                  </a:txBody>
                  <a:tcPr/>
                </a:tc>
                <a:tc>
                  <a:txBody>
                    <a:bodyPr/>
                    <a:lstStyle/>
                    <a:p>
                      <a:r>
                        <a:rPr lang="fr-FR" sz="2000" dirty="0"/>
                        <a:t>Coordination générale</a:t>
                      </a:r>
                      <a:endParaRPr lang="fr-BE" sz="2000" dirty="0"/>
                    </a:p>
                  </a:txBody>
                  <a:tcPr/>
                </a:tc>
                <a:extLst>
                  <a:ext uri="{0D108BD9-81ED-4DB2-BD59-A6C34878D82A}">
                    <a16:rowId xmlns:a16="http://schemas.microsoft.com/office/drawing/2014/main" val="1137450050"/>
                  </a:ext>
                </a:extLst>
              </a:tr>
              <a:tr h="370840">
                <a:tc>
                  <a:txBody>
                    <a:bodyPr/>
                    <a:lstStyle/>
                    <a:p>
                      <a:r>
                        <a:rPr lang="fr-FR" sz="2000" dirty="0"/>
                        <a:t>Planning familial</a:t>
                      </a:r>
                      <a:endParaRPr lang="fr-BE" sz="2000" dirty="0"/>
                    </a:p>
                  </a:txBody>
                  <a:tcPr/>
                </a:tc>
                <a:tc>
                  <a:txBody>
                    <a:bodyPr/>
                    <a:lstStyle/>
                    <a:p>
                      <a:pPr algn="ctr"/>
                      <a:r>
                        <a:rPr lang="fr-FR" sz="2000" dirty="0"/>
                        <a:t>X</a:t>
                      </a:r>
                      <a:endParaRPr lang="fr-BE" sz="2000" dirty="0"/>
                    </a:p>
                  </a:txBody>
                  <a:tcPr/>
                </a:tc>
                <a:tc>
                  <a:txBody>
                    <a:bodyPr/>
                    <a:lstStyle/>
                    <a:p>
                      <a:pPr algn="ctr"/>
                      <a:endParaRPr lang="fr-BE" sz="2000"/>
                    </a:p>
                  </a:txBody>
                  <a:tcPr/>
                </a:tc>
                <a:tc>
                  <a:txBody>
                    <a:bodyPr/>
                    <a:lstStyle/>
                    <a:p>
                      <a:r>
                        <a:rPr lang="fr-FR" sz="2000" dirty="0"/>
                        <a:t>0,25 ETP</a:t>
                      </a:r>
                      <a:endParaRPr lang="fr-BE" sz="2000" dirty="0"/>
                    </a:p>
                  </a:txBody>
                  <a:tcPr/>
                </a:tc>
                <a:tc>
                  <a:txBody>
                    <a:bodyPr/>
                    <a:lstStyle/>
                    <a:p>
                      <a:r>
                        <a:rPr lang="fr-FR" sz="2000" dirty="0"/>
                        <a:t>Coordination</a:t>
                      </a:r>
                      <a:endParaRPr lang="fr-BE" sz="2000" dirty="0"/>
                    </a:p>
                  </a:txBody>
                  <a:tcPr/>
                </a:tc>
                <a:extLst>
                  <a:ext uri="{0D108BD9-81ED-4DB2-BD59-A6C34878D82A}">
                    <a16:rowId xmlns:a16="http://schemas.microsoft.com/office/drawing/2014/main" val="2757389364"/>
                  </a:ext>
                </a:extLst>
              </a:tr>
              <a:tr h="370840">
                <a:tc>
                  <a:txBody>
                    <a:bodyPr/>
                    <a:lstStyle/>
                    <a:p>
                      <a:r>
                        <a:rPr lang="fr-FR" sz="2000" dirty="0"/>
                        <a:t>MM</a:t>
                      </a:r>
                      <a:endParaRPr lang="fr-BE" sz="2000" dirty="0"/>
                    </a:p>
                  </a:txBody>
                  <a:tcPr/>
                </a:tc>
                <a:tc>
                  <a:txBody>
                    <a:bodyPr/>
                    <a:lstStyle/>
                    <a:p>
                      <a:pPr algn="ctr"/>
                      <a:endParaRPr lang="fr-BE" sz="2000" dirty="0"/>
                    </a:p>
                  </a:txBody>
                  <a:tcPr/>
                </a:tc>
                <a:tc>
                  <a:txBody>
                    <a:bodyPr/>
                    <a:lstStyle/>
                    <a:p>
                      <a:pPr algn="ctr"/>
                      <a:r>
                        <a:rPr lang="fr-FR" sz="2000" dirty="0"/>
                        <a:t>X</a:t>
                      </a:r>
                      <a:endParaRPr lang="fr-BE" sz="2000" dirty="0"/>
                    </a:p>
                  </a:txBody>
                  <a:tcPr/>
                </a:tc>
                <a:tc>
                  <a:txBody>
                    <a:bodyPr/>
                    <a:lstStyle/>
                    <a:p>
                      <a:endParaRPr lang="fr-BE" sz="2000" dirty="0"/>
                    </a:p>
                  </a:txBody>
                  <a:tcPr/>
                </a:tc>
                <a:tc>
                  <a:txBody>
                    <a:bodyPr/>
                    <a:lstStyle/>
                    <a:p>
                      <a:endParaRPr lang="fr-BE" sz="2000" dirty="0"/>
                    </a:p>
                  </a:txBody>
                  <a:tcPr/>
                </a:tc>
                <a:extLst>
                  <a:ext uri="{0D108BD9-81ED-4DB2-BD59-A6C34878D82A}">
                    <a16:rowId xmlns:a16="http://schemas.microsoft.com/office/drawing/2014/main" val="3873193498"/>
                  </a:ext>
                </a:extLst>
              </a:tr>
              <a:tr h="370840">
                <a:tc>
                  <a:txBody>
                    <a:bodyPr/>
                    <a:lstStyle/>
                    <a:p>
                      <a:r>
                        <a:rPr lang="fr-FR" sz="2000" dirty="0"/>
                        <a:t>Médiation dettes</a:t>
                      </a:r>
                      <a:endParaRPr lang="fr-BE" sz="2000" dirty="0"/>
                    </a:p>
                  </a:txBody>
                  <a:tcPr/>
                </a:tc>
                <a:tc>
                  <a:txBody>
                    <a:bodyPr/>
                    <a:lstStyle/>
                    <a:p>
                      <a:pPr algn="ctr"/>
                      <a:endParaRPr lang="fr-BE" sz="2000" dirty="0"/>
                    </a:p>
                  </a:txBody>
                  <a:tcPr/>
                </a:tc>
                <a:tc>
                  <a:txBody>
                    <a:bodyPr/>
                    <a:lstStyle/>
                    <a:p>
                      <a:pPr algn="ctr"/>
                      <a:r>
                        <a:rPr lang="fr-FR" sz="2000" dirty="0"/>
                        <a:t>X</a:t>
                      </a:r>
                      <a:endParaRPr lang="fr-BE" sz="2000" dirty="0"/>
                    </a:p>
                  </a:txBody>
                  <a:tcPr/>
                </a:tc>
                <a:tc>
                  <a:txBody>
                    <a:bodyPr/>
                    <a:lstStyle/>
                    <a:p>
                      <a:endParaRPr lang="fr-BE" sz="2000" dirty="0"/>
                    </a:p>
                  </a:txBody>
                  <a:tcPr/>
                </a:tc>
                <a:tc>
                  <a:txBody>
                    <a:bodyPr/>
                    <a:lstStyle/>
                    <a:p>
                      <a:endParaRPr lang="fr-BE" sz="2000" dirty="0"/>
                    </a:p>
                  </a:txBody>
                  <a:tcPr/>
                </a:tc>
                <a:extLst>
                  <a:ext uri="{0D108BD9-81ED-4DB2-BD59-A6C34878D82A}">
                    <a16:rowId xmlns:a16="http://schemas.microsoft.com/office/drawing/2014/main" val="2521568379"/>
                  </a:ext>
                </a:extLst>
              </a:tr>
              <a:tr h="370840">
                <a:tc>
                  <a:txBody>
                    <a:bodyPr/>
                    <a:lstStyle/>
                    <a:p>
                      <a:r>
                        <a:rPr lang="fr-FR" sz="2000" dirty="0"/>
                        <a:t>Coordination soins domicile</a:t>
                      </a:r>
                      <a:endParaRPr lang="fr-BE" sz="2000" dirty="0"/>
                    </a:p>
                  </a:txBody>
                  <a:tcPr/>
                </a:tc>
                <a:tc>
                  <a:txBody>
                    <a:bodyPr/>
                    <a:lstStyle/>
                    <a:p>
                      <a:pPr algn="ctr"/>
                      <a:r>
                        <a:rPr lang="fr-FR" sz="2000" dirty="0"/>
                        <a:t>X</a:t>
                      </a:r>
                      <a:endParaRPr lang="fr-BE" sz="2000" dirty="0"/>
                    </a:p>
                  </a:txBody>
                  <a:tcPr/>
                </a:tc>
                <a:tc>
                  <a:txBody>
                    <a:bodyPr/>
                    <a:lstStyle/>
                    <a:p>
                      <a:pPr algn="ctr"/>
                      <a:endParaRPr lang="fr-BE" sz="2000" dirty="0"/>
                    </a:p>
                  </a:txBody>
                  <a:tcPr/>
                </a:tc>
                <a:tc>
                  <a:txBody>
                    <a:bodyPr/>
                    <a:lstStyle/>
                    <a:p>
                      <a:endParaRPr lang="fr-BE" sz="2000" dirty="0"/>
                    </a:p>
                  </a:txBody>
                  <a:tcPr/>
                </a:tc>
                <a:tc>
                  <a:txBody>
                    <a:bodyPr/>
                    <a:lstStyle/>
                    <a:p>
                      <a:r>
                        <a:rPr lang="fr-FR" sz="2000" dirty="0"/>
                        <a:t>Coordination générale, direction</a:t>
                      </a:r>
                      <a:endParaRPr lang="fr-BE" sz="2000" dirty="0"/>
                    </a:p>
                  </a:txBody>
                  <a:tcPr/>
                </a:tc>
                <a:extLst>
                  <a:ext uri="{0D108BD9-81ED-4DB2-BD59-A6C34878D82A}">
                    <a16:rowId xmlns:a16="http://schemas.microsoft.com/office/drawing/2014/main" val="1437338105"/>
                  </a:ext>
                </a:extLst>
              </a:tr>
              <a:tr h="370840">
                <a:tc>
                  <a:txBody>
                    <a:bodyPr/>
                    <a:lstStyle/>
                    <a:p>
                      <a:r>
                        <a:rPr lang="fr-FR" sz="2000" dirty="0"/>
                        <a:t>Soins palliatifs</a:t>
                      </a:r>
                      <a:endParaRPr lang="fr-BE" sz="2000" dirty="0"/>
                    </a:p>
                  </a:txBody>
                  <a:tcPr/>
                </a:tc>
                <a:tc>
                  <a:txBody>
                    <a:bodyPr/>
                    <a:lstStyle/>
                    <a:p>
                      <a:pPr algn="ctr"/>
                      <a:endParaRPr lang="fr-BE" sz="2000" dirty="0"/>
                    </a:p>
                  </a:txBody>
                  <a:tcPr/>
                </a:tc>
                <a:tc>
                  <a:txBody>
                    <a:bodyPr/>
                    <a:lstStyle/>
                    <a:p>
                      <a:pPr algn="ctr"/>
                      <a:r>
                        <a:rPr lang="fr-FR" sz="2000" dirty="0"/>
                        <a:t>X</a:t>
                      </a:r>
                      <a:endParaRPr lang="fr-BE" sz="2000" dirty="0"/>
                    </a:p>
                  </a:txBody>
                  <a:tcPr/>
                </a:tc>
                <a:tc>
                  <a:txBody>
                    <a:bodyPr/>
                    <a:lstStyle/>
                    <a:p>
                      <a:endParaRPr lang="fr-BE" sz="2000" dirty="0"/>
                    </a:p>
                  </a:txBody>
                  <a:tcPr/>
                </a:tc>
                <a:tc>
                  <a:txBody>
                    <a:bodyPr/>
                    <a:lstStyle/>
                    <a:p>
                      <a:endParaRPr lang="fr-BE" sz="2000" dirty="0"/>
                    </a:p>
                  </a:txBody>
                  <a:tcPr/>
                </a:tc>
                <a:extLst>
                  <a:ext uri="{0D108BD9-81ED-4DB2-BD59-A6C34878D82A}">
                    <a16:rowId xmlns:a16="http://schemas.microsoft.com/office/drawing/2014/main" val="4007831176"/>
                  </a:ext>
                </a:extLst>
              </a:tr>
              <a:tr h="370840">
                <a:tc>
                  <a:txBody>
                    <a:bodyPr/>
                    <a:lstStyle/>
                    <a:p>
                      <a:r>
                        <a:rPr lang="fr-FR" sz="2000" dirty="0"/>
                        <a:t>Services d’aide à</a:t>
                      </a:r>
                      <a:r>
                        <a:rPr lang="fr-FR" sz="2000" baseline="0" dirty="0"/>
                        <a:t> domicile</a:t>
                      </a:r>
                      <a:endParaRPr lang="fr-BE" sz="2000" dirty="0"/>
                    </a:p>
                  </a:txBody>
                  <a:tcPr/>
                </a:tc>
                <a:tc>
                  <a:txBody>
                    <a:bodyPr/>
                    <a:lstStyle/>
                    <a:p>
                      <a:pPr algn="ctr"/>
                      <a:r>
                        <a:rPr lang="fr-FR" sz="2000" dirty="0"/>
                        <a:t>X</a:t>
                      </a:r>
                      <a:endParaRPr lang="fr-BE" sz="2000" dirty="0"/>
                    </a:p>
                  </a:txBody>
                  <a:tcPr/>
                </a:tc>
                <a:tc>
                  <a:txBody>
                    <a:bodyPr/>
                    <a:lstStyle/>
                    <a:p>
                      <a:pPr algn="ctr"/>
                      <a:endParaRPr lang="fr-BE" sz="2000" dirty="0"/>
                    </a:p>
                  </a:txBody>
                  <a:tcPr/>
                </a:tc>
                <a:tc>
                  <a:txBody>
                    <a:bodyPr/>
                    <a:lstStyle/>
                    <a:p>
                      <a:r>
                        <a:rPr lang="fr-FR" sz="2000" dirty="0"/>
                        <a:t>0,25 ETP/5</a:t>
                      </a:r>
                      <a:r>
                        <a:rPr lang="fr-FR" sz="2000" baseline="0" dirty="0"/>
                        <a:t> aides</a:t>
                      </a:r>
                    </a:p>
                    <a:p>
                      <a:r>
                        <a:rPr lang="fr-FR" sz="2000" baseline="0" dirty="0"/>
                        <a:t>+1 direction &gt;100</a:t>
                      </a:r>
                      <a:endParaRPr lang="fr-BE" sz="2000" dirty="0"/>
                    </a:p>
                  </a:txBody>
                  <a:tcPr/>
                </a:tc>
                <a:tc>
                  <a:txBody>
                    <a:bodyPr/>
                    <a:lstStyle/>
                    <a:p>
                      <a:r>
                        <a:rPr lang="fr-FR" sz="2000" dirty="0"/>
                        <a:t>Coordination générale, direction</a:t>
                      </a:r>
                      <a:endParaRPr lang="fr-BE" sz="2000" dirty="0"/>
                    </a:p>
                  </a:txBody>
                  <a:tcPr/>
                </a:tc>
                <a:extLst>
                  <a:ext uri="{0D108BD9-81ED-4DB2-BD59-A6C34878D82A}">
                    <a16:rowId xmlns:a16="http://schemas.microsoft.com/office/drawing/2014/main" val="774901187"/>
                  </a:ext>
                </a:extLst>
              </a:tr>
              <a:tr h="370840">
                <a:tc>
                  <a:txBody>
                    <a:bodyPr/>
                    <a:lstStyle/>
                    <a:p>
                      <a:r>
                        <a:rPr lang="fr-FR" sz="2000" dirty="0"/>
                        <a:t>Accueil téléphonique</a:t>
                      </a:r>
                      <a:endParaRPr lang="fr-BE" sz="2000" dirty="0"/>
                    </a:p>
                  </a:txBody>
                  <a:tcPr/>
                </a:tc>
                <a:tc>
                  <a:txBody>
                    <a:bodyPr/>
                    <a:lstStyle/>
                    <a:p>
                      <a:pPr algn="ctr"/>
                      <a:r>
                        <a:rPr lang="fr-FR" sz="2000" dirty="0"/>
                        <a:t>X</a:t>
                      </a:r>
                      <a:endParaRPr lang="fr-BE" sz="2000" dirty="0"/>
                    </a:p>
                  </a:txBody>
                  <a:tcPr/>
                </a:tc>
                <a:tc>
                  <a:txBody>
                    <a:bodyPr/>
                    <a:lstStyle/>
                    <a:p>
                      <a:pPr algn="ctr"/>
                      <a:endParaRPr lang="fr-BE" sz="2000" dirty="0"/>
                    </a:p>
                  </a:txBody>
                  <a:tcPr/>
                </a:tc>
                <a:tc>
                  <a:txBody>
                    <a:bodyPr/>
                    <a:lstStyle/>
                    <a:p>
                      <a:endParaRPr lang="fr-BE" sz="2000" dirty="0"/>
                    </a:p>
                  </a:txBody>
                  <a:tcPr/>
                </a:tc>
                <a:tc>
                  <a:txBody>
                    <a:bodyPr/>
                    <a:lstStyle/>
                    <a:p>
                      <a:r>
                        <a:rPr lang="fr-FR" sz="2000" dirty="0"/>
                        <a:t>Direction</a:t>
                      </a:r>
                      <a:endParaRPr lang="fr-BE" sz="2000" dirty="0"/>
                    </a:p>
                  </a:txBody>
                  <a:tcPr/>
                </a:tc>
                <a:extLst>
                  <a:ext uri="{0D108BD9-81ED-4DB2-BD59-A6C34878D82A}">
                    <a16:rowId xmlns:a16="http://schemas.microsoft.com/office/drawing/2014/main" val="3774394886"/>
                  </a:ext>
                </a:extLst>
              </a:tr>
              <a:tr h="370840">
                <a:tc>
                  <a:txBody>
                    <a:bodyPr/>
                    <a:lstStyle/>
                    <a:p>
                      <a:r>
                        <a:rPr lang="fr-FR" sz="2000" dirty="0"/>
                        <a:t>CSSI</a:t>
                      </a:r>
                      <a:endParaRPr lang="fr-BE" sz="2000" dirty="0"/>
                    </a:p>
                  </a:txBody>
                  <a:tcPr/>
                </a:tc>
                <a:tc>
                  <a:txBody>
                    <a:bodyPr/>
                    <a:lstStyle/>
                    <a:p>
                      <a:pPr algn="ctr"/>
                      <a:r>
                        <a:rPr lang="fr-FR" sz="2000" dirty="0"/>
                        <a:t>X </a:t>
                      </a:r>
                      <a:endParaRPr lang="fr-BE" sz="2000" dirty="0"/>
                    </a:p>
                  </a:txBody>
                  <a:tcPr/>
                </a:tc>
                <a:tc>
                  <a:txBody>
                    <a:bodyPr/>
                    <a:lstStyle/>
                    <a:p>
                      <a:pPr algn="ctr"/>
                      <a:endParaRPr lang="fr-BE" sz="2000" dirty="0"/>
                    </a:p>
                  </a:txBody>
                  <a:tcPr/>
                </a:tc>
                <a:tc>
                  <a:txBody>
                    <a:bodyPr/>
                    <a:lstStyle/>
                    <a:p>
                      <a:r>
                        <a:rPr lang="fr-FR" sz="2000" dirty="0"/>
                        <a:t>1 ETP</a:t>
                      </a:r>
                      <a:endParaRPr lang="fr-BE" sz="2000" dirty="0"/>
                    </a:p>
                  </a:txBody>
                  <a:tcPr/>
                </a:tc>
                <a:tc>
                  <a:txBody>
                    <a:bodyPr/>
                    <a:lstStyle/>
                    <a:p>
                      <a:r>
                        <a:rPr lang="fr-FR" sz="2000" dirty="0"/>
                        <a:t>Coordination</a:t>
                      </a:r>
                      <a:endParaRPr lang="fr-BE" sz="2000" dirty="0"/>
                    </a:p>
                  </a:txBody>
                  <a:tcPr/>
                </a:tc>
                <a:extLst>
                  <a:ext uri="{0D108BD9-81ED-4DB2-BD59-A6C34878D82A}">
                    <a16:rowId xmlns:a16="http://schemas.microsoft.com/office/drawing/2014/main" val="3808096438"/>
                  </a:ext>
                </a:extLst>
              </a:tr>
            </a:tbl>
          </a:graphicData>
        </a:graphic>
      </p:graphicFrame>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9" name="Espace réservé du numéro de diapositive 8">
            <a:extLst>
              <a:ext uri="{FF2B5EF4-FFF2-40B4-BE49-F238E27FC236}">
                <a16:creationId xmlns:a16="http://schemas.microsoft.com/office/drawing/2014/main" id="{7F96E925-1715-C491-C879-AF27C8EF8422}"/>
              </a:ext>
            </a:extLst>
          </p:cNvPr>
          <p:cNvSpPr>
            <a:spLocks noGrp="1"/>
          </p:cNvSpPr>
          <p:nvPr>
            <p:ph type="sldNum" sz="quarter" idx="12"/>
          </p:nvPr>
        </p:nvSpPr>
        <p:spPr/>
        <p:txBody>
          <a:bodyPr/>
          <a:lstStyle/>
          <a:p>
            <a:fld id="{C9CF7322-8CD7-475F-8BB3-7CD16EB6B2EC}" type="slidenum">
              <a:rPr lang="fr-BE" smtClean="0"/>
              <a:t>33</a:t>
            </a:fld>
            <a:endParaRPr lang="fr-BE"/>
          </a:p>
        </p:txBody>
      </p:sp>
      <p:sp>
        <p:nvSpPr>
          <p:cNvPr id="10" name="Espace réservé du numéro de diapositive 10">
            <a:extLst>
              <a:ext uri="{FF2B5EF4-FFF2-40B4-BE49-F238E27FC236}">
                <a16:creationId xmlns:a16="http://schemas.microsoft.com/office/drawing/2014/main" id="{E89AE0DB-5A84-8332-F33F-9C0D3A9BDBED}"/>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33</a:t>
            </a:fld>
            <a:endParaRPr lang="fr-BE" sz="4000" b="1" dirty="0">
              <a:solidFill>
                <a:srgbClr val="00FF00"/>
              </a:solidFill>
            </a:endParaRPr>
          </a:p>
        </p:txBody>
      </p:sp>
    </p:spTree>
    <p:extLst>
      <p:ext uri="{BB962C8B-B14F-4D97-AF65-F5344CB8AC3E}">
        <p14:creationId xmlns:p14="http://schemas.microsoft.com/office/powerpoint/2010/main" val="184344893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6091881" cy="1754326"/>
          </a:xfrm>
          <a:prstGeom prst="rect">
            <a:avLst/>
          </a:prstGeom>
          <a:noFill/>
        </p:spPr>
        <p:txBody>
          <a:bodyPr wrap="square" rtlCol="0">
            <a:spAutoFit/>
          </a:bodyPr>
          <a:lstStyle/>
          <a:p>
            <a:r>
              <a:rPr lang="fr-FR" sz="3600" b="1" dirty="0"/>
              <a:t>Les SSM : </a:t>
            </a:r>
          </a:p>
          <a:p>
            <a:r>
              <a:rPr lang="fr-FR" sz="3600" b="1" dirty="0"/>
              <a:t>Agrément – Autres éléments </a:t>
            </a:r>
          </a:p>
          <a:p>
            <a:endParaRPr lang="fr-BE" sz="3600" b="1" dirty="0"/>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3046988"/>
          </a:xfrm>
          <a:prstGeom prst="rect">
            <a:avLst/>
          </a:prstGeom>
          <a:noFill/>
        </p:spPr>
        <p:txBody>
          <a:bodyPr wrap="square" rtlCol="0">
            <a:spAutoFit/>
          </a:bodyPr>
          <a:lstStyle/>
          <a:p>
            <a:pPr marL="342900" indent="-342900">
              <a:buFont typeface="Arial" panose="020B0604020202020204" pitchFamily="34" charset="0"/>
              <a:buChar char="•"/>
            </a:pPr>
            <a:r>
              <a:rPr lang="fr-FR" sz="2400" b="1" dirty="0"/>
              <a:t>Permanence d’accueil : </a:t>
            </a:r>
          </a:p>
          <a:p>
            <a:pPr marL="742950" lvl="1" indent="-285750">
              <a:buFontTx/>
              <a:buChar char="-"/>
            </a:pPr>
            <a:r>
              <a:rPr lang="fr-FR" sz="2400" dirty="0"/>
              <a:t>3/ semaine min. après 17h ou le samedi</a:t>
            </a:r>
          </a:p>
          <a:p>
            <a:pPr marL="742950" lvl="1" indent="-285750">
              <a:buFontTx/>
              <a:buChar char="-"/>
            </a:pPr>
            <a:r>
              <a:rPr lang="fr-FR" sz="2400" dirty="0"/>
              <a:t>Par service et pas par site</a:t>
            </a:r>
          </a:p>
          <a:p>
            <a:pPr marL="342900" indent="-342900">
              <a:buFont typeface="Arial" panose="020B0604020202020204" pitchFamily="34" charset="0"/>
              <a:buChar char="•"/>
            </a:pPr>
            <a:r>
              <a:rPr lang="fr-FR" sz="2400" dirty="0">
                <a:solidFill>
                  <a:srgbClr val="00B050"/>
                </a:solidFill>
              </a:rPr>
              <a:t>Possibilité de mettre une </a:t>
            </a:r>
            <a:r>
              <a:rPr lang="fr-FR" sz="2400" b="1" dirty="0">
                <a:solidFill>
                  <a:srgbClr val="00B050"/>
                </a:solidFill>
              </a:rPr>
              <a:t>permanence téléphonique </a:t>
            </a:r>
            <a:r>
              <a:rPr lang="fr-FR" sz="2400" dirty="0">
                <a:solidFill>
                  <a:srgbClr val="00B050"/>
                </a:solidFill>
              </a:rPr>
              <a:t>si réunion pour toute l’équipe</a:t>
            </a: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r>
              <a:rPr lang="fr-FR" sz="2400" dirty="0">
                <a:solidFill>
                  <a:srgbClr val="00B050"/>
                </a:solidFill>
              </a:rPr>
              <a:t>Accessibilité non-discriminante : handicap / plus vulnérables</a:t>
            </a: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pic>
        <p:nvPicPr>
          <p:cNvPr id="8" name="Image 7" descr="Une image contenant capture d’écran, conception, Graphique, Police&#10;&#10;Description générée automatiquement">
            <a:extLst>
              <a:ext uri="{FF2B5EF4-FFF2-40B4-BE49-F238E27FC236}">
                <a16:creationId xmlns:a16="http://schemas.microsoft.com/office/drawing/2014/main" id="{AEBE2F84-7022-ECBA-08DB-EBAA80D02873}"/>
              </a:ext>
            </a:extLst>
          </p:cNvPr>
          <p:cNvPicPr>
            <a:picLocks noChangeAspect="1"/>
          </p:cNvPicPr>
          <p:nvPr/>
        </p:nvPicPr>
        <p:blipFill>
          <a:blip r:embed="rId4">
            <a:duotone>
              <a:schemeClr val="accent5">
                <a:shade val="45000"/>
                <a:satMod val="135000"/>
              </a:schemeClr>
              <a:prstClr val="white"/>
            </a:duotone>
            <a:extLst>
              <a:ext uri="{28A0092B-C50C-407E-A947-70E740481C1C}">
                <a14:useLocalDpi xmlns:a14="http://schemas.microsoft.com/office/drawing/2010/main" val="0"/>
              </a:ext>
            </a:extLst>
          </a:blip>
          <a:stretch>
            <a:fillRect/>
          </a:stretch>
        </p:blipFill>
        <p:spPr>
          <a:xfrm>
            <a:off x="9772683" y="1584322"/>
            <a:ext cx="1385864" cy="1440000"/>
          </a:xfrm>
          <a:prstGeom prst="rect">
            <a:avLst/>
          </a:prstGeom>
        </p:spPr>
      </p:pic>
      <p:pic>
        <p:nvPicPr>
          <p:cNvPr id="10" name="Image 9" descr="Une image contenant noir, obscurité&#10;&#10;Description générée automatiquement">
            <a:extLst>
              <a:ext uri="{FF2B5EF4-FFF2-40B4-BE49-F238E27FC236}">
                <a16:creationId xmlns:a16="http://schemas.microsoft.com/office/drawing/2014/main" id="{6DDF7FD3-2AAB-0BA6-FA9A-B33EA1B64CE3}"/>
              </a:ext>
            </a:extLst>
          </p:cNvPr>
          <p:cNvPicPr>
            <a:picLocks noChangeAspect="1"/>
          </p:cNvPicPr>
          <p:nvPr/>
        </p:nvPicPr>
        <p:blipFill>
          <a:blip r:embed="rId5">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494485" y="4371099"/>
            <a:ext cx="1800000" cy="1800000"/>
          </a:xfrm>
          <a:prstGeom prst="rect">
            <a:avLst/>
          </a:prstGeom>
        </p:spPr>
      </p:pic>
      <p:sp>
        <p:nvSpPr>
          <p:cNvPr id="11" name="ZoneTexte 10">
            <a:extLst>
              <a:ext uri="{FF2B5EF4-FFF2-40B4-BE49-F238E27FC236}">
                <a16:creationId xmlns:a16="http://schemas.microsoft.com/office/drawing/2014/main" id="{712D15CE-5764-46A9-88F6-D1F405E15B73}"/>
              </a:ext>
            </a:extLst>
          </p:cNvPr>
          <p:cNvSpPr txBox="1"/>
          <p:nvPr/>
        </p:nvSpPr>
        <p:spPr>
          <a:xfrm>
            <a:off x="2380767" y="4533334"/>
            <a:ext cx="8211066" cy="1200329"/>
          </a:xfrm>
          <a:prstGeom prst="rect">
            <a:avLst/>
          </a:prstGeom>
          <a:noFill/>
        </p:spPr>
        <p:txBody>
          <a:bodyPr wrap="square" rtlCol="0">
            <a:spAutoFit/>
          </a:bodyPr>
          <a:lstStyle/>
          <a:p>
            <a:pPr marL="342900" indent="-342900">
              <a:buFont typeface="Arial" panose="020B0604020202020204" pitchFamily="34" charset="0"/>
              <a:buChar char="•"/>
            </a:pPr>
            <a:r>
              <a:rPr lang="fr-BE" sz="2400" dirty="0">
                <a:solidFill>
                  <a:srgbClr val="00B050"/>
                </a:solidFill>
              </a:rPr>
              <a:t>Connaissance des tarifs / Bonne compréhension par l’usager</a:t>
            </a:r>
          </a:p>
          <a:p>
            <a:pPr marL="342900" indent="-342900">
              <a:buFont typeface="Arial" panose="020B0604020202020204" pitchFamily="34" charset="0"/>
              <a:buChar char="•"/>
            </a:pPr>
            <a:r>
              <a:rPr lang="fr-BE" sz="2400" dirty="0">
                <a:solidFill>
                  <a:srgbClr val="00B050"/>
                </a:solidFill>
              </a:rPr>
              <a:t>Tarifs conventionnés INAMI </a:t>
            </a:r>
            <a:r>
              <a:rPr lang="fr-BE" sz="2400" dirty="0"/>
              <a:t>(psys aussi ?)</a:t>
            </a:r>
          </a:p>
          <a:p>
            <a:endParaRPr lang="fr-BE" sz="2400" dirty="0"/>
          </a:p>
        </p:txBody>
      </p:sp>
      <p:sp>
        <p:nvSpPr>
          <p:cNvPr id="12" name="Espace réservé du numéro de diapositive 11">
            <a:extLst>
              <a:ext uri="{FF2B5EF4-FFF2-40B4-BE49-F238E27FC236}">
                <a16:creationId xmlns:a16="http://schemas.microsoft.com/office/drawing/2014/main" id="{774B5E50-F5CC-F1F8-C721-78B6C1A7CDDE}"/>
              </a:ext>
            </a:extLst>
          </p:cNvPr>
          <p:cNvSpPr>
            <a:spLocks noGrp="1"/>
          </p:cNvSpPr>
          <p:nvPr>
            <p:ph type="sldNum" sz="quarter" idx="12"/>
          </p:nvPr>
        </p:nvSpPr>
        <p:spPr/>
        <p:txBody>
          <a:bodyPr/>
          <a:lstStyle/>
          <a:p>
            <a:fld id="{C9CF7322-8CD7-475F-8BB3-7CD16EB6B2EC}" type="slidenum">
              <a:rPr lang="fr-BE" smtClean="0"/>
              <a:t>34</a:t>
            </a:fld>
            <a:endParaRPr lang="fr-BE"/>
          </a:p>
        </p:txBody>
      </p:sp>
      <p:sp>
        <p:nvSpPr>
          <p:cNvPr id="13" name="Espace réservé du numéro de diapositive 10">
            <a:extLst>
              <a:ext uri="{FF2B5EF4-FFF2-40B4-BE49-F238E27FC236}">
                <a16:creationId xmlns:a16="http://schemas.microsoft.com/office/drawing/2014/main" id="{76C210F6-6270-7988-3AC2-9EFCB35E5E79}"/>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34</a:t>
            </a:fld>
            <a:endParaRPr lang="fr-BE" sz="4000" b="1" dirty="0">
              <a:solidFill>
                <a:srgbClr val="00FF00"/>
              </a:solidFill>
            </a:endParaRPr>
          </a:p>
        </p:txBody>
      </p:sp>
    </p:spTree>
    <p:extLst>
      <p:ext uri="{BB962C8B-B14F-4D97-AF65-F5344CB8AC3E}">
        <p14:creationId xmlns:p14="http://schemas.microsoft.com/office/powerpoint/2010/main" val="34992419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6091881" cy="1754326"/>
          </a:xfrm>
          <a:prstGeom prst="rect">
            <a:avLst/>
          </a:prstGeom>
          <a:noFill/>
        </p:spPr>
        <p:txBody>
          <a:bodyPr wrap="square" rtlCol="0">
            <a:spAutoFit/>
          </a:bodyPr>
          <a:lstStyle/>
          <a:p>
            <a:r>
              <a:rPr lang="fr-FR" sz="3600" b="1" dirty="0"/>
              <a:t>Les SSM : </a:t>
            </a:r>
          </a:p>
          <a:p>
            <a:r>
              <a:rPr lang="fr-FR" sz="3600" b="1" dirty="0"/>
              <a:t>Agrément – Autres éléments </a:t>
            </a:r>
          </a:p>
          <a:p>
            <a:endParaRPr lang="fr-BE" sz="3600" b="1" dirty="0"/>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3046988"/>
          </a:xfrm>
          <a:prstGeom prst="rect">
            <a:avLst/>
          </a:prstGeom>
          <a:noFill/>
        </p:spPr>
        <p:txBody>
          <a:bodyPr wrap="square" rtlCol="0">
            <a:spAutoFit/>
          </a:bodyPr>
          <a:lstStyle/>
          <a:p>
            <a:pPr marL="342900" indent="-342900">
              <a:buFont typeface="Arial" panose="020B0604020202020204" pitchFamily="34" charset="0"/>
              <a:buChar char="•"/>
            </a:pPr>
            <a:r>
              <a:rPr lang="fr-FR" sz="2400" b="1" dirty="0">
                <a:solidFill>
                  <a:srgbClr val="00B050"/>
                </a:solidFill>
              </a:rPr>
              <a:t>Rapport d’activités </a:t>
            </a:r>
            <a:r>
              <a:rPr lang="fr-FR" sz="2400" b="1" dirty="0" err="1">
                <a:solidFill>
                  <a:srgbClr val="00B050"/>
                </a:solidFill>
              </a:rPr>
              <a:t>hamonisé</a:t>
            </a:r>
            <a:r>
              <a:rPr lang="fr-FR" sz="2400" b="1" dirty="0">
                <a:solidFill>
                  <a:srgbClr val="00B050"/>
                </a:solidFill>
              </a:rPr>
              <a:t> : </a:t>
            </a:r>
            <a:r>
              <a:rPr lang="fr-FR" sz="2400" dirty="0"/>
              <a:t>chantier toujours en cours.</a:t>
            </a:r>
          </a:p>
          <a:p>
            <a:r>
              <a:rPr lang="fr-FR" sz="2400" dirty="0">
                <a:solidFill>
                  <a:srgbClr val="00B050"/>
                </a:solidFill>
              </a:rPr>
              <a:t>Version provisoire 2023-2024</a:t>
            </a:r>
          </a:p>
          <a:p>
            <a:endParaRPr lang="fr-FR" sz="2400" dirty="0">
              <a:solidFill>
                <a:srgbClr val="00B050"/>
              </a:solidFill>
            </a:endParaRPr>
          </a:p>
          <a:p>
            <a:pPr marL="342900" indent="-342900">
              <a:buFont typeface="Arial" panose="020B0604020202020204" pitchFamily="34" charset="0"/>
              <a:buChar char="•"/>
            </a:pPr>
            <a:r>
              <a:rPr lang="fr-FR" sz="2400" dirty="0">
                <a:solidFill>
                  <a:srgbClr val="00B050"/>
                </a:solidFill>
              </a:rPr>
              <a:t>Un seul RA pour les multi-agréés et pour les CSSI</a:t>
            </a:r>
          </a:p>
          <a:p>
            <a:pPr marL="342900" indent="-342900">
              <a:buFont typeface="Arial" panose="020B0604020202020204" pitchFamily="34" charset="0"/>
              <a:buChar char="•"/>
            </a:pPr>
            <a:r>
              <a:rPr lang="fr-FR" sz="2400" dirty="0">
                <a:solidFill>
                  <a:srgbClr val="00B050"/>
                </a:solidFill>
              </a:rPr>
              <a:t>Une seule DEQ pour les CSSI</a:t>
            </a:r>
          </a:p>
          <a:p>
            <a:endParaRPr lang="fr-FR" sz="2400" dirty="0">
              <a:solidFill>
                <a:srgbClr val="00B050"/>
              </a:solidFill>
            </a:endParaRP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pic>
        <p:nvPicPr>
          <p:cNvPr id="9" name="Image 8" descr="Une image contenant capture d’écran, Graphique, graphisme, conception&#10;&#10;Description générée automatiquement">
            <a:extLst>
              <a:ext uri="{FF2B5EF4-FFF2-40B4-BE49-F238E27FC236}">
                <a16:creationId xmlns:a16="http://schemas.microsoft.com/office/drawing/2014/main" id="{E3D20962-E474-786F-BE1E-DA1931A4C0F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819242" y="1194600"/>
            <a:ext cx="2234399" cy="2234399"/>
          </a:xfrm>
          <a:prstGeom prst="rect">
            <a:avLst/>
          </a:prstGeom>
        </p:spPr>
      </p:pic>
      <p:sp>
        <p:nvSpPr>
          <p:cNvPr id="12" name="Espace réservé du numéro de diapositive 11">
            <a:extLst>
              <a:ext uri="{FF2B5EF4-FFF2-40B4-BE49-F238E27FC236}">
                <a16:creationId xmlns:a16="http://schemas.microsoft.com/office/drawing/2014/main" id="{E8F021AE-95AC-37D7-A01D-1BE7A1107115}"/>
              </a:ext>
            </a:extLst>
          </p:cNvPr>
          <p:cNvSpPr>
            <a:spLocks noGrp="1"/>
          </p:cNvSpPr>
          <p:nvPr>
            <p:ph type="sldNum" sz="quarter" idx="12"/>
          </p:nvPr>
        </p:nvSpPr>
        <p:spPr/>
        <p:txBody>
          <a:bodyPr/>
          <a:lstStyle/>
          <a:p>
            <a:fld id="{C9CF7322-8CD7-475F-8BB3-7CD16EB6B2EC}" type="slidenum">
              <a:rPr lang="fr-BE" smtClean="0"/>
              <a:t>35</a:t>
            </a:fld>
            <a:endParaRPr lang="fr-BE"/>
          </a:p>
        </p:txBody>
      </p:sp>
      <p:sp>
        <p:nvSpPr>
          <p:cNvPr id="13" name="Espace réservé du numéro de diapositive 10">
            <a:extLst>
              <a:ext uri="{FF2B5EF4-FFF2-40B4-BE49-F238E27FC236}">
                <a16:creationId xmlns:a16="http://schemas.microsoft.com/office/drawing/2014/main" id="{E2E94112-E849-07FF-D023-0198152F87F8}"/>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35</a:t>
            </a:fld>
            <a:endParaRPr lang="fr-BE" sz="4000" b="1" dirty="0">
              <a:solidFill>
                <a:srgbClr val="00FF00"/>
              </a:solidFill>
            </a:endParaRPr>
          </a:p>
        </p:txBody>
      </p:sp>
    </p:spTree>
    <p:extLst>
      <p:ext uri="{BB962C8B-B14F-4D97-AF65-F5344CB8AC3E}">
        <p14:creationId xmlns:p14="http://schemas.microsoft.com/office/powerpoint/2010/main" val="258787443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753762"/>
            <a:ext cx="6091881" cy="1754326"/>
          </a:xfrm>
          <a:prstGeom prst="rect">
            <a:avLst/>
          </a:prstGeom>
          <a:noFill/>
        </p:spPr>
        <p:txBody>
          <a:bodyPr wrap="square" rtlCol="0">
            <a:spAutoFit/>
          </a:bodyPr>
          <a:lstStyle/>
          <a:p>
            <a:r>
              <a:rPr lang="fr-FR" sz="3600" b="1" dirty="0"/>
              <a:t>Les SSM : </a:t>
            </a:r>
          </a:p>
          <a:p>
            <a:r>
              <a:rPr lang="fr-FR" sz="3600" b="1" dirty="0"/>
              <a:t>Agrément – Financement</a:t>
            </a:r>
          </a:p>
          <a:p>
            <a:endParaRPr lang="fr-BE" sz="3600" b="1" dirty="0"/>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5693866"/>
          </a:xfrm>
          <a:prstGeom prst="rect">
            <a:avLst/>
          </a:prstGeom>
          <a:noFill/>
        </p:spPr>
        <p:txBody>
          <a:bodyPr wrap="square" rtlCol="0">
            <a:spAutoFit/>
          </a:bodyPr>
          <a:lstStyle/>
          <a:p>
            <a:pPr marL="342900" indent="-342900">
              <a:buFont typeface="Arial" panose="020B0604020202020204" pitchFamily="34" charset="0"/>
              <a:buChar char="•"/>
            </a:pPr>
            <a:r>
              <a:rPr lang="fr-FR" sz="2800" dirty="0"/>
              <a:t>Frais de fonctionnement  SSM</a:t>
            </a:r>
          </a:p>
          <a:p>
            <a:pPr marL="342900" indent="-342900">
              <a:buFont typeface="Arial" panose="020B0604020202020204" pitchFamily="34" charset="0"/>
              <a:buChar char="•"/>
            </a:pPr>
            <a:endParaRPr lang="fr-FR" sz="2800" dirty="0"/>
          </a:p>
          <a:p>
            <a:pPr marL="342900" indent="-342900">
              <a:buFont typeface="Arial" panose="020B0604020202020204" pitchFamily="34" charset="0"/>
              <a:buChar char="•"/>
            </a:pPr>
            <a:r>
              <a:rPr lang="fr-FR" sz="2800" dirty="0">
                <a:solidFill>
                  <a:srgbClr val="00B050"/>
                </a:solidFill>
              </a:rPr>
              <a:t>Revalorisation subsidiation poste (pédo)psychiatres : </a:t>
            </a:r>
          </a:p>
          <a:p>
            <a:endParaRPr lang="fr-FR" sz="2800" b="1" dirty="0">
              <a:solidFill>
                <a:srgbClr val="00B050"/>
              </a:solidFill>
            </a:endParaRPr>
          </a:p>
          <a:p>
            <a:pPr marL="342900" indent="-342900">
              <a:buFont typeface="Arial" panose="020B0604020202020204" pitchFamily="34" charset="0"/>
              <a:buChar char="•"/>
            </a:pPr>
            <a:r>
              <a:rPr lang="fr-FR" sz="2800" b="1" dirty="0">
                <a:solidFill>
                  <a:srgbClr val="00B050"/>
                </a:solidFill>
              </a:rPr>
              <a:t>Rythme</a:t>
            </a:r>
            <a:r>
              <a:rPr lang="fr-FR" sz="2800" dirty="0">
                <a:solidFill>
                  <a:srgbClr val="00B050"/>
                </a:solidFill>
              </a:rPr>
              <a:t> des versements (50-25-25)</a:t>
            </a:r>
          </a:p>
          <a:p>
            <a:pPr marL="342900" indent="-342900">
              <a:buFont typeface="Arial" panose="020B0604020202020204" pitchFamily="34" charset="0"/>
              <a:buChar char="•"/>
            </a:pPr>
            <a:r>
              <a:rPr lang="fr-FR" sz="2800" dirty="0">
                <a:solidFill>
                  <a:srgbClr val="00B050"/>
                </a:solidFill>
              </a:rPr>
              <a:t>Rapport annuel sur toutes les </a:t>
            </a:r>
            <a:r>
              <a:rPr lang="fr-FR" sz="2800" b="1" dirty="0">
                <a:solidFill>
                  <a:srgbClr val="00B050"/>
                </a:solidFill>
              </a:rPr>
              <a:t>recettes</a:t>
            </a:r>
            <a:r>
              <a:rPr lang="fr-FR" sz="2800" dirty="0">
                <a:solidFill>
                  <a:srgbClr val="00B050"/>
                </a:solidFill>
              </a:rPr>
              <a:t> du service</a:t>
            </a:r>
          </a:p>
          <a:p>
            <a:pPr marL="342900" indent="-342900">
              <a:buFont typeface="Arial" panose="020B0604020202020204" pitchFamily="34" charset="0"/>
              <a:buChar char="•"/>
            </a:pPr>
            <a:endParaRPr lang="fr-FR" sz="2800" dirty="0">
              <a:solidFill>
                <a:srgbClr val="00B050"/>
              </a:solidFill>
            </a:endParaRPr>
          </a:p>
          <a:p>
            <a:pPr marL="342900" indent="-342900">
              <a:buFont typeface="Arial" panose="020B0604020202020204" pitchFamily="34" charset="0"/>
              <a:buChar char="•"/>
            </a:pPr>
            <a:r>
              <a:rPr lang="fr-FR" sz="2800" b="1" dirty="0">
                <a:solidFill>
                  <a:srgbClr val="00B050"/>
                </a:solidFill>
              </a:rPr>
              <a:t>Système forfaitaire </a:t>
            </a:r>
            <a:r>
              <a:rPr lang="fr-FR" sz="2800" dirty="0">
                <a:solidFill>
                  <a:srgbClr val="00B050"/>
                </a:solidFill>
              </a:rPr>
              <a:t>pour les nouvelles missions </a:t>
            </a:r>
            <a:r>
              <a:rPr lang="fr-FR" sz="2800" b="1" dirty="0">
                <a:solidFill>
                  <a:srgbClr val="00B050"/>
                </a:solidFill>
              </a:rPr>
              <a:t>SSM</a:t>
            </a:r>
            <a:r>
              <a:rPr lang="fr-FR" sz="2800" dirty="0">
                <a:solidFill>
                  <a:srgbClr val="00B050"/>
                </a:solidFill>
              </a:rPr>
              <a:t> </a:t>
            </a:r>
            <a:br>
              <a:rPr lang="fr-FR" sz="2800" dirty="0">
                <a:solidFill>
                  <a:srgbClr val="00B050"/>
                </a:solidFill>
              </a:rPr>
            </a:br>
            <a:r>
              <a:rPr lang="fr-FR" sz="2800" dirty="0">
                <a:solidFill>
                  <a:srgbClr val="00B050"/>
                </a:solidFill>
              </a:rPr>
              <a:t>(LL / Mobilité / Réseau)</a:t>
            </a:r>
          </a:p>
          <a:p>
            <a:pPr marL="342900" indent="-342900">
              <a:buFont typeface="Arial" panose="020B0604020202020204" pitchFamily="34" charset="0"/>
              <a:buChar char="•"/>
            </a:pPr>
            <a:r>
              <a:rPr lang="fr-FR" sz="2800" dirty="0">
                <a:solidFill>
                  <a:srgbClr val="00B050"/>
                </a:solidFill>
              </a:rPr>
              <a:t>Subvention de collaboration avec le </a:t>
            </a:r>
            <a:r>
              <a:rPr lang="fr-FR" sz="2800" b="1" dirty="0">
                <a:solidFill>
                  <a:srgbClr val="00B050"/>
                </a:solidFill>
              </a:rPr>
              <a:t>CSSI</a:t>
            </a:r>
          </a:p>
          <a:p>
            <a:pPr marL="342900" indent="-342900">
              <a:buFont typeface="Arial" panose="020B0604020202020204" pitchFamily="34" charset="0"/>
              <a:buChar char="•"/>
            </a:pPr>
            <a:endParaRPr lang="fr-FR" sz="2800" dirty="0">
              <a:solidFill>
                <a:srgbClr val="00B050"/>
              </a:solidFill>
            </a:endParaRPr>
          </a:p>
          <a:p>
            <a:pPr marL="342900" indent="-342900">
              <a:buFont typeface="Arial" panose="020B0604020202020204" pitchFamily="34" charset="0"/>
              <a:buChar char="•"/>
            </a:pPr>
            <a:endParaRPr lang="fr-FR" sz="2800" dirty="0">
              <a:solidFill>
                <a:srgbClr val="00B050"/>
              </a:solidFill>
            </a:endParaRPr>
          </a:p>
          <a:p>
            <a:pPr marL="342900" indent="-342900">
              <a:buFont typeface="Arial" panose="020B0604020202020204" pitchFamily="34" charset="0"/>
              <a:buChar char="•"/>
            </a:pPr>
            <a:endParaRPr lang="fr-BE" sz="2800" dirty="0">
              <a:solidFill>
                <a:srgbClr val="00B050"/>
              </a:solidFill>
            </a:endParaRPr>
          </a:p>
        </p:txBody>
      </p:sp>
      <p:pic>
        <p:nvPicPr>
          <p:cNvPr id="11" name="Image 10" descr="Une image contenant boisson gazeuse, art, illustration, conteneur&#10;&#10;Description générée automatiquement">
            <a:extLst>
              <a:ext uri="{FF2B5EF4-FFF2-40B4-BE49-F238E27FC236}">
                <a16:creationId xmlns:a16="http://schemas.microsoft.com/office/drawing/2014/main" id="{E284A727-FBD4-F299-9303-5DCD2B4ACA4B}"/>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23209" r="21858"/>
          <a:stretch/>
        </p:blipFill>
        <p:spPr>
          <a:xfrm>
            <a:off x="8744127" y="1005171"/>
            <a:ext cx="2951131" cy="3021915"/>
          </a:xfrm>
          <a:prstGeom prst="rect">
            <a:avLst/>
          </a:prstGeom>
        </p:spPr>
      </p:pic>
      <p:sp>
        <p:nvSpPr>
          <p:cNvPr id="12" name="Espace réservé du numéro de diapositive 11">
            <a:extLst>
              <a:ext uri="{FF2B5EF4-FFF2-40B4-BE49-F238E27FC236}">
                <a16:creationId xmlns:a16="http://schemas.microsoft.com/office/drawing/2014/main" id="{FD29FB67-5CAE-9189-C120-FE2300421700}"/>
              </a:ext>
            </a:extLst>
          </p:cNvPr>
          <p:cNvSpPr>
            <a:spLocks noGrp="1"/>
          </p:cNvSpPr>
          <p:nvPr>
            <p:ph type="sldNum" sz="quarter" idx="12"/>
          </p:nvPr>
        </p:nvSpPr>
        <p:spPr/>
        <p:txBody>
          <a:bodyPr/>
          <a:lstStyle/>
          <a:p>
            <a:fld id="{C9CF7322-8CD7-475F-8BB3-7CD16EB6B2EC}" type="slidenum">
              <a:rPr lang="fr-BE" smtClean="0"/>
              <a:t>36</a:t>
            </a:fld>
            <a:endParaRPr lang="fr-BE"/>
          </a:p>
        </p:txBody>
      </p:sp>
      <p:sp>
        <p:nvSpPr>
          <p:cNvPr id="13" name="Espace réservé du numéro de diapositive 10">
            <a:extLst>
              <a:ext uri="{FF2B5EF4-FFF2-40B4-BE49-F238E27FC236}">
                <a16:creationId xmlns:a16="http://schemas.microsoft.com/office/drawing/2014/main" id="{7CE362DA-ACF2-D92D-910F-0B2F120F3D66}"/>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36</a:t>
            </a:fld>
            <a:endParaRPr lang="fr-BE" sz="4000" b="1" dirty="0">
              <a:solidFill>
                <a:srgbClr val="00FF00"/>
              </a:solidFill>
            </a:endParaRPr>
          </a:p>
        </p:txBody>
      </p:sp>
    </p:spTree>
    <p:extLst>
      <p:ext uri="{BB962C8B-B14F-4D97-AF65-F5344CB8AC3E}">
        <p14:creationId xmlns:p14="http://schemas.microsoft.com/office/powerpoint/2010/main" val="2479087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2000"/>
                                        <p:tgtEl>
                                          <p:spTgt spid="11"/>
                                        </p:tgtEl>
                                      </p:cBhvr>
                                    </p:animEffect>
                                    <p:anim calcmode="lin" valueType="num">
                                      <p:cBhvr>
                                        <p:cTn id="8" dur="2000" fill="hold"/>
                                        <p:tgtEl>
                                          <p:spTgt spid="11"/>
                                        </p:tgtEl>
                                        <p:attrNameLst>
                                          <p:attrName>ppt_w</p:attrName>
                                        </p:attrNameLst>
                                      </p:cBhvr>
                                      <p:tavLst>
                                        <p:tav tm="0" fmla="#ppt_w*sin(2.5*pi*$)">
                                          <p:val>
                                            <p:fltVal val="0"/>
                                          </p:val>
                                        </p:tav>
                                        <p:tav tm="100000">
                                          <p:val>
                                            <p:fltVal val="1"/>
                                          </p:val>
                                        </p:tav>
                                      </p:tavLst>
                                    </p:anim>
                                    <p:anim calcmode="lin" valueType="num">
                                      <p:cBhvr>
                                        <p:cTn id="9" dur="2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378782"/>
            <a:ext cx="6091881" cy="646331"/>
          </a:xfrm>
          <a:prstGeom prst="rect">
            <a:avLst/>
          </a:prstGeom>
          <a:noFill/>
        </p:spPr>
        <p:txBody>
          <a:bodyPr wrap="square" rtlCol="0">
            <a:spAutoFit/>
          </a:bodyPr>
          <a:lstStyle/>
          <a:p>
            <a:r>
              <a:rPr lang="fr-FR" sz="3600" b="1" dirty="0"/>
              <a:t>Les CSSI </a:t>
            </a:r>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1200329"/>
          </a:xfrm>
          <a:prstGeom prst="rect">
            <a:avLst/>
          </a:prstGeom>
          <a:noFill/>
        </p:spPr>
        <p:txBody>
          <a:bodyPr wrap="square" rtlCol="0">
            <a:spAutoFit/>
          </a:bodyPr>
          <a:lstStyle/>
          <a:p>
            <a:endParaRPr lang="fr-FR" sz="2400" dirty="0">
              <a:solidFill>
                <a:srgbClr val="00B050"/>
              </a:solidFill>
            </a:endParaRP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graphicFrame>
        <p:nvGraphicFramePr>
          <p:cNvPr id="2" name="Diagramme 1">
            <a:extLst>
              <a:ext uri="{FF2B5EF4-FFF2-40B4-BE49-F238E27FC236}">
                <a16:creationId xmlns:a16="http://schemas.microsoft.com/office/drawing/2014/main" id="{C6DC7035-504E-46EA-DF32-2F2C5D902EC0}"/>
              </a:ext>
            </a:extLst>
          </p:cNvPr>
          <p:cNvGraphicFramePr/>
          <p:nvPr>
            <p:extLst>
              <p:ext uri="{D42A27DB-BD31-4B8C-83A1-F6EECF244321}">
                <p14:modId xmlns:p14="http://schemas.microsoft.com/office/powerpoint/2010/main" val="2174072210"/>
              </p:ext>
            </p:extLst>
          </p:nvPr>
        </p:nvGraphicFramePr>
        <p:xfrm>
          <a:off x="-195168" y="575733"/>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aphicFrame>
        <p:nvGraphicFramePr>
          <p:cNvPr id="8" name="Diagramme 7">
            <a:extLst>
              <a:ext uri="{FF2B5EF4-FFF2-40B4-BE49-F238E27FC236}">
                <a16:creationId xmlns:a16="http://schemas.microsoft.com/office/drawing/2014/main" id="{0B424D5F-FE05-F0EF-168F-DE7366BDA872}"/>
              </a:ext>
            </a:extLst>
          </p:cNvPr>
          <p:cNvGraphicFramePr/>
          <p:nvPr>
            <p:extLst>
              <p:ext uri="{D42A27DB-BD31-4B8C-83A1-F6EECF244321}">
                <p14:modId xmlns:p14="http://schemas.microsoft.com/office/powerpoint/2010/main" val="1216171685"/>
              </p:ext>
            </p:extLst>
          </p:nvPr>
        </p:nvGraphicFramePr>
        <p:xfrm>
          <a:off x="4511863" y="-1145809"/>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ZoneTexte 9">
            <a:extLst>
              <a:ext uri="{FF2B5EF4-FFF2-40B4-BE49-F238E27FC236}">
                <a16:creationId xmlns:a16="http://schemas.microsoft.com/office/drawing/2014/main" id="{EBD1F57A-5058-48DE-7D23-B1790E7BC7A9}"/>
              </a:ext>
            </a:extLst>
          </p:cNvPr>
          <p:cNvSpPr txBox="1"/>
          <p:nvPr/>
        </p:nvSpPr>
        <p:spPr>
          <a:xfrm>
            <a:off x="580767" y="960240"/>
            <a:ext cx="4979774" cy="1200329"/>
          </a:xfrm>
          <a:prstGeom prst="rect">
            <a:avLst/>
          </a:prstGeom>
          <a:noFill/>
        </p:spPr>
        <p:txBody>
          <a:bodyPr wrap="square" rtlCol="0">
            <a:spAutoFit/>
          </a:bodyPr>
          <a:lstStyle/>
          <a:p>
            <a:r>
              <a:rPr lang="fr-FR" sz="2400" dirty="0"/>
              <a:t>Offre généraliste intégrée soins somatique, santé mentale et action sociale</a:t>
            </a:r>
            <a:endParaRPr lang="fr-BE" sz="2400" dirty="0"/>
          </a:p>
        </p:txBody>
      </p:sp>
      <p:sp>
        <p:nvSpPr>
          <p:cNvPr id="11" name="Espace réservé du numéro de diapositive 10">
            <a:extLst>
              <a:ext uri="{FF2B5EF4-FFF2-40B4-BE49-F238E27FC236}">
                <a16:creationId xmlns:a16="http://schemas.microsoft.com/office/drawing/2014/main" id="{11223A48-A4FE-B051-1938-41C425ED6F69}"/>
              </a:ext>
            </a:extLst>
          </p:cNvPr>
          <p:cNvSpPr>
            <a:spLocks noGrp="1"/>
          </p:cNvSpPr>
          <p:nvPr>
            <p:ph type="sldNum" sz="quarter" idx="12"/>
          </p:nvPr>
        </p:nvSpPr>
        <p:spPr/>
        <p:txBody>
          <a:bodyPr/>
          <a:lstStyle/>
          <a:p>
            <a:fld id="{C9CF7322-8CD7-475F-8BB3-7CD16EB6B2EC}" type="slidenum">
              <a:rPr lang="fr-BE" smtClean="0"/>
              <a:t>37</a:t>
            </a:fld>
            <a:endParaRPr lang="fr-BE"/>
          </a:p>
        </p:txBody>
      </p:sp>
      <p:sp>
        <p:nvSpPr>
          <p:cNvPr id="12" name="Espace réservé du numéro de diapositive 10">
            <a:extLst>
              <a:ext uri="{FF2B5EF4-FFF2-40B4-BE49-F238E27FC236}">
                <a16:creationId xmlns:a16="http://schemas.microsoft.com/office/drawing/2014/main" id="{0A1465F5-E8DB-480C-0F90-33263B582A23}"/>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37</a:t>
            </a:fld>
            <a:endParaRPr lang="fr-BE" sz="4000" b="1" dirty="0">
              <a:solidFill>
                <a:srgbClr val="00FF00"/>
              </a:solidFill>
            </a:endParaRPr>
          </a:p>
        </p:txBody>
      </p:sp>
    </p:spTree>
    <p:extLst>
      <p:ext uri="{BB962C8B-B14F-4D97-AF65-F5344CB8AC3E}">
        <p14:creationId xmlns:p14="http://schemas.microsoft.com/office/powerpoint/2010/main" val="35159526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Graphic spid="8" grpId="0">
        <p:bldAsOne/>
      </p:bldGraphic>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378782"/>
            <a:ext cx="6091881" cy="646331"/>
          </a:xfrm>
          <a:prstGeom prst="rect">
            <a:avLst/>
          </a:prstGeom>
          <a:noFill/>
        </p:spPr>
        <p:txBody>
          <a:bodyPr wrap="square" rtlCol="0">
            <a:spAutoFit/>
          </a:bodyPr>
          <a:lstStyle/>
          <a:p>
            <a:r>
              <a:rPr lang="fr-FR" sz="3600" b="1" dirty="0"/>
              <a:t>Les CSSI </a:t>
            </a:r>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1200329"/>
          </a:xfrm>
          <a:prstGeom prst="rect">
            <a:avLst/>
          </a:prstGeom>
          <a:noFill/>
        </p:spPr>
        <p:txBody>
          <a:bodyPr wrap="square" rtlCol="0">
            <a:spAutoFit/>
          </a:bodyPr>
          <a:lstStyle/>
          <a:p>
            <a:endParaRPr lang="fr-FR" sz="2400" dirty="0">
              <a:solidFill>
                <a:srgbClr val="00B050"/>
              </a:solidFill>
            </a:endParaRP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sp>
        <p:nvSpPr>
          <p:cNvPr id="10" name="ZoneTexte 9">
            <a:extLst>
              <a:ext uri="{FF2B5EF4-FFF2-40B4-BE49-F238E27FC236}">
                <a16:creationId xmlns:a16="http://schemas.microsoft.com/office/drawing/2014/main" id="{EBD1F57A-5058-48DE-7D23-B1790E7BC7A9}"/>
              </a:ext>
            </a:extLst>
          </p:cNvPr>
          <p:cNvSpPr txBox="1"/>
          <p:nvPr/>
        </p:nvSpPr>
        <p:spPr>
          <a:xfrm>
            <a:off x="580767" y="960240"/>
            <a:ext cx="4979774" cy="1200329"/>
          </a:xfrm>
          <a:prstGeom prst="rect">
            <a:avLst/>
          </a:prstGeom>
          <a:noFill/>
        </p:spPr>
        <p:txBody>
          <a:bodyPr wrap="square" rtlCol="0">
            <a:spAutoFit/>
          </a:bodyPr>
          <a:lstStyle/>
          <a:p>
            <a:r>
              <a:rPr lang="fr-FR" sz="2400" dirty="0"/>
              <a:t>Offre généraliste intégrée soins somatique, santé mentale et action sociale</a:t>
            </a:r>
            <a:endParaRPr lang="fr-BE" sz="2400" dirty="0"/>
          </a:p>
        </p:txBody>
      </p:sp>
      <p:graphicFrame>
        <p:nvGraphicFramePr>
          <p:cNvPr id="9" name="Diagramme 8">
            <a:extLst>
              <a:ext uri="{FF2B5EF4-FFF2-40B4-BE49-F238E27FC236}">
                <a16:creationId xmlns:a16="http://schemas.microsoft.com/office/drawing/2014/main" id="{76C51414-5056-7256-653B-3A26BB919370}"/>
              </a:ext>
            </a:extLst>
          </p:cNvPr>
          <p:cNvGraphicFramePr/>
          <p:nvPr>
            <p:extLst>
              <p:ext uri="{D42A27DB-BD31-4B8C-83A1-F6EECF244321}">
                <p14:modId xmlns:p14="http://schemas.microsoft.com/office/powerpoint/2010/main" val="2906836515"/>
              </p:ext>
            </p:extLst>
          </p:nvPr>
        </p:nvGraphicFramePr>
        <p:xfrm>
          <a:off x="2032000" y="7196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grpSp>
        <p:nvGrpSpPr>
          <p:cNvPr id="11" name="Groupe 10">
            <a:extLst>
              <a:ext uri="{FF2B5EF4-FFF2-40B4-BE49-F238E27FC236}">
                <a16:creationId xmlns:a16="http://schemas.microsoft.com/office/drawing/2014/main" id="{5E6B2E88-1816-C35C-6CFF-003E062BFC49}"/>
              </a:ext>
            </a:extLst>
          </p:cNvPr>
          <p:cNvGrpSpPr/>
          <p:nvPr/>
        </p:nvGrpSpPr>
        <p:grpSpPr>
          <a:xfrm>
            <a:off x="5867400" y="856835"/>
            <a:ext cx="1303734" cy="1303734"/>
            <a:chOff x="4547946" y="2057466"/>
            <a:chExt cx="1303734" cy="1303734"/>
          </a:xfrm>
        </p:grpSpPr>
        <p:sp>
          <p:nvSpPr>
            <p:cNvPr id="12" name="Ellipse 11">
              <a:extLst>
                <a:ext uri="{FF2B5EF4-FFF2-40B4-BE49-F238E27FC236}">
                  <a16:creationId xmlns:a16="http://schemas.microsoft.com/office/drawing/2014/main" id="{7FA683F9-9557-72B0-9133-30FDAB08C9F9}"/>
                </a:ext>
              </a:extLst>
            </p:cNvPr>
            <p:cNvSpPr/>
            <p:nvPr/>
          </p:nvSpPr>
          <p:spPr>
            <a:xfrm>
              <a:off x="4547946" y="2057466"/>
              <a:ext cx="1303734" cy="1303734"/>
            </a:xfrm>
            <a:prstGeom prst="ellipse">
              <a:avLst/>
            </a:prstGeom>
            <a:solidFill>
              <a:srgbClr val="FF0000"/>
            </a:solid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fr-BE"/>
            </a:p>
          </p:txBody>
        </p:sp>
        <p:sp>
          <p:nvSpPr>
            <p:cNvPr id="13" name="Ellipse 4">
              <a:extLst>
                <a:ext uri="{FF2B5EF4-FFF2-40B4-BE49-F238E27FC236}">
                  <a16:creationId xmlns:a16="http://schemas.microsoft.com/office/drawing/2014/main" id="{48CB1BD4-86C1-2646-AE0C-F4134FD04ABE}"/>
                </a:ext>
              </a:extLst>
            </p:cNvPr>
            <p:cNvSpPr txBox="1"/>
            <p:nvPr/>
          </p:nvSpPr>
          <p:spPr>
            <a:xfrm>
              <a:off x="4738873" y="2248393"/>
              <a:ext cx="921880" cy="921880"/>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CPF</a:t>
              </a:r>
              <a:endParaRPr lang="fr-BE" sz="3000" kern="1200" dirty="0"/>
            </a:p>
          </p:txBody>
        </p:sp>
      </p:grpSp>
      <p:grpSp>
        <p:nvGrpSpPr>
          <p:cNvPr id="14" name="Groupe 13">
            <a:extLst>
              <a:ext uri="{FF2B5EF4-FFF2-40B4-BE49-F238E27FC236}">
                <a16:creationId xmlns:a16="http://schemas.microsoft.com/office/drawing/2014/main" id="{04011A0F-3E5A-4B05-A6DC-8DF5D4687571}"/>
              </a:ext>
            </a:extLst>
          </p:cNvPr>
          <p:cNvGrpSpPr/>
          <p:nvPr/>
        </p:nvGrpSpPr>
        <p:grpSpPr>
          <a:xfrm>
            <a:off x="6203091" y="4449319"/>
            <a:ext cx="1303734" cy="1303734"/>
            <a:chOff x="4547946" y="2057466"/>
            <a:chExt cx="1303734" cy="1303734"/>
          </a:xfrm>
          <a:solidFill>
            <a:srgbClr val="7030A0"/>
          </a:solidFill>
        </p:grpSpPr>
        <p:sp>
          <p:nvSpPr>
            <p:cNvPr id="15" name="Ellipse 14">
              <a:extLst>
                <a:ext uri="{FF2B5EF4-FFF2-40B4-BE49-F238E27FC236}">
                  <a16:creationId xmlns:a16="http://schemas.microsoft.com/office/drawing/2014/main" id="{82144A9F-3854-CA38-FC8F-79D6B8EFD991}"/>
                </a:ext>
              </a:extLst>
            </p:cNvPr>
            <p:cNvSpPr/>
            <p:nvPr/>
          </p:nvSpPr>
          <p:spPr>
            <a:xfrm>
              <a:off x="4547946" y="2057466"/>
              <a:ext cx="1303734" cy="1303734"/>
            </a:xfrm>
            <a:prstGeom prst="ellipse">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fr-BE"/>
            </a:p>
          </p:txBody>
        </p:sp>
        <p:sp>
          <p:nvSpPr>
            <p:cNvPr id="16" name="Ellipse 4">
              <a:extLst>
                <a:ext uri="{FF2B5EF4-FFF2-40B4-BE49-F238E27FC236}">
                  <a16:creationId xmlns:a16="http://schemas.microsoft.com/office/drawing/2014/main" id="{4BEBBCAA-8532-2B07-08F3-47CEC7FF43ED}"/>
                </a:ext>
              </a:extLst>
            </p:cNvPr>
            <p:cNvSpPr txBox="1"/>
            <p:nvPr/>
          </p:nvSpPr>
          <p:spPr>
            <a:xfrm>
              <a:off x="4738873" y="2248393"/>
              <a:ext cx="921880" cy="921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3000" kern="1200" dirty="0"/>
                <a:t>SSM</a:t>
              </a:r>
              <a:endParaRPr lang="fr-BE" sz="3000" kern="1200" dirty="0"/>
            </a:p>
          </p:txBody>
        </p:sp>
      </p:grpSp>
      <p:grpSp>
        <p:nvGrpSpPr>
          <p:cNvPr id="17" name="Groupe 16">
            <a:extLst>
              <a:ext uri="{FF2B5EF4-FFF2-40B4-BE49-F238E27FC236}">
                <a16:creationId xmlns:a16="http://schemas.microsoft.com/office/drawing/2014/main" id="{2F82CDD7-E550-E7BB-6DAA-07D814CCC7E3}"/>
              </a:ext>
            </a:extLst>
          </p:cNvPr>
          <p:cNvGrpSpPr/>
          <p:nvPr/>
        </p:nvGrpSpPr>
        <p:grpSpPr>
          <a:xfrm>
            <a:off x="2418787" y="4916291"/>
            <a:ext cx="1303734" cy="1303734"/>
            <a:chOff x="4547946" y="2057466"/>
            <a:chExt cx="1303734" cy="1303734"/>
          </a:xfrm>
          <a:solidFill>
            <a:schemeClr val="accent2">
              <a:lumMod val="75000"/>
            </a:schemeClr>
          </a:solidFill>
        </p:grpSpPr>
        <p:sp>
          <p:nvSpPr>
            <p:cNvPr id="18" name="Ellipse 17">
              <a:extLst>
                <a:ext uri="{FF2B5EF4-FFF2-40B4-BE49-F238E27FC236}">
                  <a16:creationId xmlns:a16="http://schemas.microsoft.com/office/drawing/2014/main" id="{177D9E91-FC99-3E8F-987D-C06AF762FC8A}"/>
                </a:ext>
              </a:extLst>
            </p:cNvPr>
            <p:cNvSpPr/>
            <p:nvPr/>
          </p:nvSpPr>
          <p:spPr>
            <a:xfrm>
              <a:off x="4547946" y="2057466"/>
              <a:ext cx="1303734" cy="1303734"/>
            </a:xfrm>
            <a:prstGeom prst="ellipse">
              <a:avLst/>
            </a:prstGeom>
            <a:grpFill/>
          </p:spPr>
          <p:style>
            <a:lnRef idx="2">
              <a:schemeClr val="lt1">
                <a:hueOff val="0"/>
                <a:satOff val="0"/>
                <a:lumOff val="0"/>
                <a:alphaOff val="0"/>
              </a:schemeClr>
            </a:lnRef>
            <a:fillRef idx="1">
              <a:schemeClr val="accent4">
                <a:hueOff val="6930461"/>
                <a:satOff val="-31979"/>
                <a:lumOff val="1177"/>
                <a:alphaOff val="0"/>
              </a:schemeClr>
            </a:fillRef>
            <a:effectRef idx="0">
              <a:schemeClr val="accent4">
                <a:hueOff val="6930461"/>
                <a:satOff val="-31979"/>
                <a:lumOff val="1177"/>
                <a:alphaOff val="0"/>
              </a:schemeClr>
            </a:effectRef>
            <a:fontRef idx="minor">
              <a:schemeClr val="lt1"/>
            </a:fontRef>
          </p:style>
          <p:txBody>
            <a:bodyPr/>
            <a:lstStyle/>
            <a:p>
              <a:endParaRPr lang="fr-BE" sz="1400"/>
            </a:p>
          </p:txBody>
        </p:sp>
        <p:sp>
          <p:nvSpPr>
            <p:cNvPr id="19" name="Ellipse 4">
              <a:extLst>
                <a:ext uri="{FF2B5EF4-FFF2-40B4-BE49-F238E27FC236}">
                  <a16:creationId xmlns:a16="http://schemas.microsoft.com/office/drawing/2014/main" id="{660A8D6B-369B-9127-1F7C-58BF2FA55653}"/>
                </a:ext>
              </a:extLst>
            </p:cNvPr>
            <p:cNvSpPr txBox="1"/>
            <p:nvPr/>
          </p:nvSpPr>
          <p:spPr>
            <a:xfrm>
              <a:off x="4738873" y="2248393"/>
              <a:ext cx="921880" cy="921880"/>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38100" tIns="38100" rIns="38100" bIns="38100" numCol="1" spcCol="1270" anchor="ctr" anchorCtr="0">
              <a:noAutofit/>
            </a:bodyPr>
            <a:lstStyle/>
            <a:p>
              <a:pPr marL="0" lvl="0" indent="0" algn="ctr" defTabSz="1333500">
                <a:lnSpc>
                  <a:spcPct val="90000"/>
                </a:lnSpc>
                <a:spcBef>
                  <a:spcPct val="0"/>
                </a:spcBef>
                <a:spcAft>
                  <a:spcPct val="35000"/>
                </a:spcAft>
                <a:buNone/>
              </a:pPr>
              <a:r>
                <a:rPr lang="fr-FR" sz="2400" kern="1200" dirty="0"/>
                <a:t>Méd Dettes</a:t>
              </a:r>
              <a:endParaRPr lang="fr-BE" sz="2400" kern="1200" dirty="0"/>
            </a:p>
          </p:txBody>
        </p:sp>
      </p:grpSp>
      <p:grpSp>
        <p:nvGrpSpPr>
          <p:cNvPr id="20" name="Groupe 19">
            <a:extLst>
              <a:ext uri="{FF2B5EF4-FFF2-40B4-BE49-F238E27FC236}">
                <a16:creationId xmlns:a16="http://schemas.microsoft.com/office/drawing/2014/main" id="{80ECC1E7-BBF6-394C-3CDC-DA9F53B62D13}"/>
              </a:ext>
            </a:extLst>
          </p:cNvPr>
          <p:cNvGrpSpPr/>
          <p:nvPr/>
        </p:nvGrpSpPr>
        <p:grpSpPr>
          <a:xfrm>
            <a:off x="5325544" y="2005538"/>
            <a:ext cx="756165" cy="756165"/>
            <a:chOff x="3685917" y="2331250"/>
            <a:chExt cx="756165" cy="756165"/>
          </a:xfrm>
          <a:solidFill>
            <a:srgbClr val="FF0000"/>
          </a:solidFill>
        </p:grpSpPr>
        <p:sp>
          <p:nvSpPr>
            <p:cNvPr id="21" name="Signe Plus 20">
              <a:extLst>
                <a:ext uri="{FF2B5EF4-FFF2-40B4-BE49-F238E27FC236}">
                  <a16:creationId xmlns:a16="http://schemas.microsoft.com/office/drawing/2014/main" id="{0B9D674E-227D-5C37-2A0D-4B267D185887}"/>
                </a:ext>
              </a:extLst>
            </p:cNvPr>
            <p:cNvSpPr/>
            <p:nvPr/>
          </p:nvSpPr>
          <p:spPr>
            <a:xfrm>
              <a:off x="3685917" y="2331250"/>
              <a:ext cx="756165" cy="756165"/>
            </a:xfrm>
            <a:prstGeom prst="mathPlus">
              <a:avLst/>
            </a:prstGeom>
            <a:grpFill/>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a:lstStyle/>
            <a:p>
              <a:endParaRPr lang="fr-BE"/>
            </a:p>
          </p:txBody>
        </p:sp>
        <p:sp>
          <p:nvSpPr>
            <p:cNvPr id="22" name="Signe Plus 4">
              <a:extLst>
                <a:ext uri="{FF2B5EF4-FFF2-40B4-BE49-F238E27FC236}">
                  <a16:creationId xmlns:a16="http://schemas.microsoft.com/office/drawing/2014/main" id="{FACC0FE0-7450-3AA8-9DCA-E98C21AF759F}"/>
                </a:ext>
              </a:extLst>
            </p:cNvPr>
            <p:cNvSpPr txBox="1"/>
            <p:nvPr/>
          </p:nvSpPr>
          <p:spPr>
            <a:xfrm>
              <a:off x="3786147" y="2620407"/>
              <a:ext cx="555705" cy="177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p:txBody>
        </p:sp>
      </p:grpSp>
      <p:grpSp>
        <p:nvGrpSpPr>
          <p:cNvPr id="23" name="Groupe 22">
            <a:extLst>
              <a:ext uri="{FF2B5EF4-FFF2-40B4-BE49-F238E27FC236}">
                <a16:creationId xmlns:a16="http://schemas.microsoft.com/office/drawing/2014/main" id="{3708ACAD-0FA7-D285-2330-B71790F6C980}"/>
              </a:ext>
            </a:extLst>
          </p:cNvPr>
          <p:cNvGrpSpPr/>
          <p:nvPr/>
        </p:nvGrpSpPr>
        <p:grpSpPr>
          <a:xfrm>
            <a:off x="5717917" y="3941481"/>
            <a:ext cx="756165" cy="756165"/>
            <a:chOff x="3685917" y="2331250"/>
            <a:chExt cx="756165" cy="756165"/>
          </a:xfrm>
          <a:solidFill>
            <a:srgbClr val="7030A0"/>
          </a:solidFill>
        </p:grpSpPr>
        <p:sp>
          <p:nvSpPr>
            <p:cNvPr id="24" name="Signe Plus 23">
              <a:extLst>
                <a:ext uri="{FF2B5EF4-FFF2-40B4-BE49-F238E27FC236}">
                  <a16:creationId xmlns:a16="http://schemas.microsoft.com/office/drawing/2014/main" id="{FFCBF92D-D5EB-D985-A1AF-887EFD5E6708}"/>
                </a:ext>
              </a:extLst>
            </p:cNvPr>
            <p:cNvSpPr/>
            <p:nvPr/>
          </p:nvSpPr>
          <p:spPr>
            <a:xfrm>
              <a:off x="3685917" y="2331250"/>
              <a:ext cx="756165" cy="756165"/>
            </a:xfrm>
            <a:prstGeom prst="mathPlus">
              <a:avLst/>
            </a:prstGeom>
            <a:grpFill/>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a:lstStyle/>
            <a:p>
              <a:endParaRPr lang="fr-BE"/>
            </a:p>
          </p:txBody>
        </p:sp>
        <p:sp>
          <p:nvSpPr>
            <p:cNvPr id="25" name="Signe Plus 4">
              <a:extLst>
                <a:ext uri="{FF2B5EF4-FFF2-40B4-BE49-F238E27FC236}">
                  <a16:creationId xmlns:a16="http://schemas.microsoft.com/office/drawing/2014/main" id="{3569F225-FE0E-B413-349F-D0F4715D35E1}"/>
                </a:ext>
              </a:extLst>
            </p:cNvPr>
            <p:cNvSpPr txBox="1"/>
            <p:nvPr/>
          </p:nvSpPr>
          <p:spPr>
            <a:xfrm>
              <a:off x="3786147" y="2620407"/>
              <a:ext cx="555705" cy="177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p:txBody>
        </p:sp>
      </p:grpSp>
      <p:grpSp>
        <p:nvGrpSpPr>
          <p:cNvPr id="26" name="Groupe 25">
            <a:extLst>
              <a:ext uri="{FF2B5EF4-FFF2-40B4-BE49-F238E27FC236}">
                <a16:creationId xmlns:a16="http://schemas.microsoft.com/office/drawing/2014/main" id="{63AC43DE-84C2-68E2-D8C5-268207E95339}"/>
              </a:ext>
            </a:extLst>
          </p:cNvPr>
          <p:cNvGrpSpPr/>
          <p:nvPr/>
        </p:nvGrpSpPr>
        <p:grpSpPr>
          <a:xfrm>
            <a:off x="3418188" y="4286396"/>
            <a:ext cx="756165" cy="756165"/>
            <a:chOff x="3685917" y="2331250"/>
            <a:chExt cx="756165" cy="756165"/>
          </a:xfrm>
          <a:solidFill>
            <a:schemeClr val="accent2">
              <a:lumMod val="75000"/>
            </a:schemeClr>
          </a:solidFill>
        </p:grpSpPr>
        <p:sp>
          <p:nvSpPr>
            <p:cNvPr id="27" name="Signe Plus 26">
              <a:extLst>
                <a:ext uri="{FF2B5EF4-FFF2-40B4-BE49-F238E27FC236}">
                  <a16:creationId xmlns:a16="http://schemas.microsoft.com/office/drawing/2014/main" id="{782321A5-5095-F48D-9BEB-CF33A932E684}"/>
                </a:ext>
              </a:extLst>
            </p:cNvPr>
            <p:cNvSpPr/>
            <p:nvPr/>
          </p:nvSpPr>
          <p:spPr>
            <a:xfrm>
              <a:off x="3685917" y="2331250"/>
              <a:ext cx="756165" cy="756165"/>
            </a:xfrm>
            <a:prstGeom prst="mathPlus">
              <a:avLst/>
            </a:prstGeom>
            <a:grpFill/>
          </p:spPr>
          <p:style>
            <a:lnRef idx="0">
              <a:schemeClr val="lt1">
                <a:hueOff val="0"/>
                <a:satOff val="0"/>
                <a:lumOff val="0"/>
                <a:alphaOff val="0"/>
              </a:schemeClr>
            </a:lnRef>
            <a:fillRef idx="1">
              <a:schemeClr val="accent4">
                <a:hueOff val="5197846"/>
                <a:satOff val="-23984"/>
                <a:lumOff val="883"/>
                <a:alphaOff val="0"/>
              </a:schemeClr>
            </a:fillRef>
            <a:effectRef idx="0">
              <a:schemeClr val="accent4">
                <a:hueOff val="5197846"/>
                <a:satOff val="-23984"/>
                <a:lumOff val="883"/>
                <a:alphaOff val="0"/>
              </a:schemeClr>
            </a:effectRef>
            <a:fontRef idx="minor">
              <a:schemeClr val="lt1"/>
            </a:fontRef>
          </p:style>
          <p:txBody>
            <a:bodyPr/>
            <a:lstStyle/>
            <a:p>
              <a:endParaRPr lang="fr-BE"/>
            </a:p>
          </p:txBody>
        </p:sp>
        <p:sp>
          <p:nvSpPr>
            <p:cNvPr id="28" name="Signe Plus 4">
              <a:extLst>
                <a:ext uri="{FF2B5EF4-FFF2-40B4-BE49-F238E27FC236}">
                  <a16:creationId xmlns:a16="http://schemas.microsoft.com/office/drawing/2014/main" id="{98E4F19B-57BE-5B17-BD91-1879D4EF3A92}"/>
                </a:ext>
              </a:extLst>
            </p:cNvPr>
            <p:cNvSpPr txBox="1"/>
            <p:nvPr/>
          </p:nvSpPr>
          <p:spPr>
            <a:xfrm>
              <a:off x="3786147" y="2620407"/>
              <a:ext cx="555705" cy="17785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0" tIns="0" rIns="0" bIns="0" numCol="1" spcCol="1270" anchor="ctr" anchorCtr="0">
              <a:noAutofit/>
            </a:bodyPr>
            <a:lstStyle/>
            <a:p>
              <a:pPr marL="0" lvl="0" indent="0" algn="ctr" defTabSz="533400">
                <a:lnSpc>
                  <a:spcPct val="90000"/>
                </a:lnSpc>
                <a:spcBef>
                  <a:spcPct val="0"/>
                </a:spcBef>
                <a:spcAft>
                  <a:spcPct val="35000"/>
                </a:spcAft>
                <a:buNone/>
              </a:pPr>
              <a:endParaRPr lang="fr-BE" sz="1200" kern="1200"/>
            </a:p>
          </p:txBody>
        </p:sp>
      </p:grpSp>
      <p:sp>
        <p:nvSpPr>
          <p:cNvPr id="29" name="Espace réservé du numéro de diapositive 28">
            <a:extLst>
              <a:ext uri="{FF2B5EF4-FFF2-40B4-BE49-F238E27FC236}">
                <a16:creationId xmlns:a16="http://schemas.microsoft.com/office/drawing/2014/main" id="{862455FB-C7C4-9560-0A60-D438047B1FEC}"/>
              </a:ext>
            </a:extLst>
          </p:cNvPr>
          <p:cNvSpPr>
            <a:spLocks noGrp="1"/>
          </p:cNvSpPr>
          <p:nvPr>
            <p:ph type="sldNum" sz="quarter" idx="12"/>
          </p:nvPr>
        </p:nvSpPr>
        <p:spPr/>
        <p:txBody>
          <a:bodyPr/>
          <a:lstStyle/>
          <a:p>
            <a:fld id="{C9CF7322-8CD7-475F-8BB3-7CD16EB6B2EC}" type="slidenum">
              <a:rPr lang="fr-BE" smtClean="0"/>
              <a:t>38</a:t>
            </a:fld>
            <a:endParaRPr lang="fr-BE"/>
          </a:p>
        </p:txBody>
      </p:sp>
      <p:sp>
        <p:nvSpPr>
          <p:cNvPr id="30" name="Espace réservé du numéro de diapositive 10">
            <a:extLst>
              <a:ext uri="{FF2B5EF4-FFF2-40B4-BE49-F238E27FC236}">
                <a16:creationId xmlns:a16="http://schemas.microsoft.com/office/drawing/2014/main" id="{D59E42C3-A31C-476E-3418-9A63B6A9C011}"/>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38</a:t>
            </a:fld>
            <a:endParaRPr lang="fr-BE" sz="4000" b="1" dirty="0">
              <a:solidFill>
                <a:srgbClr val="00FF00"/>
              </a:solidFill>
            </a:endParaRPr>
          </a:p>
        </p:txBody>
      </p:sp>
    </p:spTree>
    <p:extLst>
      <p:ext uri="{BB962C8B-B14F-4D97-AF65-F5344CB8AC3E}">
        <p14:creationId xmlns:p14="http://schemas.microsoft.com/office/powerpoint/2010/main" val="3146513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nodeType="clickEffect">
                                  <p:stCondLst>
                                    <p:cond delay="0"/>
                                  </p:stCondLst>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ppt_w</p:attrName>
                                        </p:attrNameLst>
                                      </p:cBhvr>
                                      <p:tavLst>
                                        <p:tav tm="0">
                                          <p:val>
                                            <p:fltVal val="0"/>
                                          </p:val>
                                        </p:tav>
                                        <p:tav tm="100000">
                                          <p:val>
                                            <p:strVal val="#ppt_w"/>
                                          </p:val>
                                        </p:tav>
                                      </p:tavLst>
                                    </p:anim>
                                    <p:anim calcmode="lin" valueType="num">
                                      <p:cBhvr>
                                        <p:cTn id="13" dur="500" fill="hold"/>
                                        <p:tgtEl>
                                          <p:spTgt spid="17"/>
                                        </p:tgtEl>
                                        <p:attrNameLst>
                                          <p:attrName>ppt_h</p:attrName>
                                        </p:attrNameLst>
                                      </p:cBhvr>
                                      <p:tavLst>
                                        <p:tav tm="0">
                                          <p:val>
                                            <p:fltVal val="0"/>
                                          </p:val>
                                        </p:tav>
                                        <p:tav tm="100000">
                                          <p:val>
                                            <p:strVal val="#ppt_h"/>
                                          </p:val>
                                        </p:tav>
                                      </p:tavLst>
                                    </p:anim>
                                    <p:animEffect transition="in" filter="fade">
                                      <p:cBhvr>
                                        <p:cTn id="14" dur="500"/>
                                        <p:tgtEl>
                                          <p:spTgt spid="17"/>
                                        </p:tgtEl>
                                      </p:cBhvr>
                                    </p:animEffect>
                                  </p:childTnLst>
                                </p:cTn>
                              </p:par>
                              <p:par>
                                <p:cTn id="15" presetID="53" presetClass="entr" presetSubtype="16" fill="hold" nodeType="with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childTnLst>
                                </p:cTn>
                              </p:par>
                              <p:par>
                                <p:cTn id="20" presetID="53" presetClass="entr" presetSubtype="16" fill="hold" nodeType="withEffect">
                                  <p:stCondLst>
                                    <p:cond delay="0"/>
                                  </p:stCondLst>
                                  <p:childTnLst>
                                    <p:set>
                                      <p:cBhvr>
                                        <p:cTn id="21" dur="1" fill="hold">
                                          <p:stCondLst>
                                            <p:cond delay="0"/>
                                          </p:stCondLst>
                                        </p:cTn>
                                        <p:tgtEl>
                                          <p:spTgt spid="23"/>
                                        </p:tgtEl>
                                        <p:attrNameLst>
                                          <p:attrName>style.visibility</p:attrName>
                                        </p:attrNameLst>
                                      </p:cBhvr>
                                      <p:to>
                                        <p:strVal val="visible"/>
                                      </p:to>
                                    </p:set>
                                    <p:anim calcmode="lin" valueType="num">
                                      <p:cBhvr>
                                        <p:cTn id="22" dur="500" fill="hold"/>
                                        <p:tgtEl>
                                          <p:spTgt spid="23"/>
                                        </p:tgtEl>
                                        <p:attrNameLst>
                                          <p:attrName>ppt_w</p:attrName>
                                        </p:attrNameLst>
                                      </p:cBhvr>
                                      <p:tavLst>
                                        <p:tav tm="0">
                                          <p:val>
                                            <p:fltVal val="0"/>
                                          </p:val>
                                        </p:tav>
                                        <p:tav tm="100000">
                                          <p:val>
                                            <p:strVal val="#ppt_w"/>
                                          </p:val>
                                        </p:tav>
                                      </p:tavLst>
                                    </p:anim>
                                    <p:anim calcmode="lin" valueType="num">
                                      <p:cBhvr>
                                        <p:cTn id="23" dur="500" fill="hold"/>
                                        <p:tgtEl>
                                          <p:spTgt spid="23"/>
                                        </p:tgtEl>
                                        <p:attrNameLst>
                                          <p:attrName>ppt_h</p:attrName>
                                        </p:attrNameLst>
                                      </p:cBhvr>
                                      <p:tavLst>
                                        <p:tav tm="0">
                                          <p:val>
                                            <p:fltVal val="0"/>
                                          </p:val>
                                        </p:tav>
                                        <p:tav tm="100000">
                                          <p:val>
                                            <p:strVal val="#ppt_h"/>
                                          </p:val>
                                        </p:tav>
                                      </p:tavLst>
                                    </p:anim>
                                    <p:animEffect transition="in" filter="fade">
                                      <p:cBhvr>
                                        <p:cTn id="24" dur="500"/>
                                        <p:tgtEl>
                                          <p:spTgt spid="23"/>
                                        </p:tgtEl>
                                      </p:cBhvr>
                                    </p:animEffec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cTn>
                              </p:par>
                              <p:par>
                                <p:cTn id="30" presetID="53" presetClass="entr" presetSubtype="16" fill="hold" nodeType="with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500" fill="hold"/>
                                        <p:tgtEl>
                                          <p:spTgt spid="20"/>
                                        </p:tgtEl>
                                        <p:attrNameLst>
                                          <p:attrName>ppt_w</p:attrName>
                                        </p:attrNameLst>
                                      </p:cBhvr>
                                      <p:tavLst>
                                        <p:tav tm="0">
                                          <p:val>
                                            <p:fltVal val="0"/>
                                          </p:val>
                                        </p:tav>
                                        <p:tav tm="100000">
                                          <p:val>
                                            <p:strVal val="#ppt_w"/>
                                          </p:val>
                                        </p:tav>
                                      </p:tavLst>
                                    </p:anim>
                                    <p:anim calcmode="lin" valueType="num">
                                      <p:cBhvr>
                                        <p:cTn id="33" dur="500" fill="hold"/>
                                        <p:tgtEl>
                                          <p:spTgt spid="20"/>
                                        </p:tgtEl>
                                        <p:attrNameLst>
                                          <p:attrName>ppt_h</p:attrName>
                                        </p:attrNameLst>
                                      </p:cBhvr>
                                      <p:tavLst>
                                        <p:tav tm="0">
                                          <p:val>
                                            <p:fltVal val="0"/>
                                          </p:val>
                                        </p:tav>
                                        <p:tav tm="100000">
                                          <p:val>
                                            <p:strVal val="#ppt_h"/>
                                          </p:val>
                                        </p:tav>
                                      </p:tavLst>
                                    </p:anim>
                                    <p:animEffect transition="in" filter="fade">
                                      <p:cBhvr>
                                        <p:cTn id="34" dur="500"/>
                                        <p:tgtEl>
                                          <p:spTgt spid="20"/>
                                        </p:tgtEl>
                                      </p:cBhvr>
                                    </p:animEffect>
                                  </p:childTnLst>
                                </p:cTn>
                              </p:par>
                              <p:par>
                                <p:cTn id="35" presetID="53" presetClass="entr" presetSubtype="16" fill="hold" nodeType="with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9"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 name="Image 29" descr="Une image contenant origami&#10;&#10;Description générée automatiquement">
            <a:extLst>
              <a:ext uri="{FF2B5EF4-FFF2-40B4-BE49-F238E27FC236}">
                <a16:creationId xmlns:a16="http://schemas.microsoft.com/office/drawing/2014/main" id="{6847F9D1-69A3-A99D-76EB-7B8A14B6C8E8}"/>
              </a:ext>
            </a:extLst>
          </p:cNvPr>
          <p:cNvPicPr>
            <a:picLocks noChangeAspect="1"/>
          </p:cNvPicPr>
          <p:nvPr/>
        </p:nvPicPr>
        <p:blipFill>
          <a:blip r:embed="rId3">
            <a:alphaModFix amt="50000"/>
            <a:extLst>
              <a:ext uri="{28A0092B-C50C-407E-A947-70E740481C1C}">
                <a14:useLocalDpi xmlns:a14="http://schemas.microsoft.com/office/drawing/2010/main" val="0"/>
              </a:ext>
            </a:extLst>
          </a:blip>
          <a:stretch>
            <a:fillRect/>
          </a:stretch>
        </p:blipFill>
        <p:spPr>
          <a:xfrm>
            <a:off x="3445729" y="1227027"/>
            <a:ext cx="8508403" cy="5400000"/>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378782"/>
            <a:ext cx="6091881" cy="646331"/>
          </a:xfrm>
          <a:prstGeom prst="rect">
            <a:avLst/>
          </a:prstGeom>
          <a:noFill/>
        </p:spPr>
        <p:txBody>
          <a:bodyPr wrap="square" rtlCol="0">
            <a:spAutoFit/>
          </a:bodyPr>
          <a:lstStyle/>
          <a:p>
            <a:r>
              <a:rPr lang="fr-FR" sz="3600" b="1" dirty="0"/>
              <a:t>ORCS et ORCI</a:t>
            </a:r>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1200329"/>
          </a:xfrm>
          <a:prstGeom prst="rect">
            <a:avLst/>
          </a:prstGeom>
          <a:noFill/>
        </p:spPr>
        <p:txBody>
          <a:bodyPr wrap="square" rtlCol="0">
            <a:spAutoFit/>
          </a:bodyPr>
          <a:lstStyle/>
          <a:p>
            <a:endParaRPr lang="fr-FR" sz="2400" dirty="0">
              <a:solidFill>
                <a:srgbClr val="00B050"/>
              </a:solidFill>
            </a:endParaRP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sp>
        <p:nvSpPr>
          <p:cNvPr id="10" name="ZoneTexte 9">
            <a:extLst>
              <a:ext uri="{FF2B5EF4-FFF2-40B4-BE49-F238E27FC236}">
                <a16:creationId xmlns:a16="http://schemas.microsoft.com/office/drawing/2014/main" id="{EBD1F57A-5058-48DE-7D23-B1790E7BC7A9}"/>
              </a:ext>
            </a:extLst>
          </p:cNvPr>
          <p:cNvSpPr txBox="1"/>
          <p:nvPr/>
        </p:nvSpPr>
        <p:spPr>
          <a:xfrm>
            <a:off x="580767" y="1140616"/>
            <a:ext cx="10515600" cy="2677656"/>
          </a:xfrm>
          <a:prstGeom prst="rect">
            <a:avLst/>
          </a:prstGeom>
          <a:noFill/>
        </p:spPr>
        <p:txBody>
          <a:bodyPr wrap="square" rtlCol="0">
            <a:spAutoFit/>
          </a:bodyPr>
          <a:lstStyle/>
          <a:p>
            <a:r>
              <a:rPr lang="fr-FR" sz="2800" b="1" dirty="0"/>
              <a:t>Organismes représentatifs et de coordination </a:t>
            </a:r>
            <a:r>
              <a:rPr lang="fr-FR" sz="2800" b="1" dirty="0">
                <a:solidFill>
                  <a:srgbClr val="00B050"/>
                </a:solidFill>
              </a:rPr>
              <a:t>sectorielle</a:t>
            </a:r>
          </a:p>
          <a:p>
            <a:r>
              <a:rPr lang="fr-FR" sz="2800" dirty="0">
                <a:solidFill>
                  <a:srgbClr val="00B050"/>
                </a:solidFill>
              </a:rPr>
              <a:t>+ mission recueil de données sectorielles</a:t>
            </a:r>
          </a:p>
          <a:p>
            <a:endParaRPr lang="fr-FR" sz="2800" dirty="0"/>
          </a:p>
          <a:p>
            <a:r>
              <a:rPr lang="fr-FR" sz="2800" dirty="0"/>
              <a:t>Nouvel agrément </a:t>
            </a:r>
            <a:r>
              <a:rPr lang="fr-FR" sz="2800" b="1" dirty="0"/>
              <a:t>Organismes représentatifs et de coordination </a:t>
            </a:r>
            <a:r>
              <a:rPr lang="fr-FR" sz="2800" b="1" dirty="0">
                <a:solidFill>
                  <a:srgbClr val="00B050"/>
                </a:solidFill>
              </a:rPr>
              <a:t>intersectorielle</a:t>
            </a:r>
          </a:p>
          <a:p>
            <a:r>
              <a:rPr lang="fr-FR" sz="2800" dirty="0">
                <a:solidFill>
                  <a:srgbClr val="00B050"/>
                </a:solidFill>
              </a:rPr>
              <a:t>&gt; CBCS</a:t>
            </a:r>
            <a:endParaRPr lang="fr-BE" sz="2800" dirty="0"/>
          </a:p>
        </p:txBody>
      </p:sp>
      <p:sp>
        <p:nvSpPr>
          <p:cNvPr id="2" name="ZoneTexte 1">
            <a:extLst>
              <a:ext uri="{FF2B5EF4-FFF2-40B4-BE49-F238E27FC236}">
                <a16:creationId xmlns:a16="http://schemas.microsoft.com/office/drawing/2014/main" id="{E7AE8CCC-2075-8798-AA8A-36610A054569}"/>
              </a:ext>
            </a:extLst>
          </p:cNvPr>
          <p:cNvSpPr txBox="1"/>
          <p:nvPr/>
        </p:nvSpPr>
        <p:spPr>
          <a:xfrm>
            <a:off x="580767" y="3880694"/>
            <a:ext cx="6091881" cy="646331"/>
          </a:xfrm>
          <a:prstGeom prst="rect">
            <a:avLst/>
          </a:prstGeom>
          <a:noFill/>
        </p:spPr>
        <p:txBody>
          <a:bodyPr wrap="square" rtlCol="0">
            <a:spAutoFit/>
          </a:bodyPr>
          <a:lstStyle/>
          <a:p>
            <a:r>
              <a:rPr lang="fr-FR" sz="3600" b="1" dirty="0"/>
              <a:t>Réseaux</a:t>
            </a:r>
          </a:p>
        </p:txBody>
      </p:sp>
      <p:sp>
        <p:nvSpPr>
          <p:cNvPr id="8" name="ZoneTexte 7">
            <a:extLst>
              <a:ext uri="{FF2B5EF4-FFF2-40B4-BE49-F238E27FC236}">
                <a16:creationId xmlns:a16="http://schemas.microsoft.com/office/drawing/2014/main" id="{E2D6C986-B8A4-675E-E69B-58933BBA8BF7}"/>
              </a:ext>
            </a:extLst>
          </p:cNvPr>
          <p:cNvSpPr txBox="1"/>
          <p:nvPr/>
        </p:nvSpPr>
        <p:spPr>
          <a:xfrm>
            <a:off x="580767" y="4461605"/>
            <a:ext cx="10515600" cy="1815882"/>
          </a:xfrm>
          <a:prstGeom prst="rect">
            <a:avLst/>
          </a:prstGeom>
          <a:noFill/>
        </p:spPr>
        <p:txBody>
          <a:bodyPr wrap="square" rtlCol="0">
            <a:spAutoFit/>
          </a:bodyPr>
          <a:lstStyle/>
          <a:p>
            <a:pPr marL="342900" indent="-342900">
              <a:buFont typeface="Arial" panose="020B0604020202020204" pitchFamily="34" charset="0"/>
              <a:buChar char="•"/>
            </a:pPr>
            <a:r>
              <a:rPr lang="fr-FR" sz="2800" dirty="0"/>
              <a:t>Action </a:t>
            </a:r>
            <a:r>
              <a:rPr lang="fr-FR" sz="2800" b="1" dirty="0"/>
              <a:t>territoriale</a:t>
            </a:r>
          </a:p>
          <a:p>
            <a:pPr marL="342900" indent="-342900">
              <a:buFont typeface="Arial" panose="020B0604020202020204" pitchFamily="34" charset="0"/>
              <a:buChar char="•"/>
            </a:pPr>
            <a:r>
              <a:rPr lang="fr-FR" sz="2800" dirty="0"/>
              <a:t>Approche intégrée</a:t>
            </a:r>
          </a:p>
          <a:p>
            <a:pPr marL="342900" indent="-342900">
              <a:buFont typeface="Arial" panose="020B0604020202020204" pitchFamily="34" charset="0"/>
              <a:buChar char="•"/>
            </a:pPr>
            <a:r>
              <a:rPr lang="fr-FR" sz="2800" dirty="0"/>
              <a:t>Durée 3 &gt; </a:t>
            </a:r>
            <a:r>
              <a:rPr lang="fr-FR" sz="2800" b="1" dirty="0"/>
              <a:t>5 ans</a:t>
            </a:r>
          </a:p>
          <a:p>
            <a:pPr marL="342900" indent="-342900">
              <a:buFont typeface="Arial" panose="020B0604020202020204" pitchFamily="34" charset="0"/>
              <a:buChar char="•"/>
            </a:pPr>
            <a:r>
              <a:rPr lang="fr-FR" sz="2800" dirty="0"/>
              <a:t>Renouvelable</a:t>
            </a:r>
            <a:endParaRPr lang="fr-BE" sz="2800" dirty="0"/>
          </a:p>
        </p:txBody>
      </p:sp>
      <p:sp>
        <p:nvSpPr>
          <p:cNvPr id="31" name="Espace réservé du numéro de diapositive 30">
            <a:extLst>
              <a:ext uri="{FF2B5EF4-FFF2-40B4-BE49-F238E27FC236}">
                <a16:creationId xmlns:a16="http://schemas.microsoft.com/office/drawing/2014/main" id="{2F0AF43D-72E4-7FEB-63A0-AD36403E0272}"/>
              </a:ext>
            </a:extLst>
          </p:cNvPr>
          <p:cNvSpPr>
            <a:spLocks noGrp="1"/>
          </p:cNvSpPr>
          <p:nvPr>
            <p:ph type="sldNum" sz="quarter" idx="12"/>
          </p:nvPr>
        </p:nvSpPr>
        <p:spPr/>
        <p:txBody>
          <a:bodyPr/>
          <a:lstStyle/>
          <a:p>
            <a:fld id="{C9CF7322-8CD7-475F-8BB3-7CD16EB6B2EC}" type="slidenum">
              <a:rPr lang="fr-BE" smtClean="0"/>
              <a:t>39</a:t>
            </a:fld>
            <a:endParaRPr lang="fr-BE"/>
          </a:p>
        </p:txBody>
      </p:sp>
      <p:sp>
        <p:nvSpPr>
          <p:cNvPr id="32" name="Espace réservé du numéro de diapositive 10">
            <a:extLst>
              <a:ext uri="{FF2B5EF4-FFF2-40B4-BE49-F238E27FC236}">
                <a16:creationId xmlns:a16="http://schemas.microsoft.com/office/drawing/2014/main" id="{2E072CC9-55F8-82F6-9BC1-2DC0B8392266}"/>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39</a:t>
            </a:fld>
            <a:endParaRPr lang="fr-BE" sz="4000" b="1" dirty="0">
              <a:solidFill>
                <a:srgbClr val="00FF00"/>
              </a:solidFill>
            </a:endParaRPr>
          </a:p>
        </p:txBody>
      </p:sp>
    </p:spTree>
    <p:extLst>
      <p:ext uri="{BB962C8B-B14F-4D97-AF65-F5344CB8AC3E}">
        <p14:creationId xmlns:p14="http://schemas.microsoft.com/office/powerpoint/2010/main" val="402814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grpSp>
        <p:nvGrpSpPr>
          <p:cNvPr id="15" name="Groupe 14">
            <a:extLst>
              <a:ext uri="{FF2B5EF4-FFF2-40B4-BE49-F238E27FC236}">
                <a16:creationId xmlns:a16="http://schemas.microsoft.com/office/drawing/2014/main" id="{57109A0C-BBB7-69AC-4947-6D281365F1E1}"/>
              </a:ext>
            </a:extLst>
          </p:cNvPr>
          <p:cNvGrpSpPr/>
          <p:nvPr/>
        </p:nvGrpSpPr>
        <p:grpSpPr>
          <a:xfrm>
            <a:off x="915043" y="1997227"/>
            <a:ext cx="3920705" cy="4068910"/>
            <a:chOff x="1407075" y="1990725"/>
            <a:chExt cx="3920705" cy="4068910"/>
          </a:xfrm>
        </p:grpSpPr>
        <p:pic>
          <p:nvPicPr>
            <p:cNvPr id="9" name="Image 8">
              <a:extLst>
                <a:ext uri="{FF2B5EF4-FFF2-40B4-BE49-F238E27FC236}">
                  <a16:creationId xmlns:a16="http://schemas.microsoft.com/office/drawing/2014/main" id="{332FDAFB-0F1E-9597-1128-88580F3191A5}"/>
                </a:ext>
              </a:extLst>
            </p:cNvPr>
            <p:cNvPicPr>
              <a:picLocks noChangeAspect="1"/>
            </p:cNvPicPr>
            <p:nvPr/>
          </p:nvPicPr>
          <p:blipFill>
            <a:blip r:embed="rId4"/>
            <a:stretch>
              <a:fillRect/>
            </a:stretch>
          </p:blipFill>
          <p:spPr>
            <a:xfrm>
              <a:off x="1407075" y="1990725"/>
              <a:ext cx="3920705" cy="4068910"/>
            </a:xfrm>
            <a:prstGeom prst="rect">
              <a:avLst/>
            </a:prstGeom>
          </p:spPr>
        </p:pic>
        <p:sp>
          <p:nvSpPr>
            <p:cNvPr id="13" name="ZoneTexte 12">
              <a:extLst>
                <a:ext uri="{FF2B5EF4-FFF2-40B4-BE49-F238E27FC236}">
                  <a16:creationId xmlns:a16="http://schemas.microsoft.com/office/drawing/2014/main" id="{B70955CE-2FCE-376D-82E1-4E66043A939C}"/>
                </a:ext>
              </a:extLst>
            </p:cNvPr>
            <p:cNvSpPr txBox="1"/>
            <p:nvPr/>
          </p:nvSpPr>
          <p:spPr>
            <a:xfrm rot="19957340">
              <a:off x="2164655" y="2994129"/>
              <a:ext cx="2405542" cy="2062103"/>
            </a:xfrm>
            <a:prstGeom prst="rect">
              <a:avLst/>
            </a:prstGeom>
            <a:noFill/>
          </p:spPr>
          <p:txBody>
            <a:bodyPr wrap="square" rtlCol="0">
              <a:spAutoFit/>
            </a:bodyPr>
            <a:lstStyle/>
            <a:p>
              <a:pPr algn="ctr"/>
              <a:r>
                <a:rPr lang="fr-FR" sz="3200" b="1" dirty="0"/>
                <a:t>DOC 1 </a:t>
              </a:r>
            </a:p>
            <a:p>
              <a:pPr algn="ctr"/>
              <a:r>
                <a:rPr lang="fr-FR" sz="3200" b="1" dirty="0"/>
                <a:t>PSSI principes et gouvernance</a:t>
              </a:r>
              <a:endParaRPr lang="fr-BE" sz="3200" b="1" dirty="0"/>
            </a:p>
          </p:txBody>
        </p:sp>
      </p:grpSp>
      <p:grpSp>
        <p:nvGrpSpPr>
          <p:cNvPr id="16" name="Groupe 15">
            <a:extLst>
              <a:ext uri="{FF2B5EF4-FFF2-40B4-BE49-F238E27FC236}">
                <a16:creationId xmlns:a16="http://schemas.microsoft.com/office/drawing/2014/main" id="{EB4B4845-5EE1-BD9C-4247-D062B1750346}"/>
              </a:ext>
            </a:extLst>
          </p:cNvPr>
          <p:cNvGrpSpPr/>
          <p:nvPr/>
        </p:nvGrpSpPr>
        <p:grpSpPr>
          <a:xfrm>
            <a:off x="4657730" y="1922816"/>
            <a:ext cx="3920705" cy="4068910"/>
            <a:chOff x="6318088" y="1791116"/>
            <a:chExt cx="3920705" cy="4068910"/>
          </a:xfrm>
        </p:grpSpPr>
        <p:pic>
          <p:nvPicPr>
            <p:cNvPr id="12" name="Image 11">
              <a:extLst>
                <a:ext uri="{FF2B5EF4-FFF2-40B4-BE49-F238E27FC236}">
                  <a16:creationId xmlns:a16="http://schemas.microsoft.com/office/drawing/2014/main" id="{25074938-DFA6-8FA4-C91A-E87846D1C1D6}"/>
                </a:ext>
              </a:extLst>
            </p:cNvPr>
            <p:cNvPicPr>
              <a:picLocks noChangeAspect="1"/>
            </p:cNvPicPr>
            <p:nvPr/>
          </p:nvPicPr>
          <p:blipFill>
            <a:blip r:embed="rId4"/>
            <a:stretch>
              <a:fillRect/>
            </a:stretch>
          </p:blipFill>
          <p:spPr>
            <a:xfrm>
              <a:off x="6318088" y="1791116"/>
              <a:ext cx="3920705" cy="4068910"/>
            </a:xfrm>
            <a:prstGeom prst="rect">
              <a:avLst/>
            </a:prstGeom>
          </p:spPr>
        </p:pic>
        <p:sp>
          <p:nvSpPr>
            <p:cNvPr id="14" name="ZoneTexte 13">
              <a:extLst>
                <a:ext uri="{FF2B5EF4-FFF2-40B4-BE49-F238E27FC236}">
                  <a16:creationId xmlns:a16="http://schemas.microsoft.com/office/drawing/2014/main" id="{10DDEB32-B48A-F120-67C8-C41C642335FF}"/>
                </a:ext>
              </a:extLst>
            </p:cNvPr>
            <p:cNvSpPr txBox="1"/>
            <p:nvPr/>
          </p:nvSpPr>
          <p:spPr>
            <a:xfrm rot="19957340">
              <a:off x="6948748" y="2378265"/>
              <a:ext cx="2405542" cy="2554545"/>
            </a:xfrm>
            <a:prstGeom prst="rect">
              <a:avLst/>
            </a:prstGeom>
            <a:noFill/>
          </p:spPr>
          <p:txBody>
            <a:bodyPr wrap="square" rtlCol="0">
              <a:spAutoFit/>
            </a:bodyPr>
            <a:lstStyle/>
            <a:p>
              <a:pPr algn="ctr"/>
              <a:r>
                <a:rPr lang="fr-FR" sz="3200" b="1" dirty="0"/>
                <a:t>DOC 2</a:t>
              </a:r>
            </a:p>
            <a:p>
              <a:pPr algn="ctr"/>
              <a:r>
                <a:rPr lang="fr-FR" sz="3200" b="1" dirty="0"/>
                <a:t>Organisation Ambulatoire et 1</a:t>
              </a:r>
              <a:r>
                <a:rPr lang="fr-FR" sz="3200" b="1" baseline="30000" dirty="0"/>
                <a:t>e</a:t>
              </a:r>
              <a:r>
                <a:rPr lang="fr-FR" sz="3200" b="1" dirty="0"/>
                <a:t> ligne social-santé</a:t>
              </a:r>
              <a:endParaRPr lang="fr-BE" sz="3200" b="1" dirty="0"/>
            </a:p>
          </p:txBody>
        </p:sp>
      </p:grpSp>
      <p:sp>
        <p:nvSpPr>
          <p:cNvPr id="17" name="ZoneTexte 16">
            <a:extLst>
              <a:ext uri="{FF2B5EF4-FFF2-40B4-BE49-F238E27FC236}">
                <a16:creationId xmlns:a16="http://schemas.microsoft.com/office/drawing/2014/main" id="{B7166C42-C7C1-8DFA-72EF-EF06A5DF631A}"/>
              </a:ext>
            </a:extLst>
          </p:cNvPr>
          <p:cNvSpPr txBox="1"/>
          <p:nvPr/>
        </p:nvSpPr>
        <p:spPr>
          <a:xfrm>
            <a:off x="4072733" y="5280921"/>
            <a:ext cx="2178279" cy="461665"/>
          </a:xfrm>
          <a:prstGeom prst="rect">
            <a:avLst/>
          </a:prstGeom>
          <a:noFill/>
        </p:spPr>
        <p:txBody>
          <a:bodyPr wrap="square" rtlCol="0">
            <a:spAutoFit/>
          </a:bodyPr>
          <a:lstStyle/>
          <a:p>
            <a:r>
              <a:rPr lang="fr-FR" sz="2400" dirty="0"/>
              <a:t>25 /01 /2024</a:t>
            </a:r>
            <a:endParaRPr lang="fr-BE" sz="2400" dirty="0"/>
          </a:p>
        </p:txBody>
      </p:sp>
      <p:grpSp>
        <p:nvGrpSpPr>
          <p:cNvPr id="18" name="Groupe 17">
            <a:extLst>
              <a:ext uri="{FF2B5EF4-FFF2-40B4-BE49-F238E27FC236}">
                <a16:creationId xmlns:a16="http://schemas.microsoft.com/office/drawing/2014/main" id="{1E67BAB7-7D9E-F377-3C51-D527A3B7F4B4}"/>
              </a:ext>
            </a:extLst>
          </p:cNvPr>
          <p:cNvGrpSpPr/>
          <p:nvPr/>
        </p:nvGrpSpPr>
        <p:grpSpPr>
          <a:xfrm>
            <a:off x="8324592" y="1716705"/>
            <a:ext cx="3920705" cy="4068910"/>
            <a:chOff x="6318088" y="1791116"/>
            <a:chExt cx="3920705" cy="4068910"/>
          </a:xfrm>
        </p:grpSpPr>
        <p:pic>
          <p:nvPicPr>
            <p:cNvPr id="19" name="Image 18">
              <a:extLst>
                <a:ext uri="{FF2B5EF4-FFF2-40B4-BE49-F238E27FC236}">
                  <a16:creationId xmlns:a16="http://schemas.microsoft.com/office/drawing/2014/main" id="{2C9D6DA1-3196-E6ED-4F8B-D9CDA7218FD9}"/>
                </a:ext>
              </a:extLst>
            </p:cNvPr>
            <p:cNvPicPr>
              <a:picLocks noChangeAspect="1"/>
            </p:cNvPicPr>
            <p:nvPr/>
          </p:nvPicPr>
          <p:blipFill>
            <a:blip r:embed="rId4"/>
            <a:stretch>
              <a:fillRect/>
            </a:stretch>
          </p:blipFill>
          <p:spPr>
            <a:xfrm>
              <a:off x="6318088" y="1791116"/>
              <a:ext cx="3920705" cy="4068910"/>
            </a:xfrm>
            <a:prstGeom prst="rect">
              <a:avLst/>
            </a:prstGeom>
          </p:spPr>
        </p:pic>
        <p:sp>
          <p:nvSpPr>
            <p:cNvPr id="20" name="ZoneTexte 19">
              <a:extLst>
                <a:ext uri="{FF2B5EF4-FFF2-40B4-BE49-F238E27FC236}">
                  <a16:creationId xmlns:a16="http://schemas.microsoft.com/office/drawing/2014/main" id="{59F663FD-1210-30D1-4DB1-54497AB3A2B2}"/>
                </a:ext>
              </a:extLst>
            </p:cNvPr>
            <p:cNvSpPr txBox="1"/>
            <p:nvPr/>
          </p:nvSpPr>
          <p:spPr>
            <a:xfrm rot="19957340">
              <a:off x="6948748" y="3116929"/>
              <a:ext cx="2405542" cy="1077218"/>
            </a:xfrm>
            <a:prstGeom prst="rect">
              <a:avLst/>
            </a:prstGeom>
            <a:noFill/>
          </p:spPr>
          <p:txBody>
            <a:bodyPr wrap="square" rtlCol="0">
              <a:spAutoFit/>
            </a:bodyPr>
            <a:lstStyle/>
            <a:p>
              <a:pPr algn="ctr"/>
              <a:r>
                <a:rPr lang="fr-FR" sz="3200" b="1" dirty="0"/>
                <a:t>Référentiel du PSSI*</a:t>
              </a:r>
              <a:endParaRPr lang="fr-BE" sz="3200" b="1" dirty="0"/>
            </a:p>
          </p:txBody>
        </p:sp>
      </p:grpSp>
      <p:sp>
        <p:nvSpPr>
          <p:cNvPr id="4" name="ZoneTexte 3">
            <a:extLst>
              <a:ext uri="{FF2B5EF4-FFF2-40B4-BE49-F238E27FC236}">
                <a16:creationId xmlns:a16="http://schemas.microsoft.com/office/drawing/2014/main" id="{7284ABA9-B14B-B915-6E29-6C5FEAEC7ADB}"/>
              </a:ext>
            </a:extLst>
          </p:cNvPr>
          <p:cNvSpPr txBox="1"/>
          <p:nvPr/>
        </p:nvSpPr>
        <p:spPr>
          <a:xfrm>
            <a:off x="433137" y="866274"/>
            <a:ext cx="11262121" cy="584775"/>
          </a:xfrm>
          <a:prstGeom prst="rect">
            <a:avLst/>
          </a:prstGeom>
          <a:noFill/>
        </p:spPr>
        <p:txBody>
          <a:bodyPr wrap="square" rtlCol="0">
            <a:spAutoFit/>
          </a:bodyPr>
          <a:lstStyle/>
          <a:p>
            <a:r>
              <a:rPr lang="fr-FR" sz="3200" dirty="0"/>
              <a:t>1 outil : les </a:t>
            </a:r>
            <a:r>
              <a:rPr lang="fr-FR" sz="3200" dirty="0">
                <a:solidFill>
                  <a:srgbClr val="C00000"/>
                </a:solidFill>
              </a:rPr>
              <a:t>DOC</a:t>
            </a:r>
            <a:r>
              <a:rPr lang="fr-FR" sz="3200" dirty="0"/>
              <a:t> = </a:t>
            </a:r>
            <a:r>
              <a:rPr lang="fr-FR" sz="3200" dirty="0">
                <a:solidFill>
                  <a:srgbClr val="C00000"/>
                </a:solidFill>
              </a:rPr>
              <a:t>D</a:t>
            </a:r>
            <a:r>
              <a:rPr lang="fr-FR" sz="3200" dirty="0"/>
              <a:t>écret – </a:t>
            </a:r>
            <a:r>
              <a:rPr lang="fr-FR" sz="3200" dirty="0">
                <a:solidFill>
                  <a:srgbClr val="C00000"/>
                </a:solidFill>
              </a:rPr>
              <a:t>O</a:t>
            </a:r>
            <a:r>
              <a:rPr lang="fr-FR" sz="3200" dirty="0"/>
              <a:t>rdonnance - </a:t>
            </a:r>
            <a:r>
              <a:rPr lang="fr-FR" sz="3200" dirty="0">
                <a:solidFill>
                  <a:srgbClr val="C00000"/>
                </a:solidFill>
              </a:rPr>
              <a:t>C</a:t>
            </a:r>
            <a:r>
              <a:rPr lang="fr-FR" sz="3200" dirty="0"/>
              <a:t>onjoints</a:t>
            </a:r>
            <a:endParaRPr lang="fr-BE" sz="3200" dirty="0"/>
          </a:p>
        </p:txBody>
      </p:sp>
      <p:sp>
        <p:nvSpPr>
          <p:cNvPr id="2" name="ZoneTexte 1">
            <a:extLst>
              <a:ext uri="{FF2B5EF4-FFF2-40B4-BE49-F238E27FC236}">
                <a16:creationId xmlns:a16="http://schemas.microsoft.com/office/drawing/2014/main" id="{EA4030FD-5718-CFFD-B597-AB84FE9FA772}"/>
              </a:ext>
            </a:extLst>
          </p:cNvPr>
          <p:cNvSpPr txBox="1"/>
          <p:nvPr/>
        </p:nvSpPr>
        <p:spPr>
          <a:xfrm>
            <a:off x="4072733" y="6122923"/>
            <a:ext cx="5324354" cy="369332"/>
          </a:xfrm>
          <a:prstGeom prst="rect">
            <a:avLst/>
          </a:prstGeom>
          <a:noFill/>
        </p:spPr>
        <p:txBody>
          <a:bodyPr wrap="square" rtlCol="0">
            <a:spAutoFit/>
          </a:bodyPr>
          <a:lstStyle/>
          <a:p>
            <a:r>
              <a:rPr lang="fr-FR" i="1" dirty="0"/>
              <a:t>* Dispo sur www.brusselstakescare.be</a:t>
            </a:r>
            <a:endParaRPr lang="fr-BE" i="1" dirty="0"/>
          </a:p>
        </p:txBody>
      </p:sp>
      <p:sp>
        <p:nvSpPr>
          <p:cNvPr id="3" name="Espace réservé du numéro de diapositive 2">
            <a:extLst>
              <a:ext uri="{FF2B5EF4-FFF2-40B4-BE49-F238E27FC236}">
                <a16:creationId xmlns:a16="http://schemas.microsoft.com/office/drawing/2014/main" id="{3EFC3678-551D-AF08-5BC2-4F7447ED7925}"/>
              </a:ext>
            </a:extLst>
          </p:cNvPr>
          <p:cNvSpPr>
            <a:spLocks noGrp="1"/>
          </p:cNvSpPr>
          <p:nvPr>
            <p:ph type="sldNum" sz="quarter" idx="12"/>
          </p:nvPr>
        </p:nvSpPr>
        <p:spPr/>
        <p:txBody>
          <a:bodyPr/>
          <a:lstStyle/>
          <a:p>
            <a:fld id="{C9CF7322-8CD7-475F-8BB3-7CD16EB6B2EC}" type="slidenum">
              <a:rPr lang="fr-BE" smtClean="0"/>
              <a:t>4</a:t>
            </a:fld>
            <a:endParaRPr lang="fr-BE"/>
          </a:p>
        </p:txBody>
      </p:sp>
      <p:sp>
        <p:nvSpPr>
          <p:cNvPr id="7" name="Espace réservé du numéro de diapositive 10">
            <a:extLst>
              <a:ext uri="{FF2B5EF4-FFF2-40B4-BE49-F238E27FC236}">
                <a16:creationId xmlns:a16="http://schemas.microsoft.com/office/drawing/2014/main" id="{F07EDBEE-63EA-8D32-86F5-D079ABDF096F}"/>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4</a:t>
            </a:fld>
            <a:endParaRPr lang="fr-BE" sz="4000" b="1" dirty="0">
              <a:solidFill>
                <a:srgbClr val="00FF00"/>
              </a:solidFill>
            </a:endParaRPr>
          </a:p>
        </p:txBody>
      </p:sp>
    </p:spTree>
    <p:extLst>
      <p:ext uri="{BB962C8B-B14F-4D97-AF65-F5344CB8AC3E}">
        <p14:creationId xmlns:p14="http://schemas.microsoft.com/office/powerpoint/2010/main" val="8820884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5"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2000"/>
                                        <p:tgtEl>
                                          <p:spTgt spid="15"/>
                                        </p:tgtEl>
                                      </p:cBhvr>
                                    </p:animEffect>
                                    <p:anim calcmode="lin" valueType="num">
                                      <p:cBhvr>
                                        <p:cTn id="8" dur="2000" fill="hold"/>
                                        <p:tgtEl>
                                          <p:spTgt spid="15"/>
                                        </p:tgtEl>
                                        <p:attrNameLst>
                                          <p:attrName>style.rotation</p:attrName>
                                        </p:attrNameLst>
                                      </p:cBhvr>
                                      <p:tavLst>
                                        <p:tav tm="0">
                                          <p:val>
                                            <p:fltVal val="720"/>
                                          </p:val>
                                        </p:tav>
                                        <p:tav tm="100000">
                                          <p:val>
                                            <p:fltVal val="0"/>
                                          </p:val>
                                        </p:tav>
                                      </p:tavLst>
                                    </p:anim>
                                    <p:anim calcmode="lin" valueType="num">
                                      <p:cBhvr>
                                        <p:cTn id="9" dur="2000" fill="hold"/>
                                        <p:tgtEl>
                                          <p:spTgt spid="15"/>
                                        </p:tgtEl>
                                        <p:attrNameLst>
                                          <p:attrName>ppt_h</p:attrName>
                                        </p:attrNameLst>
                                      </p:cBhvr>
                                      <p:tavLst>
                                        <p:tav tm="0">
                                          <p:val>
                                            <p:fltVal val="0"/>
                                          </p:val>
                                        </p:tav>
                                        <p:tav tm="100000">
                                          <p:val>
                                            <p:strVal val="#ppt_h"/>
                                          </p:val>
                                        </p:tav>
                                      </p:tavLst>
                                    </p:anim>
                                    <p:anim calcmode="lin" valueType="num">
                                      <p:cBhvr>
                                        <p:cTn id="10" dur="2000" fill="hold"/>
                                        <p:tgtEl>
                                          <p:spTgt spid="15"/>
                                        </p:tgtEl>
                                        <p:attrNameLst>
                                          <p:attrName>ppt_w</p:attrName>
                                        </p:attrNameLst>
                                      </p:cBhvr>
                                      <p:tavLst>
                                        <p:tav tm="0">
                                          <p:val>
                                            <p:fltVal val="0"/>
                                          </p:val>
                                        </p:tav>
                                        <p:tav tm="100000">
                                          <p:val>
                                            <p:strVal val="#ppt_w"/>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2000"/>
                                        <p:tgtEl>
                                          <p:spTgt spid="16"/>
                                        </p:tgtEl>
                                      </p:cBhvr>
                                    </p:animEffect>
                                    <p:anim calcmode="lin" valueType="num">
                                      <p:cBhvr>
                                        <p:cTn id="16" dur="2000" fill="hold"/>
                                        <p:tgtEl>
                                          <p:spTgt spid="16"/>
                                        </p:tgtEl>
                                        <p:attrNameLst>
                                          <p:attrName>style.rotation</p:attrName>
                                        </p:attrNameLst>
                                      </p:cBhvr>
                                      <p:tavLst>
                                        <p:tav tm="0">
                                          <p:val>
                                            <p:fltVal val="720"/>
                                          </p:val>
                                        </p:tav>
                                        <p:tav tm="100000">
                                          <p:val>
                                            <p:fltVal val="0"/>
                                          </p:val>
                                        </p:tav>
                                      </p:tavLst>
                                    </p:anim>
                                    <p:anim calcmode="lin" valueType="num">
                                      <p:cBhvr>
                                        <p:cTn id="17" dur="2000" fill="hold"/>
                                        <p:tgtEl>
                                          <p:spTgt spid="16"/>
                                        </p:tgtEl>
                                        <p:attrNameLst>
                                          <p:attrName>ppt_h</p:attrName>
                                        </p:attrNameLst>
                                      </p:cBhvr>
                                      <p:tavLst>
                                        <p:tav tm="0">
                                          <p:val>
                                            <p:fltVal val="0"/>
                                          </p:val>
                                        </p:tav>
                                        <p:tav tm="100000">
                                          <p:val>
                                            <p:strVal val="#ppt_h"/>
                                          </p:val>
                                        </p:tav>
                                      </p:tavLst>
                                    </p:anim>
                                    <p:anim calcmode="lin" valueType="num">
                                      <p:cBhvr>
                                        <p:cTn id="18" dur="2000" fill="hold"/>
                                        <p:tgtEl>
                                          <p:spTgt spid="16"/>
                                        </p:tgtEl>
                                        <p:attrNameLst>
                                          <p:attrName>ppt_w</p:attrName>
                                        </p:attrNameLst>
                                      </p:cBhvr>
                                      <p:tavLst>
                                        <p:tav tm="0">
                                          <p:val>
                                            <p:fltVal val="0"/>
                                          </p:val>
                                        </p:tav>
                                        <p:tav tm="100000">
                                          <p:val>
                                            <p:strVal val="#ppt_w"/>
                                          </p:val>
                                        </p:tav>
                                      </p:tavLst>
                                    </p:anim>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7"/>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35" presetClass="entr" presetSubtype="0" fill="hold" nodeType="clickEffect">
                                  <p:stCondLst>
                                    <p:cond delay="0"/>
                                  </p:stCondLst>
                                  <p:childTnLst>
                                    <p:set>
                                      <p:cBhvr>
                                        <p:cTn id="26" dur="1" fill="hold">
                                          <p:stCondLst>
                                            <p:cond delay="0"/>
                                          </p:stCondLst>
                                        </p:cTn>
                                        <p:tgtEl>
                                          <p:spTgt spid="18"/>
                                        </p:tgtEl>
                                        <p:attrNameLst>
                                          <p:attrName>style.visibility</p:attrName>
                                        </p:attrNameLst>
                                      </p:cBhvr>
                                      <p:to>
                                        <p:strVal val="visible"/>
                                      </p:to>
                                    </p:set>
                                    <p:animEffect transition="in" filter="fade">
                                      <p:cBhvr>
                                        <p:cTn id="27" dur="2000"/>
                                        <p:tgtEl>
                                          <p:spTgt spid="18"/>
                                        </p:tgtEl>
                                      </p:cBhvr>
                                    </p:animEffect>
                                    <p:anim calcmode="lin" valueType="num">
                                      <p:cBhvr>
                                        <p:cTn id="28" dur="2000" fill="hold"/>
                                        <p:tgtEl>
                                          <p:spTgt spid="18"/>
                                        </p:tgtEl>
                                        <p:attrNameLst>
                                          <p:attrName>style.rotation</p:attrName>
                                        </p:attrNameLst>
                                      </p:cBhvr>
                                      <p:tavLst>
                                        <p:tav tm="0">
                                          <p:val>
                                            <p:fltVal val="720"/>
                                          </p:val>
                                        </p:tav>
                                        <p:tav tm="100000">
                                          <p:val>
                                            <p:fltVal val="0"/>
                                          </p:val>
                                        </p:tav>
                                      </p:tavLst>
                                    </p:anim>
                                    <p:anim calcmode="lin" valueType="num">
                                      <p:cBhvr>
                                        <p:cTn id="29" dur="2000" fill="hold"/>
                                        <p:tgtEl>
                                          <p:spTgt spid="18"/>
                                        </p:tgtEl>
                                        <p:attrNameLst>
                                          <p:attrName>ppt_h</p:attrName>
                                        </p:attrNameLst>
                                      </p:cBhvr>
                                      <p:tavLst>
                                        <p:tav tm="0">
                                          <p:val>
                                            <p:fltVal val="0"/>
                                          </p:val>
                                        </p:tav>
                                        <p:tav tm="100000">
                                          <p:val>
                                            <p:strVal val="#ppt_h"/>
                                          </p:val>
                                        </p:tav>
                                      </p:tavLst>
                                    </p:anim>
                                    <p:anim calcmode="lin" valueType="num">
                                      <p:cBhvr>
                                        <p:cTn id="30" dur="2000" fill="hold"/>
                                        <p:tgtEl>
                                          <p:spTgt spid="18"/>
                                        </p:tgtEl>
                                        <p:attrNameLst>
                                          <p:attrName>ppt_w</p:attrName>
                                        </p:attrNameLst>
                                      </p:cBhvr>
                                      <p:tavLst>
                                        <p:tav tm="0">
                                          <p:val>
                                            <p:fltVal val="0"/>
                                          </p:val>
                                        </p:tav>
                                        <p:tav tm="100000">
                                          <p:val>
                                            <p:strVal val="#ppt_w"/>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7" name="Espace réservé du contenu 2">
            <a:extLst>
              <a:ext uri="{FF2B5EF4-FFF2-40B4-BE49-F238E27FC236}">
                <a16:creationId xmlns:a16="http://schemas.microsoft.com/office/drawing/2014/main" id="{8CF92D4B-64E6-72D1-4022-21309EDCB933}"/>
              </a:ext>
            </a:extLst>
          </p:cNvPr>
          <p:cNvSpPr txBox="1">
            <a:spLocks/>
          </p:cNvSpPr>
          <p:nvPr/>
        </p:nvSpPr>
        <p:spPr>
          <a:xfrm>
            <a:off x="838200" y="575733"/>
            <a:ext cx="10515600" cy="5601230"/>
          </a:xfrm>
          <a:prstGeom prst="rect">
            <a:avLst/>
          </a:prstGeom>
        </p:spPr>
        <p:txBody>
          <a:bodyPr vert="horz" lIns="91440" tIns="45720" rIns="91440" bIns="45720" rtlCol="0">
            <a:norm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l"/>
            <a:endParaRPr lang="fr-BE" dirty="0"/>
          </a:p>
        </p:txBody>
      </p:sp>
      <p:sp>
        <p:nvSpPr>
          <p:cNvPr id="3" name="ZoneTexte 2">
            <a:extLst>
              <a:ext uri="{FF2B5EF4-FFF2-40B4-BE49-F238E27FC236}">
                <a16:creationId xmlns:a16="http://schemas.microsoft.com/office/drawing/2014/main" id="{E0DC5BBE-007B-E99C-57FB-864092925A04}"/>
              </a:ext>
            </a:extLst>
          </p:cNvPr>
          <p:cNvSpPr txBox="1"/>
          <p:nvPr/>
        </p:nvSpPr>
        <p:spPr>
          <a:xfrm>
            <a:off x="580767" y="378782"/>
            <a:ext cx="8671517" cy="646331"/>
          </a:xfrm>
          <a:prstGeom prst="rect">
            <a:avLst/>
          </a:prstGeom>
          <a:noFill/>
        </p:spPr>
        <p:txBody>
          <a:bodyPr wrap="square" rtlCol="0">
            <a:spAutoFit/>
          </a:bodyPr>
          <a:lstStyle/>
          <a:p>
            <a:r>
              <a:rPr lang="fr-FR" sz="3600" b="1" dirty="0"/>
              <a:t>Décret subsides facultatifs pluriannuels</a:t>
            </a:r>
          </a:p>
        </p:txBody>
      </p:sp>
      <p:sp>
        <p:nvSpPr>
          <p:cNvPr id="4" name="ZoneTexte 3">
            <a:extLst>
              <a:ext uri="{FF2B5EF4-FFF2-40B4-BE49-F238E27FC236}">
                <a16:creationId xmlns:a16="http://schemas.microsoft.com/office/drawing/2014/main" id="{CE884D74-855D-424C-2F7F-6F413F6D6557}"/>
              </a:ext>
            </a:extLst>
          </p:cNvPr>
          <p:cNvSpPr txBox="1"/>
          <p:nvPr/>
        </p:nvSpPr>
        <p:spPr>
          <a:xfrm>
            <a:off x="580767" y="1988035"/>
            <a:ext cx="11244649" cy="1200329"/>
          </a:xfrm>
          <a:prstGeom prst="rect">
            <a:avLst/>
          </a:prstGeom>
          <a:noFill/>
        </p:spPr>
        <p:txBody>
          <a:bodyPr wrap="square" rtlCol="0">
            <a:spAutoFit/>
          </a:bodyPr>
          <a:lstStyle/>
          <a:p>
            <a:endParaRPr lang="fr-FR" sz="2400" dirty="0">
              <a:solidFill>
                <a:srgbClr val="00B050"/>
              </a:solidFill>
            </a:endParaRPr>
          </a:p>
          <a:p>
            <a:pPr marL="342900" indent="-342900">
              <a:buFont typeface="Arial" panose="020B0604020202020204" pitchFamily="34" charset="0"/>
              <a:buChar char="•"/>
            </a:pPr>
            <a:endParaRPr lang="fr-FR" sz="2400" dirty="0">
              <a:solidFill>
                <a:srgbClr val="00B050"/>
              </a:solidFill>
            </a:endParaRPr>
          </a:p>
          <a:p>
            <a:pPr marL="342900" indent="-342900">
              <a:buFont typeface="Arial" panose="020B0604020202020204" pitchFamily="34" charset="0"/>
              <a:buChar char="•"/>
            </a:pPr>
            <a:endParaRPr lang="fr-BE" sz="2400" dirty="0">
              <a:solidFill>
                <a:srgbClr val="00B050"/>
              </a:solidFill>
            </a:endParaRPr>
          </a:p>
        </p:txBody>
      </p:sp>
      <p:sp>
        <p:nvSpPr>
          <p:cNvPr id="10" name="ZoneTexte 9">
            <a:extLst>
              <a:ext uri="{FF2B5EF4-FFF2-40B4-BE49-F238E27FC236}">
                <a16:creationId xmlns:a16="http://schemas.microsoft.com/office/drawing/2014/main" id="{EBD1F57A-5058-48DE-7D23-B1790E7BC7A9}"/>
              </a:ext>
            </a:extLst>
          </p:cNvPr>
          <p:cNvSpPr txBox="1"/>
          <p:nvPr/>
        </p:nvSpPr>
        <p:spPr>
          <a:xfrm>
            <a:off x="580767" y="1140616"/>
            <a:ext cx="10515600" cy="5262979"/>
          </a:xfrm>
          <a:prstGeom prst="rect">
            <a:avLst/>
          </a:prstGeom>
          <a:noFill/>
        </p:spPr>
        <p:txBody>
          <a:bodyPr wrap="square" rtlCol="0">
            <a:spAutoFit/>
          </a:bodyPr>
          <a:lstStyle/>
          <a:p>
            <a:r>
              <a:rPr lang="fr-FR" sz="2800" b="1" dirty="0"/>
              <a:t>SI : </a:t>
            </a:r>
          </a:p>
          <a:p>
            <a:pPr marL="457200" indent="-457200">
              <a:buFontTx/>
              <a:buChar char="-"/>
            </a:pPr>
            <a:r>
              <a:rPr lang="fr-FR" sz="2800" dirty="0"/>
              <a:t>Projets en initiative de 3 ans et +</a:t>
            </a:r>
          </a:p>
          <a:p>
            <a:pPr marL="457200" indent="-457200">
              <a:buFontTx/>
              <a:buChar char="-"/>
            </a:pPr>
            <a:r>
              <a:rPr lang="fr-FR" sz="2800" dirty="0"/>
              <a:t>Dans 1+ axe du PSSI</a:t>
            </a:r>
          </a:p>
          <a:p>
            <a:pPr marL="457200" indent="-457200">
              <a:buFontTx/>
              <a:buChar char="-"/>
            </a:pPr>
            <a:r>
              <a:rPr lang="fr-FR" sz="2800" dirty="0"/>
              <a:t>Pas dans conditions d’agrément</a:t>
            </a:r>
          </a:p>
          <a:p>
            <a:endParaRPr lang="fr-FR" sz="2800" dirty="0"/>
          </a:p>
          <a:p>
            <a:r>
              <a:rPr lang="fr-FR" sz="2800" b="1" dirty="0"/>
              <a:t>ALORS :</a:t>
            </a:r>
          </a:p>
          <a:p>
            <a:pPr marL="457200" indent="-457200">
              <a:buFont typeface="Wingdings" panose="05000000000000000000" pitchFamily="2" charset="2"/>
              <a:buChar char="Ø"/>
            </a:pPr>
            <a:r>
              <a:rPr lang="fr-FR" sz="2800" dirty="0"/>
              <a:t>Subside sur 3 puis 5 ans</a:t>
            </a:r>
          </a:p>
          <a:p>
            <a:pPr marL="457200" indent="-457200">
              <a:buFont typeface="Wingdings" panose="05000000000000000000" pitchFamily="2" charset="2"/>
              <a:buChar char="Ø"/>
            </a:pPr>
            <a:r>
              <a:rPr lang="fr-FR" sz="2800" dirty="0"/>
              <a:t>Reconductible selon évaluation</a:t>
            </a:r>
          </a:p>
          <a:p>
            <a:pPr marL="457200" indent="-457200">
              <a:buFont typeface="Wingdings" panose="05000000000000000000" pitchFamily="2" charset="2"/>
              <a:buChar char="Ø"/>
            </a:pPr>
            <a:r>
              <a:rPr lang="fr-FR" sz="2800" dirty="0"/>
              <a:t>Indexé</a:t>
            </a:r>
          </a:p>
          <a:p>
            <a:pPr marL="457200" indent="-457200">
              <a:buFont typeface="Wingdings" panose="05000000000000000000" pitchFamily="2" charset="2"/>
              <a:buChar char="Ø"/>
            </a:pPr>
            <a:r>
              <a:rPr lang="fr-FR" sz="2800" dirty="0"/>
              <a:t>COCOF et COCOM</a:t>
            </a:r>
          </a:p>
          <a:p>
            <a:pPr marL="457200" indent="-457200">
              <a:buFontTx/>
              <a:buChar char="-"/>
            </a:pPr>
            <a:endParaRPr lang="fr-FR" sz="2800" b="1" dirty="0"/>
          </a:p>
          <a:p>
            <a:pPr marL="457200" indent="-457200">
              <a:buFontTx/>
              <a:buChar char="-"/>
            </a:pPr>
            <a:endParaRPr lang="fr-FR" sz="2800" b="1" dirty="0">
              <a:solidFill>
                <a:srgbClr val="00B050"/>
              </a:solidFill>
            </a:endParaRPr>
          </a:p>
        </p:txBody>
      </p:sp>
      <p:pic>
        <p:nvPicPr>
          <p:cNvPr id="11" name="Image 10" descr="Une image contenant plante, fleur, pétale, Plante annuelle&#10;&#10;Description générée automatiquement">
            <a:extLst>
              <a:ext uri="{FF2B5EF4-FFF2-40B4-BE49-F238E27FC236}">
                <a16:creationId xmlns:a16="http://schemas.microsoft.com/office/drawing/2014/main" id="{525FC0C0-24CB-5AA6-81D3-9BE7CC7C970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11233" y="1777800"/>
            <a:ext cx="5400000" cy="3600000"/>
          </a:xfrm>
          <a:prstGeom prst="rect">
            <a:avLst/>
          </a:prstGeom>
        </p:spPr>
      </p:pic>
      <p:sp>
        <p:nvSpPr>
          <p:cNvPr id="12" name="Espace réservé du numéro de diapositive 11">
            <a:extLst>
              <a:ext uri="{FF2B5EF4-FFF2-40B4-BE49-F238E27FC236}">
                <a16:creationId xmlns:a16="http://schemas.microsoft.com/office/drawing/2014/main" id="{99396CA5-7526-6FAA-D68E-83EE69D9922A}"/>
              </a:ext>
            </a:extLst>
          </p:cNvPr>
          <p:cNvSpPr>
            <a:spLocks noGrp="1"/>
          </p:cNvSpPr>
          <p:nvPr>
            <p:ph type="sldNum" sz="quarter" idx="12"/>
          </p:nvPr>
        </p:nvSpPr>
        <p:spPr/>
        <p:txBody>
          <a:bodyPr/>
          <a:lstStyle/>
          <a:p>
            <a:fld id="{C9CF7322-8CD7-475F-8BB3-7CD16EB6B2EC}" type="slidenum">
              <a:rPr lang="fr-BE" smtClean="0"/>
              <a:t>40</a:t>
            </a:fld>
            <a:endParaRPr lang="fr-BE"/>
          </a:p>
        </p:txBody>
      </p:sp>
      <p:sp>
        <p:nvSpPr>
          <p:cNvPr id="13" name="Espace réservé du numéro de diapositive 10">
            <a:extLst>
              <a:ext uri="{FF2B5EF4-FFF2-40B4-BE49-F238E27FC236}">
                <a16:creationId xmlns:a16="http://schemas.microsoft.com/office/drawing/2014/main" id="{D47E16C5-736B-F2DD-77E3-2AF772EBAD80}"/>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40</a:t>
            </a:fld>
            <a:endParaRPr lang="fr-BE" sz="4000" b="1" dirty="0">
              <a:solidFill>
                <a:srgbClr val="00FF00"/>
              </a:solidFill>
            </a:endParaRPr>
          </a:p>
        </p:txBody>
      </p:sp>
    </p:spTree>
    <p:extLst>
      <p:ext uri="{BB962C8B-B14F-4D97-AF65-F5344CB8AC3E}">
        <p14:creationId xmlns:p14="http://schemas.microsoft.com/office/powerpoint/2010/main" val="36350627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descr="Une image contenant Caractère coloré, orange, motif, art&#10;&#10;Description générée automatiquement">
            <a:extLst>
              <a:ext uri="{FF2B5EF4-FFF2-40B4-BE49-F238E27FC236}">
                <a16:creationId xmlns:a16="http://schemas.microsoft.com/office/drawing/2014/main" id="{F78D54C4-4E8C-D9E6-BA68-77D57D38205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9631"/>
            <a:ext cx="12192000" cy="6818737"/>
          </a:xfrm>
          <a:prstGeom prst="rect">
            <a:avLst/>
          </a:prstGeom>
        </p:spPr>
      </p:pic>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solidFill>
                  <a:schemeClr val="bg1"/>
                </a:solidFill>
              </a:rPr>
              <a:t>Forum 16 – 18/04/2024</a:t>
            </a:r>
            <a:endParaRPr lang="fr-BE" sz="1400" dirty="0">
              <a:solidFill>
                <a:schemeClr val="bg1"/>
              </a:solidFill>
            </a:endParaRPr>
          </a:p>
        </p:txBody>
      </p:sp>
      <p:sp>
        <p:nvSpPr>
          <p:cNvPr id="8" name="Titre 7">
            <a:extLst>
              <a:ext uri="{FF2B5EF4-FFF2-40B4-BE49-F238E27FC236}">
                <a16:creationId xmlns:a16="http://schemas.microsoft.com/office/drawing/2014/main" id="{46D47F9F-052A-12E5-48FD-9C86DBA0E3BF}"/>
              </a:ext>
            </a:extLst>
          </p:cNvPr>
          <p:cNvSpPr>
            <a:spLocks noGrp="1"/>
          </p:cNvSpPr>
          <p:nvPr>
            <p:ph type="ctrTitle"/>
          </p:nvPr>
        </p:nvSpPr>
        <p:spPr>
          <a:xfrm>
            <a:off x="1524000" y="2420221"/>
            <a:ext cx="9144000" cy="2387600"/>
          </a:xfrm>
        </p:spPr>
        <p:txBody>
          <a:bodyPr>
            <a:normAutofit/>
          </a:bodyPr>
          <a:lstStyle/>
          <a:p>
            <a:r>
              <a:rPr lang="fr-FR" b="1" dirty="0"/>
              <a:t>Questions et échanges</a:t>
            </a:r>
            <a:endParaRPr lang="fr-BE" b="1" dirty="0"/>
          </a:p>
        </p:txBody>
      </p:sp>
      <p:sp>
        <p:nvSpPr>
          <p:cNvPr id="2" name="Espace réservé du numéro de diapositive 1">
            <a:extLst>
              <a:ext uri="{FF2B5EF4-FFF2-40B4-BE49-F238E27FC236}">
                <a16:creationId xmlns:a16="http://schemas.microsoft.com/office/drawing/2014/main" id="{93354B3A-3880-1B3C-7DCE-F31E3BAEC587}"/>
              </a:ext>
            </a:extLst>
          </p:cNvPr>
          <p:cNvSpPr>
            <a:spLocks noGrp="1"/>
          </p:cNvSpPr>
          <p:nvPr>
            <p:ph type="sldNum" sz="quarter" idx="12"/>
          </p:nvPr>
        </p:nvSpPr>
        <p:spPr/>
        <p:txBody>
          <a:bodyPr/>
          <a:lstStyle/>
          <a:p>
            <a:fld id="{C9CF7322-8CD7-475F-8BB3-7CD16EB6B2EC}" type="slidenum">
              <a:rPr lang="fr-BE" smtClean="0"/>
              <a:t>41</a:t>
            </a:fld>
            <a:endParaRPr lang="fr-BE"/>
          </a:p>
        </p:txBody>
      </p:sp>
    </p:spTree>
    <p:extLst>
      <p:ext uri="{BB962C8B-B14F-4D97-AF65-F5344CB8AC3E}">
        <p14:creationId xmlns:p14="http://schemas.microsoft.com/office/powerpoint/2010/main" val="48046093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60947" y="347055"/>
            <a:ext cx="10732168" cy="954107"/>
          </a:xfrm>
          <a:prstGeom prst="rect">
            <a:avLst/>
          </a:prstGeom>
          <a:noFill/>
        </p:spPr>
        <p:txBody>
          <a:bodyPr wrap="square" rtlCol="0">
            <a:spAutoFit/>
          </a:bodyPr>
          <a:lstStyle/>
          <a:p>
            <a:r>
              <a:rPr lang="fr-FR" sz="2800" b="1" dirty="0"/>
              <a:t>DOC 1 : PSSI </a:t>
            </a:r>
          </a:p>
          <a:p>
            <a:r>
              <a:rPr lang="fr-FR" sz="2800" b="1" dirty="0"/>
              <a:t>Objectifs et Principes</a:t>
            </a:r>
            <a:endParaRPr lang="fr-BE" sz="2800" b="1" dirty="0"/>
          </a:p>
        </p:txBody>
      </p:sp>
      <p:sp>
        <p:nvSpPr>
          <p:cNvPr id="28" name="ZoneTexte 27">
            <a:extLst>
              <a:ext uri="{FF2B5EF4-FFF2-40B4-BE49-F238E27FC236}">
                <a16:creationId xmlns:a16="http://schemas.microsoft.com/office/drawing/2014/main" id="{47DC3CD8-9790-AAC3-8D2E-A1B1DEE60963}"/>
              </a:ext>
            </a:extLst>
          </p:cNvPr>
          <p:cNvSpPr txBox="1"/>
          <p:nvPr/>
        </p:nvSpPr>
        <p:spPr>
          <a:xfrm>
            <a:off x="293750" y="1660358"/>
            <a:ext cx="2154655" cy="1200329"/>
          </a:xfrm>
          <a:prstGeom prst="rect">
            <a:avLst/>
          </a:prstGeom>
          <a:noFill/>
        </p:spPr>
        <p:txBody>
          <a:bodyPr wrap="square" rtlCol="0">
            <a:spAutoFit/>
          </a:bodyPr>
          <a:lstStyle/>
          <a:p>
            <a:pPr marL="285750" indent="-285750">
              <a:buFont typeface="Arial" panose="020B0604020202020204" pitchFamily="34" charset="0"/>
              <a:buChar char="•"/>
            </a:pPr>
            <a:r>
              <a:rPr lang="fr-FR" sz="2400" dirty="0"/>
              <a:t>Accessibilité</a:t>
            </a:r>
          </a:p>
          <a:p>
            <a:pPr marL="285750" indent="-285750">
              <a:buFont typeface="Arial" panose="020B0604020202020204" pitchFamily="34" charset="0"/>
              <a:buChar char="•"/>
            </a:pPr>
            <a:r>
              <a:rPr lang="fr-FR" sz="2400" dirty="0"/>
              <a:t>Coordination</a:t>
            </a:r>
          </a:p>
          <a:p>
            <a:pPr marL="285750" indent="-285750">
              <a:buFont typeface="Arial" panose="020B0604020202020204" pitchFamily="34" charset="0"/>
              <a:buChar char="•"/>
            </a:pPr>
            <a:r>
              <a:rPr lang="fr-FR" sz="2400" dirty="0"/>
              <a:t>Cohérence</a:t>
            </a:r>
            <a:endParaRPr lang="fr-BE" sz="2400" dirty="0"/>
          </a:p>
        </p:txBody>
      </p:sp>
      <p:grpSp>
        <p:nvGrpSpPr>
          <p:cNvPr id="38" name="Groupe 37">
            <a:extLst>
              <a:ext uri="{FF2B5EF4-FFF2-40B4-BE49-F238E27FC236}">
                <a16:creationId xmlns:a16="http://schemas.microsoft.com/office/drawing/2014/main" id="{8381728D-5109-97B1-EBF0-D0B86D86F15C}"/>
              </a:ext>
            </a:extLst>
          </p:cNvPr>
          <p:cNvGrpSpPr/>
          <p:nvPr/>
        </p:nvGrpSpPr>
        <p:grpSpPr>
          <a:xfrm>
            <a:off x="2525518" y="1243936"/>
            <a:ext cx="2205503" cy="2120044"/>
            <a:chOff x="2525518" y="1243936"/>
            <a:chExt cx="2205503" cy="2120044"/>
          </a:xfrm>
        </p:grpSpPr>
        <p:pic>
          <p:nvPicPr>
            <p:cNvPr id="20" name="Image 19">
              <a:extLst>
                <a:ext uri="{FF2B5EF4-FFF2-40B4-BE49-F238E27FC236}">
                  <a16:creationId xmlns:a16="http://schemas.microsoft.com/office/drawing/2014/main" id="{9922057B-2FD1-511B-2BBA-0C40A614A223}"/>
                </a:ext>
              </a:extLst>
            </p:cNvPr>
            <p:cNvPicPr>
              <a:picLocks noChangeAspect="1"/>
            </p:cNvPicPr>
            <p:nvPr/>
          </p:nvPicPr>
          <p:blipFill>
            <a:blip r:embed="rId4"/>
            <a:stretch>
              <a:fillRect/>
            </a:stretch>
          </p:blipFill>
          <p:spPr>
            <a:xfrm>
              <a:off x="2904436" y="1243936"/>
              <a:ext cx="1396818" cy="2120044"/>
            </a:xfrm>
            <a:prstGeom prst="rect">
              <a:avLst/>
            </a:prstGeom>
          </p:spPr>
        </p:pic>
        <p:sp>
          <p:nvSpPr>
            <p:cNvPr id="29" name="ZoneTexte 28">
              <a:extLst>
                <a:ext uri="{FF2B5EF4-FFF2-40B4-BE49-F238E27FC236}">
                  <a16:creationId xmlns:a16="http://schemas.microsoft.com/office/drawing/2014/main" id="{F7F46E1D-7827-45F1-F8EC-8D909DFFA2CA}"/>
                </a:ext>
              </a:extLst>
            </p:cNvPr>
            <p:cNvSpPr txBox="1"/>
            <p:nvPr/>
          </p:nvSpPr>
          <p:spPr>
            <a:xfrm>
              <a:off x="2525518" y="1985211"/>
              <a:ext cx="2205503" cy="1077218"/>
            </a:xfrm>
            <a:prstGeom prst="rect">
              <a:avLst/>
            </a:prstGeom>
            <a:noFill/>
          </p:spPr>
          <p:txBody>
            <a:bodyPr wrap="square" rtlCol="0">
              <a:spAutoFit/>
            </a:bodyPr>
            <a:lstStyle/>
            <a:p>
              <a:pPr algn="ctr"/>
              <a:r>
                <a:rPr lang="fr-FR" sz="3200" b="1" dirty="0"/>
                <a:t>Pro</a:t>
              </a:r>
              <a:r>
                <a:rPr lang="fr-FR" sz="3200" b="1" dirty="0">
                  <a:solidFill>
                    <a:schemeClr val="bg1"/>
                  </a:solidFill>
                </a:rPr>
                <a:t>motio</a:t>
              </a:r>
              <a:r>
                <a:rPr lang="fr-FR" sz="3200" b="1" dirty="0"/>
                <a:t>n</a:t>
              </a:r>
              <a:r>
                <a:rPr lang="fr-FR" sz="3200" b="1" dirty="0">
                  <a:solidFill>
                    <a:schemeClr val="bg1"/>
                  </a:solidFill>
                </a:rPr>
                <a:t> santé</a:t>
              </a:r>
              <a:endParaRPr lang="fr-BE" sz="3200" b="1" dirty="0">
                <a:solidFill>
                  <a:schemeClr val="bg1"/>
                </a:solidFill>
              </a:endParaRPr>
            </a:p>
          </p:txBody>
        </p:sp>
      </p:grpSp>
      <p:grpSp>
        <p:nvGrpSpPr>
          <p:cNvPr id="39" name="Groupe 38">
            <a:extLst>
              <a:ext uri="{FF2B5EF4-FFF2-40B4-BE49-F238E27FC236}">
                <a16:creationId xmlns:a16="http://schemas.microsoft.com/office/drawing/2014/main" id="{7D5F0F32-270C-8B59-9C99-C47EB1D5AF33}"/>
              </a:ext>
            </a:extLst>
          </p:cNvPr>
          <p:cNvGrpSpPr/>
          <p:nvPr/>
        </p:nvGrpSpPr>
        <p:grpSpPr>
          <a:xfrm>
            <a:off x="4804449" y="1483232"/>
            <a:ext cx="2267238" cy="1669042"/>
            <a:chOff x="4804449" y="1483232"/>
            <a:chExt cx="2267238" cy="1669042"/>
          </a:xfrm>
        </p:grpSpPr>
        <p:pic>
          <p:nvPicPr>
            <p:cNvPr id="12" name="Image 11">
              <a:extLst>
                <a:ext uri="{FF2B5EF4-FFF2-40B4-BE49-F238E27FC236}">
                  <a16:creationId xmlns:a16="http://schemas.microsoft.com/office/drawing/2014/main" id="{D9F4AE21-9D50-7987-FFDA-145F10B4DCB2}"/>
                </a:ext>
              </a:extLst>
            </p:cNvPr>
            <p:cNvPicPr>
              <a:picLocks noChangeAspect="1"/>
            </p:cNvPicPr>
            <p:nvPr/>
          </p:nvPicPr>
          <p:blipFill>
            <a:blip r:embed="rId5"/>
            <a:stretch>
              <a:fillRect/>
            </a:stretch>
          </p:blipFill>
          <p:spPr>
            <a:xfrm>
              <a:off x="4804449" y="1483232"/>
              <a:ext cx="2267238" cy="1669042"/>
            </a:xfrm>
            <a:prstGeom prst="rect">
              <a:avLst/>
            </a:prstGeom>
          </p:spPr>
        </p:pic>
        <p:sp>
          <p:nvSpPr>
            <p:cNvPr id="30" name="ZoneTexte 29">
              <a:extLst>
                <a:ext uri="{FF2B5EF4-FFF2-40B4-BE49-F238E27FC236}">
                  <a16:creationId xmlns:a16="http://schemas.microsoft.com/office/drawing/2014/main" id="{6778AD66-3E9F-633B-739F-09212B92CEA1}"/>
                </a:ext>
              </a:extLst>
            </p:cNvPr>
            <p:cNvSpPr txBox="1"/>
            <p:nvPr/>
          </p:nvSpPr>
          <p:spPr>
            <a:xfrm>
              <a:off x="4804449" y="1756611"/>
              <a:ext cx="2130088" cy="1200329"/>
            </a:xfrm>
            <a:prstGeom prst="rect">
              <a:avLst/>
            </a:prstGeom>
            <a:noFill/>
          </p:spPr>
          <p:txBody>
            <a:bodyPr wrap="square" rtlCol="0">
              <a:spAutoFit/>
            </a:bodyPr>
            <a:lstStyle/>
            <a:p>
              <a:pPr algn="ctr"/>
              <a:r>
                <a:rPr lang="fr-FR" sz="2400" b="1" dirty="0"/>
                <a:t>Intégration des secteurs social-santé</a:t>
              </a:r>
              <a:endParaRPr lang="fr-BE" sz="2400" b="1" dirty="0"/>
            </a:p>
          </p:txBody>
        </p:sp>
      </p:grpSp>
      <p:grpSp>
        <p:nvGrpSpPr>
          <p:cNvPr id="40" name="Groupe 39">
            <a:extLst>
              <a:ext uri="{FF2B5EF4-FFF2-40B4-BE49-F238E27FC236}">
                <a16:creationId xmlns:a16="http://schemas.microsoft.com/office/drawing/2014/main" id="{A175BD2F-D179-1579-3A63-3F43EED53C3D}"/>
              </a:ext>
            </a:extLst>
          </p:cNvPr>
          <p:cNvGrpSpPr/>
          <p:nvPr/>
        </p:nvGrpSpPr>
        <p:grpSpPr>
          <a:xfrm>
            <a:off x="7145115" y="1402813"/>
            <a:ext cx="1822331" cy="1867311"/>
            <a:chOff x="7145115" y="1402813"/>
            <a:chExt cx="1822331" cy="1867311"/>
          </a:xfrm>
        </p:grpSpPr>
        <p:pic>
          <p:nvPicPr>
            <p:cNvPr id="24" name="Image 23">
              <a:extLst>
                <a:ext uri="{FF2B5EF4-FFF2-40B4-BE49-F238E27FC236}">
                  <a16:creationId xmlns:a16="http://schemas.microsoft.com/office/drawing/2014/main" id="{667322D1-AB99-1F88-BCF4-0CE1141C0DB5}"/>
                </a:ext>
              </a:extLst>
            </p:cNvPr>
            <p:cNvPicPr>
              <a:picLocks noChangeAspect="1"/>
            </p:cNvPicPr>
            <p:nvPr/>
          </p:nvPicPr>
          <p:blipFill>
            <a:blip r:embed="rId6"/>
            <a:stretch>
              <a:fillRect/>
            </a:stretch>
          </p:blipFill>
          <p:spPr>
            <a:xfrm>
              <a:off x="7145115" y="1402813"/>
              <a:ext cx="1745218" cy="1867311"/>
            </a:xfrm>
            <a:prstGeom prst="rect">
              <a:avLst/>
            </a:prstGeom>
          </p:spPr>
        </p:pic>
        <p:sp>
          <p:nvSpPr>
            <p:cNvPr id="31" name="ZoneTexte 30">
              <a:extLst>
                <a:ext uri="{FF2B5EF4-FFF2-40B4-BE49-F238E27FC236}">
                  <a16:creationId xmlns:a16="http://schemas.microsoft.com/office/drawing/2014/main" id="{04C3A5B9-949B-D0F8-3D0E-26269A779DDD}"/>
                </a:ext>
              </a:extLst>
            </p:cNvPr>
            <p:cNvSpPr txBox="1"/>
            <p:nvPr/>
          </p:nvSpPr>
          <p:spPr>
            <a:xfrm>
              <a:off x="7169564" y="1940615"/>
              <a:ext cx="1797882" cy="954107"/>
            </a:xfrm>
            <a:prstGeom prst="rect">
              <a:avLst/>
            </a:prstGeom>
            <a:noFill/>
          </p:spPr>
          <p:txBody>
            <a:bodyPr wrap="square" rtlCol="0">
              <a:spAutoFit/>
            </a:bodyPr>
            <a:lstStyle/>
            <a:p>
              <a:pPr algn="ctr"/>
              <a:r>
                <a:rPr lang="fr-FR" sz="2800" b="1" dirty="0"/>
                <a:t>Approche territoriale</a:t>
              </a:r>
              <a:endParaRPr lang="fr-BE" sz="2800" b="1" dirty="0"/>
            </a:p>
          </p:txBody>
        </p:sp>
      </p:grpSp>
      <p:grpSp>
        <p:nvGrpSpPr>
          <p:cNvPr id="41" name="Groupe 40">
            <a:extLst>
              <a:ext uri="{FF2B5EF4-FFF2-40B4-BE49-F238E27FC236}">
                <a16:creationId xmlns:a16="http://schemas.microsoft.com/office/drawing/2014/main" id="{9CA6425A-C8F1-28F0-640A-DF3891E5870B}"/>
              </a:ext>
            </a:extLst>
          </p:cNvPr>
          <p:cNvGrpSpPr/>
          <p:nvPr/>
        </p:nvGrpSpPr>
        <p:grpSpPr>
          <a:xfrm>
            <a:off x="9202703" y="1384828"/>
            <a:ext cx="2539439" cy="1903279"/>
            <a:chOff x="9202703" y="1384828"/>
            <a:chExt cx="2539439" cy="1903279"/>
          </a:xfrm>
        </p:grpSpPr>
        <p:pic>
          <p:nvPicPr>
            <p:cNvPr id="14" name="Image 13">
              <a:extLst>
                <a:ext uri="{FF2B5EF4-FFF2-40B4-BE49-F238E27FC236}">
                  <a16:creationId xmlns:a16="http://schemas.microsoft.com/office/drawing/2014/main" id="{7D2EE3E7-8AE8-94F2-F548-70A812806447}"/>
                </a:ext>
              </a:extLst>
            </p:cNvPr>
            <p:cNvPicPr>
              <a:picLocks noChangeAspect="1"/>
            </p:cNvPicPr>
            <p:nvPr/>
          </p:nvPicPr>
          <p:blipFill>
            <a:blip r:embed="rId7"/>
            <a:stretch>
              <a:fillRect/>
            </a:stretch>
          </p:blipFill>
          <p:spPr>
            <a:xfrm>
              <a:off x="9335729" y="1384828"/>
              <a:ext cx="1951376" cy="1903279"/>
            </a:xfrm>
            <a:prstGeom prst="rect">
              <a:avLst/>
            </a:prstGeom>
          </p:spPr>
        </p:pic>
        <p:sp>
          <p:nvSpPr>
            <p:cNvPr id="32" name="ZoneTexte 31">
              <a:extLst>
                <a:ext uri="{FF2B5EF4-FFF2-40B4-BE49-F238E27FC236}">
                  <a16:creationId xmlns:a16="http://schemas.microsoft.com/office/drawing/2014/main" id="{4D95218F-4455-E411-C28F-B17E9EB1ED6C}"/>
                </a:ext>
              </a:extLst>
            </p:cNvPr>
            <p:cNvSpPr txBox="1"/>
            <p:nvPr/>
          </p:nvSpPr>
          <p:spPr>
            <a:xfrm>
              <a:off x="9202703" y="1660358"/>
              <a:ext cx="2539439" cy="954107"/>
            </a:xfrm>
            <a:prstGeom prst="rect">
              <a:avLst/>
            </a:prstGeom>
            <a:noFill/>
          </p:spPr>
          <p:txBody>
            <a:bodyPr wrap="square" rtlCol="0">
              <a:spAutoFit/>
            </a:bodyPr>
            <a:lstStyle/>
            <a:p>
              <a:r>
                <a:rPr lang="fr-FR" sz="2800" b="1" dirty="0"/>
                <a:t>Res</a:t>
              </a:r>
              <a:r>
                <a:rPr lang="fr-FR" sz="2800" b="1" dirty="0">
                  <a:solidFill>
                    <a:schemeClr val="bg1"/>
                  </a:solidFill>
                </a:rPr>
                <a:t>ponsabi</a:t>
              </a:r>
              <a:r>
                <a:rPr lang="fr-FR" sz="2800" b="1" dirty="0"/>
                <a:t>lité p</a:t>
              </a:r>
              <a:r>
                <a:rPr lang="fr-FR" sz="2800" b="1" dirty="0">
                  <a:solidFill>
                    <a:schemeClr val="bg1"/>
                  </a:solidFill>
                </a:rPr>
                <a:t>opulation</a:t>
              </a:r>
              <a:r>
                <a:rPr lang="fr-FR" sz="2800" b="1" dirty="0"/>
                <a:t>nelle</a:t>
              </a:r>
              <a:endParaRPr lang="fr-BE" sz="2800" b="1" dirty="0"/>
            </a:p>
          </p:txBody>
        </p:sp>
      </p:grpSp>
      <p:grpSp>
        <p:nvGrpSpPr>
          <p:cNvPr id="42" name="Groupe 41">
            <a:extLst>
              <a:ext uri="{FF2B5EF4-FFF2-40B4-BE49-F238E27FC236}">
                <a16:creationId xmlns:a16="http://schemas.microsoft.com/office/drawing/2014/main" id="{E55D5129-573B-2CBC-148E-DFDF71959AFE}"/>
              </a:ext>
            </a:extLst>
          </p:cNvPr>
          <p:cNvGrpSpPr/>
          <p:nvPr/>
        </p:nvGrpSpPr>
        <p:grpSpPr>
          <a:xfrm>
            <a:off x="2525518" y="3473426"/>
            <a:ext cx="2154655" cy="1903278"/>
            <a:chOff x="2525518" y="3473426"/>
            <a:chExt cx="2154655" cy="1903278"/>
          </a:xfrm>
        </p:grpSpPr>
        <p:pic>
          <p:nvPicPr>
            <p:cNvPr id="10" name="Image 9">
              <a:extLst>
                <a:ext uri="{FF2B5EF4-FFF2-40B4-BE49-F238E27FC236}">
                  <a16:creationId xmlns:a16="http://schemas.microsoft.com/office/drawing/2014/main" id="{4C996DA8-7493-33FE-6EEF-FC63FC93E469}"/>
                </a:ext>
              </a:extLst>
            </p:cNvPr>
            <p:cNvPicPr>
              <a:picLocks noChangeAspect="1"/>
            </p:cNvPicPr>
            <p:nvPr/>
          </p:nvPicPr>
          <p:blipFill>
            <a:blip r:embed="rId8"/>
            <a:stretch>
              <a:fillRect/>
            </a:stretch>
          </p:blipFill>
          <p:spPr>
            <a:xfrm>
              <a:off x="2525518" y="3473426"/>
              <a:ext cx="2154655" cy="1903278"/>
            </a:xfrm>
            <a:prstGeom prst="rect">
              <a:avLst/>
            </a:prstGeom>
          </p:spPr>
        </p:pic>
        <p:sp>
          <p:nvSpPr>
            <p:cNvPr id="33" name="ZoneTexte 32">
              <a:extLst>
                <a:ext uri="{FF2B5EF4-FFF2-40B4-BE49-F238E27FC236}">
                  <a16:creationId xmlns:a16="http://schemas.microsoft.com/office/drawing/2014/main" id="{2893B5E6-ED1B-7B48-F662-1AC6C35F73FB}"/>
                </a:ext>
              </a:extLst>
            </p:cNvPr>
            <p:cNvSpPr txBox="1"/>
            <p:nvPr/>
          </p:nvSpPr>
          <p:spPr>
            <a:xfrm>
              <a:off x="2612157" y="3930803"/>
              <a:ext cx="2032223" cy="1077218"/>
            </a:xfrm>
            <a:prstGeom prst="rect">
              <a:avLst/>
            </a:prstGeom>
            <a:noFill/>
          </p:spPr>
          <p:txBody>
            <a:bodyPr wrap="square" rtlCol="0">
              <a:spAutoFit/>
            </a:bodyPr>
            <a:lstStyle/>
            <a:p>
              <a:pPr algn="ctr"/>
              <a:r>
                <a:rPr lang="fr-FR" sz="3200" b="1" dirty="0">
                  <a:solidFill>
                    <a:schemeClr val="bg1"/>
                  </a:solidFill>
                </a:rPr>
                <a:t>Approche genrée</a:t>
              </a:r>
              <a:endParaRPr lang="fr-BE" sz="3200" b="1" dirty="0">
                <a:solidFill>
                  <a:schemeClr val="bg1"/>
                </a:solidFill>
              </a:endParaRPr>
            </a:p>
          </p:txBody>
        </p:sp>
      </p:grpSp>
      <p:grpSp>
        <p:nvGrpSpPr>
          <p:cNvPr id="43" name="Groupe 42">
            <a:extLst>
              <a:ext uri="{FF2B5EF4-FFF2-40B4-BE49-F238E27FC236}">
                <a16:creationId xmlns:a16="http://schemas.microsoft.com/office/drawing/2014/main" id="{C659B9FE-5004-E2E7-CD90-823ACF60E26C}"/>
              </a:ext>
            </a:extLst>
          </p:cNvPr>
          <p:cNvGrpSpPr/>
          <p:nvPr/>
        </p:nvGrpSpPr>
        <p:grpSpPr>
          <a:xfrm>
            <a:off x="4791607" y="3564056"/>
            <a:ext cx="2340666" cy="1810712"/>
            <a:chOff x="4791607" y="3564056"/>
            <a:chExt cx="2340666" cy="1810712"/>
          </a:xfrm>
        </p:grpSpPr>
        <p:pic>
          <p:nvPicPr>
            <p:cNvPr id="16" name="Image 15">
              <a:extLst>
                <a:ext uri="{FF2B5EF4-FFF2-40B4-BE49-F238E27FC236}">
                  <a16:creationId xmlns:a16="http://schemas.microsoft.com/office/drawing/2014/main" id="{A58CC106-2D33-7295-B247-89E58AC609DF}"/>
                </a:ext>
              </a:extLst>
            </p:cNvPr>
            <p:cNvPicPr>
              <a:picLocks noChangeAspect="1"/>
            </p:cNvPicPr>
            <p:nvPr/>
          </p:nvPicPr>
          <p:blipFill>
            <a:blip r:embed="rId9"/>
            <a:stretch>
              <a:fillRect/>
            </a:stretch>
          </p:blipFill>
          <p:spPr>
            <a:xfrm>
              <a:off x="5193990" y="3564056"/>
              <a:ext cx="1488156" cy="1810712"/>
            </a:xfrm>
            <a:prstGeom prst="rect">
              <a:avLst/>
            </a:prstGeom>
          </p:spPr>
        </p:pic>
        <p:sp>
          <p:nvSpPr>
            <p:cNvPr id="34" name="ZoneTexte 33">
              <a:extLst>
                <a:ext uri="{FF2B5EF4-FFF2-40B4-BE49-F238E27FC236}">
                  <a16:creationId xmlns:a16="http://schemas.microsoft.com/office/drawing/2014/main" id="{596A0489-79AD-A7E0-6620-389E47288C28}"/>
                </a:ext>
              </a:extLst>
            </p:cNvPr>
            <p:cNvSpPr txBox="1"/>
            <p:nvPr/>
          </p:nvSpPr>
          <p:spPr>
            <a:xfrm>
              <a:off x="4791607" y="3992358"/>
              <a:ext cx="2340666" cy="954107"/>
            </a:xfrm>
            <a:prstGeom prst="rect">
              <a:avLst/>
            </a:prstGeom>
            <a:noFill/>
          </p:spPr>
          <p:txBody>
            <a:bodyPr wrap="square" rtlCol="0">
              <a:spAutoFit/>
            </a:bodyPr>
            <a:lstStyle/>
            <a:p>
              <a:pPr algn="ctr"/>
              <a:r>
                <a:rPr lang="fr-FR" sz="2800" b="1" dirty="0"/>
                <a:t>Universalisme proportionné</a:t>
              </a:r>
              <a:endParaRPr lang="fr-BE" sz="2800" b="1" dirty="0"/>
            </a:p>
          </p:txBody>
        </p:sp>
      </p:grpSp>
      <p:grpSp>
        <p:nvGrpSpPr>
          <p:cNvPr id="44" name="Groupe 43">
            <a:extLst>
              <a:ext uri="{FF2B5EF4-FFF2-40B4-BE49-F238E27FC236}">
                <a16:creationId xmlns:a16="http://schemas.microsoft.com/office/drawing/2014/main" id="{191A936D-C061-720D-E153-38C89FE984FD}"/>
              </a:ext>
            </a:extLst>
          </p:cNvPr>
          <p:cNvGrpSpPr/>
          <p:nvPr/>
        </p:nvGrpSpPr>
        <p:grpSpPr>
          <a:xfrm>
            <a:off x="7270362" y="3473426"/>
            <a:ext cx="1619971" cy="1810712"/>
            <a:chOff x="7270362" y="3473426"/>
            <a:chExt cx="1619971" cy="1810712"/>
          </a:xfrm>
        </p:grpSpPr>
        <p:pic>
          <p:nvPicPr>
            <p:cNvPr id="26" name="Image 25">
              <a:extLst>
                <a:ext uri="{FF2B5EF4-FFF2-40B4-BE49-F238E27FC236}">
                  <a16:creationId xmlns:a16="http://schemas.microsoft.com/office/drawing/2014/main" id="{4E52B1D1-4816-F5B5-0BD0-F58AF4EDF043}"/>
                </a:ext>
              </a:extLst>
            </p:cNvPr>
            <p:cNvPicPr>
              <a:picLocks noChangeAspect="1"/>
            </p:cNvPicPr>
            <p:nvPr/>
          </p:nvPicPr>
          <p:blipFill>
            <a:blip r:embed="rId10"/>
            <a:stretch>
              <a:fillRect/>
            </a:stretch>
          </p:blipFill>
          <p:spPr>
            <a:xfrm>
              <a:off x="7270362" y="3473426"/>
              <a:ext cx="1596286" cy="1810712"/>
            </a:xfrm>
            <a:prstGeom prst="rect">
              <a:avLst/>
            </a:prstGeom>
          </p:spPr>
        </p:pic>
        <p:sp>
          <p:nvSpPr>
            <p:cNvPr id="35" name="ZoneTexte 34">
              <a:extLst>
                <a:ext uri="{FF2B5EF4-FFF2-40B4-BE49-F238E27FC236}">
                  <a16:creationId xmlns:a16="http://schemas.microsoft.com/office/drawing/2014/main" id="{70C9E5DB-A13F-0EDF-8BDC-2FC1A330264D}"/>
                </a:ext>
              </a:extLst>
            </p:cNvPr>
            <p:cNvSpPr txBox="1"/>
            <p:nvPr/>
          </p:nvSpPr>
          <p:spPr>
            <a:xfrm>
              <a:off x="7270362" y="3679706"/>
              <a:ext cx="1619971" cy="1384995"/>
            </a:xfrm>
            <a:prstGeom prst="rect">
              <a:avLst/>
            </a:prstGeom>
            <a:noFill/>
          </p:spPr>
          <p:txBody>
            <a:bodyPr wrap="square" rtlCol="0">
              <a:spAutoFit/>
            </a:bodyPr>
            <a:lstStyle/>
            <a:p>
              <a:pPr algn="ctr"/>
              <a:r>
                <a:rPr lang="fr-FR" sz="2800" b="1" dirty="0"/>
                <a:t>Accès aux droits</a:t>
              </a:r>
              <a:endParaRPr lang="fr-BE" sz="2800" b="1" dirty="0"/>
            </a:p>
          </p:txBody>
        </p:sp>
      </p:grpSp>
      <p:grpSp>
        <p:nvGrpSpPr>
          <p:cNvPr id="45" name="Groupe 44">
            <a:extLst>
              <a:ext uri="{FF2B5EF4-FFF2-40B4-BE49-F238E27FC236}">
                <a16:creationId xmlns:a16="http://schemas.microsoft.com/office/drawing/2014/main" id="{8AE58883-E493-8DD4-F829-BB118ACCD120}"/>
              </a:ext>
            </a:extLst>
          </p:cNvPr>
          <p:cNvGrpSpPr/>
          <p:nvPr/>
        </p:nvGrpSpPr>
        <p:grpSpPr>
          <a:xfrm>
            <a:off x="9447163" y="3238542"/>
            <a:ext cx="2248095" cy="2078706"/>
            <a:chOff x="9447163" y="3238542"/>
            <a:chExt cx="2248095" cy="2078706"/>
          </a:xfrm>
        </p:grpSpPr>
        <p:pic>
          <p:nvPicPr>
            <p:cNvPr id="7" name="Image 6">
              <a:extLst>
                <a:ext uri="{FF2B5EF4-FFF2-40B4-BE49-F238E27FC236}">
                  <a16:creationId xmlns:a16="http://schemas.microsoft.com/office/drawing/2014/main" id="{CD006873-4956-B0D3-4676-0FBA615BF179}"/>
                </a:ext>
              </a:extLst>
            </p:cNvPr>
            <p:cNvPicPr>
              <a:picLocks noChangeAspect="1"/>
            </p:cNvPicPr>
            <p:nvPr/>
          </p:nvPicPr>
          <p:blipFill>
            <a:blip r:embed="rId11"/>
            <a:stretch>
              <a:fillRect/>
            </a:stretch>
          </p:blipFill>
          <p:spPr>
            <a:xfrm>
              <a:off x="9447163" y="3238542"/>
              <a:ext cx="2050520" cy="2078706"/>
            </a:xfrm>
            <a:prstGeom prst="rect">
              <a:avLst/>
            </a:prstGeom>
          </p:spPr>
        </p:pic>
        <p:sp>
          <p:nvSpPr>
            <p:cNvPr id="36" name="ZoneTexte 35">
              <a:extLst>
                <a:ext uri="{FF2B5EF4-FFF2-40B4-BE49-F238E27FC236}">
                  <a16:creationId xmlns:a16="http://schemas.microsoft.com/office/drawing/2014/main" id="{6B2E3CA2-0869-8037-70EE-D6D3AB83BDB4}"/>
                </a:ext>
              </a:extLst>
            </p:cNvPr>
            <p:cNvSpPr txBox="1"/>
            <p:nvPr/>
          </p:nvSpPr>
          <p:spPr>
            <a:xfrm>
              <a:off x="9447163" y="3679706"/>
              <a:ext cx="2248095" cy="1077218"/>
            </a:xfrm>
            <a:prstGeom prst="rect">
              <a:avLst/>
            </a:prstGeom>
            <a:noFill/>
          </p:spPr>
          <p:txBody>
            <a:bodyPr wrap="square" rtlCol="0">
              <a:spAutoFit/>
            </a:bodyPr>
            <a:lstStyle/>
            <a:p>
              <a:pPr algn="ctr"/>
              <a:r>
                <a:rPr lang="fr-FR" sz="3200" b="1" dirty="0"/>
                <a:t>Appui et évaluation</a:t>
              </a:r>
              <a:endParaRPr lang="fr-BE" sz="3200" b="1" dirty="0"/>
            </a:p>
          </p:txBody>
        </p:sp>
      </p:grpSp>
      <p:sp>
        <p:nvSpPr>
          <p:cNvPr id="3" name="Espace réservé du numéro de diapositive 2">
            <a:extLst>
              <a:ext uri="{FF2B5EF4-FFF2-40B4-BE49-F238E27FC236}">
                <a16:creationId xmlns:a16="http://schemas.microsoft.com/office/drawing/2014/main" id="{826804D6-FAC1-5EE5-0D97-B8860A3261B9}"/>
              </a:ext>
            </a:extLst>
          </p:cNvPr>
          <p:cNvSpPr>
            <a:spLocks noGrp="1"/>
          </p:cNvSpPr>
          <p:nvPr>
            <p:ph type="sldNum" sz="quarter" idx="12"/>
          </p:nvPr>
        </p:nvSpPr>
        <p:spPr/>
        <p:txBody>
          <a:bodyPr/>
          <a:lstStyle/>
          <a:p>
            <a:fld id="{C9CF7322-8CD7-475F-8BB3-7CD16EB6B2EC}" type="slidenum">
              <a:rPr lang="fr-BE" smtClean="0"/>
              <a:t>5</a:t>
            </a:fld>
            <a:endParaRPr lang="fr-BE"/>
          </a:p>
        </p:txBody>
      </p:sp>
      <p:sp>
        <p:nvSpPr>
          <p:cNvPr id="4" name="Espace réservé du numéro de diapositive 10">
            <a:extLst>
              <a:ext uri="{FF2B5EF4-FFF2-40B4-BE49-F238E27FC236}">
                <a16:creationId xmlns:a16="http://schemas.microsoft.com/office/drawing/2014/main" id="{C0198AE8-E2AE-AD50-01E4-116C27620591}"/>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5</a:t>
            </a:fld>
            <a:endParaRPr lang="fr-BE" sz="4000" b="1" dirty="0">
              <a:solidFill>
                <a:srgbClr val="00FF00"/>
              </a:solidFill>
            </a:endParaRPr>
          </a:p>
        </p:txBody>
      </p:sp>
    </p:spTree>
    <p:extLst>
      <p:ext uri="{BB962C8B-B14F-4D97-AF65-F5344CB8AC3E}">
        <p14:creationId xmlns:p14="http://schemas.microsoft.com/office/powerpoint/2010/main" val="23571865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8"/>
                                        </p:tgtEl>
                                        <p:attrNameLst>
                                          <p:attrName>style.visibility</p:attrName>
                                        </p:attrNameLst>
                                      </p:cBhvr>
                                      <p:to>
                                        <p:strVal val="visible"/>
                                      </p:to>
                                    </p:set>
                                    <p:anim calcmode="lin" valueType="num">
                                      <p:cBhvr additive="base">
                                        <p:cTn id="7" dur="500" fill="hold"/>
                                        <p:tgtEl>
                                          <p:spTgt spid="28"/>
                                        </p:tgtEl>
                                        <p:attrNameLst>
                                          <p:attrName>ppt_x</p:attrName>
                                        </p:attrNameLst>
                                      </p:cBhvr>
                                      <p:tavLst>
                                        <p:tav tm="0">
                                          <p:val>
                                            <p:strVal val="0-#ppt_w/2"/>
                                          </p:val>
                                        </p:tav>
                                        <p:tav tm="100000">
                                          <p:val>
                                            <p:strVal val="#ppt_x"/>
                                          </p:val>
                                        </p:tav>
                                      </p:tavLst>
                                    </p:anim>
                                    <p:anim calcmode="lin" valueType="num">
                                      <p:cBhvr additive="base">
                                        <p:cTn id="8"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6" presetClass="entr" presetSubtype="16" fill="hold" nodeType="clickEffect">
                                  <p:stCondLst>
                                    <p:cond delay="0"/>
                                  </p:stCondLst>
                                  <p:childTnLst>
                                    <p:set>
                                      <p:cBhvr>
                                        <p:cTn id="12" dur="1" fill="hold">
                                          <p:stCondLst>
                                            <p:cond delay="0"/>
                                          </p:stCondLst>
                                        </p:cTn>
                                        <p:tgtEl>
                                          <p:spTgt spid="38"/>
                                        </p:tgtEl>
                                        <p:attrNameLst>
                                          <p:attrName>style.visibility</p:attrName>
                                        </p:attrNameLst>
                                      </p:cBhvr>
                                      <p:to>
                                        <p:strVal val="visible"/>
                                      </p:to>
                                    </p:set>
                                    <p:animEffect transition="in" filter="circle(in)">
                                      <p:cBhvr>
                                        <p:cTn id="13" dur="2000"/>
                                        <p:tgtEl>
                                          <p:spTgt spid="38"/>
                                        </p:tgtEl>
                                      </p:cBhvr>
                                    </p:animEffect>
                                  </p:childTnLst>
                                </p:cTn>
                              </p:par>
                            </p:childTnLst>
                          </p:cTn>
                        </p:par>
                      </p:childTnLst>
                    </p:cTn>
                  </p:par>
                  <p:par>
                    <p:cTn id="14" fill="hold">
                      <p:stCondLst>
                        <p:cond delay="indefinite"/>
                      </p:stCondLst>
                      <p:childTnLst>
                        <p:par>
                          <p:cTn id="15" fill="hold">
                            <p:stCondLst>
                              <p:cond delay="0"/>
                            </p:stCondLst>
                            <p:childTnLst>
                              <p:par>
                                <p:cTn id="16" presetID="14" presetClass="entr" presetSubtype="10" fill="hold" nodeType="clickEffect">
                                  <p:stCondLst>
                                    <p:cond delay="0"/>
                                  </p:stCondLst>
                                  <p:childTnLst>
                                    <p:set>
                                      <p:cBhvr>
                                        <p:cTn id="17" dur="1" fill="hold">
                                          <p:stCondLst>
                                            <p:cond delay="0"/>
                                          </p:stCondLst>
                                        </p:cTn>
                                        <p:tgtEl>
                                          <p:spTgt spid="39"/>
                                        </p:tgtEl>
                                        <p:attrNameLst>
                                          <p:attrName>style.visibility</p:attrName>
                                        </p:attrNameLst>
                                      </p:cBhvr>
                                      <p:to>
                                        <p:strVal val="visible"/>
                                      </p:to>
                                    </p:set>
                                    <p:animEffect transition="in" filter="randombar(horizontal)">
                                      <p:cBhvr>
                                        <p:cTn id="18" dur="500"/>
                                        <p:tgtEl>
                                          <p:spTgt spid="39"/>
                                        </p:tgtEl>
                                      </p:cBhvr>
                                    </p:animEffect>
                                  </p:childTnLst>
                                </p:cTn>
                              </p:par>
                            </p:childTnLst>
                          </p:cTn>
                        </p:par>
                      </p:childTnLst>
                    </p:cTn>
                  </p:par>
                  <p:par>
                    <p:cTn id="19" fill="hold">
                      <p:stCondLst>
                        <p:cond delay="indefinite"/>
                      </p:stCondLst>
                      <p:childTnLst>
                        <p:par>
                          <p:cTn id="20" fill="hold">
                            <p:stCondLst>
                              <p:cond delay="0"/>
                            </p:stCondLst>
                            <p:childTnLst>
                              <p:par>
                                <p:cTn id="21" presetID="21" presetClass="entr" presetSubtype="1" fill="hold" nodeType="clickEffect">
                                  <p:stCondLst>
                                    <p:cond delay="0"/>
                                  </p:stCondLst>
                                  <p:childTnLst>
                                    <p:set>
                                      <p:cBhvr>
                                        <p:cTn id="22" dur="1" fill="hold">
                                          <p:stCondLst>
                                            <p:cond delay="0"/>
                                          </p:stCondLst>
                                        </p:cTn>
                                        <p:tgtEl>
                                          <p:spTgt spid="40"/>
                                        </p:tgtEl>
                                        <p:attrNameLst>
                                          <p:attrName>style.visibility</p:attrName>
                                        </p:attrNameLst>
                                      </p:cBhvr>
                                      <p:to>
                                        <p:strVal val="visible"/>
                                      </p:to>
                                    </p:set>
                                    <p:animEffect transition="in" filter="wheel(1)">
                                      <p:cBhvr>
                                        <p:cTn id="23" dur="2000"/>
                                        <p:tgtEl>
                                          <p:spTgt spid="40"/>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41"/>
                                        </p:tgtEl>
                                        <p:attrNameLst>
                                          <p:attrName>style.visibility</p:attrName>
                                        </p:attrNameLst>
                                      </p:cBhvr>
                                      <p:to>
                                        <p:strVal val="visible"/>
                                      </p:to>
                                    </p:set>
                                    <p:anim calcmode="lin" valueType="num">
                                      <p:cBhvr>
                                        <p:cTn id="28" dur="500" fill="hold"/>
                                        <p:tgtEl>
                                          <p:spTgt spid="41"/>
                                        </p:tgtEl>
                                        <p:attrNameLst>
                                          <p:attrName>ppt_w</p:attrName>
                                        </p:attrNameLst>
                                      </p:cBhvr>
                                      <p:tavLst>
                                        <p:tav tm="0">
                                          <p:val>
                                            <p:fltVal val="0"/>
                                          </p:val>
                                        </p:tav>
                                        <p:tav tm="100000">
                                          <p:val>
                                            <p:strVal val="#ppt_w"/>
                                          </p:val>
                                        </p:tav>
                                      </p:tavLst>
                                    </p:anim>
                                    <p:anim calcmode="lin" valueType="num">
                                      <p:cBhvr>
                                        <p:cTn id="29" dur="500" fill="hold"/>
                                        <p:tgtEl>
                                          <p:spTgt spid="41"/>
                                        </p:tgtEl>
                                        <p:attrNameLst>
                                          <p:attrName>ppt_h</p:attrName>
                                        </p:attrNameLst>
                                      </p:cBhvr>
                                      <p:tavLst>
                                        <p:tav tm="0">
                                          <p:val>
                                            <p:fltVal val="0"/>
                                          </p:val>
                                        </p:tav>
                                        <p:tav tm="100000">
                                          <p:val>
                                            <p:strVal val="#ppt_h"/>
                                          </p:val>
                                        </p:tav>
                                      </p:tavLst>
                                    </p:anim>
                                    <p:animEffect transition="in" filter="fade">
                                      <p:cBhvr>
                                        <p:cTn id="30" dur="500"/>
                                        <p:tgtEl>
                                          <p:spTgt spid="41"/>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42"/>
                                        </p:tgtEl>
                                        <p:attrNameLst>
                                          <p:attrName>style.visibility</p:attrName>
                                        </p:attrNameLst>
                                      </p:cBhvr>
                                      <p:to>
                                        <p:strVal val="visible"/>
                                      </p:to>
                                    </p:set>
                                    <p:animEffect transition="in" filter="fade">
                                      <p:cBhvr>
                                        <p:cTn id="35" dur="500"/>
                                        <p:tgtEl>
                                          <p:spTgt spid="42"/>
                                        </p:tgtEl>
                                      </p:cBhvr>
                                    </p:animEffec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3"/>
                                        </p:tgtEl>
                                        <p:attrNameLst>
                                          <p:attrName>style.visibility</p:attrName>
                                        </p:attrNameLst>
                                      </p:cBhvr>
                                      <p:to>
                                        <p:strVal val="visible"/>
                                      </p:to>
                                    </p:set>
                                    <p:animEffect transition="in" filter="fade">
                                      <p:cBhvr>
                                        <p:cTn id="40" dur="1000"/>
                                        <p:tgtEl>
                                          <p:spTgt spid="43"/>
                                        </p:tgtEl>
                                      </p:cBhvr>
                                    </p:animEffect>
                                    <p:anim calcmode="lin" valueType="num">
                                      <p:cBhvr>
                                        <p:cTn id="41" dur="1000" fill="hold"/>
                                        <p:tgtEl>
                                          <p:spTgt spid="43"/>
                                        </p:tgtEl>
                                        <p:attrNameLst>
                                          <p:attrName>ppt_x</p:attrName>
                                        </p:attrNameLst>
                                      </p:cBhvr>
                                      <p:tavLst>
                                        <p:tav tm="0">
                                          <p:val>
                                            <p:strVal val="#ppt_x"/>
                                          </p:val>
                                        </p:tav>
                                        <p:tav tm="100000">
                                          <p:val>
                                            <p:strVal val="#ppt_x"/>
                                          </p:val>
                                        </p:tav>
                                      </p:tavLst>
                                    </p:anim>
                                    <p:anim calcmode="lin" valueType="num">
                                      <p:cBhvr>
                                        <p:cTn id="42"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6" presetClass="entr" presetSubtype="0" fill="hold" nodeType="click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down)">
                                      <p:cBhvr>
                                        <p:cTn id="47" dur="580">
                                          <p:stCondLst>
                                            <p:cond delay="0"/>
                                          </p:stCondLst>
                                        </p:cTn>
                                        <p:tgtEl>
                                          <p:spTgt spid="44"/>
                                        </p:tgtEl>
                                      </p:cBhvr>
                                    </p:animEffect>
                                    <p:anim calcmode="lin" valueType="num">
                                      <p:cBhvr>
                                        <p:cTn id="48"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49"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50"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51"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52"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53" dur="26">
                                          <p:stCondLst>
                                            <p:cond delay="650"/>
                                          </p:stCondLst>
                                        </p:cTn>
                                        <p:tgtEl>
                                          <p:spTgt spid="44"/>
                                        </p:tgtEl>
                                      </p:cBhvr>
                                      <p:to x="100000" y="60000"/>
                                    </p:animScale>
                                    <p:animScale>
                                      <p:cBhvr>
                                        <p:cTn id="54" dur="166" decel="50000">
                                          <p:stCondLst>
                                            <p:cond delay="676"/>
                                          </p:stCondLst>
                                        </p:cTn>
                                        <p:tgtEl>
                                          <p:spTgt spid="44"/>
                                        </p:tgtEl>
                                      </p:cBhvr>
                                      <p:to x="100000" y="100000"/>
                                    </p:animScale>
                                    <p:animScale>
                                      <p:cBhvr>
                                        <p:cTn id="55" dur="26">
                                          <p:stCondLst>
                                            <p:cond delay="1312"/>
                                          </p:stCondLst>
                                        </p:cTn>
                                        <p:tgtEl>
                                          <p:spTgt spid="44"/>
                                        </p:tgtEl>
                                      </p:cBhvr>
                                      <p:to x="100000" y="80000"/>
                                    </p:animScale>
                                    <p:animScale>
                                      <p:cBhvr>
                                        <p:cTn id="56" dur="166" decel="50000">
                                          <p:stCondLst>
                                            <p:cond delay="1338"/>
                                          </p:stCondLst>
                                        </p:cTn>
                                        <p:tgtEl>
                                          <p:spTgt spid="44"/>
                                        </p:tgtEl>
                                      </p:cBhvr>
                                      <p:to x="100000" y="100000"/>
                                    </p:animScale>
                                    <p:animScale>
                                      <p:cBhvr>
                                        <p:cTn id="57" dur="26">
                                          <p:stCondLst>
                                            <p:cond delay="1642"/>
                                          </p:stCondLst>
                                        </p:cTn>
                                        <p:tgtEl>
                                          <p:spTgt spid="44"/>
                                        </p:tgtEl>
                                      </p:cBhvr>
                                      <p:to x="100000" y="90000"/>
                                    </p:animScale>
                                    <p:animScale>
                                      <p:cBhvr>
                                        <p:cTn id="58" dur="166" decel="50000">
                                          <p:stCondLst>
                                            <p:cond delay="1668"/>
                                          </p:stCondLst>
                                        </p:cTn>
                                        <p:tgtEl>
                                          <p:spTgt spid="44"/>
                                        </p:tgtEl>
                                      </p:cBhvr>
                                      <p:to x="100000" y="100000"/>
                                    </p:animScale>
                                    <p:animScale>
                                      <p:cBhvr>
                                        <p:cTn id="59" dur="26">
                                          <p:stCondLst>
                                            <p:cond delay="1808"/>
                                          </p:stCondLst>
                                        </p:cTn>
                                        <p:tgtEl>
                                          <p:spTgt spid="44"/>
                                        </p:tgtEl>
                                      </p:cBhvr>
                                      <p:to x="100000" y="95000"/>
                                    </p:animScale>
                                    <p:animScale>
                                      <p:cBhvr>
                                        <p:cTn id="60" dur="166" decel="50000">
                                          <p:stCondLst>
                                            <p:cond delay="1834"/>
                                          </p:stCondLst>
                                        </p:cTn>
                                        <p:tgtEl>
                                          <p:spTgt spid="44"/>
                                        </p:tgtEl>
                                      </p:cBhvr>
                                      <p:to x="100000" y="100000"/>
                                    </p:animScale>
                                  </p:childTnLst>
                                </p:cTn>
                              </p:par>
                            </p:childTnLst>
                          </p:cTn>
                        </p:par>
                      </p:childTnLst>
                    </p:cTn>
                  </p:par>
                  <p:par>
                    <p:cTn id="61" fill="hold">
                      <p:stCondLst>
                        <p:cond delay="indefinite"/>
                      </p:stCondLst>
                      <p:childTnLst>
                        <p:par>
                          <p:cTn id="62" fill="hold">
                            <p:stCondLst>
                              <p:cond delay="0"/>
                            </p:stCondLst>
                            <p:childTnLst>
                              <p:par>
                                <p:cTn id="63" presetID="2" presetClass="entr" presetSubtype="2" fill="hold" nodeType="click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additive="base">
                                        <p:cTn id="65" dur="500" fill="hold"/>
                                        <p:tgtEl>
                                          <p:spTgt spid="45"/>
                                        </p:tgtEl>
                                        <p:attrNameLst>
                                          <p:attrName>ppt_x</p:attrName>
                                        </p:attrNameLst>
                                      </p:cBhvr>
                                      <p:tavLst>
                                        <p:tav tm="0">
                                          <p:val>
                                            <p:strVal val="1+#ppt_w/2"/>
                                          </p:val>
                                        </p:tav>
                                        <p:tav tm="100000">
                                          <p:val>
                                            <p:strVal val="#ppt_x"/>
                                          </p:val>
                                        </p:tav>
                                      </p:tavLst>
                                    </p:anim>
                                    <p:anim calcmode="lin" valueType="num">
                                      <p:cBhvr additive="base">
                                        <p:cTn id="66" dur="500" fill="hold"/>
                                        <p:tgtEl>
                                          <p:spTgt spid="4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4" name="Losange 3">
            <a:extLst>
              <a:ext uri="{FF2B5EF4-FFF2-40B4-BE49-F238E27FC236}">
                <a16:creationId xmlns:a16="http://schemas.microsoft.com/office/drawing/2014/main" id="{5A910B5C-24B9-3334-7159-48905DE05C04}"/>
              </a:ext>
            </a:extLst>
          </p:cNvPr>
          <p:cNvSpPr/>
          <p:nvPr/>
        </p:nvSpPr>
        <p:spPr>
          <a:xfrm>
            <a:off x="3386666" y="719666"/>
            <a:ext cx="5418667" cy="5418667"/>
          </a:xfrm>
          <a:prstGeom prst="diamond">
            <a:avLst/>
          </a:prstGeom>
          <a:solidFill>
            <a:schemeClr val="bg1">
              <a:lumMod val="95000"/>
            </a:schemeClr>
          </a:solidFill>
        </p:spPr>
        <p:style>
          <a:lnRef idx="0">
            <a:schemeClr val="dk1">
              <a:hueOff val="0"/>
              <a:satOff val="0"/>
              <a:lumOff val="0"/>
              <a:alphaOff val="0"/>
            </a:schemeClr>
          </a:lnRef>
          <a:fillRef idx="1">
            <a:schemeClr val="accent2">
              <a:tint val="40000"/>
              <a:hueOff val="0"/>
              <a:satOff val="0"/>
              <a:lumOff val="0"/>
              <a:alphaOff val="0"/>
            </a:schemeClr>
          </a:fillRef>
          <a:effectRef idx="0">
            <a:schemeClr val="accent2">
              <a:tint val="40000"/>
              <a:hueOff val="0"/>
              <a:satOff val="0"/>
              <a:lumOff val="0"/>
              <a:alphaOff val="0"/>
            </a:schemeClr>
          </a:effectRef>
          <a:fontRef idx="minor">
            <a:schemeClr val="dk1">
              <a:hueOff val="0"/>
              <a:satOff val="0"/>
              <a:lumOff val="0"/>
              <a:alphaOff val="0"/>
            </a:schemeClr>
          </a:fontRef>
        </p:style>
        <p:txBody>
          <a:bodyPr/>
          <a:lstStyle/>
          <a:p>
            <a:endParaRPr lang="fr-BE"/>
          </a:p>
        </p:txBody>
      </p:sp>
      <p:grpSp>
        <p:nvGrpSpPr>
          <p:cNvPr id="7" name="Groupe 6">
            <a:extLst>
              <a:ext uri="{FF2B5EF4-FFF2-40B4-BE49-F238E27FC236}">
                <a16:creationId xmlns:a16="http://schemas.microsoft.com/office/drawing/2014/main" id="{00A823C4-BCE5-9A9F-D504-B624E421CFBA}"/>
              </a:ext>
            </a:extLst>
          </p:cNvPr>
          <p:cNvGrpSpPr/>
          <p:nvPr/>
        </p:nvGrpSpPr>
        <p:grpSpPr>
          <a:xfrm>
            <a:off x="3901439" y="1234439"/>
            <a:ext cx="2113280" cy="2113280"/>
            <a:chOff x="1869439" y="514773"/>
            <a:chExt cx="2113280" cy="2113280"/>
          </a:xfrm>
        </p:grpSpPr>
        <p:sp>
          <p:nvSpPr>
            <p:cNvPr id="18" name="Rectangle : coins arrondis 17">
              <a:extLst>
                <a:ext uri="{FF2B5EF4-FFF2-40B4-BE49-F238E27FC236}">
                  <a16:creationId xmlns:a16="http://schemas.microsoft.com/office/drawing/2014/main" id="{ACAD57DC-491D-1CDF-8BC9-AC42AED52CF2}"/>
                </a:ext>
              </a:extLst>
            </p:cNvPr>
            <p:cNvSpPr/>
            <p:nvPr/>
          </p:nvSpPr>
          <p:spPr>
            <a:xfrm>
              <a:off x="1869439" y="514773"/>
              <a:ext cx="2113280" cy="2113280"/>
            </a:xfrm>
            <a:prstGeom prst="roundRect">
              <a:avLst/>
            </a:prstGeom>
          </p:spPr>
          <p:style>
            <a:lnRef idx="2">
              <a:schemeClr val="lt1">
                <a:hueOff val="0"/>
                <a:satOff val="0"/>
                <a:lumOff val="0"/>
                <a:alphaOff val="0"/>
              </a:schemeClr>
            </a:lnRef>
            <a:fillRef idx="1">
              <a:schemeClr val="accent2">
                <a:hueOff val="0"/>
                <a:satOff val="0"/>
                <a:lumOff val="0"/>
                <a:alphaOff val="0"/>
              </a:schemeClr>
            </a:fillRef>
            <a:effectRef idx="0">
              <a:schemeClr val="accent2">
                <a:hueOff val="0"/>
                <a:satOff val="0"/>
                <a:lumOff val="0"/>
                <a:alphaOff val="0"/>
              </a:schemeClr>
            </a:effectRef>
            <a:fontRef idx="minor">
              <a:schemeClr val="lt1"/>
            </a:fontRef>
          </p:style>
          <p:txBody>
            <a:bodyPr/>
            <a:lstStyle/>
            <a:p>
              <a:endParaRPr lang="fr-BE"/>
            </a:p>
          </p:txBody>
        </p:sp>
        <p:sp>
          <p:nvSpPr>
            <p:cNvPr id="19" name="Rectangle : coins arrondis 5">
              <a:extLst>
                <a:ext uri="{FF2B5EF4-FFF2-40B4-BE49-F238E27FC236}">
                  <a16:creationId xmlns:a16="http://schemas.microsoft.com/office/drawing/2014/main" id="{5DDCA51F-3266-E36D-1507-73A6B04441B6}"/>
                </a:ext>
              </a:extLst>
            </p:cNvPr>
            <p:cNvSpPr txBox="1"/>
            <p:nvPr/>
          </p:nvSpPr>
          <p:spPr>
            <a:xfrm>
              <a:off x="1972601" y="61793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b="1" kern="1200" dirty="0">
                  <a:sym typeface="Wingdings" panose="05000000000000000000" pitchFamily="2" charset="2"/>
                </a:rPr>
                <a:t> </a:t>
              </a:r>
              <a:r>
                <a:rPr lang="fr-FR" sz="2600" b="1" kern="1200" dirty="0"/>
                <a:t>Qualité de vie / </a:t>
              </a:r>
              <a:r>
                <a:rPr lang="fr-FR" sz="2600" b="1" kern="1200" dirty="0">
                  <a:sym typeface="Wingdings" panose="05000000000000000000" pitchFamily="2" charset="2"/>
                </a:rPr>
                <a:t> </a:t>
              </a:r>
              <a:r>
                <a:rPr lang="fr-FR" sz="2600" b="1" kern="1200" dirty="0"/>
                <a:t>inégalités</a:t>
              </a:r>
              <a:endParaRPr lang="fr-BE" sz="2600" b="1" kern="1200" dirty="0"/>
            </a:p>
          </p:txBody>
        </p:sp>
      </p:grpSp>
      <p:grpSp>
        <p:nvGrpSpPr>
          <p:cNvPr id="9" name="Groupe 8">
            <a:extLst>
              <a:ext uri="{FF2B5EF4-FFF2-40B4-BE49-F238E27FC236}">
                <a16:creationId xmlns:a16="http://schemas.microsoft.com/office/drawing/2014/main" id="{7C029C3B-A7BB-D9E3-E97C-7DC88E6DC035}"/>
              </a:ext>
            </a:extLst>
          </p:cNvPr>
          <p:cNvGrpSpPr/>
          <p:nvPr/>
        </p:nvGrpSpPr>
        <p:grpSpPr>
          <a:xfrm>
            <a:off x="6177280" y="1234439"/>
            <a:ext cx="2113280" cy="2113280"/>
            <a:chOff x="4145280" y="514773"/>
            <a:chExt cx="2113280" cy="2113280"/>
          </a:xfrm>
        </p:grpSpPr>
        <p:sp>
          <p:nvSpPr>
            <p:cNvPr id="16" name="Rectangle : coins arrondis 15">
              <a:extLst>
                <a:ext uri="{FF2B5EF4-FFF2-40B4-BE49-F238E27FC236}">
                  <a16:creationId xmlns:a16="http://schemas.microsoft.com/office/drawing/2014/main" id="{C4AF180D-8465-C32B-2051-EF93B8D5C2B6}"/>
                </a:ext>
              </a:extLst>
            </p:cNvPr>
            <p:cNvSpPr/>
            <p:nvPr/>
          </p:nvSpPr>
          <p:spPr>
            <a:xfrm>
              <a:off x="4145280" y="514773"/>
              <a:ext cx="2113280" cy="2113280"/>
            </a:xfrm>
            <a:prstGeom prst="roundRect">
              <a:avLst/>
            </a:prstGeom>
          </p:spPr>
          <p:style>
            <a:lnRef idx="2">
              <a:schemeClr val="lt1">
                <a:hueOff val="0"/>
                <a:satOff val="0"/>
                <a:lumOff val="0"/>
                <a:alphaOff val="0"/>
              </a:schemeClr>
            </a:lnRef>
            <a:fillRef idx="1">
              <a:schemeClr val="accent3">
                <a:hueOff val="0"/>
                <a:satOff val="0"/>
                <a:lumOff val="0"/>
                <a:alphaOff val="0"/>
              </a:schemeClr>
            </a:fillRef>
            <a:effectRef idx="0">
              <a:schemeClr val="accent3">
                <a:hueOff val="0"/>
                <a:satOff val="0"/>
                <a:lumOff val="0"/>
                <a:alphaOff val="0"/>
              </a:schemeClr>
            </a:effectRef>
            <a:fontRef idx="minor">
              <a:schemeClr val="lt1"/>
            </a:fontRef>
          </p:style>
          <p:txBody>
            <a:bodyPr/>
            <a:lstStyle/>
            <a:p>
              <a:endParaRPr lang="fr-BE"/>
            </a:p>
          </p:txBody>
        </p:sp>
        <p:sp>
          <p:nvSpPr>
            <p:cNvPr id="17" name="Rectangle : coins arrondis 7">
              <a:extLst>
                <a:ext uri="{FF2B5EF4-FFF2-40B4-BE49-F238E27FC236}">
                  <a16:creationId xmlns:a16="http://schemas.microsoft.com/office/drawing/2014/main" id="{05986474-F2BF-79F1-BDB6-794316324B69}"/>
                </a:ext>
              </a:extLst>
            </p:cNvPr>
            <p:cNvSpPr txBox="1"/>
            <p:nvPr/>
          </p:nvSpPr>
          <p:spPr>
            <a:xfrm>
              <a:off x="4248442" y="617935"/>
              <a:ext cx="1906956" cy="1906956"/>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b="1" kern="1200" dirty="0"/>
                <a:t>Garantir l’accès</a:t>
              </a:r>
              <a:endParaRPr lang="fr-BE" sz="2600" b="1" kern="1200" dirty="0"/>
            </a:p>
          </p:txBody>
        </p:sp>
      </p:grpSp>
      <p:grpSp>
        <p:nvGrpSpPr>
          <p:cNvPr id="10" name="Groupe 9">
            <a:extLst>
              <a:ext uri="{FF2B5EF4-FFF2-40B4-BE49-F238E27FC236}">
                <a16:creationId xmlns:a16="http://schemas.microsoft.com/office/drawing/2014/main" id="{A5FE740C-90EA-B736-48CF-ED4374BB0887}"/>
              </a:ext>
            </a:extLst>
          </p:cNvPr>
          <p:cNvGrpSpPr/>
          <p:nvPr/>
        </p:nvGrpSpPr>
        <p:grpSpPr>
          <a:xfrm>
            <a:off x="3901439" y="3510279"/>
            <a:ext cx="2113280" cy="2113280"/>
            <a:chOff x="1869439" y="2790613"/>
            <a:chExt cx="2113280" cy="2113280"/>
          </a:xfrm>
          <a:solidFill>
            <a:schemeClr val="accent1">
              <a:lumMod val="75000"/>
            </a:schemeClr>
          </a:solidFill>
        </p:grpSpPr>
        <p:sp>
          <p:nvSpPr>
            <p:cNvPr id="14" name="Rectangle : coins arrondis 13">
              <a:extLst>
                <a:ext uri="{FF2B5EF4-FFF2-40B4-BE49-F238E27FC236}">
                  <a16:creationId xmlns:a16="http://schemas.microsoft.com/office/drawing/2014/main" id="{5D25B3A2-5CDA-4B95-A75C-AFF16D1C6915}"/>
                </a:ext>
              </a:extLst>
            </p:cNvPr>
            <p:cNvSpPr/>
            <p:nvPr/>
          </p:nvSpPr>
          <p:spPr>
            <a:xfrm>
              <a:off x="1869439" y="2790613"/>
              <a:ext cx="2113280" cy="2113280"/>
            </a:xfrm>
            <a:prstGeom prst="roundRect">
              <a:avLst/>
            </a:prstGeom>
            <a:grpFill/>
          </p:spPr>
          <p:style>
            <a:lnRef idx="2">
              <a:schemeClr val="lt1">
                <a:hueOff val="0"/>
                <a:satOff val="0"/>
                <a:lumOff val="0"/>
                <a:alphaOff val="0"/>
              </a:schemeClr>
            </a:lnRef>
            <a:fillRef idx="1">
              <a:schemeClr val="accent4">
                <a:hueOff val="0"/>
                <a:satOff val="0"/>
                <a:lumOff val="0"/>
                <a:alphaOff val="0"/>
              </a:schemeClr>
            </a:fillRef>
            <a:effectRef idx="0">
              <a:schemeClr val="accent4">
                <a:hueOff val="0"/>
                <a:satOff val="0"/>
                <a:lumOff val="0"/>
                <a:alphaOff val="0"/>
              </a:schemeClr>
            </a:effectRef>
            <a:fontRef idx="minor">
              <a:schemeClr val="lt1"/>
            </a:fontRef>
          </p:style>
          <p:txBody>
            <a:bodyPr/>
            <a:lstStyle/>
            <a:p>
              <a:endParaRPr lang="fr-BE"/>
            </a:p>
          </p:txBody>
        </p:sp>
        <p:sp>
          <p:nvSpPr>
            <p:cNvPr id="15" name="Rectangle : coins arrondis 9">
              <a:extLst>
                <a:ext uri="{FF2B5EF4-FFF2-40B4-BE49-F238E27FC236}">
                  <a16:creationId xmlns:a16="http://schemas.microsoft.com/office/drawing/2014/main" id="{983EB3FC-5190-2F00-CEFB-093B716652BC}"/>
                </a:ext>
              </a:extLst>
            </p:cNvPr>
            <p:cNvSpPr txBox="1"/>
            <p:nvPr/>
          </p:nvSpPr>
          <p:spPr>
            <a:xfrm>
              <a:off x="1972601" y="2893775"/>
              <a:ext cx="1906956" cy="19069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algn="ctr" defTabSz="1155700">
                <a:lnSpc>
                  <a:spcPct val="90000"/>
                </a:lnSpc>
                <a:spcBef>
                  <a:spcPct val="0"/>
                </a:spcBef>
                <a:spcAft>
                  <a:spcPct val="35000"/>
                </a:spcAft>
              </a:pPr>
              <a:r>
                <a:rPr lang="fr-FR" sz="2400" b="1" kern="1200" dirty="0" err="1"/>
                <a:t>Co-construire</a:t>
              </a:r>
              <a:r>
                <a:rPr lang="fr-FR" sz="2400" b="1" kern="1200" dirty="0"/>
                <a:t> une PSSI</a:t>
              </a:r>
              <a:endParaRPr lang="fr-BE" sz="2400" b="1" kern="1200" dirty="0"/>
            </a:p>
          </p:txBody>
        </p:sp>
      </p:grpSp>
      <p:grpSp>
        <p:nvGrpSpPr>
          <p:cNvPr id="11" name="Groupe 10">
            <a:extLst>
              <a:ext uri="{FF2B5EF4-FFF2-40B4-BE49-F238E27FC236}">
                <a16:creationId xmlns:a16="http://schemas.microsoft.com/office/drawing/2014/main" id="{1CDCCBA9-725A-8107-02F0-721985E2FDEE}"/>
              </a:ext>
            </a:extLst>
          </p:cNvPr>
          <p:cNvGrpSpPr/>
          <p:nvPr/>
        </p:nvGrpSpPr>
        <p:grpSpPr>
          <a:xfrm>
            <a:off x="6177280" y="3510279"/>
            <a:ext cx="2113280" cy="2113280"/>
            <a:chOff x="4145280" y="2790613"/>
            <a:chExt cx="2113280" cy="2113280"/>
          </a:xfrm>
          <a:solidFill>
            <a:srgbClr val="FFC000"/>
          </a:solidFill>
        </p:grpSpPr>
        <p:sp>
          <p:nvSpPr>
            <p:cNvPr id="12" name="Rectangle : coins arrondis 11">
              <a:extLst>
                <a:ext uri="{FF2B5EF4-FFF2-40B4-BE49-F238E27FC236}">
                  <a16:creationId xmlns:a16="http://schemas.microsoft.com/office/drawing/2014/main" id="{E680D9C8-C12A-B6E4-4BF2-94A946EC0DE9}"/>
                </a:ext>
              </a:extLst>
            </p:cNvPr>
            <p:cNvSpPr/>
            <p:nvPr/>
          </p:nvSpPr>
          <p:spPr>
            <a:xfrm>
              <a:off x="4145280" y="2790613"/>
              <a:ext cx="2113280" cy="2113280"/>
            </a:xfrm>
            <a:prstGeom prst="roundRect">
              <a:avLst/>
            </a:prstGeom>
            <a:grpFill/>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fr-BE"/>
            </a:p>
          </p:txBody>
        </p:sp>
        <p:sp>
          <p:nvSpPr>
            <p:cNvPr id="13" name="Rectangle : coins arrondis 11">
              <a:extLst>
                <a:ext uri="{FF2B5EF4-FFF2-40B4-BE49-F238E27FC236}">
                  <a16:creationId xmlns:a16="http://schemas.microsoft.com/office/drawing/2014/main" id="{29DED661-8D21-CDBB-6F7A-31235576584F}"/>
                </a:ext>
              </a:extLst>
            </p:cNvPr>
            <p:cNvSpPr txBox="1"/>
            <p:nvPr/>
          </p:nvSpPr>
          <p:spPr>
            <a:xfrm>
              <a:off x="4248442" y="2893775"/>
              <a:ext cx="1906956" cy="1906956"/>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fr-FR" sz="2600" b="1" kern="1200" dirty="0"/>
                <a:t>Structure et </a:t>
              </a:r>
              <a:r>
                <a:rPr lang="fr-FR" sz="2500" b="1" kern="1200" dirty="0"/>
                <a:t>coordination</a:t>
              </a:r>
            </a:p>
          </p:txBody>
        </p:sp>
      </p:grpSp>
      <p:pic>
        <p:nvPicPr>
          <p:cNvPr id="25" name="Image 24" descr="Une image contenant croquis&#10;&#10;Description générée automatiquement">
            <a:extLst>
              <a:ext uri="{FF2B5EF4-FFF2-40B4-BE49-F238E27FC236}">
                <a16:creationId xmlns:a16="http://schemas.microsoft.com/office/drawing/2014/main" id="{D35A9B7C-E988-70E6-6E22-1E91AD8261C9}"/>
              </a:ext>
            </a:extLst>
          </p:cNvPr>
          <p:cNvPicPr>
            <a:picLocks noChangeAspect="1"/>
          </p:cNvPicPr>
          <p:nvPr/>
        </p:nvPicPr>
        <p:blipFill>
          <a:blip r:embed="rId4"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847857" y="437601"/>
            <a:ext cx="900000" cy="900000"/>
          </a:xfrm>
          <a:prstGeom prst="rect">
            <a:avLst/>
          </a:prstGeom>
        </p:spPr>
      </p:pic>
      <p:pic>
        <p:nvPicPr>
          <p:cNvPr id="27" name="Image 26" descr="Une image contenant croquis, clipart, symbole&#10;&#10;Description générée automatiquement">
            <a:extLst>
              <a:ext uri="{FF2B5EF4-FFF2-40B4-BE49-F238E27FC236}">
                <a16:creationId xmlns:a16="http://schemas.microsoft.com/office/drawing/2014/main" id="{CCF684B7-05E9-6A51-CCE0-7163CCB502DE}"/>
              </a:ext>
            </a:extLst>
          </p:cNvPr>
          <p:cNvPicPr>
            <a:picLocks noChangeAspect="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144105" y="531893"/>
            <a:ext cx="1080000" cy="1080000"/>
          </a:xfrm>
          <a:prstGeom prst="rect">
            <a:avLst/>
          </a:prstGeom>
        </p:spPr>
      </p:pic>
      <p:pic>
        <p:nvPicPr>
          <p:cNvPr id="29" name="Image 28" descr="Une image contenant croquis, ustensile de cuisine, illustration, conception&#10;&#10;Description générée automatiquement">
            <a:extLst>
              <a:ext uri="{FF2B5EF4-FFF2-40B4-BE49-F238E27FC236}">
                <a16:creationId xmlns:a16="http://schemas.microsoft.com/office/drawing/2014/main" id="{DB7FB786-9188-FA11-E1BB-DC046AF9F348}"/>
              </a:ext>
            </a:extLst>
          </p:cNvPr>
          <p:cNvPicPr>
            <a:picLocks noChangeAspect="1"/>
          </p:cNvPicPr>
          <p:nvPr/>
        </p:nvPicPr>
        <p:blipFill>
          <a:blip r:embed="rId6"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2240489" y="1864015"/>
            <a:ext cx="1263861" cy="1263861"/>
          </a:xfrm>
          <a:prstGeom prst="rect">
            <a:avLst/>
          </a:prstGeom>
        </p:spPr>
      </p:pic>
      <p:pic>
        <p:nvPicPr>
          <p:cNvPr id="31" name="Image 30" descr="Une image contenant cœur, symbole&#10;&#10;Description générée automatiquement">
            <a:extLst>
              <a:ext uri="{FF2B5EF4-FFF2-40B4-BE49-F238E27FC236}">
                <a16:creationId xmlns:a16="http://schemas.microsoft.com/office/drawing/2014/main" id="{FA1C0BB0-F33F-5A43-9A0F-23DE7DD017DE}"/>
              </a:ext>
            </a:extLst>
          </p:cNvPr>
          <p:cNvPicPr>
            <a:picLocks noChangeAspect="1"/>
          </p:cNvPicPr>
          <p:nvPr/>
        </p:nvPicPr>
        <p:blipFill>
          <a:blip r:embed="rId7" cstate="print">
            <a:duotone>
              <a:schemeClr val="accent2">
                <a:shade val="45000"/>
                <a:satMod val="135000"/>
              </a:schemeClr>
              <a:prstClr val="white"/>
            </a:duotone>
            <a:extLst>
              <a:ext uri="{28A0092B-C50C-407E-A947-70E740481C1C}">
                <a14:useLocalDpi xmlns:a14="http://schemas.microsoft.com/office/drawing/2010/main" val="0"/>
              </a:ext>
            </a:extLst>
          </a:blip>
          <a:stretch>
            <a:fillRect/>
          </a:stretch>
        </p:blipFill>
        <p:spPr>
          <a:xfrm>
            <a:off x="617691" y="1676242"/>
            <a:ext cx="1622798" cy="1080000"/>
          </a:xfrm>
          <a:prstGeom prst="rect">
            <a:avLst/>
          </a:prstGeom>
        </p:spPr>
      </p:pic>
      <p:pic>
        <p:nvPicPr>
          <p:cNvPr id="33" name="Image 32" descr="Une image contenant noir, obscurité&#10;&#10;Description générée automatiquement">
            <a:extLst>
              <a:ext uri="{FF2B5EF4-FFF2-40B4-BE49-F238E27FC236}">
                <a16:creationId xmlns:a16="http://schemas.microsoft.com/office/drawing/2014/main" id="{197C04F8-224E-AE7B-B2E0-48AC4B369587}"/>
              </a:ext>
            </a:extLst>
          </p:cNvPr>
          <p:cNvPicPr>
            <a:picLocks noChangeAspect="1"/>
          </p:cNvPicPr>
          <p:nvPr/>
        </p:nvPicPr>
        <p:blipFill>
          <a:blip r:embed="rId8"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8511693" y="437601"/>
            <a:ext cx="1080000" cy="1080000"/>
          </a:xfrm>
          <a:prstGeom prst="rect">
            <a:avLst/>
          </a:prstGeom>
        </p:spPr>
      </p:pic>
      <p:pic>
        <p:nvPicPr>
          <p:cNvPr id="35" name="Image 34" descr="Une image contenant noir, obscurité&#10;&#10;Description générée automatiquement">
            <a:extLst>
              <a:ext uri="{FF2B5EF4-FFF2-40B4-BE49-F238E27FC236}">
                <a16:creationId xmlns:a16="http://schemas.microsoft.com/office/drawing/2014/main" id="{002A0DBE-CBD1-C208-8A40-A277238A2D78}"/>
              </a:ext>
            </a:extLst>
          </p:cNvPr>
          <p:cNvPicPr>
            <a:picLocks noChangeAspect="1"/>
          </p:cNvPicPr>
          <p:nvPr/>
        </p:nvPicPr>
        <p:blipFill>
          <a:blip r:embed="rId9"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9182360" y="1620850"/>
            <a:ext cx="1080000" cy="1080000"/>
          </a:xfrm>
          <a:prstGeom prst="rect">
            <a:avLst/>
          </a:prstGeom>
        </p:spPr>
      </p:pic>
      <p:pic>
        <p:nvPicPr>
          <p:cNvPr id="37" name="Image 36" descr="Une image contenant clipart, texte, Graphique, logo&#10;&#10;Description générée automatiquement">
            <a:extLst>
              <a:ext uri="{FF2B5EF4-FFF2-40B4-BE49-F238E27FC236}">
                <a16:creationId xmlns:a16="http://schemas.microsoft.com/office/drawing/2014/main" id="{796E8EC2-ABAE-1871-A4AF-54B929B3C463}"/>
              </a:ext>
            </a:extLst>
          </p:cNvPr>
          <p:cNvPicPr>
            <a:picLocks noChangeAspect="1"/>
          </p:cNvPicPr>
          <p:nvPr/>
        </p:nvPicPr>
        <p:blipFill rotWithShape="1">
          <a:blip r:embed="rId10" cstate="print">
            <a:grayscl/>
            <a:extLst>
              <a:ext uri="{28A0092B-C50C-407E-A947-70E740481C1C}">
                <a14:useLocalDpi xmlns:a14="http://schemas.microsoft.com/office/drawing/2010/main" val="0"/>
              </a:ext>
            </a:extLst>
          </a:blip>
          <a:srcRect l="26761" t="13934" r="26761" b="26762"/>
          <a:stretch/>
        </p:blipFill>
        <p:spPr>
          <a:xfrm>
            <a:off x="9951510" y="437601"/>
            <a:ext cx="866986" cy="1106250"/>
          </a:xfrm>
          <a:prstGeom prst="rect">
            <a:avLst/>
          </a:prstGeom>
        </p:spPr>
      </p:pic>
      <p:pic>
        <p:nvPicPr>
          <p:cNvPr id="39" name="Image 38" descr="Une image contenant noir, obscurité&#10;&#10;Description générée automatiquement">
            <a:extLst>
              <a:ext uri="{FF2B5EF4-FFF2-40B4-BE49-F238E27FC236}">
                <a16:creationId xmlns:a16="http://schemas.microsoft.com/office/drawing/2014/main" id="{8F61C456-A3FF-7996-C627-F719B5E39984}"/>
              </a:ext>
            </a:extLst>
          </p:cNvPr>
          <p:cNvPicPr>
            <a:picLocks noChangeAspect="1"/>
          </p:cNvPicPr>
          <p:nvPr/>
        </p:nvPicPr>
        <p:blipFill>
          <a:blip r:embed="rId11" cstate="print">
            <a:duotone>
              <a:schemeClr val="accent3">
                <a:shade val="45000"/>
                <a:satMod val="135000"/>
              </a:schemeClr>
              <a:prstClr val="white"/>
            </a:duotone>
            <a:extLst>
              <a:ext uri="{28A0092B-C50C-407E-A947-70E740481C1C}">
                <a14:useLocalDpi xmlns:a14="http://schemas.microsoft.com/office/drawing/2010/main" val="0"/>
              </a:ext>
            </a:extLst>
          </a:blip>
          <a:stretch>
            <a:fillRect/>
          </a:stretch>
        </p:blipFill>
        <p:spPr>
          <a:xfrm>
            <a:off x="10650859" y="1626094"/>
            <a:ext cx="1080000" cy="1080000"/>
          </a:xfrm>
          <a:prstGeom prst="rect">
            <a:avLst/>
          </a:prstGeom>
        </p:spPr>
      </p:pic>
      <p:pic>
        <p:nvPicPr>
          <p:cNvPr id="41" name="Image 40" descr="Une image contenant croquis, dessin, clipart, symbole&#10;&#10;Description générée automatiquement">
            <a:extLst>
              <a:ext uri="{FF2B5EF4-FFF2-40B4-BE49-F238E27FC236}">
                <a16:creationId xmlns:a16="http://schemas.microsoft.com/office/drawing/2014/main" id="{477BFBEC-1CDD-1704-FE0E-954F23B96F63}"/>
              </a:ext>
            </a:extLst>
          </p:cNvPr>
          <p:cNvPicPr>
            <a:picLocks noChangeAspect="1"/>
          </p:cNvPicPr>
          <p:nvPr/>
        </p:nvPicPr>
        <p:blipFill>
          <a:blip r:embed="rId12" cstate="print">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8617042" y="3700455"/>
            <a:ext cx="1260000" cy="1260000"/>
          </a:xfrm>
          <a:prstGeom prst="rect">
            <a:avLst/>
          </a:prstGeom>
        </p:spPr>
      </p:pic>
      <p:pic>
        <p:nvPicPr>
          <p:cNvPr id="43" name="Image 42" descr="Une image contenant noir, obscurité&#10;&#10;Description générée automatiquement">
            <a:extLst>
              <a:ext uri="{FF2B5EF4-FFF2-40B4-BE49-F238E27FC236}">
                <a16:creationId xmlns:a16="http://schemas.microsoft.com/office/drawing/2014/main" id="{85C4FC3B-DEE2-E57C-FC2C-AD8A361AAFF9}"/>
              </a:ext>
            </a:extLst>
          </p:cNvPr>
          <p:cNvPicPr>
            <a:picLocks noChangeAspect="1"/>
          </p:cNvPicPr>
          <p:nvPr/>
        </p:nvPicPr>
        <p:blipFill>
          <a:blip r:embed="rId13">
            <a:duotone>
              <a:schemeClr val="accent4">
                <a:shade val="45000"/>
                <a:satMod val="135000"/>
              </a:schemeClr>
              <a:prstClr val="white"/>
            </a:duotone>
            <a:extLst>
              <a:ext uri="{28A0092B-C50C-407E-A947-70E740481C1C}">
                <a14:useLocalDpi xmlns:a14="http://schemas.microsoft.com/office/drawing/2010/main" val="0"/>
              </a:ext>
            </a:extLst>
          </a:blip>
          <a:stretch>
            <a:fillRect/>
          </a:stretch>
        </p:blipFill>
        <p:spPr>
          <a:xfrm>
            <a:off x="9968914" y="3405538"/>
            <a:ext cx="1080000" cy="1080000"/>
          </a:xfrm>
          <a:prstGeom prst="rect">
            <a:avLst/>
          </a:prstGeom>
        </p:spPr>
      </p:pic>
      <p:pic>
        <p:nvPicPr>
          <p:cNvPr id="45" name="Image 44" descr="Une image contenant croquis, conception">
            <a:extLst>
              <a:ext uri="{FF2B5EF4-FFF2-40B4-BE49-F238E27FC236}">
                <a16:creationId xmlns:a16="http://schemas.microsoft.com/office/drawing/2014/main" id="{B0B7486B-35A9-A32C-9EC0-AAB8E87C3095}"/>
              </a:ext>
            </a:extLst>
          </p:cNvPr>
          <p:cNvPicPr>
            <a:picLocks noChangeAspect="1"/>
          </p:cNvPicPr>
          <p:nvPr/>
        </p:nvPicPr>
        <p:blipFill rotWithShape="1">
          <a:blip r:embed="rId14" cstate="print">
            <a:duotone>
              <a:schemeClr val="accent4">
                <a:shade val="45000"/>
                <a:satMod val="135000"/>
              </a:schemeClr>
              <a:prstClr val="white"/>
            </a:duotone>
            <a:extLst>
              <a:ext uri="{28A0092B-C50C-407E-A947-70E740481C1C}">
                <a14:useLocalDpi xmlns:a14="http://schemas.microsoft.com/office/drawing/2010/main" val="0"/>
              </a:ext>
            </a:extLst>
          </a:blip>
          <a:srcRect l="14315" t="18001" r="13384" b="17999"/>
          <a:stretch/>
        </p:blipFill>
        <p:spPr>
          <a:xfrm>
            <a:off x="10795258" y="4249920"/>
            <a:ext cx="1220085" cy="1080000"/>
          </a:xfrm>
          <a:prstGeom prst="rect">
            <a:avLst/>
          </a:prstGeom>
        </p:spPr>
      </p:pic>
      <p:pic>
        <p:nvPicPr>
          <p:cNvPr id="47" name="Image 46" descr="Une image contenant noir, obscurité&#10;&#10;Description générée automatiquement">
            <a:extLst>
              <a:ext uri="{FF2B5EF4-FFF2-40B4-BE49-F238E27FC236}">
                <a16:creationId xmlns:a16="http://schemas.microsoft.com/office/drawing/2014/main" id="{6F3B08B7-9779-033E-5ED2-6ACFD8F01163}"/>
              </a:ext>
            </a:extLst>
          </p:cNvPr>
          <p:cNvPicPr>
            <a:picLocks noChangeAspect="1"/>
          </p:cNvPicPr>
          <p:nvPr/>
        </p:nvPicPr>
        <p:blipFill>
          <a:blip r:embed="rId15" cstate="print">
            <a:duotone>
              <a:schemeClr val="accent6">
                <a:shade val="45000"/>
                <a:satMod val="135000"/>
              </a:schemeClr>
              <a:prstClr val="white"/>
            </a:duotone>
            <a:extLst>
              <a:ext uri="{28A0092B-C50C-407E-A947-70E740481C1C}">
                <a14:useLocalDpi xmlns:a14="http://schemas.microsoft.com/office/drawing/2010/main" val="0"/>
              </a:ext>
            </a:extLst>
          </a:blip>
          <a:stretch>
            <a:fillRect/>
          </a:stretch>
        </p:blipFill>
        <p:spPr>
          <a:xfrm>
            <a:off x="9570859" y="4814914"/>
            <a:ext cx="1080000" cy="1080000"/>
          </a:xfrm>
          <a:prstGeom prst="rect">
            <a:avLst/>
          </a:prstGeom>
        </p:spPr>
      </p:pic>
      <p:sp>
        <p:nvSpPr>
          <p:cNvPr id="48" name="ZoneTexte 47">
            <a:extLst>
              <a:ext uri="{FF2B5EF4-FFF2-40B4-BE49-F238E27FC236}">
                <a16:creationId xmlns:a16="http://schemas.microsoft.com/office/drawing/2014/main" id="{2F73D911-B2E5-F5A2-30BF-7FF8B71DC0C4}"/>
              </a:ext>
            </a:extLst>
          </p:cNvPr>
          <p:cNvSpPr txBox="1"/>
          <p:nvPr/>
        </p:nvSpPr>
        <p:spPr>
          <a:xfrm>
            <a:off x="690755" y="3986774"/>
            <a:ext cx="2768975" cy="430887"/>
          </a:xfrm>
          <a:prstGeom prst="rect">
            <a:avLst/>
          </a:prstGeom>
          <a:noFill/>
        </p:spPr>
        <p:txBody>
          <a:bodyPr wrap="square" rtlCol="0">
            <a:spAutoFit/>
          </a:bodyPr>
          <a:lstStyle/>
          <a:p>
            <a:r>
              <a:rPr lang="fr-FR" sz="2200" b="1" dirty="0">
                <a:solidFill>
                  <a:schemeClr val="accent1">
                    <a:lumMod val="75000"/>
                  </a:schemeClr>
                </a:solidFill>
                <a:latin typeface="ADLaM Display" panose="020F0502020204030204" pitchFamily="2" charset="0"/>
                <a:ea typeface="ADLaM Display" panose="020F0502020204030204" pitchFamily="2" charset="0"/>
                <a:cs typeface="ADLaM Display" panose="020F0502020204030204" pitchFamily="2" charset="0"/>
              </a:rPr>
              <a:t>COCOF ↔ COCOM</a:t>
            </a:r>
            <a:endParaRPr lang="fr-BE" sz="2200" b="1" dirty="0">
              <a:solidFill>
                <a:schemeClr val="accent1">
                  <a:lumMod val="75000"/>
                </a:schemeClr>
              </a:solidFill>
              <a:latin typeface="ADLaM Display" panose="020F0502020204030204" pitchFamily="2" charset="0"/>
              <a:ea typeface="ADLaM Display" panose="020F0502020204030204" pitchFamily="2" charset="0"/>
              <a:cs typeface="ADLaM Display" panose="020F0502020204030204" pitchFamily="2" charset="0"/>
            </a:endParaRPr>
          </a:p>
        </p:txBody>
      </p:sp>
      <p:pic>
        <p:nvPicPr>
          <p:cNvPr id="50" name="Image 49" descr="Une image contenant symbole, Police, Graphique, logo&#10;&#10;Description générée automatiquement">
            <a:extLst>
              <a:ext uri="{FF2B5EF4-FFF2-40B4-BE49-F238E27FC236}">
                <a16:creationId xmlns:a16="http://schemas.microsoft.com/office/drawing/2014/main" id="{82A2AB0F-1096-D7B8-3FD4-0A2DF46F4F0F}"/>
              </a:ext>
            </a:extLst>
          </p:cNvPr>
          <p:cNvPicPr>
            <a:picLocks noChangeAspect="1"/>
          </p:cNvPicPr>
          <p:nvPr/>
        </p:nvPicPr>
        <p:blipFill>
          <a:blip r:embed="rId16">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1306058" y="4485538"/>
            <a:ext cx="1080000" cy="1080000"/>
          </a:xfrm>
          <a:prstGeom prst="rect">
            <a:avLst/>
          </a:prstGeom>
        </p:spPr>
      </p:pic>
      <p:pic>
        <p:nvPicPr>
          <p:cNvPr id="56" name="Image 55" descr="Une image contenant symbole, Police, blanc, Graphique&#10;&#10;Description générée automatiquement">
            <a:extLst>
              <a:ext uri="{FF2B5EF4-FFF2-40B4-BE49-F238E27FC236}">
                <a16:creationId xmlns:a16="http://schemas.microsoft.com/office/drawing/2014/main" id="{97984167-786F-4602-E055-B1A47B7628AD}"/>
              </a:ext>
            </a:extLst>
          </p:cNvPr>
          <p:cNvPicPr>
            <a:picLocks noChangeAspect="1"/>
          </p:cNvPicPr>
          <p:nvPr/>
        </p:nvPicPr>
        <p:blipFill>
          <a:blip r:embed="rId17"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359766" y="5329920"/>
            <a:ext cx="1080000" cy="1080000"/>
          </a:xfrm>
          <a:prstGeom prst="rect">
            <a:avLst/>
          </a:prstGeom>
        </p:spPr>
      </p:pic>
      <p:pic>
        <p:nvPicPr>
          <p:cNvPr id="58" name="Image 57" descr="Une image contenant noir, obscurité&#10;&#10;Description générée automatiquement">
            <a:extLst>
              <a:ext uri="{FF2B5EF4-FFF2-40B4-BE49-F238E27FC236}">
                <a16:creationId xmlns:a16="http://schemas.microsoft.com/office/drawing/2014/main" id="{4013B160-9011-FB7B-2F4F-FCB5631537B4}"/>
              </a:ext>
            </a:extLst>
          </p:cNvPr>
          <p:cNvPicPr>
            <a:picLocks noChangeAspect="1"/>
          </p:cNvPicPr>
          <p:nvPr/>
        </p:nvPicPr>
        <p:blipFill>
          <a:blip r:embed="rId18" cstate="print">
            <a:duotone>
              <a:schemeClr val="accent1">
                <a:shade val="45000"/>
                <a:satMod val="135000"/>
              </a:schemeClr>
              <a:prstClr val="white"/>
            </a:duotone>
            <a:extLst>
              <a:ext uri="{28A0092B-C50C-407E-A947-70E740481C1C}">
                <a14:useLocalDpi xmlns:a14="http://schemas.microsoft.com/office/drawing/2010/main" val="0"/>
              </a:ext>
            </a:extLst>
          </a:blip>
          <a:stretch>
            <a:fillRect/>
          </a:stretch>
        </p:blipFill>
        <p:spPr>
          <a:xfrm>
            <a:off x="2469639" y="5390570"/>
            <a:ext cx="1080000" cy="1080000"/>
          </a:xfrm>
          <a:prstGeom prst="rect">
            <a:avLst/>
          </a:prstGeom>
        </p:spPr>
      </p:pic>
      <p:sp>
        <p:nvSpPr>
          <p:cNvPr id="2" name="ZoneTexte 1">
            <a:extLst>
              <a:ext uri="{FF2B5EF4-FFF2-40B4-BE49-F238E27FC236}">
                <a16:creationId xmlns:a16="http://schemas.microsoft.com/office/drawing/2014/main" id="{EA3F4AC0-442B-4D15-CC2B-9D72B726ABDD}"/>
              </a:ext>
            </a:extLst>
          </p:cNvPr>
          <p:cNvSpPr txBox="1"/>
          <p:nvPr/>
        </p:nvSpPr>
        <p:spPr>
          <a:xfrm>
            <a:off x="4096195" y="414653"/>
            <a:ext cx="3999610" cy="707886"/>
          </a:xfrm>
          <a:prstGeom prst="rect">
            <a:avLst/>
          </a:prstGeom>
          <a:noFill/>
        </p:spPr>
        <p:txBody>
          <a:bodyPr wrap="square" rtlCol="0">
            <a:spAutoFit/>
          </a:bodyPr>
          <a:lstStyle/>
          <a:p>
            <a:pPr algn="ctr"/>
            <a:r>
              <a:rPr lang="fr-FR" sz="4000" b="1" dirty="0"/>
              <a:t>4 AXES</a:t>
            </a:r>
            <a:endParaRPr lang="fr-BE" sz="4000" b="1" dirty="0"/>
          </a:p>
        </p:txBody>
      </p:sp>
      <p:sp>
        <p:nvSpPr>
          <p:cNvPr id="3" name="Espace réservé du numéro de diapositive 2">
            <a:extLst>
              <a:ext uri="{FF2B5EF4-FFF2-40B4-BE49-F238E27FC236}">
                <a16:creationId xmlns:a16="http://schemas.microsoft.com/office/drawing/2014/main" id="{FE93E5FE-CAD7-D688-996E-C90A09E42286}"/>
              </a:ext>
            </a:extLst>
          </p:cNvPr>
          <p:cNvSpPr>
            <a:spLocks noGrp="1"/>
          </p:cNvSpPr>
          <p:nvPr>
            <p:ph type="sldNum" sz="quarter" idx="12"/>
          </p:nvPr>
        </p:nvSpPr>
        <p:spPr/>
        <p:txBody>
          <a:bodyPr/>
          <a:lstStyle/>
          <a:p>
            <a:fld id="{C9CF7322-8CD7-475F-8BB3-7CD16EB6B2EC}" type="slidenum">
              <a:rPr lang="fr-BE" smtClean="0"/>
              <a:t>6</a:t>
            </a:fld>
            <a:endParaRPr lang="fr-BE"/>
          </a:p>
        </p:txBody>
      </p:sp>
      <p:sp>
        <p:nvSpPr>
          <p:cNvPr id="8" name="Espace réservé du numéro de diapositive 10">
            <a:extLst>
              <a:ext uri="{FF2B5EF4-FFF2-40B4-BE49-F238E27FC236}">
                <a16:creationId xmlns:a16="http://schemas.microsoft.com/office/drawing/2014/main" id="{ACE665DA-8F6B-86ED-850E-6922C0608FD0}"/>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6</a:t>
            </a:fld>
            <a:endParaRPr lang="fr-BE" sz="4000" b="1" dirty="0">
              <a:solidFill>
                <a:srgbClr val="00FF00"/>
              </a:solidFill>
            </a:endParaRPr>
          </a:p>
        </p:txBody>
      </p:sp>
    </p:spTree>
    <p:extLst>
      <p:ext uri="{BB962C8B-B14F-4D97-AF65-F5344CB8AC3E}">
        <p14:creationId xmlns:p14="http://schemas.microsoft.com/office/powerpoint/2010/main" val="3690617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1" fill="hold" nodeType="click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up)">
                                      <p:cBhvr>
                                        <p:cTn id="13" dur="500"/>
                                        <p:tgtEl>
                                          <p:spTgt spid="25"/>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up)">
                                      <p:cBhvr>
                                        <p:cTn id="18" dur="500"/>
                                        <p:tgtEl>
                                          <p:spTgt spid="2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nodeType="clickEffect">
                                  <p:stCondLst>
                                    <p:cond delay="0"/>
                                  </p:stCondLst>
                                  <p:childTnLst>
                                    <p:set>
                                      <p:cBhvr>
                                        <p:cTn id="22" dur="1" fill="hold">
                                          <p:stCondLst>
                                            <p:cond delay="0"/>
                                          </p:stCondLst>
                                        </p:cTn>
                                        <p:tgtEl>
                                          <p:spTgt spid="29"/>
                                        </p:tgtEl>
                                        <p:attrNameLst>
                                          <p:attrName>style.visibility</p:attrName>
                                        </p:attrNameLst>
                                      </p:cBhvr>
                                      <p:to>
                                        <p:strVal val="visible"/>
                                      </p:to>
                                    </p:set>
                                    <p:animEffect transition="in" filter="wipe(up)">
                                      <p:cBhvr>
                                        <p:cTn id="23" dur="500"/>
                                        <p:tgtEl>
                                          <p:spTgt spid="29"/>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nodeType="clickEffect">
                                  <p:stCondLst>
                                    <p:cond delay="0"/>
                                  </p:stCondLst>
                                  <p:childTnLst>
                                    <p:set>
                                      <p:cBhvr>
                                        <p:cTn id="27" dur="1" fill="hold">
                                          <p:stCondLst>
                                            <p:cond delay="0"/>
                                          </p:stCondLst>
                                        </p:cTn>
                                        <p:tgtEl>
                                          <p:spTgt spid="31"/>
                                        </p:tgtEl>
                                        <p:attrNameLst>
                                          <p:attrName>style.visibility</p:attrName>
                                        </p:attrNameLst>
                                      </p:cBhvr>
                                      <p:to>
                                        <p:strVal val="visible"/>
                                      </p:to>
                                    </p:set>
                                    <p:animEffect transition="in" filter="wipe(up)">
                                      <p:cBhvr>
                                        <p:cTn id="28" dur="500"/>
                                        <p:tgtEl>
                                          <p:spTgt spid="31"/>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2"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1+#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2" presetClass="entr" presetSubtype="2" fill="hold" nodeType="click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right)">
                                      <p:cBhvr>
                                        <p:cTn id="39" dur="500"/>
                                        <p:tgtEl>
                                          <p:spTgt spid="33"/>
                                        </p:tgtEl>
                                      </p:cBhvr>
                                    </p:animEffect>
                                  </p:childTnLst>
                                </p:cTn>
                              </p:par>
                            </p:childTnLst>
                          </p:cTn>
                        </p:par>
                      </p:childTnLst>
                    </p:cTn>
                  </p:par>
                  <p:par>
                    <p:cTn id="40" fill="hold">
                      <p:stCondLst>
                        <p:cond delay="indefinite"/>
                      </p:stCondLst>
                      <p:childTnLst>
                        <p:par>
                          <p:cTn id="41" fill="hold">
                            <p:stCondLst>
                              <p:cond delay="0"/>
                            </p:stCondLst>
                            <p:childTnLst>
                              <p:par>
                                <p:cTn id="42" presetID="22" presetClass="entr" presetSubtype="2" fill="hold"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wipe(right)">
                                      <p:cBhvr>
                                        <p:cTn id="44" dur="500"/>
                                        <p:tgtEl>
                                          <p:spTgt spid="35"/>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2" fill="hold" nodeType="click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right)">
                                      <p:cBhvr>
                                        <p:cTn id="49" dur="500"/>
                                        <p:tgtEl>
                                          <p:spTgt spid="37"/>
                                        </p:tgtEl>
                                      </p:cBhvr>
                                    </p:animEffect>
                                  </p:childTnLst>
                                </p:cTn>
                              </p:par>
                            </p:childTnLst>
                          </p:cTn>
                        </p:par>
                      </p:childTnLst>
                    </p:cTn>
                  </p:par>
                  <p:par>
                    <p:cTn id="50" fill="hold">
                      <p:stCondLst>
                        <p:cond delay="indefinite"/>
                      </p:stCondLst>
                      <p:childTnLst>
                        <p:par>
                          <p:cTn id="51" fill="hold">
                            <p:stCondLst>
                              <p:cond delay="0"/>
                            </p:stCondLst>
                            <p:childTnLst>
                              <p:par>
                                <p:cTn id="52" presetID="22" presetClass="entr" presetSubtype="2" fill="hold" nodeType="click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right)">
                                      <p:cBhvr>
                                        <p:cTn id="54" dur="500"/>
                                        <p:tgtEl>
                                          <p:spTgt spid="39"/>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4" fill="hold" nodeType="clickEffect">
                                  <p:stCondLst>
                                    <p:cond delay="0"/>
                                  </p:stCondLst>
                                  <p:childTnLst>
                                    <p:set>
                                      <p:cBhvr>
                                        <p:cTn id="58" dur="1" fill="hold">
                                          <p:stCondLst>
                                            <p:cond delay="0"/>
                                          </p:stCondLst>
                                        </p:cTn>
                                        <p:tgtEl>
                                          <p:spTgt spid="11"/>
                                        </p:tgtEl>
                                        <p:attrNameLst>
                                          <p:attrName>style.visibility</p:attrName>
                                        </p:attrNameLst>
                                      </p:cBhvr>
                                      <p:to>
                                        <p:strVal val="visible"/>
                                      </p:to>
                                    </p:set>
                                    <p:anim calcmode="lin" valueType="num">
                                      <p:cBhvr additive="base">
                                        <p:cTn id="59" dur="500" fill="hold"/>
                                        <p:tgtEl>
                                          <p:spTgt spid="11"/>
                                        </p:tgtEl>
                                        <p:attrNameLst>
                                          <p:attrName>ppt_x</p:attrName>
                                        </p:attrNameLst>
                                      </p:cBhvr>
                                      <p:tavLst>
                                        <p:tav tm="0">
                                          <p:val>
                                            <p:strVal val="#ppt_x"/>
                                          </p:val>
                                        </p:tav>
                                        <p:tav tm="100000">
                                          <p:val>
                                            <p:strVal val="#ppt_x"/>
                                          </p:val>
                                        </p:tav>
                                      </p:tavLst>
                                    </p:anim>
                                    <p:anim calcmode="lin" valueType="num">
                                      <p:cBhvr additive="base">
                                        <p:cTn id="6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4" fill="hold" nodeType="click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wipe(down)">
                                      <p:cBhvr>
                                        <p:cTn id="65" dur="500"/>
                                        <p:tgtEl>
                                          <p:spTgt spid="41"/>
                                        </p:tgtEl>
                                      </p:cBhvr>
                                    </p:animEffect>
                                  </p:childTnLst>
                                </p:cTn>
                              </p:par>
                            </p:childTnLst>
                          </p:cTn>
                        </p:par>
                      </p:childTnLst>
                    </p:cTn>
                  </p:par>
                  <p:par>
                    <p:cTn id="66" fill="hold">
                      <p:stCondLst>
                        <p:cond delay="indefinite"/>
                      </p:stCondLst>
                      <p:childTnLst>
                        <p:par>
                          <p:cTn id="67" fill="hold">
                            <p:stCondLst>
                              <p:cond delay="0"/>
                            </p:stCondLst>
                            <p:childTnLst>
                              <p:par>
                                <p:cTn id="68" presetID="22" presetClass="entr" presetSubtype="4" fill="hold" nodeType="clickEffect">
                                  <p:stCondLst>
                                    <p:cond delay="0"/>
                                  </p:stCondLst>
                                  <p:childTnLst>
                                    <p:set>
                                      <p:cBhvr>
                                        <p:cTn id="69" dur="1" fill="hold">
                                          <p:stCondLst>
                                            <p:cond delay="0"/>
                                          </p:stCondLst>
                                        </p:cTn>
                                        <p:tgtEl>
                                          <p:spTgt spid="43"/>
                                        </p:tgtEl>
                                        <p:attrNameLst>
                                          <p:attrName>style.visibility</p:attrName>
                                        </p:attrNameLst>
                                      </p:cBhvr>
                                      <p:to>
                                        <p:strVal val="visible"/>
                                      </p:to>
                                    </p:set>
                                    <p:animEffect transition="in" filter="wipe(down)">
                                      <p:cBhvr>
                                        <p:cTn id="70" dur="500"/>
                                        <p:tgtEl>
                                          <p:spTgt spid="43"/>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4" fill="hold" nodeType="click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down)">
                                      <p:cBhvr>
                                        <p:cTn id="75" dur="500"/>
                                        <p:tgtEl>
                                          <p:spTgt spid="45"/>
                                        </p:tgtEl>
                                      </p:cBhvr>
                                    </p:animEffect>
                                  </p:childTnLst>
                                </p:cTn>
                              </p:par>
                            </p:childTnLst>
                          </p:cTn>
                        </p:par>
                      </p:childTnLst>
                    </p:cTn>
                  </p:par>
                  <p:par>
                    <p:cTn id="76" fill="hold">
                      <p:stCondLst>
                        <p:cond delay="indefinite"/>
                      </p:stCondLst>
                      <p:childTnLst>
                        <p:par>
                          <p:cTn id="77" fill="hold">
                            <p:stCondLst>
                              <p:cond delay="0"/>
                            </p:stCondLst>
                            <p:childTnLst>
                              <p:par>
                                <p:cTn id="78" presetID="22" presetClass="entr" presetSubtype="4" fill="hold" nodeType="clickEffect">
                                  <p:stCondLst>
                                    <p:cond delay="0"/>
                                  </p:stCondLst>
                                  <p:childTnLst>
                                    <p:set>
                                      <p:cBhvr>
                                        <p:cTn id="79" dur="1" fill="hold">
                                          <p:stCondLst>
                                            <p:cond delay="0"/>
                                          </p:stCondLst>
                                        </p:cTn>
                                        <p:tgtEl>
                                          <p:spTgt spid="47"/>
                                        </p:tgtEl>
                                        <p:attrNameLst>
                                          <p:attrName>style.visibility</p:attrName>
                                        </p:attrNameLst>
                                      </p:cBhvr>
                                      <p:to>
                                        <p:strVal val="visible"/>
                                      </p:to>
                                    </p:set>
                                    <p:animEffect transition="in" filter="wipe(down)">
                                      <p:cBhvr>
                                        <p:cTn id="80" dur="500"/>
                                        <p:tgtEl>
                                          <p:spTgt spid="47"/>
                                        </p:tgtEl>
                                      </p:cBhvr>
                                    </p:animEffect>
                                  </p:childTnLst>
                                </p:cTn>
                              </p:par>
                            </p:childTnLst>
                          </p:cTn>
                        </p:par>
                      </p:childTnLst>
                    </p:cTn>
                  </p:par>
                  <p:par>
                    <p:cTn id="81" fill="hold">
                      <p:stCondLst>
                        <p:cond delay="indefinite"/>
                      </p:stCondLst>
                      <p:childTnLst>
                        <p:par>
                          <p:cTn id="82" fill="hold">
                            <p:stCondLst>
                              <p:cond delay="0"/>
                            </p:stCondLst>
                            <p:childTnLst>
                              <p:par>
                                <p:cTn id="83" presetID="2" presetClass="entr" presetSubtype="8" fill="hold" nodeType="clickEffect">
                                  <p:stCondLst>
                                    <p:cond delay="0"/>
                                  </p:stCondLst>
                                  <p:childTnLst>
                                    <p:set>
                                      <p:cBhvr>
                                        <p:cTn id="84" dur="1" fill="hold">
                                          <p:stCondLst>
                                            <p:cond delay="0"/>
                                          </p:stCondLst>
                                        </p:cTn>
                                        <p:tgtEl>
                                          <p:spTgt spid="10"/>
                                        </p:tgtEl>
                                        <p:attrNameLst>
                                          <p:attrName>style.visibility</p:attrName>
                                        </p:attrNameLst>
                                      </p:cBhvr>
                                      <p:to>
                                        <p:strVal val="visible"/>
                                      </p:to>
                                    </p:set>
                                    <p:anim calcmode="lin" valueType="num">
                                      <p:cBhvr additive="base">
                                        <p:cTn id="85" dur="500" fill="hold"/>
                                        <p:tgtEl>
                                          <p:spTgt spid="10"/>
                                        </p:tgtEl>
                                        <p:attrNameLst>
                                          <p:attrName>ppt_x</p:attrName>
                                        </p:attrNameLst>
                                      </p:cBhvr>
                                      <p:tavLst>
                                        <p:tav tm="0">
                                          <p:val>
                                            <p:strVal val="0-#ppt_w/2"/>
                                          </p:val>
                                        </p:tav>
                                        <p:tav tm="100000">
                                          <p:val>
                                            <p:strVal val="#ppt_x"/>
                                          </p:val>
                                        </p:tav>
                                      </p:tavLst>
                                    </p:anim>
                                    <p:anim calcmode="lin" valueType="num">
                                      <p:cBhvr additive="base">
                                        <p:cTn id="86" dur="500" fill="hold"/>
                                        <p:tgtEl>
                                          <p:spTgt spid="10"/>
                                        </p:tgtEl>
                                        <p:attrNameLst>
                                          <p:attrName>ppt_y</p:attrName>
                                        </p:attrNameLst>
                                      </p:cBhvr>
                                      <p:tavLst>
                                        <p:tav tm="0">
                                          <p:val>
                                            <p:strVal val="#ppt_y"/>
                                          </p:val>
                                        </p:tav>
                                        <p:tav tm="100000">
                                          <p:val>
                                            <p:strVal val="#ppt_y"/>
                                          </p:val>
                                        </p:tav>
                                      </p:tavLst>
                                    </p:anim>
                                  </p:childTnLst>
                                </p:cTn>
                              </p:par>
                            </p:childTnLst>
                          </p:cTn>
                        </p:par>
                      </p:childTnLst>
                    </p:cTn>
                  </p:par>
                  <p:par>
                    <p:cTn id="87" fill="hold">
                      <p:stCondLst>
                        <p:cond delay="indefinite"/>
                      </p:stCondLst>
                      <p:childTnLst>
                        <p:par>
                          <p:cTn id="88" fill="hold">
                            <p:stCondLst>
                              <p:cond delay="0"/>
                            </p:stCondLst>
                            <p:childTnLst>
                              <p:par>
                                <p:cTn id="89" presetID="22" presetClass="entr" presetSubtype="8" fill="hold" nodeType="clickEffect">
                                  <p:stCondLst>
                                    <p:cond delay="0"/>
                                  </p:stCondLst>
                                  <p:childTnLst>
                                    <p:set>
                                      <p:cBhvr>
                                        <p:cTn id="90" dur="1" fill="hold">
                                          <p:stCondLst>
                                            <p:cond delay="0"/>
                                          </p:stCondLst>
                                        </p:cTn>
                                        <p:tgtEl>
                                          <p:spTgt spid="48">
                                            <p:txEl>
                                              <p:pRg st="0" end="0"/>
                                            </p:txEl>
                                          </p:spTgt>
                                        </p:tgtEl>
                                        <p:attrNameLst>
                                          <p:attrName>style.visibility</p:attrName>
                                        </p:attrNameLst>
                                      </p:cBhvr>
                                      <p:to>
                                        <p:strVal val="visible"/>
                                      </p:to>
                                    </p:set>
                                    <p:animEffect transition="in" filter="wipe(left)">
                                      <p:cBhvr>
                                        <p:cTn id="91" dur="500"/>
                                        <p:tgtEl>
                                          <p:spTgt spid="48">
                                            <p:txEl>
                                              <p:pRg st="0" end="0"/>
                                            </p:txEl>
                                          </p:spTgt>
                                        </p:tgtEl>
                                      </p:cBhvr>
                                    </p:animEffect>
                                  </p:childTnLst>
                                </p:cTn>
                              </p:par>
                            </p:childTnLst>
                          </p:cTn>
                        </p:par>
                      </p:childTnLst>
                    </p:cTn>
                  </p:par>
                  <p:par>
                    <p:cTn id="92" fill="hold">
                      <p:stCondLst>
                        <p:cond delay="indefinite"/>
                      </p:stCondLst>
                      <p:childTnLst>
                        <p:par>
                          <p:cTn id="93" fill="hold">
                            <p:stCondLst>
                              <p:cond delay="0"/>
                            </p:stCondLst>
                            <p:childTnLst>
                              <p:par>
                                <p:cTn id="94" presetID="22" presetClass="entr" presetSubtype="8" fill="hold" nodeType="clickEffect">
                                  <p:stCondLst>
                                    <p:cond delay="0"/>
                                  </p:stCondLst>
                                  <p:childTnLst>
                                    <p:set>
                                      <p:cBhvr>
                                        <p:cTn id="95" dur="1" fill="hold">
                                          <p:stCondLst>
                                            <p:cond delay="0"/>
                                          </p:stCondLst>
                                        </p:cTn>
                                        <p:tgtEl>
                                          <p:spTgt spid="50"/>
                                        </p:tgtEl>
                                        <p:attrNameLst>
                                          <p:attrName>style.visibility</p:attrName>
                                        </p:attrNameLst>
                                      </p:cBhvr>
                                      <p:to>
                                        <p:strVal val="visible"/>
                                      </p:to>
                                    </p:set>
                                    <p:animEffect transition="in" filter="wipe(left)">
                                      <p:cBhvr>
                                        <p:cTn id="96" dur="500"/>
                                        <p:tgtEl>
                                          <p:spTgt spid="50"/>
                                        </p:tgtEl>
                                      </p:cBhvr>
                                    </p:animEffect>
                                  </p:childTnLst>
                                </p:cTn>
                              </p:par>
                            </p:childTnLst>
                          </p:cTn>
                        </p:par>
                      </p:childTnLst>
                    </p:cTn>
                  </p:par>
                  <p:par>
                    <p:cTn id="97" fill="hold">
                      <p:stCondLst>
                        <p:cond delay="indefinite"/>
                      </p:stCondLst>
                      <p:childTnLst>
                        <p:par>
                          <p:cTn id="98" fill="hold">
                            <p:stCondLst>
                              <p:cond delay="0"/>
                            </p:stCondLst>
                            <p:childTnLst>
                              <p:par>
                                <p:cTn id="99" presetID="22" presetClass="entr" presetSubtype="8" fill="hold" nodeType="clickEffect">
                                  <p:stCondLst>
                                    <p:cond delay="0"/>
                                  </p:stCondLst>
                                  <p:childTnLst>
                                    <p:set>
                                      <p:cBhvr>
                                        <p:cTn id="100" dur="1" fill="hold">
                                          <p:stCondLst>
                                            <p:cond delay="0"/>
                                          </p:stCondLst>
                                        </p:cTn>
                                        <p:tgtEl>
                                          <p:spTgt spid="56"/>
                                        </p:tgtEl>
                                        <p:attrNameLst>
                                          <p:attrName>style.visibility</p:attrName>
                                        </p:attrNameLst>
                                      </p:cBhvr>
                                      <p:to>
                                        <p:strVal val="visible"/>
                                      </p:to>
                                    </p:set>
                                    <p:animEffect transition="in" filter="wipe(left)">
                                      <p:cBhvr>
                                        <p:cTn id="101" dur="500"/>
                                        <p:tgtEl>
                                          <p:spTgt spid="56"/>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8" fill="hold" nodeType="clickEffect">
                                  <p:stCondLst>
                                    <p:cond delay="0"/>
                                  </p:stCondLst>
                                  <p:childTnLst>
                                    <p:set>
                                      <p:cBhvr>
                                        <p:cTn id="105" dur="1" fill="hold">
                                          <p:stCondLst>
                                            <p:cond delay="0"/>
                                          </p:stCondLst>
                                        </p:cTn>
                                        <p:tgtEl>
                                          <p:spTgt spid="58"/>
                                        </p:tgtEl>
                                        <p:attrNameLst>
                                          <p:attrName>style.visibility</p:attrName>
                                        </p:attrNameLst>
                                      </p:cBhvr>
                                      <p:to>
                                        <p:strVal val="visible"/>
                                      </p:to>
                                    </p:set>
                                    <p:animEffect transition="in" filter="wipe(left)">
                                      <p:cBhvr>
                                        <p:cTn id="106"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60947" y="347055"/>
            <a:ext cx="10732168" cy="954107"/>
          </a:xfrm>
          <a:prstGeom prst="rect">
            <a:avLst/>
          </a:prstGeom>
          <a:noFill/>
        </p:spPr>
        <p:txBody>
          <a:bodyPr wrap="square" rtlCol="0">
            <a:spAutoFit/>
          </a:bodyPr>
          <a:lstStyle/>
          <a:p>
            <a:r>
              <a:rPr lang="fr-FR" sz="2800" b="1" dirty="0"/>
              <a:t>DOC 1 : PSSI </a:t>
            </a:r>
          </a:p>
          <a:p>
            <a:r>
              <a:rPr lang="fr-FR" sz="2800" b="1" dirty="0"/>
              <a:t>Gouvernance</a:t>
            </a:r>
            <a:endParaRPr lang="fr-BE" sz="2800" b="1" dirty="0"/>
          </a:p>
        </p:txBody>
      </p:sp>
      <p:pic>
        <p:nvPicPr>
          <p:cNvPr id="7" name="Image 6" descr="Une image contenant clipart, Graphique, croquis, dessin humoristique&#10;&#10;Description générée automatiquement">
            <a:extLst>
              <a:ext uri="{FF2B5EF4-FFF2-40B4-BE49-F238E27FC236}">
                <a16:creationId xmlns:a16="http://schemas.microsoft.com/office/drawing/2014/main" id="{02CB09C3-8FDB-4EED-A790-6A8E5439DD97}"/>
              </a:ext>
            </a:extLst>
          </p:cNvPr>
          <p:cNvPicPr>
            <a:picLocks noChangeAspect="1"/>
          </p:cNvPicPr>
          <p:nvPr/>
        </p:nvPicPr>
        <p:blipFill rotWithShape="1">
          <a:blip r:embed="rId4">
            <a:duotone>
              <a:schemeClr val="accent3">
                <a:shade val="45000"/>
                <a:satMod val="135000"/>
              </a:schemeClr>
              <a:prstClr val="white"/>
            </a:duotone>
            <a:extLst>
              <a:ext uri="{28A0092B-C50C-407E-A947-70E740481C1C}">
                <a14:useLocalDpi xmlns:a14="http://schemas.microsoft.com/office/drawing/2010/main" val="0"/>
              </a:ext>
            </a:extLst>
          </a:blip>
          <a:srcRect t="-1" r="2156" b="11023"/>
          <a:stretch/>
        </p:blipFill>
        <p:spPr>
          <a:xfrm>
            <a:off x="3322586" y="824108"/>
            <a:ext cx="1486286" cy="1309492"/>
          </a:xfrm>
          <a:prstGeom prst="rect">
            <a:avLst/>
          </a:prstGeom>
        </p:spPr>
      </p:pic>
      <p:sp>
        <p:nvSpPr>
          <p:cNvPr id="8" name="ZoneTexte 7">
            <a:extLst>
              <a:ext uri="{FF2B5EF4-FFF2-40B4-BE49-F238E27FC236}">
                <a16:creationId xmlns:a16="http://schemas.microsoft.com/office/drawing/2014/main" id="{10265396-7F6F-4A08-FD83-B13D16F0C0E5}"/>
              </a:ext>
            </a:extLst>
          </p:cNvPr>
          <p:cNvSpPr txBox="1"/>
          <p:nvPr/>
        </p:nvSpPr>
        <p:spPr>
          <a:xfrm>
            <a:off x="3602600" y="368875"/>
            <a:ext cx="2975251" cy="400110"/>
          </a:xfrm>
          <a:prstGeom prst="rect">
            <a:avLst/>
          </a:prstGeom>
          <a:noFill/>
        </p:spPr>
        <p:txBody>
          <a:bodyPr wrap="square" rtlCol="0">
            <a:spAutoFit/>
          </a:bodyPr>
          <a:lstStyle/>
          <a:p>
            <a:r>
              <a:rPr lang="fr-FR" sz="2000" b="1" dirty="0">
                <a:solidFill>
                  <a:schemeClr val="accent1">
                    <a:lumMod val="75000"/>
                  </a:schemeClr>
                </a:solidFill>
              </a:rPr>
              <a:t>Ministres compétent.es</a:t>
            </a:r>
            <a:endParaRPr lang="fr-BE" sz="2000" b="1" dirty="0">
              <a:solidFill>
                <a:schemeClr val="accent1">
                  <a:lumMod val="75000"/>
                </a:schemeClr>
              </a:solidFill>
            </a:endParaRPr>
          </a:p>
        </p:txBody>
      </p:sp>
      <p:sp>
        <p:nvSpPr>
          <p:cNvPr id="9" name="ZoneTexte 8">
            <a:extLst>
              <a:ext uri="{FF2B5EF4-FFF2-40B4-BE49-F238E27FC236}">
                <a16:creationId xmlns:a16="http://schemas.microsoft.com/office/drawing/2014/main" id="{2B0C4980-B84F-7150-F3DA-EC9270FC2728}"/>
              </a:ext>
            </a:extLst>
          </p:cNvPr>
          <p:cNvSpPr txBox="1"/>
          <p:nvPr/>
        </p:nvSpPr>
        <p:spPr>
          <a:xfrm>
            <a:off x="570073" y="1292549"/>
            <a:ext cx="4238799" cy="461665"/>
          </a:xfrm>
          <a:prstGeom prst="rect">
            <a:avLst/>
          </a:prstGeom>
          <a:noFill/>
        </p:spPr>
        <p:txBody>
          <a:bodyPr wrap="square" rtlCol="0">
            <a:spAutoFit/>
          </a:bodyPr>
          <a:lstStyle/>
          <a:p>
            <a:r>
              <a:rPr lang="fr-FR" sz="2400" b="1" dirty="0">
                <a:solidFill>
                  <a:schemeClr val="bg1">
                    <a:lumMod val="50000"/>
                  </a:schemeClr>
                </a:solidFill>
              </a:rPr>
              <a:t>COMITE DE PILOTAGE</a:t>
            </a:r>
            <a:endParaRPr lang="fr-BE" sz="2400" b="1" dirty="0">
              <a:solidFill>
                <a:schemeClr val="bg1">
                  <a:lumMod val="50000"/>
                </a:schemeClr>
              </a:solidFill>
            </a:endParaRPr>
          </a:p>
        </p:txBody>
      </p:sp>
      <p:sp>
        <p:nvSpPr>
          <p:cNvPr id="10" name="ZoneTexte 9">
            <a:extLst>
              <a:ext uri="{FF2B5EF4-FFF2-40B4-BE49-F238E27FC236}">
                <a16:creationId xmlns:a16="http://schemas.microsoft.com/office/drawing/2014/main" id="{E8EA5E1B-2B1D-D547-42D3-795FD35430F1}"/>
              </a:ext>
            </a:extLst>
          </p:cNvPr>
          <p:cNvSpPr txBox="1"/>
          <p:nvPr/>
        </p:nvSpPr>
        <p:spPr>
          <a:xfrm>
            <a:off x="5090224" y="1116399"/>
            <a:ext cx="2687091" cy="400110"/>
          </a:xfrm>
          <a:prstGeom prst="rect">
            <a:avLst/>
          </a:prstGeom>
          <a:noFill/>
        </p:spPr>
        <p:txBody>
          <a:bodyPr wrap="square" rtlCol="0">
            <a:spAutoFit/>
          </a:bodyPr>
          <a:lstStyle/>
          <a:p>
            <a:r>
              <a:rPr lang="fr-FR" sz="2000" b="1" dirty="0">
                <a:solidFill>
                  <a:schemeClr val="accent2">
                    <a:lumMod val="75000"/>
                  </a:schemeClr>
                </a:solidFill>
              </a:rPr>
              <a:t>Administration COCOF</a:t>
            </a:r>
            <a:endParaRPr lang="fr-BE" sz="2000" b="1" dirty="0">
              <a:solidFill>
                <a:schemeClr val="accent2">
                  <a:lumMod val="75000"/>
                </a:schemeClr>
              </a:solidFill>
            </a:endParaRPr>
          </a:p>
        </p:txBody>
      </p:sp>
      <p:sp>
        <p:nvSpPr>
          <p:cNvPr id="11" name="ZoneTexte 10">
            <a:extLst>
              <a:ext uri="{FF2B5EF4-FFF2-40B4-BE49-F238E27FC236}">
                <a16:creationId xmlns:a16="http://schemas.microsoft.com/office/drawing/2014/main" id="{6BB13BAC-8B06-C9E2-89CF-DD204474A54E}"/>
              </a:ext>
            </a:extLst>
          </p:cNvPr>
          <p:cNvSpPr txBox="1"/>
          <p:nvPr/>
        </p:nvSpPr>
        <p:spPr>
          <a:xfrm>
            <a:off x="4642972" y="1973410"/>
            <a:ext cx="4135836" cy="400110"/>
          </a:xfrm>
          <a:prstGeom prst="rect">
            <a:avLst/>
          </a:prstGeom>
          <a:noFill/>
        </p:spPr>
        <p:txBody>
          <a:bodyPr wrap="square" rtlCol="0">
            <a:spAutoFit/>
          </a:bodyPr>
          <a:lstStyle/>
          <a:p>
            <a:r>
              <a:rPr lang="fr-FR" sz="2000" b="1" dirty="0">
                <a:solidFill>
                  <a:srgbClr val="00B050"/>
                </a:solidFill>
              </a:rPr>
              <a:t>Administration COCOM </a:t>
            </a:r>
            <a:r>
              <a:rPr lang="fr-FR" sz="2000" b="1" dirty="0"/>
              <a:t>et </a:t>
            </a:r>
            <a:r>
              <a:rPr lang="fr-FR" sz="2000" b="1" dirty="0">
                <a:solidFill>
                  <a:srgbClr val="FF0000"/>
                </a:solidFill>
              </a:rPr>
              <a:t>IRISCARE</a:t>
            </a:r>
            <a:endParaRPr lang="fr-BE" sz="2000" b="1" dirty="0">
              <a:solidFill>
                <a:srgbClr val="FF0000"/>
              </a:solidFill>
            </a:endParaRPr>
          </a:p>
        </p:txBody>
      </p:sp>
      <p:sp>
        <p:nvSpPr>
          <p:cNvPr id="13" name="ZoneTexte 12">
            <a:extLst>
              <a:ext uri="{FF2B5EF4-FFF2-40B4-BE49-F238E27FC236}">
                <a16:creationId xmlns:a16="http://schemas.microsoft.com/office/drawing/2014/main" id="{55BF0792-EA9B-CF84-499B-A8812C708A11}"/>
              </a:ext>
            </a:extLst>
          </p:cNvPr>
          <p:cNvSpPr txBox="1"/>
          <p:nvPr/>
        </p:nvSpPr>
        <p:spPr>
          <a:xfrm>
            <a:off x="457200" y="1973410"/>
            <a:ext cx="3001107" cy="400110"/>
          </a:xfrm>
          <a:prstGeom prst="rect">
            <a:avLst/>
          </a:prstGeom>
          <a:noFill/>
        </p:spPr>
        <p:txBody>
          <a:bodyPr wrap="square" rtlCol="0">
            <a:spAutoFit/>
          </a:bodyPr>
          <a:lstStyle/>
          <a:p>
            <a:r>
              <a:rPr lang="fr-FR" sz="2000" b="1" dirty="0">
                <a:solidFill>
                  <a:srgbClr val="FF33CC"/>
                </a:solidFill>
              </a:rPr>
              <a:t>Observatoire Santé-Social</a:t>
            </a:r>
            <a:endParaRPr lang="fr-BE" sz="2000" b="1" dirty="0">
              <a:solidFill>
                <a:srgbClr val="FF33CC"/>
              </a:solidFill>
            </a:endParaRPr>
          </a:p>
        </p:txBody>
      </p:sp>
      <p:cxnSp>
        <p:nvCxnSpPr>
          <p:cNvPr id="15" name="Connecteur droit avec flèche 14">
            <a:extLst>
              <a:ext uri="{FF2B5EF4-FFF2-40B4-BE49-F238E27FC236}">
                <a16:creationId xmlns:a16="http://schemas.microsoft.com/office/drawing/2014/main" id="{48E9081A-A32E-6B9C-F578-6ACEA8E71AE0}"/>
              </a:ext>
            </a:extLst>
          </p:cNvPr>
          <p:cNvCxnSpPr>
            <a:cxnSpLocks/>
          </p:cNvCxnSpPr>
          <p:nvPr/>
        </p:nvCxnSpPr>
        <p:spPr>
          <a:xfrm flipH="1">
            <a:off x="3739662" y="712116"/>
            <a:ext cx="663896" cy="225730"/>
          </a:xfrm>
          <a:prstGeom prst="straightConnector1">
            <a:avLst/>
          </a:prstGeom>
          <a:ln w="476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8" name="Connecteur droit avec flèche 17">
            <a:extLst>
              <a:ext uri="{FF2B5EF4-FFF2-40B4-BE49-F238E27FC236}">
                <a16:creationId xmlns:a16="http://schemas.microsoft.com/office/drawing/2014/main" id="{B57329C5-EC9E-A847-1C5B-ACC80594CF49}"/>
              </a:ext>
            </a:extLst>
          </p:cNvPr>
          <p:cNvCxnSpPr>
            <a:cxnSpLocks/>
          </p:cNvCxnSpPr>
          <p:nvPr/>
        </p:nvCxnSpPr>
        <p:spPr>
          <a:xfrm flipH="1">
            <a:off x="4174958" y="712116"/>
            <a:ext cx="468014" cy="280853"/>
          </a:xfrm>
          <a:prstGeom prst="straightConnector1">
            <a:avLst/>
          </a:prstGeom>
          <a:ln w="47625" cap="flat" cmpd="sng" algn="ctr">
            <a:solidFill>
              <a:schemeClr val="accent1"/>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2" name="Connecteur droit avec flèche 21">
            <a:extLst>
              <a:ext uri="{FF2B5EF4-FFF2-40B4-BE49-F238E27FC236}">
                <a16:creationId xmlns:a16="http://schemas.microsoft.com/office/drawing/2014/main" id="{C7B34683-AE8A-D9C0-FCE0-DC6902DDABAE}"/>
              </a:ext>
            </a:extLst>
          </p:cNvPr>
          <p:cNvCxnSpPr>
            <a:cxnSpLocks/>
            <a:stCxn id="10" idx="1"/>
          </p:cNvCxnSpPr>
          <p:nvPr/>
        </p:nvCxnSpPr>
        <p:spPr>
          <a:xfrm flipH="1" flipV="1">
            <a:off x="4622210" y="1215189"/>
            <a:ext cx="468014" cy="101265"/>
          </a:xfrm>
          <a:prstGeom prst="straightConnector1">
            <a:avLst/>
          </a:prstGeom>
          <a:ln w="47625" cap="flat" cmpd="sng" algn="ctr">
            <a:solidFill>
              <a:schemeClr val="accent2">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5" name="Connecteur droit avec flèche 24">
            <a:extLst>
              <a:ext uri="{FF2B5EF4-FFF2-40B4-BE49-F238E27FC236}">
                <a16:creationId xmlns:a16="http://schemas.microsoft.com/office/drawing/2014/main" id="{7C781C0A-BDAB-4C88-8AF8-4844B5741C70}"/>
              </a:ext>
            </a:extLst>
          </p:cNvPr>
          <p:cNvCxnSpPr>
            <a:cxnSpLocks/>
          </p:cNvCxnSpPr>
          <p:nvPr/>
        </p:nvCxnSpPr>
        <p:spPr>
          <a:xfrm flipH="1" flipV="1">
            <a:off x="4127613" y="2087458"/>
            <a:ext cx="468014" cy="101265"/>
          </a:xfrm>
          <a:prstGeom prst="straightConnector1">
            <a:avLst/>
          </a:prstGeom>
          <a:ln w="47625" cap="flat" cmpd="sng" algn="ctr">
            <a:solidFill>
              <a:srgbClr val="00B05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6" name="Connecteur droit avec flèche 25">
            <a:extLst>
              <a:ext uri="{FF2B5EF4-FFF2-40B4-BE49-F238E27FC236}">
                <a16:creationId xmlns:a16="http://schemas.microsoft.com/office/drawing/2014/main" id="{D6041943-C862-1A1A-6652-47BE2B14BEC8}"/>
              </a:ext>
            </a:extLst>
          </p:cNvPr>
          <p:cNvCxnSpPr>
            <a:cxnSpLocks/>
          </p:cNvCxnSpPr>
          <p:nvPr/>
        </p:nvCxnSpPr>
        <p:spPr>
          <a:xfrm flipH="1" flipV="1">
            <a:off x="4657414" y="1838247"/>
            <a:ext cx="2725716" cy="185799"/>
          </a:xfrm>
          <a:prstGeom prst="straightConnector1">
            <a:avLst/>
          </a:prstGeom>
          <a:ln w="47625" cap="flat" cmpd="sng" algn="ctr">
            <a:solidFill>
              <a:srgbClr val="FF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28" name="Connecteur droit avec flèche 27">
            <a:extLst>
              <a:ext uri="{FF2B5EF4-FFF2-40B4-BE49-F238E27FC236}">
                <a16:creationId xmlns:a16="http://schemas.microsoft.com/office/drawing/2014/main" id="{4B5F50F5-CB11-9E70-18EC-3B363BC5DAC1}"/>
              </a:ext>
            </a:extLst>
          </p:cNvPr>
          <p:cNvCxnSpPr>
            <a:cxnSpLocks/>
          </p:cNvCxnSpPr>
          <p:nvPr/>
        </p:nvCxnSpPr>
        <p:spPr>
          <a:xfrm flipV="1">
            <a:off x="3230590" y="1973410"/>
            <a:ext cx="372010" cy="50636"/>
          </a:xfrm>
          <a:prstGeom prst="straightConnector1">
            <a:avLst/>
          </a:prstGeom>
          <a:ln w="47625" cap="flat" cmpd="sng" algn="ctr">
            <a:solidFill>
              <a:srgbClr val="FF33CC"/>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pic>
        <p:nvPicPr>
          <p:cNvPr id="31" name="Image 30" descr="Une image contenant clipart, Graphique, croquis, dessin humoristique&#10;&#10;Description générée automatiquement">
            <a:extLst>
              <a:ext uri="{FF2B5EF4-FFF2-40B4-BE49-F238E27FC236}">
                <a16:creationId xmlns:a16="http://schemas.microsoft.com/office/drawing/2014/main" id="{1115F71A-7AA0-A428-7579-6D31298B0274}"/>
              </a:ext>
            </a:extLst>
          </p:cNvPr>
          <p:cNvPicPr>
            <a:picLocks noChangeAspect="1"/>
          </p:cNvPicPr>
          <p:nvPr/>
        </p:nvPicPr>
        <p:blipFill rotWithShape="1">
          <a:blip r:embed="rId4">
            <a:duotone>
              <a:schemeClr val="accent5">
                <a:shade val="45000"/>
                <a:satMod val="135000"/>
              </a:schemeClr>
              <a:prstClr val="white"/>
            </a:duotone>
            <a:extLst>
              <a:ext uri="{28A0092B-C50C-407E-A947-70E740481C1C}">
                <a14:useLocalDpi xmlns:a14="http://schemas.microsoft.com/office/drawing/2010/main" val="0"/>
              </a:ext>
            </a:extLst>
          </a:blip>
          <a:srcRect t="-1" r="2156" b="11023"/>
          <a:stretch/>
        </p:blipFill>
        <p:spPr>
          <a:xfrm>
            <a:off x="3230590" y="3737815"/>
            <a:ext cx="1486286" cy="1309492"/>
          </a:xfrm>
          <a:prstGeom prst="rect">
            <a:avLst/>
          </a:prstGeom>
        </p:spPr>
      </p:pic>
      <p:pic>
        <p:nvPicPr>
          <p:cNvPr id="32" name="Image 31" descr="Une image contenant clipart, Graphique, croquis, dessin humoristique&#10;&#10;Description générée automatiquement">
            <a:extLst>
              <a:ext uri="{FF2B5EF4-FFF2-40B4-BE49-F238E27FC236}">
                <a16:creationId xmlns:a16="http://schemas.microsoft.com/office/drawing/2014/main" id="{BFEED465-986D-8C35-3E8E-CD032536AAE1}"/>
              </a:ext>
            </a:extLst>
          </p:cNvPr>
          <p:cNvPicPr>
            <a:picLocks noChangeAspect="1"/>
          </p:cNvPicPr>
          <p:nvPr/>
        </p:nvPicPr>
        <p:blipFill rotWithShape="1">
          <a:blip r:embed="rId4">
            <a:duotone>
              <a:schemeClr val="accent6">
                <a:shade val="45000"/>
                <a:satMod val="135000"/>
              </a:schemeClr>
              <a:prstClr val="white"/>
            </a:duotone>
            <a:extLst>
              <a:ext uri="{28A0092B-C50C-407E-A947-70E740481C1C}">
                <a14:useLocalDpi xmlns:a14="http://schemas.microsoft.com/office/drawing/2010/main" val="0"/>
              </a:ext>
            </a:extLst>
          </a:blip>
          <a:srcRect t="-1" r="2156" b="11023"/>
          <a:stretch/>
        </p:blipFill>
        <p:spPr>
          <a:xfrm>
            <a:off x="7807605" y="3460286"/>
            <a:ext cx="1486286" cy="1309492"/>
          </a:xfrm>
          <a:prstGeom prst="rect">
            <a:avLst/>
          </a:prstGeom>
        </p:spPr>
      </p:pic>
      <p:sp>
        <p:nvSpPr>
          <p:cNvPr id="33" name="ZoneTexte 32">
            <a:extLst>
              <a:ext uri="{FF2B5EF4-FFF2-40B4-BE49-F238E27FC236}">
                <a16:creationId xmlns:a16="http://schemas.microsoft.com/office/drawing/2014/main" id="{364E4CA0-EE13-2D11-B23E-976C0A6803FF}"/>
              </a:ext>
            </a:extLst>
          </p:cNvPr>
          <p:cNvSpPr txBox="1"/>
          <p:nvPr/>
        </p:nvSpPr>
        <p:spPr>
          <a:xfrm>
            <a:off x="1342943" y="5022311"/>
            <a:ext cx="3465929" cy="461665"/>
          </a:xfrm>
          <a:prstGeom prst="rect">
            <a:avLst/>
          </a:prstGeom>
          <a:noFill/>
        </p:spPr>
        <p:txBody>
          <a:bodyPr wrap="square" rtlCol="0">
            <a:spAutoFit/>
          </a:bodyPr>
          <a:lstStyle/>
          <a:p>
            <a:r>
              <a:rPr lang="fr-FR" sz="2400" b="1" dirty="0">
                <a:solidFill>
                  <a:schemeClr val="accent5">
                    <a:lumMod val="75000"/>
                  </a:schemeClr>
                </a:solidFill>
              </a:rPr>
              <a:t>INSTANCE D’AVIS</a:t>
            </a:r>
            <a:endParaRPr lang="fr-BE" sz="2400" b="1" dirty="0">
              <a:solidFill>
                <a:schemeClr val="accent5">
                  <a:lumMod val="75000"/>
                </a:schemeClr>
              </a:solidFill>
            </a:endParaRPr>
          </a:p>
        </p:txBody>
      </p:sp>
      <p:sp>
        <p:nvSpPr>
          <p:cNvPr id="34" name="ZoneTexte 33">
            <a:extLst>
              <a:ext uri="{FF2B5EF4-FFF2-40B4-BE49-F238E27FC236}">
                <a16:creationId xmlns:a16="http://schemas.microsoft.com/office/drawing/2014/main" id="{686EF4C8-AE36-8C7D-A3C4-37490D0761F1}"/>
              </a:ext>
            </a:extLst>
          </p:cNvPr>
          <p:cNvSpPr txBox="1"/>
          <p:nvPr/>
        </p:nvSpPr>
        <p:spPr>
          <a:xfrm>
            <a:off x="4867188" y="1398075"/>
            <a:ext cx="3444240" cy="1754326"/>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bg1">
                    <a:lumMod val="50000"/>
                  </a:schemeClr>
                </a:solidFill>
              </a:rPr>
              <a:t>Directives</a:t>
            </a:r>
          </a:p>
          <a:p>
            <a:pPr marL="285750" indent="-285750">
              <a:buFont typeface="Arial" panose="020B0604020202020204" pitchFamily="34" charset="0"/>
              <a:buChar char="•"/>
            </a:pPr>
            <a:r>
              <a:rPr lang="fr-FR" dirty="0">
                <a:solidFill>
                  <a:schemeClr val="bg1">
                    <a:lumMod val="50000"/>
                  </a:schemeClr>
                </a:solidFill>
              </a:rPr>
              <a:t>Etapes</a:t>
            </a:r>
          </a:p>
          <a:p>
            <a:pPr marL="285750" indent="-285750">
              <a:buFont typeface="Arial" panose="020B0604020202020204" pitchFamily="34" charset="0"/>
              <a:buChar char="•"/>
            </a:pPr>
            <a:r>
              <a:rPr lang="fr-FR" dirty="0">
                <a:solidFill>
                  <a:schemeClr val="bg1">
                    <a:lumMod val="50000"/>
                  </a:schemeClr>
                </a:solidFill>
              </a:rPr>
              <a:t>Evaluation et révision (3-5 ans)</a:t>
            </a:r>
          </a:p>
          <a:p>
            <a:pPr marL="285750" indent="-285750">
              <a:buFont typeface="Arial" panose="020B0604020202020204" pitchFamily="34" charset="0"/>
              <a:buChar char="•"/>
            </a:pPr>
            <a:r>
              <a:rPr lang="fr-FR" dirty="0">
                <a:solidFill>
                  <a:schemeClr val="bg1">
                    <a:lumMod val="50000"/>
                  </a:schemeClr>
                </a:solidFill>
              </a:rPr>
              <a:t>PSSI dans toutes les politiques</a:t>
            </a:r>
          </a:p>
          <a:p>
            <a:pPr marL="285750" indent="-285750">
              <a:buFont typeface="Arial" panose="020B0604020202020204" pitchFamily="34" charset="0"/>
              <a:buChar char="•"/>
            </a:pPr>
            <a:r>
              <a:rPr lang="fr-FR" dirty="0">
                <a:solidFill>
                  <a:schemeClr val="bg1">
                    <a:lumMod val="50000"/>
                  </a:schemeClr>
                </a:solidFill>
              </a:rPr>
              <a:t>Coordination avec autres niveaux</a:t>
            </a:r>
            <a:endParaRPr lang="fr-BE" dirty="0">
              <a:solidFill>
                <a:schemeClr val="bg1">
                  <a:lumMod val="50000"/>
                </a:schemeClr>
              </a:solidFill>
            </a:endParaRPr>
          </a:p>
        </p:txBody>
      </p:sp>
      <p:sp>
        <p:nvSpPr>
          <p:cNvPr id="35" name="ZoneTexte 34">
            <a:extLst>
              <a:ext uri="{FF2B5EF4-FFF2-40B4-BE49-F238E27FC236}">
                <a16:creationId xmlns:a16="http://schemas.microsoft.com/office/drawing/2014/main" id="{CB4EA900-2828-72BC-7523-1E7FF53DCE23}"/>
              </a:ext>
            </a:extLst>
          </p:cNvPr>
          <p:cNvSpPr txBox="1"/>
          <p:nvPr/>
        </p:nvSpPr>
        <p:spPr>
          <a:xfrm>
            <a:off x="457200" y="3542201"/>
            <a:ext cx="3001107" cy="369332"/>
          </a:xfrm>
          <a:prstGeom prst="rect">
            <a:avLst/>
          </a:prstGeom>
          <a:noFill/>
        </p:spPr>
        <p:txBody>
          <a:bodyPr wrap="square" rtlCol="0">
            <a:spAutoFit/>
          </a:bodyPr>
          <a:lstStyle/>
          <a:p>
            <a:r>
              <a:rPr lang="fr-FR" b="1" dirty="0">
                <a:solidFill>
                  <a:srgbClr val="00B0F0"/>
                </a:solidFill>
              </a:rPr>
              <a:t>Conseils consultatifs COCOF</a:t>
            </a:r>
          </a:p>
        </p:txBody>
      </p:sp>
      <p:sp>
        <p:nvSpPr>
          <p:cNvPr id="36" name="ZoneTexte 35">
            <a:extLst>
              <a:ext uri="{FF2B5EF4-FFF2-40B4-BE49-F238E27FC236}">
                <a16:creationId xmlns:a16="http://schemas.microsoft.com/office/drawing/2014/main" id="{7C7F8627-82BD-C8A0-04DC-F3493C3F139C}"/>
              </a:ext>
            </a:extLst>
          </p:cNvPr>
          <p:cNvSpPr txBox="1"/>
          <p:nvPr/>
        </p:nvSpPr>
        <p:spPr>
          <a:xfrm>
            <a:off x="321479" y="4454699"/>
            <a:ext cx="3001107" cy="369332"/>
          </a:xfrm>
          <a:prstGeom prst="rect">
            <a:avLst/>
          </a:prstGeom>
          <a:noFill/>
        </p:spPr>
        <p:txBody>
          <a:bodyPr wrap="square" rtlCol="0">
            <a:spAutoFit/>
          </a:bodyPr>
          <a:lstStyle/>
          <a:p>
            <a:r>
              <a:rPr lang="fr-FR" b="1" dirty="0">
                <a:solidFill>
                  <a:srgbClr val="C00000"/>
                </a:solidFill>
              </a:rPr>
              <a:t>Conseils consultatifs COCOM</a:t>
            </a:r>
          </a:p>
        </p:txBody>
      </p:sp>
      <p:sp>
        <p:nvSpPr>
          <p:cNvPr id="37" name="ZoneTexte 36">
            <a:extLst>
              <a:ext uri="{FF2B5EF4-FFF2-40B4-BE49-F238E27FC236}">
                <a16:creationId xmlns:a16="http://schemas.microsoft.com/office/drawing/2014/main" id="{45AEB756-924F-E485-6F6F-AB66CC975D98}"/>
              </a:ext>
            </a:extLst>
          </p:cNvPr>
          <p:cNvSpPr txBox="1"/>
          <p:nvPr/>
        </p:nvSpPr>
        <p:spPr>
          <a:xfrm>
            <a:off x="3868269" y="5272072"/>
            <a:ext cx="3001107" cy="369332"/>
          </a:xfrm>
          <a:prstGeom prst="rect">
            <a:avLst/>
          </a:prstGeom>
          <a:noFill/>
        </p:spPr>
        <p:txBody>
          <a:bodyPr wrap="square" rtlCol="0">
            <a:spAutoFit/>
          </a:bodyPr>
          <a:lstStyle/>
          <a:p>
            <a:r>
              <a:rPr lang="fr-FR" b="1" dirty="0">
                <a:solidFill>
                  <a:schemeClr val="accent6">
                    <a:lumMod val="75000"/>
                  </a:schemeClr>
                </a:solidFill>
              </a:rPr>
              <a:t>Sections techniques IRISCARE</a:t>
            </a:r>
          </a:p>
        </p:txBody>
      </p:sp>
      <p:sp>
        <p:nvSpPr>
          <p:cNvPr id="38" name="ZoneTexte 37">
            <a:extLst>
              <a:ext uri="{FF2B5EF4-FFF2-40B4-BE49-F238E27FC236}">
                <a16:creationId xmlns:a16="http://schemas.microsoft.com/office/drawing/2014/main" id="{BB6FED9A-3E5C-8F0D-DFA4-F3E0C489C628}"/>
              </a:ext>
            </a:extLst>
          </p:cNvPr>
          <p:cNvSpPr txBox="1"/>
          <p:nvPr/>
        </p:nvSpPr>
        <p:spPr>
          <a:xfrm>
            <a:off x="4427124" y="3598434"/>
            <a:ext cx="3001107" cy="369332"/>
          </a:xfrm>
          <a:prstGeom prst="rect">
            <a:avLst/>
          </a:prstGeom>
          <a:noFill/>
        </p:spPr>
        <p:txBody>
          <a:bodyPr wrap="square" rtlCol="0">
            <a:spAutoFit/>
          </a:bodyPr>
          <a:lstStyle/>
          <a:p>
            <a:r>
              <a:rPr lang="fr-FR" b="1" dirty="0" err="1">
                <a:solidFill>
                  <a:schemeClr val="accent4">
                    <a:lumMod val="50000"/>
                  </a:schemeClr>
                </a:solidFill>
              </a:rPr>
              <a:t>Brulocalis</a:t>
            </a:r>
            <a:r>
              <a:rPr lang="fr-FR" b="1" dirty="0">
                <a:solidFill>
                  <a:schemeClr val="accent4">
                    <a:lumMod val="50000"/>
                  </a:schemeClr>
                </a:solidFill>
              </a:rPr>
              <a:t> (CPAS)</a:t>
            </a:r>
          </a:p>
        </p:txBody>
      </p:sp>
      <p:cxnSp>
        <p:nvCxnSpPr>
          <p:cNvPr id="41" name="Connecteur droit avec flèche 40">
            <a:extLst>
              <a:ext uri="{FF2B5EF4-FFF2-40B4-BE49-F238E27FC236}">
                <a16:creationId xmlns:a16="http://schemas.microsoft.com/office/drawing/2014/main" id="{A6F43DB7-B57A-A947-D4F2-0FEE6A875697}"/>
              </a:ext>
            </a:extLst>
          </p:cNvPr>
          <p:cNvCxnSpPr>
            <a:cxnSpLocks/>
          </p:cNvCxnSpPr>
          <p:nvPr/>
        </p:nvCxnSpPr>
        <p:spPr>
          <a:xfrm>
            <a:off x="2910007" y="3871462"/>
            <a:ext cx="487256" cy="346701"/>
          </a:xfrm>
          <a:prstGeom prst="straightConnector1">
            <a:avLst/>
          </a:prstGeom>
          <a:ln w="47625"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Connecteur droit avec flèche 41">
            <a:extLst>
              <a:ext uri="{FF2B5EF4-FFF2-40B4-BE49-F238E27FC236}">
                <a16:creationId xmlns:a16="http://schemas.microsoft.com/office/drawing/2014/main" id="{270545AC-E9F6-8FC4-88DF-E14ED8F9D923}"/>
              </a:ext>
            </a:extLst>
          </p:cNvPr>
          <p:cNvCxnSpPr>
            <a:cxnSpLocks/>
          </p:cNvCxnSpPr>
          <p:nvPr/>
        </p:nvCxnSpPr>
        <p:spPr>
          <a:xfrm>
            <a:off x="3230590" y="3761422"/>
            <a:ext cx="637679" cy="59833"/>
          </a:xfrm>
          <a:prstGeom prst="straightConnector1">
            <a:avLst/>
          </a:prstGeom>
          <a:ln w="47625" cap="flat" cmpd="sng" algn="ctr">
            <a:solidFill>
              <a:srgbClr val="00B0F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Connecteur droit avec flèche 45">
            <a:extLst>
              <a:ext uri="{FF2B5EF4-FFF2-40B4-BE49-F238E27FC236}">
                <a16:creationId xmlns:a16="http://schemas.microsoft.com/office/drawing/2014/main" id="{03FCED77-D958-4DBD-F304-4CE8109E1A07}"/>
              </a:ext>
            </a:extLst>
          </p:cNvPr>
          <p:cNvCxnSpPr>
            <a:cxnSpLocks/>
          </p:cNvCxnSpPr>
          <p:nvPr/>
        </p:nvCxnSpPr>
        <p:spPr>
          <a:xfrm flipH="1">
            <a:off x="4512865" y="3972270"/>
            <a:ext cx="365026" cy="231179"/>
          </a:xfrm>
          <a:prstGeom prst="straightConnector1">
            <a:avLst/>
          </a:prstGeom>
          <a:ln w="47625" cap="flat" cmpd="sng" algn="ctr">
            <a:solidFill>
              <a:schemeClr val="accent4">
                <a:lumMod val="50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8" name="Connecteur droit avec flèche 47">
            <a:extLst>
              <a:ext uri="{FF2B5EF4-FFF2-40B4-BE49-F238E27FC236}">
                <a16:creationId xmlns:a16="http://schemas.microsoft.com/office/drawing/2014/main" id="{9B2A78A8-665E-8020-F569-001CD8365D00}"/>
              </a:ext>
            </a:extLst>
          </p:cNvPr>
          <p:cNvCxnSpPr>
            <a:cxnSpLocks/>
          </p:cNvCxnSpPr>
          <p:nvPr/>
        </p:nvCxnSpPr>
        <p:spPr>
          <a:xfrm>
            <a:off x="2906455" y="4769778"/>
            <a:ext cx="490808" cy="37804"/>
          </a:xfrm>
          <a:prstGeom prst="straightConnector1">
            <a:avLst/>
          </a:prstGeom>
          <a:ln w="47625" cap="flat" cmpd="sng" algn="ctr">
            <a:solidFill>
              <a:srgbClr val="C00000"/>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Connecteur droit avec flèche 50">
            <a:extLst>
              <a:ext uri="{FF2B5EF4-FFF2-40B4-BE49-F238E27FC236}">
                <a16:creationId xmlns:a16="http://schemas.microsoft.com/office/drawing/2014/main" id="{B8ED96B6-CC5F-61ED-A17C-434DB79639F0}"/>
              </a:ext>
            </a:extLst>
          </p:cNvPr>
          <p:cNvCxnSpPr>
            <a:cxnSpLocks/>
          </p:cNvCxnSpPr>
          <p:nvPr/>
        </p:nvCxnSpPr>
        <p:spPr>
          <a:xfrm flipH="1" flipV="1">
            <a:off x="4015655" y="4985646"/>
            <a:ext cx="318606" cy="327155"/>
          </a:xfrm>
          <a:prstGeom prst="straightConnector1">
            <a:avLst/>
          </a:prstGeom>
          <a:ln w="4762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3" name="Connecteur droit avec flèche 52">
            <a:extLst>
              <a:ext uri="{FF2B5EF4-FFF2-40B4-BE49-F238E27FC236}">
                <a16:creationId xmlns:a16="http://schemas.microsoft.com/office/drawing/2014/main" id="{730FD046-C5A3-911C-C31E-A12ABAC030DB}"/>
              </a:ext>
            </a:extLst>
          </p:cNvPr>
          <p:cNvCxnSpPr>
            <a:cxnSpLocks/>
          </p:cNvCxnSpPr>
          <p:nvPr/>
        </p:nvCxnSpPr>
        <p:spPr>
          <a:xfrm flipH="1" flipV="1">
            <a:off x="4475130" y="4864883"/>
            <a:ext cx="249734" cy="447918"/>
          </a:xfrm>
          <a:prstGeom prst="straightConnector1">
            <a:avLst/>
          </a:prstGeom>
          <a:ln w="47625" cap="flat" cmpd="sng" algn="ctr">
            <a:solidFill>
              <a:schemeClr val="accent6">
                <a:lumMod val="75000"/>
              </a:schemeClr>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57" name="ZoneTexte 56">
            <a:extLst>
              <a:ext uri="{FF2B5EF4-FFF2-40B4-BE49-F238E27FC236}">
                <a16:creationId xmlns:a16="http://schemas.microsoft.com/office/drawing/2014/main" id="{9A2E12DF-E8B7-29FB-080E-B10EA0022502}"/>
              </a:ext>
            </a:extLst>
          </p:cNvPr>
          <p:cNvSpPr txBox="1"/>
          <p:nvPr/>
        </p:nvSpPr>
        <p:spPr>
          <a:xfrm>
            <a:off x="145644" y="2332227"/>
            <a:ext cx="3282462" cy="1200329"/>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rgbClr val="FF33CC"/>
                </a:solidFill>
              </a:rPr>
              <a:t>Recueil de données</a:t>
            </a:r>
          </a:p>
          <a:p>
            <a:pPr marL="285750" indent="-285750">
              <a:buFont typeface="Arial" panose="020B0604020202020204" pitchFamily="34" charset="0"/>
              <a:buChar char="•"/>
            </a:pPr>
            <a:r>
              <a:rPr lang="fr-FR" dirty="0">
                <a:solidFill>
                  <a:srgbClr val="FF33CC"/>
                </a:solidFill>
              </a:rPr>
              <a:t>Coord. Données aca / pro / XP</a:t>
            </a:r>
          </a:p>
          <a:p>
            <a:pPr marL="285750" indent="-285750">
              <a:buFont typeface="Arial" panose="020B0604020202020204" pitchFamily="34" charset="0"/>
              <a:buChar char="•"/>
            </a:pPr>
            <a:r>
              <a:rPr lang="fr-FR" dirty="0">
                <a:solidFill>
                  <a:srgbClr val="FF33CC"/>
                </a:solidFill>
              </a:rPr>
              <a:t>Rapport pauvreté et inégalités</a:t>
            </a:r>
          </a:p>
          <a:p>
            <a:pPr marL="285750" indent="-285750">
              <a:buFont typeface="Arial" panose="020B0604020202020204" pitchFamily="34" charset="0"/>
              <a:buChar char="•"/>
            </a:pPr>
            <a:r>
              <a:rPr lang="fr-FR" dirty="0">
                <a:solidFill>
                  <a:srgbClr val="FF33CC"/>
                </a:solidFill>
              </a:rPr>
              <a:t>Identifier table ronde (3 ans)</a:t>
            </a:r>
            <a:endParaRPr lang="fr-BE" dirty="0">
              <a:solidFill>
                <a:srgbClr val="FF33CC"/>
              </a:solidFill>
            </a:endParaRPr>
          </a:p>
        </p:txBody>
      </p:sp>
      <p:sp>
        <p:nvSpPr>
          <p:cNvPr id="58" name="ZoneTexte 57">
            <a:extLst>
              <a:ext uri="{FF2B5EF4-FFF2-40B4-BE49-F238E27FC236}">
                <a16:creationId xmlns:a16="http://schemas.microsoft.com/office/drawing/2014/main" id="{67642013-3B3D-158C-E592-857F3CC086EE}"/>
              </a:ext>
            </a:extLst>
          </p:cNvPr>
          <p:cNvSpPr txBox="1"/>
          <p:nvPr/>
        </p:nvSpPr>
        <p:spPr>
          <a:xfrm>
            <a:off x="7499705" y="221295"/>
            <a:ext cx="3515879" cy="1477328"/>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accent1">
                    <a:lumMod val="75000"/>
                  </a:schemeClr>
                </a:solidFill>
              </a:rPr>
              <a:t>Récolte mesures autres niveaux</a:t>
            </a:r>
          </a:p>
          <a:p>
            <a:pPr marL="285750" indent="-285750">
              <a:buFont typeface="Arial" panose="020B0604020202020204" pitchFamily="34" charset="0"/>
              <a:buChar char="•"/>
            </a:pPr>
            <a:r>
              <a:rPr lang="fr-FR" dirty="0">
                <a:solidFill>
                  <a:schemeClr val="accent1">
                    <a:lumMod val="75000"/>
                  </a:schemeClr>
                </a:solidFill>
              </a:rPr>
              <a:t>Table ronde (3 ans)</a:t>
            </a:r>
          </a:p>
          <a:p>
            <a:pPr marL="285750" indent="-285750">
              <a:buFont typeface="Arial" panose="020B0604020202020204" pitchFamily="34" charset="0"/>
              <a:buChar char="•"/>
            </a:pPr>
            <a:r>
              <a:rPr lang="fr-FR" dirty="0">
                <a:solidFill>
                  <a:schemeClr val="accent1">
                    <a:lumMod val="75000"/>
                  </a:schemeClr>
                </a:solidFill>
              </a:rPr>
              <a:t>Plans opérationnels (3-5 ans)</a:t>
            </a:r>
          </a:p>
          <a:p>
            <a:pPr marL="285750" indent="-285750">
              <a:buFont typeface="Arial" panose="020B0604020202020204" pitchFamily="34" charset="0"/>
              <a:buChar char="•"/>
            </a:pPr>
            <a:r>
              <a:rPr lang="fr-FR" dirty="0">
                <a:solidFill>
                  <a:schemeClr val="accent1">
                    <a:lumMod val="75000"/>
                  </a:schemeClr>
                </a:solidFill>
              </a:rPr>
              <a:t>Budgets PSSI</a:t>
            </a:r>
          </a:p>
          <a:p>
            <a:pPr marL="285750" indent="-285750">
              <a:buFont typeface="Arial" panose="020B0604020202020204" pitchFamily="34" charset="0"/>
              <a:buChar char="•"/>
            </a:pPr>
            <a:endParaRPr lang="fr-BE" dirty="0">
              <a:solidFill>
                <a:schemeClr val="accent1">
                  <a:lumMod val="75000"/>
                </a:schemeClr>
              </a:solidFill>
            </a:endParaRPr>
          </a:p>
        </p:txBody>
      </p:sp>
      <p:sp>
        <p:nvSpPr>
          <p:cNvPr id="59" name="ZoneTexte 58">
            <a:extLst>
              <a:ext uri="{FF2B5EF4-FFF2-40B4-BE49-F238E27FC236}">
                <a16:creationId xmlns:a16="http://schemas.microsoft.com/office/drawing/2014/main" id="{84D4C11B-71DE-D5D0-BF4B-F8EFD09F5090}"/>
              </a:ext>
            </a:extLst>
          </p:cNvPr>
          <p:cNvSpPr txBox="1"/>
          <p:nvPr/>
        </p:nvSpPr>
        <p:spPr>
          <a:xfrm>
            <a:off x="9170917" y="3959450"/>
            <a:ext cx="3465929" cy="461665"/>
          </a:xfrm>
          <a:prstGeom prst="rect">
            <a:avLst/>
          </a:prstGeom>
          <a:noFill/>
        </p:spPr>
        <p:txBody>
          <a:bodyPr wrap="square" rtlCol="0">
            <a:spAutoFit/>
          </a:bodyPr>
          <a:lstStyle/>
          <a:p>
            <a:r>
              <a:rPr lang="fr-FR" sz="2400" b="1" dirty="0">
                <a:solidFill>
                  <a:schemeClr val="accent6">
                    <a:lumMod val="75000"/>
                  </a:schemeClr>
                </a:solidFill>
              </a:rPr>
              <a:t>PANEL CITOYEN</a:t>
            </a:r>
            <a:endParaRPr lang="fr-BE" sz="2400" b="1" dirty="0">
              <a:solidFill>
                <a:schemeClr val="accent6">
                  <a:lumMod val="75000"/>
                </a:schemeClr>
              </a:solidFill>
            </a:endParaRPr>
          </a:p>
        </p:txBody>
      </p:sp>
      <p:sp>
        <p:nvSpPr>
          <p:cNvPr id="60" name="ZoneTexte 59">
            <a:extLst>
              <a:ext uri="{FF2B5EF4-FFF2-40B4-BE49-F238E27FC236}">
                <a16:creationId xmlns:a16="http://schemas.microsoft.com/office/drawing/2014/main" id="{9C702B2A-7158-3854-FE8E-2A55784EB64D}"/>
              </a:ext>
            </a:extLst>
          </p:cNvPr>
          <p:cNvSpPr txBox="1"/>
          <p:nvPr/>
        </p:nvSpPr>
        <p:spPr>
          <a:xfrm>
            <a:off x="9277290" y="4373805"/>
            <a:ext cx="2689860" cy="923330"/>
          </a:xfrm>
          <a:prstGeom prst="rect">
            <a:avLst/>
          </a:prstGeom>
          <a:noFill/>
        </p:spPr>
        <p:txBody>
          <a:bodyPr wrap="square" rtlCol="0">
            <a:spAutoFit/>
          </a:bodyPr>
          <a:lstStyle/>
          <a:p>
            <a:pPr marL="285750" indent="-285750">
              <a:buFont typeface="Arial" panose="020B0604020202020204" pitchFamily="34" charset="0"/>
              <a:buChar char="•"/>
            </a:pPr>
            <a:r>
              <a:rPr lang="fr-FR" dirty="0">
                <a:solidFill>
                  <a:schemeClr val="accent6">
                    <a:lumMod val="75000"/>
                  </a:schemeClr>
                </a:solidFill>
              </a:rPr>
              <a:t>Analyse</a:t>
            </a:r>
          </a:p>
          <a:p>
            <a:pPr marL="285750" indent="-285750">
              <a:buFont typeface="Arial" panose="020B0604020202020204" pitchFamily="34" charset="0"/>
              <a:buChar char="•"/>
            </a:pPr>
            <a:r>
              <a:rPr lang="fr-FR" dirty="0">
                <a:solidFill>
                  <a:schemeClr val="accent6">
                    <a:lumMod val="75000"/>
                  </a:schemeClr>
                </a:solidFill>
              </a:rPr>
              <a:t>Propositions de modification du PSSI</a:t>
            </a:r>
            <a:endParaRPr lang="fr-BE" dirty="0">
              <a:solidFill>
                <a:schemeClr val="accent6">
                  <a:lumMod val="75000"/>
                </a:schemeClr>
              </a:solidFill>
            </a:endParaRPr>
          </a:p>
        </p:txBody>
      </p:sp>
      <p:sp>
        <p:nvSpPr>
          <p:cNvPr id="3" name="Espace réservé du numéro de diapositive 2">
            <a:extLst>
              <a:ext uri="{FF2B5EF4-FFF2-40B4-BE49-F238E27FC236}">
                <a16:creationId xmlns:a16="http://schemas.microsoft.com/office/drawing/2014/main" id="{130B6F4D-EA2D-7672-06A2-93AED8D7E390}"/>
              </a:ext>
            </a:extLst>
          </p:cNvPr>
          <p:cNvSpPr>
            <a:spLocks noGrp="1"/>
          </p:cNvSpPr>
          <p:nvPr>
            <p:ph type="sldNum" sz="quarter" idx="12"/>
          </p:nvPr>
        </p:nvSpPr>
        <p:spPr/>
        <p:txBody>
          <a:bodyPr/>
          <a:lstStyle/>
          <a:p>
            <a:fld id="{C9CF7322-8CD7-475F-8BB3-7CD16EB6B2EC}" type="slidenum">
              <a:rPr lang="fr-BE" smtClean="0"/>
              <a:t>7</a:t>
            </a:fld>
            <a:endParaRPr lang="fr-BE"/>
          </a:p>
        </p:txBody>
      </p:sp>
      <p:sp>
        <p:nvSpPr>
          <p:cNvPr id="4" name="Espace réservé du numéro de diapositive 10">
            <a:extLst>
              <a:ext uri="{FF2B5EF4-FFF2-40B4-BE49-F238E27FC236}">
                <a16:creationId xmlns:a16="http://schemas.microsoft.com/office/drawing/2014/main" id="{17574334-28D9-F78A-4370-30F85A7F0B8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7</a:t>
            </a:fld>
            <a:endParaRPr lang="fr-BE" sz="4000" b="1" dirty="0">
              <a:solidFill>
                <a:srgbClr val="00FF00"/>
              </a:solidFill>
            </a:endParaRPr>
          </a:p>
        </p:txBody>
      </p:sp>
    </p:spTree>
    <p:extLst>
      <p:ext uri="{BB962C8B-B14F-4D97-AF65-F5344CB8AC3E}">
        <p14:creationId xmlns:p14="http://schemas.microsoft.com/office/powerpoint/2010/main" val="698575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down)">
                                      <p:cBhvr>
                                        <p:cTn id="13" dur="500"/>
                                        <p:tgtEl>
                                          <p:spTgt spid="8"/>
                                        </p:tgtEl>
                                      </p:cBhvr>
                                    </p:animEffect>
                                  </p:childTnLst>
                                </p:cTn>
                              </p:par>
                              <p:par>
                                <p:cTn id="14" presetID="22" presetClass="entr" presetSubtype="4" fill="hold"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wipe(down)">
                                      <p:cBhvr>
                                        <p:cTn id="16" dur="500"/>
                                        <p:tgtEl>
                                          <p:spTgt spid="15"/>
                                        </p:tgtEl>
                                      </p:cBhvr>
                                    </p:animEffect>
                                  </p:childTnLst>
                                </p:cTn>
                              </p:par>
                              <p:par>
                                <p:cTn id="17" presetID="22" presetClass="entr" presetSubtype="4" fill="hold" nodeType="with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wipe(down)">
                                      <p:cBhvr>
                                        <p:cTn id="19" dur="500"/>
                                        <p:tgtEl>
                                          <p:spTgt spid="18"/>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10"/>
                                        </p:tgtEl>
                                        <p:attrNameLst>
                                          <p:attrName>style.visibility</p:attrName>
                                        </p:attrNameLst>
                                      </p:cBhvr>
                                      <p:to>
                                        <p:strVal val="visible"/>
                                      </p:to>
                                    </p:set>
                                    <p:animEffect transition="in" filter="wipe(down)">
                                      <p:cBhvr>
                                        <p:cTn id="24" dur="500"/>
                                        <p:tgtEl>
                                          <p:spTgt spid="10"/>
                                        </p:tgtEl>
                                      </p:cBhvr>
                                    </p:animEffect>
                                  </p:childTnLst>
                                </p:cTn>
                              </p:par>
                              <p:par>
                                <p:cTn id="25" presetID="22" presetClass="entr" presetSubtype="4" fill="hold" nodeType="withEffect">
                                  <p:stCondLst>
                                    <p:cond delay="0"/>
                                  </p:stCondLst>
                                  <p:childTnLst>
                                    <p:set>
                                      <p:cBhvr>
                                        <p:cTn id="26" dur="1" fill="hold">
                                          <p:stCondLst>
                                            <p:cond delay="0"/>
                                          </p:stCondLst>
                                        </p:cTn>
                                        <p:tgtEl>
                                          <p:spTgt spid="22"/>
                                        </p:tgtEl>
                                        <p:attrNameLst>
                                          <p:attrName>style.visibility</p:attrName>
                                        </p:attrNameLst>
                                      </p:cBhvr>
                                      <p:to>
                                        <p:strVal val="visible"/>
                                      </p:to>
                                    </p:set>
                                    <p:animEffect transition="in" filter="wipe(down)">
                                      <p:cBhvr>
                                        <p:cTn id="27" dur="500"/>
                                        <p:tgtEl>
                                          <p:spTgt spid="22"/>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25"/>
                                        </p:tgtEl>
                                        <p:attrNameLst>
                                          <p:attrName>style.visibility</p:attrName>
                                        </p:attrNameLst>
                                      </p:cBhvr>
                                      <p:to>
                                        <p:strVal val="visible"/>
                                      </p:to>
                                    </p:set>
                                    <p:animEffect transition="in" filter="wipe(down)">
                                      <p:cBhvr>
                                        <p:cTn id="32" dur="500"/>
                                        <p:tgtEl>
                                          <p:spTgt spid="25"/>
                                        </p:tgtEl>
                                      </p:cBhvr>
                                    </p:animEffect>
                                  </p:childTnLst>
                                </p:cTn>
                              </p:par>
                              <p:par>
                                <p:cTn id="33" presetID="22" presetClass="entr" presetSubtype="4" fill="hold" nodeType="with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down)">
                                      <p:cBhvr>
                                        <p:cTn id="35" dur="500"/>
                                        <p:tgtEl>
                                          <p:spTgt spid="26"/>
                                        </p:tgtEl>
                                      </p:cBhvr>
                                    </p:animEffect>
                                  </p:childTnLst>
                                </p:cTn>
                              </p:par>
                              <p:par>
                                <p:cTn id="36" presetID="22" presetClass="entr" presetSubtype="4" fill="hold" grpId="0" nodeType="withEffect">
                                  <p:stCondLst>
                                    <p:cond delay="0"/>
                                  </p:stCondLst>
                                  <p:childTnLst>
                                    <p:set>
                                      <p:cBhvr>
                                        <p:cTn id="37" dur="1" fill="hold">
                                          <p:stCondLst>
                                            <p:cond delay="0"/>
                                          </p:stCondLst>
                                        </p:cTn>
                                        <p:tgtEl>
                                          <p:spTgt spid="11"/>
                                        </p:tgtEl>
                                        <p:attrNameLst>
                                          <p:attrName>style.visibility</p:attrName>
                                        </p:attrNameLst>
                                      </p:cBhvr>
                                      <p:to>
                                        <p:strVal val="visible"/>
                                      </p:to>
                                    </p:set>
                                    <p:animEffect transition="in" filter="wipe(down)">
                                      <p:cBhvr>
                                        <p:cTn id="38" dur="500"/>
                                        <p:tgtEl>
                                          <p:spTgt spid="11"/>
                                        </p:tgtEl>
                                      </p:cBhvr>
                                    </p:animEffect>
                                  </p:childTnLst>
                                </p:cTn>
                              </p:par>
                            </p:childTnLst>
                          </p:cTn>
                        </p:par>
                      </p:childTnLst>
                    </p:cTn>
                  </p:par>
                  <p:par>
                    <p:cTn id="39" fill="hold">
                      <p:stCondLst>
                        <p:cond delay="indefinite"/>
                      </p:stCondLst>
                      <p:childTnLst>
                        <p:par>
                          <p:cTn id="40" fill="hold">
                            <p:stCondLst>
                              <p:cond delay="0"/>
                            </p:stCondLst>
                            <p:childTnLst>
                              <p:par>
                                <p:cTn id="41" presetID="22" presetClass="entr" presetSubtype="4" fill="hold" nodeType="click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wipe(down)">
                                      <p:cBhvr>
                                        <p:cTn id="43" dur="500"/>
                                        <p:tgtEl>
                                          <p:spTgt spid="28"/>
                                        </p:tgtEl>
                                      </p:cBhvr>
                                    </p:animEffect>
                                  </p:childTnLst>
                                </p:cTn>
                              </p:par>
                              <p:par>
                                <p:cTn id="44" presetID="22" presetClass="entr" presetSubtype="4"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wipe(down)">
                                      <p:cBhvr>
                                        <p:cTn id="46" dur="500"/>
                                        <p:tgtEl>
                                          <p:spTgt spid="1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xit" presetSubtype="0" fill="hold" grpId="1" nodeType="clickEffect">
                                  <p:stCondLst>
                                    <p:cond delay="0"/>
                                  </p:stCondLst>
                                  <p:childTnLst>
                                    <p:animEffect transition="out" filter="fade">
                                      <p:cBhvr>
                                        <p:cTn id="50" dur="500"/>
                                        <p:tgtEl>
                                          <p:spTgt spid="8"/>
                                        </p:tgtEl>
                                      </p:cBhvr>
                                    </p:animEffect>
                                    <p:set>
                                      <p:cBhvr>
                                        <p:cTn id="51" dur="1" fill="hold">
                                          <p:stCondLst>
                                            <p:cond delay="499"/>
                                          </p:stCondLst>
                                        </p:cTn>
                                        <p:tgtEl>
                                          <p:spTgt spid="8"/>
                                        </p:tgtEl>
                                        <p:attrNameLst>
                                          <p:attrName>style.visibility</p:attrName>
                                        </p:attrNameLst>
                                      </p:cBhvr>
                                      <p:to>
                                        <p:strVal val="hidden"/>
                                      </p:to>
                                    </p:set>
                                  </p:childTnLst>
                                </p:cTn>
                              </p:par>
                              <p:par>
                                <p:cTn id="52" presetID="10" presetClass="exit" presetSubtype="0" fill="hold" nodeType="withEffect">
                                  <p:stCondLst>
                                    <p:cond delay="0"/>
                                  </p:stCondLst>
                                  <p:childTnLst>
                                    <p:animEffect transition="out" filter="fade">
                                      <p:cBhvr>
                                        <p:cTn id="53" dur="500"/>
                                        <p:tgtEl>
                                          <p:spTgt spid="15"/>
                                        </p:tgtEl>
                                      </p:cBhvr>
                                    </p:animEffect>
                                    <p:set>
                                      <p:cBhvr>
                                        <p:cTn id="54" dur="1" fill="hold">
                                          <p:stCondLst>
                                            <p:cond delay="499"/>
                                          </p:stCondLst>
                                        </p:cTn>
                                        <p:tgtEl>
                                          <p:spTgt spid="15"/>
                                        </p:tgtEl>
                                        <p:attrNameLst>
                                          <p:attrName>style.visibility</p:attrName>
                                        </p:attrNameLst>
                                      </p:cBhvr>
                                      <p:to>
                                        <p:strVal val="hidden"/>
                                      </p:to>
                                    </p:set>
                                  </p:childTnLst>
                                </p:cTn>
                              </p:par>
                              <p:par>
                                <p:cTn id="55" presetID="10" presetClass="exit" presetSubtype="0" fill="hold" nodeType="withEffect">
                                  <p:stCondLst>
                                    <p:cond delay="0"/>
                                  </p:stCondLst>
                                  <p:childTnLst>
                                    <p:animEffect transition="out" filter="fade">
                                      <p:cBhvr>
                                        <p:cTn id="56" dur="500"/>
                                        <p:tgtEl>
                                          <p:spTgt spid="18"/>
                                        </p:tgtEl>
                                      </p:cBhvr>
                                    </p:animEffect>
                                    <p:set>
                                      <p:cBhvr>
                                        <p:cTn id="57" dur="1" fill="hold">
                                          <p:stCondLst>
                                            <p:cond delay="499"/>
                                          </p:stCondLst>
                                        </p:cTn>
                                        <p:tgtEl>
                                          <p:spTgt spid="18"/>
                                        </p:tgtEl>
                                        <p:attrNameLst>
                                          <p:attrName>style.visibility</p:attrName>
                                        </p:attrNameLst>
                                      </p:cBhvr>
                                      <p:to>
                                        <p:strVal val="hidden"/>
                                      </p:to>
                                    </p:set>
                                  </p:childTnLst>
                                </p:cTn>
                              </p:par>
                              <p:par>
                                <p:cTn id="58" presetID="10" presetClass="exit" presetSubtype="0" fill="hold" grpId="1" nodeType="withEffect">
                                  <p:stCondLst>
                                    <p:cond delay="0"/>
                                  </p:stCondLst>
                                  <p:childTnLst>
                                    <p:animEffect transition="out" filter="fade">
                                      <p:cBhvr>
                                        <p:cTn id="59" dur="500"/>
                                        <p:tgtEl>
                                          <p:spTgt spid="10"/>
                                        </p:tgtEl>
                                      </p:cBhvr>
                                    </p:animEffect>
                                    <p:set>
                                      <p:cBhvr>
                                        <p:cTn id="60" dur="1" fill="hold">
                                          <p:stCondLst>
                                            <p:cond delay="499"/>
                                          </p:stCondLst>
                                        </p:cTn>
                                        <p:tgtEl>
                                          <p:spTgt spid="10"/>
                                        </p:tgtEl>
                                        <p:attrNameLst>
                                          <p:attrName>style.visibility</p:attrName>
                                        </p:attrNameLst>
                                      </p:cBhvr>
                                      <p:to>
                                        <p:strVal val="hidden"/>
                                      </p:to>
                                    </p:set>
                                  </p:childTnLst>
                                </p:cTn>
                              </p:par>
                              <p:par>
                                <p:cTn id="61" presetID="10" presetClass="exit" presetSubtype="0" fill="hold" nodeType="withEffect">
                                  <p:stCondLst>
                                    <p:cond delay="0"/>
                                  </p:stCondLst>
                                  <p:childTnLst>
                                    <p:animEffect transition="out" filter="fade">
                                      <p:cBhvr>
                                        <p:cTn id="62" dur="500"/>
                                        <p:tgtEl>
                                          <p:spTgt spid="22"/>
                                        </p:tgtEl>
                                      </p:cBhvr>
                                    </p:animEffect>
                                    <p:set>
                                      <p:cBhvr>
                                        <p:cTn id="63" dur="1" fill="hold">
                                          <p:stCondLst>
                                            <p:cond delay="499"/>
                                          </p:stCondLst>
                                        </p:cTn>
                                        <p:tgtEl>
                                          <p:spTgt spid="22"/>
                                        </p:tgtEl>
                                        <p:attrNameLst>
                                          <p:attrName>style.visibility</p:attrName>
                                        </p:attrNameLst>
                                      </p:cBhvr>
                                      <p:to>
                                        <p:strVal val="hidden"/>
                                      </p:to>
                                    </p:set>
                                  </p:childTnLst>
                                </p:cTn>
                              </p:par>
                              <p:par>
                                <p:cTn id="64" presetID="10" presetClass="exit" presetSubtype="0" fill="hold" nodeType="withEffect">
                                  <p:stCondLst>
                                    <p:cond delay="0"/>
                                  </p:stCondLst>
                                  <p:childTnLst>
                                    <p:animEffect transition="out" filter="fade">
                                      <p:cBhvr>
                                        <p:cTn id="65" dur="500"/>
                                        <p:tgtEl>
                                          <p:spTgt spid="25"/>
                                        </p:tgtEl>
                                      </p:cBhvr>
                                    </p:animEffect>
                                    <p:set>
                                      <p:cBhvr>
                                        <p:cTn id="66" dur="1" fill="hold">
                                          <p:stCondLst>
                                            <p:cond delay="499"/>
                                          </p:stCondLst>
                                        </p:cTn>
                                        <p:tgtEl>
                                          <p:spTgt spid="25"/>
                                        </p:tgtEl>
                                        <p:attrNameLst>
                                          <p:attrName>style.visibility</p:attrName>
                                        </p:attrNameLst>
                                      </p:cBhvr>
                                      <p:to>
                                        <p:strVal val="hidden"/>
                                      </p:to>
                                    </p:set>
                                  </p:childTnLst>
                                </p:cTn>
                              </p:par>
                              <p:par>
                                <p:cTn id="67" presetID="10" presetClass="exit" presetSubtype="0" fill="hold" nodeType="withEffect">
                                  <p:stCondLst>
                                    <p:cond delay="0"/>
                                  </p:stCondLst>
                                  <p:childTnLst>
                                    <p:animEffect transition="out" filter="fade">
                                      <p:cBhvr>
                                        <p:cTn id="68" dur="500"/>
                                        <p:tgtEl>
                                          <p:spTgt spid="26"/>
                                        </p:tgtEl>
                                      </p:cBhvr>
                                    </p:animEffect>
                                    <p:set>
                                      <p:cBhvr>
                                        <p:cTn id="69" dur="1" fill="hold">
                                          <p:stCondLst>
                                            <p:cond delay="499"/>
                                          </p:stCondLst>
                                        </p:cTn>
                                        <p:tgtEl>
                                          <p:spTgt spid="26"/>
                                        </p:tgtEl>
                                        <p:attrNameLst>
                                          <p:attrName>style.visibility</p:attrName>
                                        </p:attrNameLst>
                                      </p:cBhvr>
                                      <p:to>
                                        <p:strVal val="hidden"/>
                                      </p:to>
                                    </p:set>
                                  </p:childTnLst>
                                </p:cTn>
                              </p:par>
                              <p:par>
                                <p:cTn id="70" presetID="10" presetClass="exit" presetSubtype="0" fill="hold" grpId="1" nodeType="withEffect">
                                  <p:stCondLst>
                                    <p:cond delay="0"/>
                                  </p:stCondLst>
                                  <p:childTnLst>
                                    <p:animEffect transition="out" filter="fade">
                                      <p:cBhvr>
                                        <p:cTn id="71" dur="500"/>
                                        <p:tgtEl>
                                          <p:spTgt spid="11"/>
                                        </p:tgtEl>
                                      </p:cBhvr>
                                    </p:animEffect>
                                    <p:set>
                                      <p:cBhvr>
                                        <p:cTn id="72" dur="1" fill="hold">
                                          <p:stCondLst>
                                            <p:cond delay="499"/>
                                          </p:stCondLst>
                                        </p:cTn>
                                        <p:tgtEl>
                                          <p:spTgt spid="11"/>
                                        </p:tgtEl>
                                        <p:attrNameLst>
                                          <p:attrName>style.visibility</p:attrName>
                                        </p:attrNameLst>
                                      </p:cBhvr>
                                      <p:to>
                                        <p:strVal val="hidden"/>
                                      </p:to>
                                    </p:set>
                                  </p:childTnLst>
                                </p:cTn>
                              </p:par>
                              <p:par>
                                <p:cTn id="73" presetID="10" presetClass="exit" presetSubtype="0" fill="hold" nodeType="withEffect">
                                  <p:stCondLst>
                                    <p:cond delay="0"/>
                                  </p:stCondLst>
                                  <p:childTnLst>
                                    <p:animEffect transition="out" filter="fade">
                                      <p:cBhvr>
                                        <p:cTn id="74" dur="500"/>
                                        <p:tgtEl>
                                          <p:spTgt spid="28"/>
                                        </p:tgtEl>
                                      </p:cBhvr>
                                    </p:animEffect>
                                    <p:set>
                                      <p:cBhvr>
                                        <p:cTn id="75" dur="1" fill="hold">
                                          <p:stCondLst>
                                            <p:cond delay="499"/>
                                          </p:stCondLst>
                                        </p:cTn>
                                        <p:tgtEl>
                                          <p:spTgt spid="28"/>
                                        </p:tgtEl>
                                        <p:attrNameLst>
                                          <p:attrName>style.visibility</p:attrName>
                                        </p:attrNameLst>
                                      </p:cBhvr>
                                      <p:to>
                                        <p:strVal val="hidden"/>
                                      </p:to>
                                    </p:set>
                                  </p:childTnLst>
                                </p:cTn>
                              </p:par>
                              <p:par>
                                <p:cTn id="76" presetID="10" presetClass="exit" presetSubtype="0" fill="hold" grpId="1" nodeType="withEffect">
                                  <p:stCondLst>
                                    <p:cond delay="0"/>
                                  </p:stCondLst>
                                  <p:childTnLst>
                                    <p:animEffect transition="out" filter="fade">
                                      <p:cBhvr>
                                        <p:cTn id="77" dur="500"/>
                                        <p:tgtEl>
                                          <p:spTgt spid="13"/>
                                        </p:tgtEl>
                                      </p:cBhvr>
                                    </p:animEffect>
                                    <p:set>
                                      <p:cBhvr>
                                        <p:cTn id="78" dur="1" fill="hold">
                                          <p:stCondLst>
                                            <p:cond delay="499"/>
                                          </p:stCondLst>
                                        </p:cTn>
                                        <p:tgtEl>
                                          <p:spTgt spid="13"/>
                                        </p:tgtEl>
                                        <p:attrNameLst>
                                          <p:attrName>style.visibility</p:attrName>
                                        </p:attrNameLst>
                                      </p:cBhvr>
                                      <p:to>
                                        <p:strVal val="hidden"/>
                                      </p:to>
                                    </p:set>
                                  </p:childTnLst>
                                </p:cTn>
                              </p:par>
                            </p:childTnLst>
                          </p:cTn>
                        </p:par>
                      </p:childTnLst>
                    </p:cTn>
                  </p:par>
                  <p:par>
                    <p:cTn id="79" fill="hold">
                      <p:stCondLst>
                        <p:cond delay="indefinite"/>
                      </p:stCondLst>
                      <p:childTnLst>
                        <p:par>
                          <p:cTn id="80" fill="hold">
                            <p:stCondLst>
                              <p:cond delay="0"/>
                            </p:stCondLst>
                            <p:childTnLst>
                              <p:par>
                                <p:cTn id="81" presetID="2" presetClass="entr" presetSubtype="2" fill="hold" grpId="0" nodeType="clickEffect">
                                  <p:stCondLst>
                                    <p:cond delay="0"/>
                                  </p:stCondLst>
                                  <p:childTnLst>
                                    <p:set>
                                      <p:cBhvr>
                                        <p:cTn id="82" dur="1" fill="hold">
                                          <p:stCondLst>
                                            <p:cond delay="0"/>
                                          </p:stCondLst>
                                        </p:cTn>
                                        <p:tgtEl>
                                          <p:spTgt spid="34"/>
                                        </p:tgtEl>
                                        <p:attrNameLst>
                                          <p:attrName>style.visibility</p:attrName>
                                        </p:attrNameLst>
                                      </p:cBhvr>
                                      <p:to>
                                        <p:strVal val="visible"/>
                                      </p:to>
                                    </p:set>
                                    <p:anim calcmode="lin" valueType="num">
                                      <p:cBhvr additive="base">
                                        <p:cTn id="83" dur="500" fill="hold"/>
                                        <p:tgtEl>
                                          <p:spTgt spid="34"/>
                                        </p:tgtEl>
                                        <p:attrNameLst>
                                          <p:attrName>ppt_x</p:attrName>
                                        </p:attrNameLst>
                                      </p:cBhvr>
                                      <p:tavLst>
                                        <p:tav tm="0">
                                          <p:val>
                                            <p:strVal val="1+#ppt_w/2"/>
                                          </p:val>
                                        </p:tav>
                                        <p:tav tm="100000">
                                          <p:val>
                                            <p:strVal val="#ppt_x"/>
                                          </p:val>
                                        </p:tav>
                                      </p:tavLst>
                                    </p:anim>
                                    <p:anim calcmode="lin" valueType="num">
                                      <p:cBhvr additive="base">
                                        <p:cTn id="84" dur="500" fill="hold"/>
                                        <p:tgtEl>
                                          <p:spTgt spid="34"/>
                                        </p:tgtEl>
                                        <p:attrNameLst>
                                          <p:attrName>ppt_y</p:attrName>
                                        </p:attrNameLst>
                                      </p:cBhvr>
                                      <p:tavLst>
                                        <p:tav tm="0">
                                          <p:val>
                                            <p:strVal val="#ppt_y"/>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1" presetClass="entr" presetSubtype="0" fill="hold" nodeType="clickEffect">
                                  <p:stCondLst>
                                    <p:cond delay="0"/>
                                  </p:stCondLst>
                                  <p:childTnLst>
                                    <p:set>
                                      <p:cBhvr>
                                        <p:cTn id="88" dur="1" fill="hold">
                                          <p:stCondLst>
                                            <p:cond delay="0"/>
                                          </p:stCondLst>
                                        </p:cTn>
                                        <p:tgtEl>
                                          <p:spTgt spid="31"/>
                                        </p:tgtEl>
                                        <p:attrNameLst>
                                          <p:attrName>style.visibility</p:attrName>
                                        </p:attrNameLst>
                                      </p:cBhvr>
                                      <p:to>
                                        <p:strVal val="visible"/>
                                      </p:to>
                                    </p:set>
                                  </p:childTnLst>
                                </p:cTn>
                              </p:par>
                              <p:par>
                                <p:cTn id="89" presetID="1" presetClass="entr" presetSubtype="0" fill="hold" grpId="0" nodeType="withEffect">
                                  <p:stCondLst>
                                    <p:cond delay="0"/>
                                  </p:stCondLst>
                                  <p:childTnLst>
                                    <p:set>
                                      <p:cBhvr>
                                        <p:cTn id="90" dur="1" fill="hold">
                                          <p:stCondLst>
                                            <p:cond delay="0"/>
                                          </p:stCondLst>
                                        </p:cTn>
                                        <p:tgtEl>
                                          <p:spTgt spid="33"/>
                                        </p:tgtEl>
                                        <p:attrNameLst>
                                          <p:attrName>style.visibility</p:attrName>
                                        </p:attrNameLst>
                                      </p:cBhvr>
                                      <p:to>
                                        <p:strVal val="visible"/>
                                      </p:to>
                                    </p:set>
                                  </p:childTnLst>
                                </p:cTn>
                              </p:par>
                            </p:childTnLst>
                          </p:cTn>
                        </p:par>
                      </p:childTnLst>
                    </p:cTn>
                  </p:par>
                  <p:par>
                    <p:cTn id="91" fill="hold">
                      <p:stCondLst>
                        <p:cond delay="indefinite"/>
                      </p:stCondLst>
                      <p:childTnLst>
                        <p:par>
                          <p:cTn id="92" fill="hold">
                            <p:stCondLst>
                              <p:cond delay="0"/>
                            </p:stCondLst>
                            <p:childTnLst>
                              <p:par>
                                <p:cTn id="93" presetID="22" presetClass="entr" presetSubtype="4" fill="hold" grpId="0" nodeType="clickEffect">
                                  <p:stCondLst>
                                    <p:cond delay="0"/>
                                  </p:stCondLst>
                                  <p:childTnLst>
                                    <p:set>
                                      <p:cBhvr>
                                        <p:cTn id="94" dur="1" fill="hold">
                                          <p:stCondLst>
                                            <p:cond delay="0"/>
                                          </p:stCondLst>
                                        </p:cTn>
                                        <p:tgtEl>
                                          <p:spTgt spid="35"/>
                                        </p:tgtEl>
                                        <p:attrNameLst>
                                          <p:attrName>style.visibility</p:attrName>
                                        </p:attrNameLst>
                                      </p:cBhvr>
                                      <p:to>
                                        <p:strVal val="visible"/>
                                      </p:to>
                                    </p:set>
                                    <p:animEffect transition="in" filter="wipe(down)">
                                      <p:cBhvr>
                                        <p:cTn id="95" dur="500"/>
                                        <p:tgtEl>
                                          <p:spTgt spid="35"/>
                                        </p:tgtEl>
                                      </p:cBhvr>
                                    </p:animEffect>
                                  </p:childTnLst>
                                </p:cTn>
                              </p:par>
                              <p:par>
                                <p:cTn id="96" presetID="22" presetClass="entr" presetSubtype="4" fill="hold" nodeType="withEffect">
                                  <p:stCondLst>
                                    <p:cond delay="0"/>
                                  </p:stCondLst>
                                  <p:childTnLst>
                                    <p:set>
                                      <p:cBhvr>
                                        <p:cTn id="97" dur="1" fill="hold">
                                          <p:stCondLst>
                                            <p:cond delay="0"/>
                                          </p:stCondLst>
                                        </p:cTn>
                                        <p:tgtEl>
                                          <p:spTgt spid="42"/>
                                        </p:tgtEl>
                                        <p:attrNameLst>
                                          <p:attrName>style.visibility</p:attrName>
                                        </p:attrNameLst>
                                      </p:cBhvr>
                                      <p:to>
                                        <p:strVal val="visible"/>
                                      </p:to>
                                    </p:set>
                                    <p:animEffect transition="in" filter="wipe(down)">
                                      <p:cBhvr>
                                        <p:cTn id="98" dur="500"/>
                                        <p:tgtEl>
                                          <p:spTgt spid="42"/>
                                        </p:tgtEl>
                                      </p:cBhvr>
                                    </p:animEffect>
                                  </p:childTnLst>
                                </p:cTn>
                              </p:par>
                              <p:par>
                                <p:cTn id="99" presetID="22" presetClass="entr" presetSubtype="4" fill="hold" nodeType="withEffect">
                                  <p:stCondLst>
                                    <p:cond delay="0"/>
                                  </p:stCondLst>
                                  <p:childTnLst>
                                    <p:set>
                                      <p:cBhvr>
                                        <p:cTn id="100" dur="1" fill="hold">
                                          <p:stCondLst>
                                            <p:cond delay="0"/>
                                          </p:stCondLst>
                                        </p:cTn>
                                        <p:tgtEl>
                                          <p:spTgt spid="41"/>
                                        </p:tgtEl>
                                        <p:attrNameLst>
                                          <p:attrName>style.visibility</p:attrName>
                                        </p:attrNameLst>
                                      </p:cBhvr>
                                      <p:to>
                                        <p:strVal val="visible"/>
                                      </p:to>
                                    </p:set>
                                    <p:animEffect transition="in" filter="wipe(down)">
                                      <p:cBhvr>
                                        <p:cTn id="101" dur="500"/>
                                        <p:tgtEl>
                                          <p:spTgt spid="41"/>
                                        </p:tgtEl>
                                      </p:cBhvr>
                                    </p:animEffect>
                                  </p:childTnLst>
                                </p:cTn>
                              </p:par>
                            </p:childTnLst>
                          </p:cTn>
                        </p:par>
                      </p:childTnLst>
                    </p:cTn>
                  </p:par>
                  <p:par>
                    <p:cTn id="102" fill="hold">
                      <p:stCondLst>
                        <p:cond delay="indefinite"/>
                      </p:stCondLst>
                      <p:childTnLst>
                        <p:par>
                          <p:cTn id="103" fill="hold">
                            <p:stCondLst>
                              <p:cond delay="0"/>
                            </p:stCondLst>
                            <p:childTnLst>
                              <p:par>
                                <p:cTn id="104" presetID="22" presetClass="entr" presetSubtype="4" fill="hold" nodeType="clickEffect">
                                  <p:stCondLst>
                                    <p:cond delay="0"/>
                                  </p:stCondLst>
                                  <p:childTnLst>
                                    <p:set>
                                      <p:cBhvr>
                                        <p:cTn id="105" dur="1" fill="hold">
                                          <p:stCondLst>
                                            <p:cond delay="0"/>
                                          </p:stCondLst>
                                        </p:cTn>
                                        <p:tgtEl>
                                          <p:spTgt spid="48"/>
                                        </p:tgtEl>
                                        <p:attrNameLst>
                                          <p:attrName>style.visibility</p:attrName>
                                        </p:attrNameLst>
                                      </p:cBhvr>
                                      <p:to>
                                        <p:strVal val="visible"/>
                                      </p:to>
                                    </p:set>
                                    <p:animEffect transition="in" filter="wipe(down)">
                                      <p:cBhvr>
                                        <p:cTn id="106" dur="500"/>
                                        <p:tgtEl>
                                          <p:spTgt spid="48"/>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wipe(down)">
                                      <p:cBhvr>
                                        <p:cTn id="109" dur="500"/>
                                        <p:tgtEl>
                                          <p:spTgt spid="36"/>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37"/>
                                        </p:tgtEl>
                                        <p:attrNameLst>
                                          <p:attrName>style.visibility</p:attrName>
                                        </p:attrNameLst>
                                      </p:cBhvr>
                                      <p:to>
                                        <p:strVal val="visible"/>
                                      </p:to>
                                    </p:set>
                                    <p:animEffect transition="in" filter="wipe(down)">
                                      <p:cBhvr>
                                        <p:cTn id="114" dur="500"/>
                                        <p:tgtEl>
                                          <p:spTgt spid="37"/>
                                        </p:tgtEl>
                                      </p:cBhvr>
                                    </p:animEffect>
                                  </p:childTnLst>
                                </p:cTn>
                              </p:par>
                              <p:par>
                                <p:cTn id="115" presetID="22" presetClass="entr" presetSubtype="4" fill="hold" nodeType="withEffect">
                                  <p:stCondLst>
                                    <p:cond delay="0"/>
                                  </p:stCondLst>
                                  <p:childTnLst>
                                    <p:set>
                                      <p:cBhvr>
                                        <p:cTn id="116" dur="1" fill="hold">
                                          <p:stCondLst>
                                            <p:cond delay="0"/>
                                          </p:stCondLst>
                                        </p:cTn>
                                        <p:tgtEl>
                                          <p:spTgt spid="51"/>
                                        </p:tgtEl>
                                        <p:attrNameLst>
                                          <p:attrName>style.visibility</p:attrName>
                                        </p:attrNameLst>
                                      </p:cBhvr>
                                      <p:to>
                                        <p:strVal val="visible"/>
                                      </p:to>
                                    </p:set>
                                    <p:animEffect transition="in" filter="wipe(down)">
                                      <p:cBhvr>
                                        <p:cTn id="117" dur="500"/>
                                        <p:tgtEl>
                                          <p:spTgt spid="51"/>
                                        </p:tgtEl>
                                      </p:cBhvr>
                                    </p:animEffect>
                                  </p:childTnLst>
                                </p:cTn>
                              </p:par>
                              <p:par>
                                <p:cTn id="118" presetID="22" presetClass="entr" presetSubtype="4" fill="hold" nodeType="with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wipe(down)">
                                      <p:cBhvr>
                                        <p:cTn id="120" dur="500"/>
                                        <p:tgtEl>
                                          <p:spTgt spid="53"/>
                                        </p:tgtEl>
                                      </p:cBhvr>
                                    </p:animEffect>
                                  </p:childTnLst>
                                </p:cTn>
                              </p:par>
                            </p:childTnLst>
                          </p:cTn>
                        </p:par>
                      </p:childTnLst>
                    </p:cTn>
                  </p:par>
                  <p:par>
                    <p:cTn id="121" fill="hold">
                      <p:stCondLst>
                        <p:cond delay="indefinite"/>
                      </p:stCondLst>
                      <p:childTnLst>
                        <p:par>
                          <p:cTn id="122" fill="hold">
                            <p:stCondLst>
                              <p:cond delay="0"/>
                            </p:stCondLst>
                            <p:childTnLst>
                              <p:par>
                                <p:cTn id="123" presetID="22" presetClass="entr" presetSubtype="4" fill="hold" grpId="0" nodeType="clickEffect">
                                  <p:stCondLst>
                                    <p:cond delay="0"/>
                                  </p:stCondLst>
                                  <p:childTnLst>
                                    <p:set>
                                      <p:cBhvr>
                                        <p:cTn id="124" dur="1" fill="hold">
                                          <p:stCondLst>
                                            <p:cond delay="0"/>
                                          </p:stCondLst>
                                        </p:cTn>
                                        <p:tgtEl>
                                          <p:spTgt spid="38"/>
                                        </p:tgtEl>
                                        <p:attrNameLst>
                                          <p:attrName>style.visibility</p:attrName>
                                        </p:attrNameLst>
                                      </p:cBhvr>
                                      <p:to>
                                        <p:strVal val="visible"/>
                                      </p:to>
                                    </p:set>
                                    <p:animEffect transition="in" filter="wipe(down)">
                                      <p:cBhvr>
                                        <p:cTn id="125" dur="500"/>
                                        <p:tgtEl>
                                          <p:spTgt spid="38"/>
                                        </p:tgtEl>
                                      </p:cBhvr>
                                    </p:animEffect>
                                  </p:childTnLst>
                                </p:cTn>
                              </p:par>
                              <p:par>
                                <p:cTn id="126" presetID="22" presetClass="entr" presetSubtype="4" fill="hold"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wipe(down)">
                                      <p:cBhvr>
                                        <p:cTn id="128" dur="500"/>
                                        <p:tgtEl>
                                          <p:spTgt spid="46"/>
                                        </p:tgtEl>
                                      </p:cBhvr>
                                    </p:animEffect>
                                  </p:childTnLst>
                                </p:cTn>
                              </p:par>
                            </p:childTnLst>
                          </p:cTn>
                        </p:par>
                      </p:childTnLst>
                    </p:cTn>
                  </p:par>
                  <p:par>
                    <p:cTn id="129" fill="hold">
                      <p:stCondLst>
                        <p:cond delay="indefinite"/>
                      </p:stCondLst>
                      <p:childTnLst>
                        <p:par>
                          <p:cTn id="130" fill="hold">
                            <p:stCondLst>
                              <p:cond delay="0"/>
                            </p:stCondLst>
                            <p:childTnLst>
                              <p:par>
                                <p:cTn id="131" presetID="10" presetClass="exit" presetSubtype="0" fill="hold" grpId="1" nodeType="clickEffect">
                                  <p:stCondLst>
                                    <p:cond delay="0"/>
                                  </p:stCondLst>
                                  <p:childTnLst>
                                    <p:animEffect transition="out" filter="fade">
                                      <p:cBhvr>
                                        <p:cTn id="132" dur="500"/>
                                        <p:tgtEl>
                                          <p:spTgt spid="35"/>
                                        </p:tgtEl>
                                      </p:cBhvr>
                                    </p:animEffect>
                                    <p:set>
                                      <p:cBhvr>
                                        <p:cTn id="133" dur="1" fill="hold">
                                          <p:stCondLst>
                                            <p:cond delay="499"/>
                                          </p:stCondLst>
                                        </p:cTn>
                                        <p:tgtEl>
                                          <p:spTgt spid="35"/>
                                        </p:tgtEl>
                                        <p:attrNameLst>
                                          <p:attrName>style.visibility</p:attrName>
                                        </p:attrNameLst>
                                      </p:cBhvr>
                                      <p:to>
                                        <p:strVal val="hidden"/>
                                      </p:to>
                                    </p:set>
                                  </p:childTnLst>
                                </p:cTn>
                              </p:par>
                              <p:par>
                                <p:cTn id="134" presetID="10" presetClass="exit" presetSubtype="0" fill="hold" nodeType="withEffect">
                                  <p:stCondLst>
                                    <p:cond delay="0"/>
                                  </p:stCondLst>
                                  <p:childTnLst>
                                    <p:animEffect transition="out" filter="fade">
                                      <p:cBhvr>
                                        <p:cTn id="135" dur="500"/>
                                        <p:tgtEl>
                                          <p:spTgt spid="42"/>
                                        </p:tgtEl>
                                      </p:cBhvr>
                                    </p:animEffect>
                                    <p:set>
                                      <p:cBhvr>
                                        <p:cTn id="136" dur="1" fill="hold">
                                          <p:stCondLst>
                                            <p:cond delay="499"/>
                                          </p:stCondLst>
                                        </p:cTn>
                                        <p:tgtEl>
                                          <p:spTgt spid="42"/>
                                        </p:tgtEl>
                                        <p:attrNameLst>
                                          <p:attrName>style.visibility</p:attrName>
                                        </p:attrNameLst>
                                      </p:cBhvr>
                                      <p:to>
                                        <p:strVal val="hidden"/>
                                      </p:to>
                                    </p:set>
                                  </p:childTnLst>
                                </p:cTn>
                              </p:par>
                              <p:par>
                                <p:cTn id="137" presetID="10" presetClass="exit" presetSubtype="0" fill="hold" nodeType="withEffect">
                                  <p:stCondLst>
                                    <p:cond delay="0"/>
                                  </p:stCondLst>
                                  <p:childTnLst>
                                    <p:animEffect transition="out" filter="fade">
                                      <p:cBhvr>
                                        <p:cTn id="138" dur="500"/>
                                        <p:tgtEl>
                                          <p:spTgt spid="41"/>
                                        </p:tgtEl>
                                      </p:cBhvr>
                                    </p:animEffect>
                                    <p:set>
                                      <p:cBhvr>
                                        <p:cTn id="139" dur="1" fill="hold">
                                          <p:stCondLst>
                                            <p:cond delay="499"/>
                                          </p:stCondLst>
                                        </p:cTn>
                                        <p:tgtEl>
                                          <p:spTgt spid="41"/>
                                        </p:tgtEl>
                                        <p:attrNameLst>
                                          <p:attrName>style.visibility</p:attrName>
                                        </p:attrNameLst>
                                      </p:cBhvr>
                                      <p:to>
                                        <p:strVal val="hidden"/>
                                      </p:to>
                                    </p:set>
                                  </p:childTnLst>
                                </p:cTn>
                              </p:par>
                              <p:par>
                                <p:cTn id="140" presetID="10" presetClass="exit" presetSubtype="0" fill="hold" nodeType="withEffect">
                                  <p:stCondLst>
                                    <p:cond delay="0"/>
                                  </p:stCondLst>
                                  <p:childTnLst>
                                    <p:animEffect transition="out" filter="fade">
                                      <p:cBhvr>
                                        <p:cTn id="141" dur="500"/>
                                        <p:tgtEl>
                                          <p:spTgt spid="48"/>
                                        </p:tgtEl>
                                      </p:cBhvr>
                                    </p:animEffect>
                                    <p:set>
                                      <p:cBhvr>
                                        <p:cTn id="142" dur="1" fill="hold">
                                          <p:stCondLst>
                                            <p:cond delay="499"/>
                                          </p:stCondLst>
                                        </p:cTn>
                                        <p:tgtEl>
                                          <p:spTgt spid="48"/>
                                        </p:tgtEl>
                                        <p:attrNameLst>
                                          <p:attrName>style.visibility</p:attrName>
                                        </p:attrNameLst>
                                      </p:cBhvr>
                                      <p:to>
                                        <p:strVal val="hidden"/>
                                      </p:to>
                                    </p:set>
                                  </p:childTnLst>
                                </p:cTn>
                              </p:par>
                              <p:par>
                                <p:cTn id="143" presetID="10" presetClass="exit" presetSubtype="0" fill="hold" grpId="1" nodeType="withEffect">
                                  <p:stCondLst>
                                    <p:cond delay="0"/>
                                  </p:stCondLst>
                                  <p:childTnLst>
                                    <p:animEffect transition="out" filter="fade">
                                      <p:cBhvr>
                                        <p:cTn id="144" dur="500"/>
                                        <p:tgtEl>
                                          <p:spTgt spid="36"/>
                                        </p:tgtEl>
                                      </p:cBhvr>
                                    </p:animEffect>
                                    <p:set>
                                      <p:cBhvr>
                                        <p:cTn id="145" dur="1" fill="hold">
                                          <p:stCondLst>
                                            <p:cond delay="499"/>
                                          </p:stCondLst>
                                        </p:cTn>
                                        <p:tgtEl>
                                          <p:spTgt spid="36"/>
                                        </p:tgtEl>
                                        <p:attrNameLst>
                                          <p:attrName>style.visibility</p:attrName>
                                        </p:attrNameLst>
                                      </p:cBhvr>
                                      <p:to>
                                        <p:strVal val="hidden"/>
                                      </p:to>
                                    </p:set>
                                  </p:childTnLst>
                                </p:cTn>
                              </p:par>
                              <p:par>
                                <p:cTn id="146" presetID="10" presetClass="exit" presetSubtype="0" fill="hold" grpId="1" nodeType="withEffect">
                                  <p:stCondLst>
                                    <p:cond delay="0"/>
                                  </p:stCondLst>
                                  <p:childTnLst>
                                    <p:animEffect transition="out" filter="fade">
                                      <p:cBhvr>
                                        <p:cTn id="147" dur="500"/>
                                        <p:tgtEl>
                                          <p:spTgt spid="37"/>
                                        </p:tgtEl>
                                      </p:cBhvr>
                                    </p:animEffect>
                                    <p:set>
                                      <p:cBhvr>
                                        <p:cTn id="148" dur="1" fill="hold">
                                          <p:stCondLst>
                                            <p:cond delay="499"/>
                                          </p:stCondLst>
                                        </p:cTn>
                                        <p:tgtEl>
                                          <p:spTgt spid="37"/>
                                        </p:tgtEl>
                                        <p:attrNameLst>
                                          <p:attrName>style.visibility</p:attrName>
                                        </p:attrNameLst>
                                      </p:cBhvr>
                                      <p:to>
                                        <p:strVal val="hidden"/>
                                      </p:to>
                                    </p:set>
                                  </p:childTnLst>
                                </p:cTn>
                              </p:par>
                              <p:par>
                                <p:cTn id="149" presetID="10" presetClass="exit" presetSubtype="0" fill="hold" nodeType="withEffect">
                                  <p:stCondLst>
                                    <p:cond delay="0"/>
                                  </p:stCondLst>
                                  <p:childTnLst>
                                    <p:animEffect transition="out" filter="fade">
                                      <p:cBhvr>
                                        <p:cTn id="150" dur="500"/>
                                        <p:tgtEl>
                                          <p:spTgt spid="51"/>
                                        </p:tgtEl>
                                      </p:cBhvr>
                                    </p:animEffect>
                                    <p:set>
                                      <p:cBhvr>
                                        <p:cTn id="151" dur="1" fill="hold">
                                          <p:stCondLst>
                                            <p:cond delay="499"/>
                                          </p:stCondLst>
                                        </p:cTn>
                                        <p:tgtEl>
                                          <p:spTgt spid="51"/>
                                        </p:tgtEl>
                                        <p:attrNameLst>
                                          <p:attrName>style.visibility</p:attrName>
                                        </p:attrNameLst>
                                      </p:cBhvr>
                                      <p:to>
                                        <p:strVal val="hidden"/>
                                      </p:to>
                                    </p:set>
                                  </p:childTnLst>
                                </p:cTn>
                              </p:par>
                              <p:par>
                                <p:cTn id="152" presetID="10" presetClass="exit" presetSubtype="0" fill="hold" nodeType="withEffect">
                                  <p:stCondLst>
                                    <p:cond delay="0"/>
                                  </p:stCondLst>
                                  <p:childTnLst>
                                    <p:animEffect transition="out" filter="fade">
                                      <p:cBhvr>
                                        <p:cTn id="153" dur="500"/>
                                        <p:tgtEl>
                                          <p:spTgt spid="53"/>
                                        </p:tgtEl>
                                      </p:cBhvr>
                                    </p:animEffect>
                                    <p:set>
                                      <p:cBhvr>
                                        <p:cTn id="154" dur="1" fill="hold">
                                          <p:stCondLst>
                                            <p:cond delay="499"/>
                                          </p:stCondLst>
                                        </p:cTn>
                                        <p:tgtEl>
                                          <p:spTgt spid="53"/>
                                        </p:tgtEl>
                                        <p:attrNameLst>
                                          <p:attrName>style.visibility</p:attrName>
                                        </p:attrNameLst>
                                      </p:cBhvr>
                                      <p:to>
                                        <p:strVal val="hidden"/>
                                      </p:to>
                                    </p:set>
                                  </p:childTnLst>
                                </p:cTn>
                              </p:par>
                              <p:par>
                                <p:cTn id="155" presetID="10" presetClass="exit" presetSubtype="0" fill="hold" grpId="1" nodeType="withEffect">
                                  <p:stCondLst>
                                    <p:cond delay="0"/>
                                  </p:stCondLst>
                                  <p:childTnLst>
                                    <p:animEffect transition="out" filter="fade">
                                      <p:cBhvr>
                                        <p:cTn id="156" dur="500"/>
                                        <p:tgtEl>
                                          <p:spTgt spid="38"/>
                                        </p:tgtEl>
                                      </p:cBhvr>
                                    </p:animEffect>
                                    <p:set>
                                      <p:cBhvr>
                                        <p:cTn id="157" dur="1" fill="hold">
                                          <p:stCondLst>
                                            <p:cond delay="499"/>
                                          </p:stCondLst>
                                        </p:cTn>
                                        <p:tgtEl>
                                          <p:spTgt spid="38"/>
                                        </p:tgtEl>
                                        <p:attrNameLst>
                                          <p:attrName>style.visibility</p:attrName>
                                        </p:attrNameLst>
                                      </p:cBhvr>
                                      <p:to>
                                        <p:strVal val="hidden"/>
                                      </p:to>
                                    </p:set>
                                  </p:childTnLst>
                                </p:cTn>
                              </p:par>
                              <p:par>
                                <p:cTn id="158" presetID="10" presetClass="exit" presetSubtype="0" fill="hold" nodeType="withEffect">
                                  <p:stCondLst>
                                    <p:cond delay="0"/>
                                  </p:stCondLst>
                                  <p:childTnLst>
                                    <p:animEffect transition="out" filter="fade">
                                      <p:cBhvr>
                                        <p:cTn id="159" dur="500"/>
                                        <p:tgtEl>
                                          <p:spTgt spid="46"/>
                                        </p:tgtEl>
                                      </p:cBhvr>
                                    </p:animEffect>
                                    <p:set>
                                      <p:cBhvr>
                                        <p:cTn id="160" dur="1" fill="hold">
                                          <p:stCondLst>
                                            <p:cond delay="499"/>
                                          </p:stCondLst>
                                        </p:cTn>
                                        <p:tgtEl>
                                          <p:spTgt spid="46"/>
                                        </p:tgtEl>
                                        <p:attrNameLst>
                                          <p:attrName>style.visibility</p:attrName>
                                        </p:attrNameLst>
                                      </p:cBhvr>
                                      <p:to>
                                        <p:strVal val="hidden"/>
                                      </p:to>
                                    </p:set>
                                  </p:childTnLst>
                                </p:cTn>
                              </p:par>
                            </p:childTnLst>
                          </p:cTn>
                        </p:par>
                      </p:childTnLst>
                    </p:cTn>
                  </p:par>
                  <p:par>
                    <p:cTn id="161" fill="hold">
                      <p:stCondLst>
                        <p:cond delay="indefinite"/>
                      </p:stCondLst>
                      <p:childTnLst>
                        <p:par>
                          <p:cTn id="162" fill="hold">
                            <p:stCondLst>
                              <p:cond delay="0"/>
                            </p:stCondLst>
                            <p:childTnLst>
                              <p:par>
                                <p:cTn id="163" presetID="2" presetClass="entr" presetSubtype="8" fill="hold" grpId="2" nodeType="clickEffect">
                                  <p:stCondLst>
                                    <p:cond delay="0"/>
                                  </p:stCondLst>
                                  <p:childTnLst>
                                    <p:set>
                                      <p:cBhvr>
                                        <p:cTn id="164" dur="1" fill="hold">
                                          <p:stCondLst>
                                            <p:cond delay="0"/>
                                          </p:stCondLst>
                                        </p:cTn>
                                        <p:tgtEl>
                                          <p:spTgt spid="13"/>
                                        </p:tgtEl>
                                        <p:attrNameLst>
                                          <p:attrName>style.visibility</p:attrName>
                                        </p:attrNameLst>
                                      </p:cBhvr>
                                      <p:to>
                                        <p:strVal val="visible"/>
                                      </p:to>
                                    </p:set>
                                    <p:anim calcmode="lin" valueType="num">
                                      <p:cBhvr additive="base">
                                        <p:cTn id="165" dur="500" fill="hold"/>
                                        <p:tgtEl>
                                          <p:spTgt spid="13"/>
                                        </p:tgtEl>
                                        <p:attrNameLst>
                                          <p:attrName>ppt_x</p:attrName>
                                        </p:attrNameLst>
                                      </p:cBhvr>
                                      <p:tavLst>
                                        <p:tav tm="0">
                                          <p:val>
                                            <p:strVal val="0-#ppt_w/2"/>
                                          </p:val>
                                        </p:tav>
                                        <p:tav tm="100000">
                                          <p:val>
                                            <p:strVal val="#ppt_x"/>
                                          </p:val>
                                        </p:tav>
                                      </p:tavLst>
                                    </p:anim>
                                    <p:anim calcmode="lin" valueType="num">
                                      <p:cBhvr additive="base">
                                        <p:cTn id="166" dur="500" fill="hold"/>
                                        <p:tgtEl>
                                          <p:spTgt spid="13"/>
                                        </p:tgtEl>
                                        <p:attrNameLst>
                                          <p:attrName>ppt_y</p:attrName>
                                        </p:attrNameLst>
                                      </p:cBhvr>
                                      <p:tavLst>
                                        <p:tav tm="0">
                                          <p:val>
                                            <p:strVal val="#ppt_y"/>
                                          </p:val>
                                        </p:tav>
                                        <p:tav tm="100000">
                                          <p:val>
                                            <p:strVal val="#ppt_y"/>
                                          </p:val>
                                        </p:tav>
                                      </p:tavLst>
                                    </p:anim>
                                  </p:childTnLst>
                                </p:cTn>
                              </p:par>
                            </p:childTnLst>
                          </p:cTn>
                        </p:par>
                      </p:childTnLst>
                    </p:cTn>
                  </p:par>
                  <p:par>
                    <p:cTn id="167" fill="hold">
                      <p:stCondLst>
                        <p:cond delay="indefinite"/>
                      </p:stCondLst>
                      <p:childTnLst>
                        <p:par>
                          <p:cTn id="168" fill="hold">
                            <p:stCondLst>
                              <p:cond delay="0"/>
                            </p:stCondLst>
                            <p:childTnLst>
                              <p:par>
                                <p:cTn id="169" presetID="2" presetClass="entr" presetSubtype="8" fill="hold" grpId="0" nodeType="clickEffect">
                                  <p:stCondLst>
                                    <p:cond delay="0"/>
                                  </p:stCondLst>
                                  <p:childTnLst>
                                    <p:set>
                                      <p:cBhvr>
                                        <p:cTn id="170" dur="1" fill="hold">
                                          <p:stCondLst>
                                            <p:cond delay="0"/>
                                          </p:stCondLst>
                                        </p:cTn>
                                        <p:tgtEl>
                                          <p:spTgt spid="57"/>
                                        </p:tgtEl>
                                        <p:attrNameLst>
                                          <p:attrName>style.visibility</p:attrName>
                                        </p:attrNameLst>
                                      </p:cBhvr>
                                      <p:to>
                                        <p:strVal val="visible"/>
                                      </p:to>
                                    </p:set>
                                    <p:anim calcmode="lin" valueType="num">
                                      <p:cBhvr additive="base">
                                        <p:cTn id="171" dur="500" fill="hold"/>
                                        <p:tgtEl>
                                          <p:spTgt spid="57"/>
                                        </p:tgtEl>
                                        <p:attrNameLst>
                                          <p:attrName>ppt_x</p:attrName>
                                        </p:attrNameLst>
                                      </p:cBhvr>
                                      <p:tavLst>
                                        <p:tav tm="0">
                                          <p:val>
                                            <p:strVal val="0-#ppt_w/2"/>
                                          </p:val>
                                        </p:tav>
                                        <p:tav tm="100000">
                                          <p:val>
                                            <p:strVal val="#ppt_x"/>
                                          </p:val>
                                        </p:tav>
                                      </p:tavLst>
                                    </p:anim>
                                    <p:anim calcmode="lin" valueType="num">
                                      <p:cBhvr additive="base">
                                        <p:cTn id="172" dur="500" fill="hold"/>
                                        <p:tgtEl>
                                          <p:spTgt spid="57"/>
                                        </p:tgtEl>
                                        <p:attrNameLst>
                                          <p:attrName>ppt_y</p:attrName>
                                        </p:attrNameLst>
                                      </p:cBhvr>
                                      <p:tavLst>
                                        <p:tav tm="0">
                                          <p:val>
                                            <p:strVal val="#ppt_y"/>
                                          </p:val>
                                        </p:tav>
                                        <p:tav tm="100000">
                                          <p:val>
                                            <p:strVal val="#ppt_y"/>
                                          </p:val>
                                        </p:tav>
                                      </p:tavLst>
                                    </p:anim>
                                  </p:childTnLst>
                                </p:cTn>
                              </p:par>
                            </p:childTnLst>
                          </p:cTn>
                        </p:par>
                      </p:childTnLst>
                    </p:cTn>
                  </p:par>
                  <p:par>
                    <p:cTn id="173" fill="hold">
                      <p:stCondLst>
                        <p:cond delay="indefinite"/>
                      </p:stCondLst>
                      <p:childTnLst>
                        <p:par>
                          <p:cTn id="174" fill="hold">
                            <p:stCondLst>
                              <p:cond delay="0"/>
                            </p:stCondLst>
                            <p:childTnLst>
                              <p:par>
                                <p:cTn id="175" presetID="2" presetClass="entr" presetSubtype="1" fill="hold" grpId="2" nodeType="clickEffect">
                                  <p:stCondLst>
                                    <p:cond delay="0"/>
                                  </p:stCondLst>
                                  <p:childTnLst>
                                    <p:set>
                                      <p:cBhvr>
                                        <p:cTn id="176" dur="1" fill="hold">
                                          <p:stCondLst>
                                            <p:cond delay="0"/>
                                          </p:stCondLst>
                                        </p:cTn>
                                        <p:tgtEl>
                                          <p:spTgt spid="8"/>
                                        </p:tgtEl>
                                        <p:attrNameLst>
                                          <p:attrName>style.visibility</p:attrName>
                                        </p:attrNameLst>
                                      </p:cBhvr>
                                      <p:to>
                                        <p:strVal val="visible"/>
                                      </p:to>
                                    </p:set>
                                    <p:anim calcmode="lin" valueType="num">
                                      <p:cBhvr additive="base">
                                        <p:cTn id="177" dur="500" fill="hold"/>
                                        <p:tgtEl>
                                          <p:spTgt spid="8"/>
                                        </p:tgtEl>
                                        <p:attrNameLst>
                                          <p:attrName>ppt_x</p:attrName>
                                        </p:attrNameLst>
                                      </p:cBhvr>
                                      <p:tavLst>
                                        <p:tav tm="0">
                                          <p:val>
                                            <p:strVal val="#ppt_x"/>
                                          </p:val>
                                        </p:tav>
                                        <p:tav tm="100000">
                                          <p:val>
                                            <p:strVal val="#ppt_x"/>
                                          </p:val>
                                        </p:tav>
                                      </p:tavLst>
                                    </p:anim>
                                    <p:anim calcmode="lin" valueType="num">
                                      <p:cBhvr additive="base">
                                        <p:cTn id="178" dur="500" fill="hold"/>
                                        <p:tgtEl>
                                          <p:spTgt spid="8"/>
                                        </p:tgtEl>
                                        <p:attrNameLst>
                                          <p:attrName>ppt_y</p:attrName>
                                        </p:attrNameLst>
                                      </p:cBhvr>
                                      <p:tavLst>
                                        <p:tav tm="0">
                                          <p:val>
                                            <p:strVal val="0-#ppt_h/2"/>
                                          </p:val>
                                        </p:tav>
                                        <p:tav tm="100000">
                                          <p:val>
                                            <p:strVal val="#ppt_y"/>
                                          </p:val>
                                        </p:tav>
                                      </p:tavLst>
                                    </p:anim>
                                  </p:childTnLst>
                                </p:cTn>
                              </p:par>
                            </p:childTnLst>
                          </p:cTn>
                        </p:par>
                      </p:childTnLst>
                    </p:cTn>
                  </p:par>
                  <p:par>
                    <p:cTn id="179" fill="hold">
                      <p:stCondLst>
                        <p:cond delay="indefinite"/>
                      </p:stCondLst>
                      <p:childTnLst>
                        <p:par>
                          <p:cTn id="180" fill="hold">
                            <p:stCondLst>
                              <p:cond delay="0"/>
                            </p:stCondLst>
                            <p:childTnLst>
                              <p:par>
                                <p:cTn id="181" presetID="2" presetClass="entr" presetSubtype="1" fill="hold" grpId="0" nodeType="click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500" fill="hold"/>
                                        <p:tgtEl>
                                          <p:spTgt spid="58"/>
                                        </p:tgtEl>
                                        <p:attrNameLst>
                                          <p:attrName>ppt_x</p:attrName>
                                        </p:attrNameLst>
                                      </p:cBhvr>
                                      <p:tavLst>
                                        <p:tav tm="0">
                                          <p:val>
                                            <p:strVal val="#ppt_x"/>
                                          </p:val>
                                        </p:tav>
                                        <p:tav tm="100000">
                                          <p:val>
                                            <p:strVal val="#ppt_x"/>
                                          </p:val>
                                        </p:tav>
                                      </p:tavLst>
                                    </p:anim>
                                    <p:anim calcmode="lin" valueType="num">
                                      <p:cBhvr additive="base">
                                        <p:cTn id="184" dur="500" fill="hold"/>
                                        <p:tgtEl>
                                          <p:spTgt spid="58"/>
                                        </p:tgtEl>
                                        <p:attrNameLst>
                                          <p:attrName>ppt_y</p:attrName>
                                        </p:attrNameLst>
                                      </p:cBhvr>
                                      <p:tavLst>
                                        <p:tav tm="0">
                                          <p:val>
                                            <p:strVal val="0-#ppt_h/2"/>
                                          </p:val>
                                        </p:tav>
                                        <p:tav tm="100000">
                                          <p:val>
                                            <p:strVal val="#ppt_y"/>
                                          </p:val>
                                        </p:tav>
                                      </p:tavLst>
                                    </p:anim>
                                  </p:childTnLst>
                                </p:cTn>
                              </p:par>
                            </p:childTnLst>
                          </p:cTn>
                        </p:par>
                      </p:childTnLst>
                    </p:cTn>
                  </p:par>
                  <p:par>
                    <p:cTn id="185" fill="hold">
                      <p:stCondLst>
                        <p:cond delay="indefinite"/>
                      </p:stCondLst>
                      <p:childTnLst>
                        <p:par>
                          <p:cTn id="186" fill="hold">
                            <p:stCondLst>
                              <p:cond delay="0"/>
                            </p:stCondLst>
                            <p:childTnLst>
                              <p:par>
                                <p:cTn id="187" presetID="1" presetClass="entr" presetSubtype="0" fill="hold" nodeType="clickEffect">
                                  <p:stCondLst>
                                    <p:cond delay="0"/>
                                  </p:stCondLst>
                                  <p:childTnLst>
                                    <p:set>
                                      <p:cBhvr>
                                        <p:cTn id="188" dur="1" fill="hold">
                                          <p:stCondLst>
                                            <p:cond delay="0"/>
                                          </p:stCondLst>
                                        </p:cTn>
                                        <p:tgtEl>
                                          <p:spTgt spid="32"/>
                                        </p:tgtEl>
                                        <p:attrNameLst>
                                          <p:attrName>style.visibility</p:attrName>
                                        </p:attrNameLst>
                                      </p:cBhvr>
                                      <p:to>
                                        <p:strVal val="visible"/>
                                      </p:to>
                                    </p:set>
                                  </p:childTnLst>
                                </p:cTn>
                              </p:par>
                              <p:par>
                                <p:cTn id="189" presetID="1" presetClass="entr" presetSubtype="0" fill="hold" grpId="0" nodeType="withEffect">
                                  <p:stCondLst>
                                    <p:cond delay="0"/>
                                  </p:stCondLst>
                                  <p:childTnLst>
                                    <p:set>
                                      <p:cBhvr>
                                        <p:cTn id="190" dur="1" fill="hold">
                                          <p:stCondLst>
                                            <p:cond delay="0"/>
                                          </p:stCondLst>
                                        </p:cTn>
                                        <p:tgtEl>
                                          <p:spTgt spid="59"/>
                                        </p:tgtEl>
                                        <p:attrNameLst>
                                          <p:attrName>style.visibility</p:attrName>
                                        </p:attrNameLst>
                                      </p:cBhvr>
                                      <p:to>
                                        <p:strVal val="visible"/>
                                      </p:to>
                                    </p:set>
                                  </p:childTnLst>
                                </p:cTn>
                              </p:par>
                            </p:childTnLst>
                          </p:cTn>
                        </p:par>
                      </p:childTnLst>
                    </p:cTn>
                  </p:par>
                  <p:par>
                    <p:cTn id="191" fill="hold">
                      <p:stCondLst>
                        <p:cond delay="indefinite"/>
                      </p:stCondLst>
                      <p:childTnLst>
                        <p:par>
                          <p:cTn id="192" fill="hold">
                            <p:stCondLst>
                              <p:cond delay="0"/>
                            </p:stCondLst>
                            <p:childTnLst>
                              <p:par>
                                <p:cTn id="193" presetID="2" presetClass="entr" presetSubtype="2" fill="hold" grpId="0" nodeType="clickEffect">
                                  <p:stCondLst>
                                    <p:cond delay="0"/>
                                  </p:stCondLst>
                                  <p:childTnLst>
                                    <p:set>
                                      <p:cBhvr>
                                        <p:cTn id="194" dur="1" fill="hold">
                                          <p:stCondLst>
                                            <p:cond delay="0"/>
                                          </p:stCondLst>
                                        </p:cTn>
                                        <p:tgtEl>
                                          <p:spTgt spid="60"/>
                                        </p:tgtEl>
                                        <p:attrNameLst>
                                          <p:attrName>style.visibility</p:attrName>
                                        </p:attrNameLst>
                                      </p:cBhvr>
                                      <p:to>
                                        <p:strVal val="visible"/>
                                      </p:to>
                                    </p:set>
                                    <p:anim calcmode="lin" valueType="num">
                                      <p:cBhvr additive="base">
                                        <p:cTn id="195" dur="500" fill="hold"/>
                                        <p:tgtEl>
                                          <p:spTgt spid="60"/>
                                        </p:tgtEl>
                                        <p:attrNameLst>
                                          <p:attrName>ppt_x</p:attrName>
                                        </p:attrNameLst>
                                      </p:cBhvr>
                                      <p:tavLst>
                                        <p:tav tm="0">
                                          <p:val>
                                            <p:strVal val="1+#ppt_w/2"/>
                                          </p:val>
                                        </p:tav>
                                        <p:tav tm="100000">
                                          <p:val>
                                            <p:strVal val="#ppt_x"/>
                                          </p:val>
                                        </p:tav>
                                      </p:tavLst>
                                    </p:anim>
                                    <p:anim calcmode="lin" valueType="num">
                                      <p:cBhvr additive="base">
                                        <p:cTn id="196" dur="500" fill="hold"/>
                                        <p:tgtEl>
                                          <p:spTgt spid="6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8" grpId="2"/>
      <p:bldP spid="9" grpId="0"/>
      <p:bldP spid="10" grpId="0"/>
      <p:bldP spid="10" grpId="1"/>
      <p:bldP spid="11" grpId="0"/>
      <p:bldP spid="11" grpId="1"/>
      <p:bldP spid="13" grpId="0"/>
      <p:bldP spid="13" grpId="1"/>
      <p:bldP spid="13" grpId="2"/>
      <p:bldP spid="33" grpId="0"/>
      <p:bldP spid="34" grpId="0"/>
      <p:bldP spid="35" grpId="0"/>
      <p:bldP spid="35" grpId="1"/>
      <p:bldP spid="36" grpId="0"/>
      <p:bldP spid="36" grpId="1"/>
      <p:bldP spid="37" grpId="0"/>
      <p:bldP spid="37" grpId="1"/>
      <p:bldP spid="38" grpId="0"/>
      <p:bldP spid="38" grpId="1"/>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60947" y="347055"/>
            <a:ext cx="10732168"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 </a:t>
            </a:r>
          </a:p>
          <a:p>
            <a:r>
              <a:rPr lang="fr-FR" sz="2800" b="1" dirty="0"/>
              <a:t>Définitions</a:t>
            </a:r>
          </a:p>
        </p:txBody>
      </p:sp>
      <p:sp>
        <p:nvSpPr>
          <p:cNvPr id="3" name="ZoneTexte 2">
            <a:extLst>
              <a:ext uri="{FF2B5EF4-FFF2-40B4-BE49-F238E27FC236}">
                <a16:creationId xmlns:a16="http://schemas.microsoft.com/office/drawing/2014/main" id="{16CFA42A-A272-E914-8636-D812577FC1E3}"/>
              </a:ext>
            </a:extLst>
          </p:cNvPr>
          <p:cNvSpPr txBox="1"/>
          <p:nvPr/>
        </p:nvSpPr>
        <p:spPr>
          <a:xfrm>
            <a:off x="1219200" y="1326378"/>
            <a:ext cx="9458960" cy="4893647"/>
          </a:xfrm>
          <a:prstGeom prst="rect">
            <a:avLst/>
          </a:prstGeom>
          <a:noFill/>
        </p:spPr>
        <p:txBody>
          <a:bodyPr wrap="square" rtlCol="0">
            <a:spAutoFit/>
          </a:bodyPr>
          <a:lstStyle/>
          <a:p>
            <a:r>
              <a:rPr lang="fr-FR" sz="2400" b="1" dirty="0"/>
              <a:t>Ambulatoire</a:t>
            </a:r>
            <a:r>
              <a:rPr lang="fr-FR" sz="2400" dirty="0"/>
              <a:t> = tout le social - santé, sauf le résidentiel et les hôpitaux</a:t>
            </a:r>
          </a:p>
          <a:p>
            <a:endParaRPr lang="fr-FR" sz="2400" dirty="0"/>
          </a:p>
          <a:p>
            <a:r>
              <a:rPr lang="fr-FR" sz="2400" b="1" dirty="0"/>
              <a:t>1</a:t>
            </a:r>
            <a:r>
              <a:rPr lang="fr-FR" sz="2400" b="1" baseline="30000" dirty="0"/>
              <a:t>e</a:t>
            </a:r>
            <a:r>
              <a:rPr lang="fr-FR" sz="2400" b="1" dirty="0"/>
              <a:t> ligne social santé </a:t>
            </a:r>
            <a:r>
              <a:rPr lang="fr-FR" sz="2400" dirty="0"/>
              <a:t>= une partie de l’ambulatoire :</a:t>
            </a:r>
          </a:p>
          <a:p>
            <a:pPr marL="285750" indent="-285750">
              <a:buFont typeface="Arial" panose="020B0604020202020204" pitchFamily="34" charset="0"/>
              <a:buChar char="•"/>
            </a:pPr>
            <a:r>
              <a:rPr lang="fr-FR" sz="2400" dirty="0"/>
              <a:t>Au plus proche du milieu de vie</a:t>
            </a:r>
          </a:p>
          <a:p>
            <a:pPr marL="285750" indent="-285750">
              <a:buFont typeface="Arial" panose="020B0604020202020204" pitchFamily="34" charset="0"/>
              <a:buChar char="•"/>
            </a:pPr>
            <a:r>
              <a:rPr lang="fr-FR" sz="2400" dirty="0"/>
              <a:t>Approche généraliste, holistique et intégrée social et soins</a:t>
            </a:r>
          </a:p>
          <a:p>
            <a:pPr marL="285750" indent="-285750">
              <a:buFont typeface="Arial" panose="020B0604020202020204" pitchFamily="34" charset="0"/>
              <a:buChar char="•"/>
            </a:pPr>
            <a:r>
              <a:rPr lang="fr-FR" sz="2400" dirty="0"/>
              <a:t>Répondent à une majorité des problèmes des gens</a:t>
            </a:r>
          </a:p>
          <a:p>
            <a:pPr marL="285750" indent="-285750">
              <a:buFont typeface="Arial" panose="020B0604020202020204" pitchFamily="34" charset="0"/>
              <a:buChar char="•"/>
            </a:pPr>
            <a:r>
              <a:rPr lang="fr-FR" sz="2400" dirty="0"/>
              <a:t>Coordination et continuité </a:t>
            </a:r>
          </a:p>
          <a:p>
            <a:pPr marL="285750" indent="-285750">
              <a:buFont typeface="Arial" panose="020B0604020202020204" pitchFamily="34" charset="0"/>
              <a:buChar char="•"/>
            </a:pPr>
            <a:r>
              <a:rPr lang="fr-FR" sz="2400" dirty="0"/>
              <a:t>Tous publics, toutes situations, tout au long de la vie</a:t>
            </a:r>
          </a:p>
          <a:p>
            <a:pPr marL="285750" indent="-285750">
              <a:buFont typeface="Arial" panose="020B0604020202020204" pitchFamily="34" charset="0"/>
              <a:buChar char="•"/>
            </a:pPr>
            <a:endParaRPr lang="fr-FR" sz="2400" dirty="0"/>
          </a:p>
          <a:p>
            <a:r>
              <a:rPr lang="fr-FR" sz="2400" b="1" dirty="0"/>
              <a:t>Approche collective et communautaire</a:t>
            </a:r>
          </a:p>
          <a:p>
            <a:r>
              <a:rPr lang="fr-FR" sz="2400" b="1" dirty="0"/>
              <a:t>Responsabilité populationnelle</a:t>
            </a:r>
          </a:p>
          <a:p>
            <a:r>
              <a:rPr lang="fr-FR" sz="2400" b="1" dirty="0"/>
              <a:t>Universalisme proportionné</a:t>
            </a:r>
          </a:p>
          <a:p>
            <a:r>
              <a:rPr lang="fr-FR" sz="2400" b="1" dirty="0"/>
              <a:t>Fonction inclusive</a:t>
            </a:r>
          </a:p>
        </p:txBody>
      </p:sp>
      <p:sp>
        <p:nvSpPr>
          <p:cNvPr id="4" name="Espace réservé du numéro de diapositive 3">
            <a:extLst>
              <a:ext uri="{FF2B5EF4-FFF2-40B4-BE49-F238E27FC236}">
                <a16:creationId xmlns:a16="http://schemas.microsoft.com/office/drawing/2014/main" id="{DD2C8B18-46A7-CB1E-9472-5C03A60424C4}"/>
              </a:ext>
            </a:extLst>
          </p:cNvPr>
          <p:cNvSpPr>
            <a:spLocks noGrp="1"/>
          </p:cNvSpPr>
          <p:nvPr>
            <p:ph type="sldNum" sz="quarter" idx="12"/>
          </p:nvPr>
        </p:nvSpPr>
        <p:spPr/>
        <p:txBody>
          <a:bodyPr/>
          <a:lstStyle/>
          <a:p>
            <a:fld id="{C9CF7322-8CD7-475F-8BB3-7CD16EB6B2EC}" type="slidenum">
              <a:rPr lang="fr-BE" smtClean="0"/>
              <a:t>8</a:t>
            </a:fld>
            <a:endParaRPr lang="fr-BE"/>
          </a:p>
        </p:txBody>
      </p:sp>
      <p:sp>
        <p:nvSpPr>
          <p:cNvPr id="7" name="Espace réservé du numéro de diapositive 10">
            <a:extLst>
              <a:ext uri="{FF2B5EF4-FFF2-40B4-BE49-F238E27FC236}">
                <a16:creationId xmlns:a16="http://schemas.microsoft.com/office/drawing/2014/main" id="{3CE21CD2-9423-4DEC-4C4E-E50E3CABA99F}"/>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8</a:t>
            </a:fld>
            <a:endParaRPr lang="fr-BE" sz="4000" b="1" dirty="0">
              <a:solidFill>
                <a:srgbClr val="00FF00"/>
              </a:solidFill>
            </a:endParaRPr>
          </a:p>
        </p:txBody>
      </p:sp>
    </p:spTree>
    <p:extLst>
      <p:ext uri="{BB962C8B-B14F-4D97-AF65-F5344CB8AC3E}">
        <p14:creationId xmlns:p14="http://schemas.microsoft.com/office/powerpoint/2010/main" val="4068160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descr="Une image contenant texte, Police, capture d’écran, Graphique&#10;&#10;Description générée automatiquement">
            <a:extLst>
              <a:ext uri="{FF2B5EF4-FFF2-40B4-BE49-F238E27FC236}">
                <a16:creationId xmlns:a16="http://schemas.microsoft.com/office/drawing/2014/main" id="{38CFFF72-5750-1413-9239-EB3E838A66C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75258" y="5860026"/>
            <a:ext cx="720000" cy="720000"/>
          </a:xfrm>
          <a:prstGeom prst="rect">
            <a:avLst/>
          </a:prstGeom>
        </p:spPr>
      </p:pic>
      <p:sp>
        <p:nvSpPr>
          <p:cNvPr id="6" name="ZoneTexte 5">
            <a:extLst>
              <a:ext uri="{FF2B5EF4-FFF2-40B4-BE49-F238E27FC236}">
                <a16:creationId xmlns:a16="http://schemas.microsoft.com/office/drawing/2014/main" id="{29A4EA74-C62C-BEB3-5BC1-07674791B8A3}"/>
              </a:ext>
            </a:extLst>
          </p:cNvPr>
          <p:cNvSpPr txBox="1"/>
          <p:nvPr/>
        </p:nvSpPr>
        <p:spPr>
          <a:xfrm>
            <a:off x="7777316" y="6066137"/>
            <a:ext cx="3116826" cy="307777"/>
          </a:xfrm>
          <a:prstGeom prst="rect">
            <a:avLst/>
          </a:prstGeom>
          <a:noFill/>
        </p:spPr>
        <p:txBody>
          <a:bodyPr wrap="square" rtlCol="0">
            <a:spAutoFit/>
          </a:bodyPr>
          <a:lstStyle/>
          <a:p>
            <a:pPr algn="r"/>
            <a:r>
              <a:rPr lang="fr-FR" sz="1400" dirty="0"/>
              <a:t>Forum 16 – 18/04/2024</a:t>
            </a:r>
            <a:endParaRPr lang="fr-BE" sz="1400" dirty="0"/>
          </a:p>
        </p:txBody>
      </p:sp>
      <p:sp>
        <p:nvSpPr>
          <p:cNvPr id="2" name="ZoneTexte 1">
            <a:extLst>
              <a:ext uri="{FF2B5EF4-FFF2-40B4-BE49-F238E27FC236}">
                <a16:creationId xmlns:a16="http://schemas.microsoft.com/office/drawing/2014/main" id="{70545BA8-1B43-D516-4C24-85D1FC104599}"/>
              </a:ext>
            </a:extLst>
          </p:cNvPr>
          <p:cNvSpPr txBox="1"/>
          <p:nvPr/>
        </p:nvSpPr>
        <p:spPr>
          <a:xfrm>
            <a:off x="360947" y="347055"/>
            <a:ext cx="10732168" cy="954107"/>
          </a:xfrm>
          <a:prstGeom prst="rect">
            <a:avLst/>
          </a:prstGeom>
          <a:noFill/>
        </p:spPr>
        <p:txBody>
          <a:bodyPr wrap="square" rtlCol="0">
            <a:spAutoFit/>
          </a:bodyPr>
          <a:lstStyle/>
          <a:p>
            <a:r>
              <a:rPr lang="fr-FR" sz="2800" b="1" dirty="0"/>
              <a:t>DOC 2 : Ambulatoire et 1</a:t>
            </a:r>
            <a:r>
              <a:rPr lang="fr-FR" sz="2800" b="1" baseline="30000" dirty="0"/>
              <a:t>e</a:t>
            </a:r>
            <a:r>
              <a:rPr lang="fr-FR" sz="2800" b="1" dirty="0"/>
              <a:t> ligne</a:t>
            </a:r>
          </a:p>
          <a:p>
            <a:r>
              <a:rPr lang="fr-FR" sz="2800" b="1" dirty="0"/>
              <a:t>Missions  </a:t>
            </a:r>
          </a:p>
        </p:txBody>
      </p:sp>
      <p:graphicFrame>
        <p:nvGraphicFramePr>
          <p:cNvPr id="7" name="Diagramme 6">
            <a:extLst>
              <a:ext uri="{FF2B5EF4-FFF2-40B4-BE49-F238E27FC236}">
                <a16:creationId xmlns:a16="http://schemas.microsoft.com/office/drawing/2014/main" id="{E93C1BA0-1D40-8832-7B62-A02E88CA376C}"/>
              </a:ext>
            </a:extLst>
          </p:cNvPr>
          <p:cNvGraphicFramePr/>
          <p:nvPr>
            <p:extLst>
              <p:ext uri="{D42A27DB-BD31-4B8C-83A1-F6EECF244321}">
                <p14:modId xmlns:p14="http://schemas.microsoft.com/office/powerpoint/2010/main" val="3537001983"/>
              </p:ext>
            </p:extLst>
          </p:nvPr>
        </p:nvGraphicFramePr>
        <p:xfrm>
          <a:off x="-233680" y="567266"/>
          <a:ext cx="8128000" cy="541866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
        <p:nvSpPr>
          <p:cNvPr id="8" name="ZoneTexte 7">
            <a:extLst>
              <a:ext uri="{FF2B5EF4-FFF2-40B4-BE49-F238E27FC236}">
                <a16:creationId xmlns:a16="http://schemas.microsoft.com/office/drawing/2014/main" id="{E6DADAE5-7CFF-5389-21A4-45EFA2325D7F}"/>
              </a:ext>
            </a:extLst>
          </p:cNvPr>
          <p:cNvSpPr txBox="1"/>
          <p:nvPr/>
        </p:nvSpPr>
        <p:spPr>
          <a:xfrm>
            <a:off x="802640" y="1442720"/>
            <a:ext cx="4683760" cy="523220"/>
          </a:xfrm>
          <a:prstGeom prst="rect">
            <a:avLst/>
          </a:prstGeom>
          <a:noFill/>
        </p:spPr>
        <p:txBody>
          <a:bodyPr wrap="square" rtlCol="0">
            <a:spAutoFit/>
          </a:bodyPr>
          <a:lstStyle/>
          <a:p>
            <a:r>
              <a:rPr lang="fr-FR" sz="2800" b="1" dirty="0"/>
              <a:t>De l’Ambulatoire</a:t>
            </a:r>
            <a:endParaRPr lang="fr-BE" sz="2800" b="1" dirty="0"/>
          </a:p>
        </p:txBody>
      </p:sp>
      <p:graphicFrame>
        <p:nvGraphicFramePr>
          <p:cNvPr id="9" name="Diagramme 8">
            <a:extLst>
              <a:ext uri="{FF2B5EF4-FFF2-40B4-BE49-F238E27FC236}">
                <a16:creationId xmlns:a16="http://schemas.microsoft.com/office/drawing/2014/main" id="{F6D5BF1D-DC10-E254-9530-7887F9817245}"/>
              </a:ext>
            </a:extLst>
          </p:cNvPr>
          <p:cNvGraphicFramePr/>
          <p:nvPr>
            <p:extLst>
              <p:ext uri="{D42A27DB-BD31-4B8C-83A1-F6EECF244321}">
                <p14:modId xmlns:p14="http://schemas.microsoft.com/office/powerpoint/2010/main" val="2149678231"/>
              </p:ext>
            </p:extLst>
          </p:nvPr>
        </p:nvGraphicFramePr>
        <p:xfrm>
          <a:off x="4516120" y="-1137064"/>
          <a:ext cx="8128000" cy="5418667"/>
        </p:xfrm>
        <a:graphic>
          <a:graphicData uri="http://schemas.openxmlformats.org/drawingml/2006/diagram">
            <dgm:relIds xmlns:dgm="http://schemas.openxmlformats.org/drawingml/2006/diagram" xmlns:r="http://schemas.openxmlformats.org/officeDocument/2006/relationships" r:dm="rId9" r:lo="rId10" r:qs="rId11" r:cs="rId12"/>
          </a:graphicData>
        </a:graphic>
      </p:graphicFrame>
      <p:sp>
        <p:nvSpPr>
          <p:cNvPr id="10" name="ZoneTexte 9">
            <a:extLst>
              <a:ext uri="{FF2B5EF4-FFF2-40B4-BE49-F238E27FC236}">
                <a16:creationId xmlns:a16="http://schemas.microsoft.com/office/drawing/2014/main" id="{26D46EC2-E43A-3CF4-0E94-E59A8D1E8AF0}"/>
              </a:ext>
            </a:extLst>
          </p:cNvPr>
          <p:cNvSpPr txBox="1"/>
          <p:nvPr/>
        </p:nvSpPr>
        <p:spPr>
          <a:xfrm>
            <a:off x="7777316" y="4547594"/>
            <a:ext cx="5110644" cy="523220"/>
          </a:xfrm>
          <a:prstGeom prst="rect">
            <a:avLst/>
          </a:prstGeom>
          <a:noFill/>
        </p:spPr>
        <p:txBody>
          <a:bodyPr wrap="square" rtlCol="0">
            <a:spAutoFit/>
          </a:bodyPr>
          <a:lstStyle/>
          <a:p>
            <a:r>
              <a:rPr lang="fr-FR" sz="2800" b="1" dirty="0"/>
              <a:t>De la 1</a:t>
            </a:r>
            <a:r>
              <a:rPr lang="fr-FR" sz="2800" b="1" baseline="30000" dirty="0"/>
              <a:t>e</a:t>
            </a:r>
            <a:r>
              <a:rPr lang="fr-FR" sz="2800" b="1" dirty="0"/>
              <a:t> Ligne Social-Santé</a:t>
            </a:r>
            <a:endParaRPr lang="fr-BE" sz="2800" b="1" dirty="0"/>
          </a:p>
        </p:txBody>
      </p:sp>
      <p:sp>
        <p:nvSpPr>
          <p:cNvPr id="3" name="Espace réservé du numéro de diapositive 2">
            <a:extLst>
              <a:ext uri="{FF2B5EF4-FFF2-40B4-BE49-F238E27FC236}">
                <a16:creationId xmlns:a16="http://schemas.microsoft.com/office/drawing/2014/main" id="{EFD822F2-CF59-C718-D9DB-C8F9759D00E9}"/>
              </a:ext>
            </a:extLst>
          </p:cNvPr>
          <p:cNvSpPr>
            <a:spLocks noGrp="1"/>
          </p:cNvSpPr>
          <p:nvPr>
            <p:ph type="sldNum" sz="quarter" idx="12"/>
          </p:nvPr>
        </p:nvSpPr>
        <p:spPr/>
        <p:txBody>
          <a:bodyPr/>
          <a:lstStyle/>
          <a:p>
            <a:fld id="{C9CF7322-8CD7-475F-8BB3-7CD16EB6B2EC}" type="slidenum">
              <a:rPr lang="fr-BE" smtClean="0"/>
              <a:t>9</a:t>
            </a:fld>
            <a:endParaRPr lang="fr-BE"/>
          </a:p>
        </p:txBody>
      </p:sp>
      <p:sp>
        <p:nvSpPr>
          <p:cNvPr id="4" name="Espace réservé du numéro de diapositive 10">
            <a:extLst>
              <a:ext uri="{FF2B5EF4-FFF2-40B4-BE49-F238E27FC236}">
                <a16:creationId xmlns:a16="http://schemas.microsoft.com/office/drawing/2014/main" id="{F1A0E312-5D0C-989A-3DB7-1055774CB93B}"/>
              </a:ext>
            </a:extLst>
          </p:cNvPr>
          <p:cNvSpPr txBox="1">
            <a:spLocks/>
          </p:cNvSpPr>
          <p:nvPr/>
        </p:nvSpPr>
        <p:spPr>
          <a:xfrm>
            <a:off x="10975259" y="277974"/>
            <a:ext cx="807596" cy="461665"/>
          </a:xfrm>
          <a:prstGeom prst="rect">
            <a:avLst/>
          </a:prstGeom>
          <a:solidFill>
            <a:schemeClr val="tx1"/>
          </a:solidFill>
        </p:spPr>
        <p:txBody>
          <a:bodyPr vert="horz" lIns="91440" tIns="45720" rIns="91440" bIns="45720" rtlCol="0" anchor="ctr"/>
          <a:lstStyle>
            <a:defPPr>
              <a:defRPr lang="fr-FR"/>
            </a:defPPr>
            <a:lvl1pPr marL="0" algn="r" defTabSz="914400" rtl="0" eaLnBrk="1" latinLnBrk="0" hangingPunct="1">
              <a:defRPr sz="12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C9CF7322-8CD7-475F-8BB3-7CD16EB6B2EC}" type="slidenum">
              <a:rPr lang="fr-BE" sz="4000" b="1" smtClean="0">
                <a:solidFill>
                  <a:srgbClr val="00FF00"/>
                </a:solidFill>
              </a:rPr>
              <a:pPr/>
              <a:t>9</a:t>
            </a:fld>
            <a:endParaRPr lang="fr-BE" sz="4000" b="1" dirty="0">
              <a:solidFill>
                <a:srgbClr val="00FF00"/>
              </a:solidFill>
            </a:endParaRPr>
          </a:p>
        </p:txBody>
      </p:sp>
    </p:spTree>
    <p:extLst>
      <p:ext uri="{BB962C8B-B14F-4D97-AF65-F5344CB8AC3E}">
        <p14:creationId xmlns:p14="http://schemas.microsoft.com/office/powerpoint/2010/main" val="15407704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left)">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righ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right)">
                                      <p:cBhvr>
                                        <p:cTn id="22"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7" grpId="0">
        <p:bldAsOne/>
      </p:bldGraphic>
      <p:bldP spid="8" grpId="0"/>
      <p:bldGraphic spid="9" grpId="0">
        <p:bldAsOne/>
      </p:bldGraphic>
      <p:bldP spid="10"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3320</TotalTime>
  <Words>4543</Words>
  <Application>Microsoft Office PowerPoint</Application>
  <PresentationFormat>Grand écran</PresentationFormat>
  <Paragraphs>839</Paragraphs>
  <Slides>41</Slides>
  <Notes>36</Notes>
  <HiddenSlides>0</HiddenSlides>
  <MMClips>0</MMClips>
  <ScaleCrop>false</ScaleCrop>
  <HeadingPairs>
    <vt:vector size="6" baseType="variant">
      <vt:variant>
        <vt:lpstr>Polices utilisées</vt:lpstr>
      </vt:variant>
      <vt:variant>
        <vt:i4>10</vt:i4>
      </vt:variant>
      <vt:variant>
        <vt:lpstr>Thème</vt:lpstr>
      </vt:variant>
      <vt:variant>
        <vt:i4>1</vt:i4>
      </vt:variant>
      <vt:variant>
        <vt:lpstr>Titres des diapositives</vt:lpstr>
      </vt:variant>
      <vt:variant>
        <vt:i4>41</vt:i4>
      </vt:variant>
    </vt:vector>
  </HeadingPairs>
  <TitlesOfParts>
    <vt:vector size="52" baseType="lpstr">
      <vt:lpstr>ADLaM Display</vt:lpstr>
      <vt:lpstr>Aharoni</vt:lpstr>
      <vt:lpstr>Aptos</vt:lpstr>
      <vt:lpstr>Arial</vt:lpstr>
      <vt:lpstr>Calibri</vt:lpstr>
      <vt:lpstr>Calibri Light</vt:lpstr>
      <vt:lpstr>Cambria</vt:lpstr>
      <vt:lpstr>Times New Roman</vt:lpstr>
      <vt:lpstr>Verdana</vt:lpstr>
      <vt:lpstr>Wingdings</vt:lpstr>
      <vt:lpstr>Thème Office</vt:lpstr>
      <vt:lpstr> Forum  Plan Social Santé Intégré  et Réforme du décret Ambulatoire COCOF</vt:lpstr>
      <vt:lpstr>Chapitre 1  Le Plan Social Santé Intégré</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et échanges</vt:lpstr>
      <vt:lpstr>Chapitre 2  Réforme du décret Ambulatoire</vt:lpstr>
      <vt:lpstr>Réforme décret ambulatoire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Questions et échanges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Yahyâ H. Samii</dc:creator>
  <cp:lastModifiedBy>Yahyâ H. Samii</cp:lastModifiedBy>
  <cp:revision>89</cp:revision>
  <dcterms:created xsi:type="dcterms:W3CDTF">2022-10-16T19:44:41Z</dcterms:created>
  <dcterms:modified xsi:type="dcterms:W3CDTF">2024-04-19T07:11:24Z</dcterms:modified>
</cp:coreProperties>
</file>