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88" r:id="rId4"/>
    <p:sldId id="295" r:id="rId5"/>
    <p:sldId id="290" r:id="rId6"/>
    <p:sldId id="291" r:id="rId7"/>
    <p:sldId id="293" r:id="rId8"/>
    <p:sldId id="292" r:id="rId9"/>
    <p:sldId id="305" r:id="rId10"/>
    <p:sldId id="302" r:id="rId11"/>
    <p:sldId id="303" r:id="rId12"/>
    <p:sldId id="296" r:id="rId13"/>
    <p:sldId id="304" r:id="rId14"/>
    <p:sldId id="294" r:id="rId15"/>
    <p:sldId id="29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1A8E7-5E2D-4058-A083-B27443028E5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4B24EEA-C9E7-4DE0-8E1C-AB4953FE7910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4400" dirty="0">
              <a:solidFill>
                <a:schemeClr val="tx1"/>
              </a:solidFill>
              <a:latin typeface="Abadi Extra Light" panose="020B0204020104020204" pitchFamily="34" charset="0"/>
            </a:rPr>
            <a:t>2.602</a:t>
          </a:r>
          <a:r>
            <a:rPr lang="fr-FR" sz="3100" dirty="0">
              <a:solidFill>
                <a:schemeClr val="tx1"/>
              </a:solidFill>
              <a:latin typeface="Abadi Extra Light" panose="020B0204020104020204" pitchFamily="34" charset="0"/>
            </a:rPr>
            <a:t> demandes en SSM </a:t>
          </a:r>
        </a:p>
        <a:p>
          <a:r>
            <a:rPr lang="fr-FR" sz="2000" dirty="0">
              <a:solidFill>
                <a:schemeClr val="tx1"/>
              </a:solidFill>
              <a:latin typeface="Abadi Extra Light" panose="020B0204020104020204" pitchFamily="34" charset="0"/>
            </a:rPr>
            <a:t>(novembre 2022 – février 2023 ; 18 services participant sur 35 (51%))</a:t>
          </a:r>
          <a:endParaRPr lang="fr-BE" sz="2000" dirty="0">
            <a:solidFill>
              <a:schemeClr val="tx1"/>
            </a:solidFill>
            <a:latin typeface="Abadi Extra Light" panose="020B0204020104020204" pitchFamily="34" charset="0"/>
          </a:endParaRPr>
        </a:p>
      </dgm:t>
    </dgm:pt>
    <dgm:pt modelId="{35B29AD7-39B0-442D-89CB-6F586E0A9FDB}" type="parTrans" cxnId="{3E857B97-5B43-4F86-AB56-57CE9D4EF841}">
      <dgm:prSet/>
      <dgm:spPr/>
      <dgm:t>
        <a:bodyPr/>
        <a:lstStyle/>
        <a:p>
          <a:endParaRPr lang="fr-BE"/>
        </a:p>
      </dgm:t>
    </dgm:pt>
    <dgm:pt modelId="{02A0E102-C152-446A-AAC6-A8974880545E}" type="sibTrans" cxnId="{3E857B97-5B43-4F86-AB56-57CE9D4EF841}">
      <dgm:prSet/>
      <dgm:spPr/>
      <dgm:t>
        <a:bodyPr/>
        <a:lstStyle/>
        <a:p>
          <a:endParaRPr lang="fr-BE"/>
        </a:p>
      </dgm:t>
    </dgm:pt>
    <dgm:pt modelId="{5CF449A2-B083-42AF-949E-96679C7E27B5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2000" b="1" dirty="0">
              <a:latin typeface="Abadi Extra Light" panose="020B0204020104020204" pitchFamily="34" charset="0"/>
            </a:rPr>
            <a:t>seulement</a:t>
          </a:r>
          <a:r>
            <a:rPr lang="fr-FR" sz="6000" b="1" dirty="0">
              <a:latin typeface="Abadi Extra Light" panose="020B0204020104020204" pitchFamily="34" charset="0"/>
            </a:rPr>
            <a:t>¼</a:t>
          </a:r>
          <a:r>
            <a:rPr lang="fr-FR" sz="4500" dirty="0">
              <a:latin typeface="Abadi Extra Light" panose="020B0204020104020204" pitchFamily="34" charset="0"/>
            </a:rPr>
            <a:t> </a:t>
          </a:r>
          <a:r>
            <a:rPr lang="fr-FR" sz="3200" u="sng" dirty="0">
              <a:latin typeface="Abadi Extra Light" panose="020B0204020104020204" pitchFamily="34" charset="0"/>
            </a:rPr>
            <a:t>acceptées</a:t>
          </a:r>
          <a:endParaRPr lang="fr-BE" sz="4500" u="sng" dirty="0">
            <a:latin typeface="Abadi Extra Light" panose="020B0204020104020204" pitchFamily="34" charset="0"/>
          </a:endParaRPr>
        </a:p>
      </dgm:t>
    </dgm:pt>
    <dgm:pt modelId="{4AE6A03F-7E88-4BAA-A5A5-DEF2B1400878}" type="parTrans" cxnId="{E673217B-4571-410B-BC4C-8F469DD28528}">
      <dgm:prSet/>
      <dgm:spPr/>
      <dgm:t>
        <a:bodyPr/>
        <a:lstStyle/>
        <a:p>
          <a:endParaRPr lang="fr-BE"/>
        </a:p>
      </dgm:t>
    </dgm:pt>
    <dgm:pt modelId="{1E221A0D-B083-4AD0-B8A4-920EED32490D}" type="sibTrans" cxnId="{E673217B-4571-410B-BC4C-8F469DD28528}">
      <dgm:prSet/>
      <dgm:spPr/>
      <dgm:t>
        <a:bodyPr/>
        <a:lstStyle/>
        <a:p>
          <a:endParaRPr lang="fr-BE"/>
        </a:p>
      </dgm:t>
    </dgm:pt>
    <dgm:pt modelId="{B892779A-5952-41D6-AD9A-DB6FF3A5DF41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 b="1" dirty="0">
              <a:latin typeface="Abadi Extra Light" panose="020B0204020104020204" pitchFamily="34" charset="0"/>
            </a:rPr>
            <a:t>Plus de </a:t>
          </a:r>
          <a:r>
            <a:rPr lang="fr-FR" sz="6000" b="1" dirty="0">
              <a:latin typeface="Abadi Extra Light" panose="020B0204020104020204" pitchFamily="34" charset="0"/>
            </a:rPr>
            <a:t>½</a:t>
          </a:r>
          <a:r>
            <a:rPr lang="fr-FR" sz="6000" dirty="0">
              <a:latin typeface="Abadi Extra Light" panose="020B0204020104020204" pitchFamily="34" charset="0"/>
            </a:rPr>
            <a:t> </a:t>
          </a:r>
          <a:r>
            <a:rPr lang="fr-FR" sz="4000" u="sng" dirty="0">
              <a:latin typeface="Abadi Extra Light" panose="020B0204020104020204" pitchFamily="34" charset="0"/>
            </a:rPr>
            <a:t>réorientées</a:t>
          </a:r>
          <a:endParaRPr lang="fr-BE" sz="6000" u="sng" dirty="0">
            <a:latin typeface="Abadi Extra Light" panose="020B0204020104020204" pitchFamily="34" charset="0"/>
          </a:endParaRPr>
        </a:p>
      </dgm:t>
    </dgm:pt>
    <dgm:pt modelId="{521857F7-8720-4E03-9727-F148B6A1FCE1}" type="parTrans" cxnId="{C7E0E9C0-5B87-49DA-BFC0-5B5D8305FD1C}">
      <dgm:prSet/>
      <dgm:spPr/>
      <dgm:t>
        <a:bodyPr/>
        <a:lstStyle/>
        <a:p>
          <a:endParaRPr lang="fr-BE"/>
        </a:p>
      </dgm:t>
    </dgm:pt>
    <dgm:pt modelId="{1C52280B-9A7D-43BB-9732-7B9685553196}" type="sibTrans" cxnId="{C7E0E9C0-5B87-49DA-BFC0-5B5D8305FD1C}">
      <dgm:prSet/>
      <dgm:spPr/>
      <dgm:t>
        <a:bodyPr/>
        <a:lstStyle/>
        <a:p>
          <a:endParaRPr lang="fr-BE"/>
        </a:p>
      </dgm:t>
    </dgm:pt>
    <dgm:pt modelId="{72D3694A-432F-4E4F-A505-F65E71CEC221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800" b="1" dirty="0">
              <a:latin typeface="Abadi Extra Light" panose="020B0204020104020204" pitchFamily="34" charset="0"/>
            </a:rPr>
            <a:t>12% </a:t>
          </a:r>
          <a:r>
            <a:rPr lang="fr-FR" sz="2000" dirty="0">
              <a:latin typeface="Abadi Extra Light" panose="020B0204020104020204" pitchFamily="34" charset="0"/>
            </a:rPr>
            <a:t>« service pas adapté »</a:t>
          </a:r>
          <a:endParaRPr lang="fr-BE" sz="2800" dirty="0">
            <a:latin typeface="Abadi Extra Light" panose="020B0204020104020204" pitchFamily="34" charset="0"/>
          </a:endParaRPr>
        </a:p>
      </dgm:t>
    </dgm:pt>
    <dgm:pt modelId="{D153D509-2273-4A0D-AD64-7F543A9BCF2E}" type="parTrans" cxnId="{14623FAF-B811-495A-B1B6-54410C735F94}">
      <dgm:prSet/>
      <dgm:spPr/>
      <dgm:t>
        <a:bodyPr/>
        <a:lstStyle/>
        <a:p>
          <a:endParaRPr lang="fr-BE"/>
        </a:p>
      </dgm:t>
    </dgm:pt>
    <dgm:pt modelId="{A529D79B-FBF5-4BBB-9FA2-73F4CC54E2AB}" type="sibTrans" cxnId="{14623FAF-B811-495A-B1B6-54410C735F94}">
      <dgm:prSet/>
      <dgm:spPr/>
      <dgm:t>
        <a:bodyPr/>
        <a:lstStyle/>
        <a:p>
          <a:endParaRPr lang="fr-BE"/>
        </a:p>
      </dgm:t>
    </dgm:pt>
    <dgm:pt modelId="{E7B96C41-816B-421B-B89C-B9427680E9FF}">
      <dgm:prSet custT="1"/>
      <dgm:spPr>
        <a:solidFill>
          <a:srgbClr val="C00000"/>
        </a:solidFill>
      </dgm:spPr>
      <dgm:t>
        <a:bodyPr/>
        <a:lstStyle/>
        <a:p>
          <a:r>
            <a:rPr lang="fr-FR" sz="4000" b="1" dirty="0">
              <a:latin typeface="Abadi Extra Light" panose="020B0204020104020204" pitchFamily="34" charset="0"/>
            </a:rPr>
            <a:t>71% </a:t>
          </a:r>
          <a:br>
            <a:rPr lang="fr-FR" sz="4000" b="1" dirty="0">
              <a:latin typeface="Abadi Extra Light" panose="020B0204020104020204" pitchFamily="34" charset="0"/>
            </a:rPr>
          </a:br>
          <a:r>
            <a:rPr lang="fr-FR" sz="2800" b="0" dirty="0">
              <a:latin typeface="Abadi Extra Light" panose="020B0204020104020204" pitchFamily="34" charset="0"/>
            </a:rPr>
            <a:t>« manque de disponibilité »</a:t>
          </a:r>
          <a:endParaRPr lang="fr-BE" sz="3500" b="0" dirty="0">
            <a:latin typeface="Abadi Extra Light" panose="020B0204020104020204" pitchFamily="34" charset="0"/>
          </a:endParaRPr>
        </a:p>
      </dgm:t>
    </dgm:pt>
    <dgm:pt modelId="{211B4DF7-2509-4F47-B183-65E8623CC9D9}" type="parTrans" cxnId="{17CAD51B-85FC-400F-9BAE-D34D93048371}">
      <dgm:prSet/>
      <dgm:spPr/>
      <dgm:t>
        <a:bodyPr/>
        <a:lstStyle/>
        <a:p>
          <a:endParaRPr lang="fr-BE"/>
        </a:p>
      </dgm:t>
    </dgm:pt>
    <dgm:pt modelId="{57B4BEC9-9AFD-4FC5-95B9-558F5E84EBC6}" type="sibTrans" cxnId="{17CAD51B-85FC-400F-9BAE-D34D93048371}">
      <dgm:prSet/>
      <dgm:spPr/>
      <dgm:t>
        <a:bodyPr/>
        <a:lstStyle/>
        <a:p>
          <a:endParaRPr lang="fr-BE"/>
        </a:p>
      </dgm:t>
    </dgm:pt>
    <dgm:pt modelId="{2459AA70-829A-48A5-9F67-31B97D0B1970}" type="pres">
      <dgm:prSet presAssocID="{D971A8E7-5E2D-4058-A083-B27443028E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581234-21FC-4263-B1FE-86E4E3C22513}" type="pres">
      <dgm:prSet presAssocID="{C4B24EEA-C9E7-4DE0-8E1C-AB4953FE7910}" presName="vertOne" presStyleCnt="0"/>
      <dgm:spPr/>
    </dgm:pt>
    <dgm:pt modelId="{BCADABA7-70E0-4006-97F0-B13D4B7B57E4}" type="pres">
      <dgm:prSet presAssocID="{C4B24EEA-C9E7-4DE0-8E1C-AB4953FE7910}" presName="txOne" presStyleLbl="node0" presStyleIdx="0" presStyleCnt="1">
        <dgm:presLayoutVars>
          <dgm:chPref val="3"/>
        </dgm:presLayoutVars>
      </dgm:prSet>
      <dgm:spPr/>
    </dgm:pt>
    <dgm:pt modelId="{812DA209-F690-42AC-AF54-6D71344A9798}" type="pres">
      <dgm:prSet presAssocID="{C4B24EEA-C9E7-4DE0-8E1C-AB4953FE7910}" presName="parTransOne" presStyleCnt="0"/>
      <dgm:spPr/>
    </dgm:pt>
    <dgm:pt modelId="{36D1E48C-AE37-4463-BA3F-129B9F714B10}" type="pres">
      <dgm:prSet presAssocID="{C4B24EEA-C9E7-4DE0-8E1C-AB4953FE7910}" presName="horzOne" presStyleCnt="0"/>
      <dgm:spPr/>
    </dgm:pt>
    <dgm:pt modelId="{724E2F85-364C-4A47-B683-F59DE1A8D8EB}" type="pres">
      <dgm:prSet presAssocID="{5CF449A2-B083-42AF-949E-96679C7E27B5}" presName="vertTwo" presStyleCnt="0"/>
      <dgm:spPr/>
    </dgm:pt>
    <dgm:pt modelId="{58E571B3-18AF-408F-B803-6383EDFB84F6}" type="pres">
      <dgm:prSet presAssocID="{5CF449A2-B083-42AF-949E-96679C7E27B5}" presName="txTwo" presStyleLbl="node2" presStyleIdx="0" presStyleCnt="2">
        <dgm:presLayoutVars>
          <dgm:chPref val="3"/>
        </dgm:presLayoutVars>
      </dgm:prSet>
      <dgm:spPr/>
    </dgm:pt>
    <dgm:pt modelId="{036E8FA4-EFB3-4228-89AF-7AF97012C51E}" type="pres">
      <dgm:prSet presAssocID="{5CF449A2-B083-42AF-949E-96679C7E27B5}" presName="horzTwo" presStyleCnt="0"/>
      <dgm:spPr/>
    </dgm:pt>
    <dgm:pt modelId="{8D83F254-D6B3-4B11-9209-2862C77B6C6D}" type="pres">
      <dgm:prSet presAssocID="{1E221A0D-B083-4AD0-B8A4-920EED32490D}" presName="sibSpaceTwo" presStyleCnt="0"/>
      <dgm:spPr/>
    </dgm:pt>
    <dgm:pt modelId="{9172FC52-66B4-4A19-89A1-C5D42DAFD55F}" type="pres">
      <dgm:prSet presAssocID="{B892779A-5952-41D6-AD9A-DB6FF3A5DF41}" presName="vertTwo" presStyleCnt="0"/>
      <dgm:spPr/>
    </dgm:pt>
    <dgm:pt modelId="{DF8E9284-2C57-4C01-A631-27071E47AE09}" type="pres">
      <dgm:prSet presAssocID="{B892779A-5952-41D6-AD9A-DB6FF3A5DF41}" presName="txTwo" presStyleLbl="node2" presStyleIdx="1" presStyleCnt="2">
        <dgm:presLayoutVars>
          <dgm:chPref val="3"/>
        </dgm:presLayoutVars>
      </dgm:prSet>
      <dgm:spPr/>
    </dgm:pt>
    <dgm:pt modelId="{28D57FDB-0775-40C2-8EA2-F8CED4F3F009}" type="pres">
      <dgm:prSet presAssocID="{B892779A-5952-41D6-AD9A-DB6FF3A5DF41}" presName="parTransTwo" presStyleCnt="0"/>
      <dgm:spPr/>
    </dgm:pt>
    <dgm:pt modelId="{24542844-E438-4471-8A4F-DA5D98EB2E11}" type="pres">
      <dgm:prSet presAssocID="{B892779A-5952-41D6-AD9A-DB6FF3A5DF41}" presName="horzTwo" presStyleCnt="0"/>
      <dgm:spPr/>
    </dgm:pt>
    <dgm:pt modelId="{C571363C-07A4-4529-BDCF-189D79D28131}" type="pres">
      <dgm:prSet presAssocID="{72D3694A-432F-4E4F-A505-F65E71CEC221}" presName="vertThree" presStyleCnt="0"/>
      <dgm:spPr/>
    </dgm:pt>
    <dgm:pt modelId="{ADA6343B-7826-4DD2-9F8A-552A6E229D4D}" type="pres">
      <dgm:prSet presAssocID="{72D3694A-432F-4E4F-A505-F65E71CEC221}" presName="txThree" presStyleLbl="node3" presStyleIdx="0" presStyleCnt="2" custScaleX="48315">
        <dgm:presLayoutVars>
          <dgm:chPref val="3"/>
        </dgm:presLayoutVars>
      </dgm:prSet>
      <dgm:spPr/>
    </dgm:pt>
    <dgm:pt modelId="{2C034ECA-46F7-446C-A390-8E2BF1DDC740}" type="pres">
      <dgm:prSet presAssocID="{72D3694A-432F-4E4F-A505-F65E71CEC221}" presName="horzThree" presStyleCnt="0"/>
      <dgm:spPr/>
    </dgm:pt>
    <dgm:pt modelId="{3BA97185-C6A1-4172-80F0-083EA8325B4D}" type="pres">
      <dgm:prSet presAssocID="{A529D79B-FBF5-4BBB-9FA2-73F4CC54E2AB}" presName="sibSpaceThree" presStyleCnt="0"/>
      <dgm:spPr/>
    </dgm:pt>
    <dgm:pt modelId="{EA82F612-0EA3-49DD-B794-6CFF879FF8A4}" type="pres">
      <dgm:prSet presAssocID="{E7B96C41-816B-421B-B89C-B9427680E9FF}" presName="vertThree" presStyleCnt="0"/>
      <dgm:spPr/>
    </dgm:pt>
    <dgm:pt modelId="{2543B570-B466-4336-ABA2-CF623706FD1F}" type="pres">
      <dgm:prSet presAssocID="{E7B96C41-816B-421B-B89C-B9427680E9FF}" presName="txThree" presStyleLbl="node3" presStyleIdx="1" presStyleCnt="2" custScaleX="111933">
        <dgm:presLayoutVars>
          <dgm:chPref val="3"/>
        </dgm:presLayoutVars>
      </dgm:prSet>
      <dgm:spPr/>
    </dgm:pt>
    <dgm:pt modelId="{C80555E8-8289-4FD6-B4D7-0F21243F5BA0}" type="pres">
      <dgm:prSet presAssocID="{E7B96C41-816B-421B-B89C-B9427680E9FF}" presName="horzThree" presStyleCnt="0"/>
      <dgm:spPr/>
    </dgm:pt>
  </dgm:ptLst>
  <dgm:cxnLst>
    <dgm:cxn modelId="{E004D402-4247-400F-8E5D-18059F2ECE2F}" type="presOf" srcId="{72D3694A-432F-4E4F-A505-F65E71CEC221}" destId="{ADA6343B-7826-4DD2-9F8A-552A6E229D4D}" srcOrd="0" destOrd="0" presId="urn:microsoft.com/office/officeart/2005/8/layout/hierarchy4"/>
    <dgm:cxn modelId="{9E059E0D-B65A-478C-8545-0E4D15442644}" type="presOf" srcId="{E7B96C41-816B-421B-B89C-B9427680E9FF}" destId="{2543B570-B466-4336-ABA2-CF623706FD1F}" srcOrd="0" destOrd="0" presId="urn:microsoft.com/office/officeart/2005/8/layout/hierarchy4"/>
    <dgm:cxn modelId="{17CAD51B-85FC-400F-9BAE-D34D93048371}" srcId="{B892779A-5952-41D6-AD9A-DB6FF3A5DF41}" destId="{E7B96C41-816B-421B-B89C-B9427680E9FF}" srcOrd="1" destOrd="0" parTransId="{211B4DF7-2509-4F47-B183-65E8623CC9D9}" sibTransId="{57B4BEC9-9AFD-4FC5-95B9-558F5E84EBC6}"/>
    <dgm:cxn modelId="{E673217B-4571-410B-BC4C-8F469DD28528}" srcId="{C4B24EEA-C9E7-4DE0-8E1C-AB4953FE7910}" destId="{5CF449A2-B083-42AF-949E-96679C7E27B5}" srcOrd="0" destOrd="0" parTransId="{4AE6A03F-7E88-4BAA-A5A5-DEF2B1400878}" sibTransId="{1E221A0D-B083-4AD0-B8A4-920EED32490D}"/>
    <dgm:cxn modelId="{3E857B97-5B43-4F86-AB56-57CE9D4EF841}" srcId="{D971A8E7-5E2D-4058-A083-B27443028E55}" destId="{C4B24EEA-C9E7-4DE0-8E1C-AB4953FE7910}" srcOrd="0" destOrd="0" parTransId="{35B29AD7-39B0-442D-89CB-6F586E0A9FDB}" sibTransId="{02A0E102-C152-446A-AAC6-A8974880545E}"/>
    <dgm:cxn modelId="{BBE6BD97-5788-4220-A770-598390AD5053}" type="presOf" srcId="{5CF449A2-B083-42AF-949E-96679C7E27B5}" destId="{58E571B3-18AF-408F-B803-6383EDFB84F6}" srcOrd="0" destOrd="0" presId="urn:microsoft.com/office/officeart/2005/8/layout/hierarchy4"/>
    <dgm:cxn modelId="{CD6E05A4-FC25-4D83-8C28-968794FE6ADD}" type="presOf" srcId="{D971A8E7-5E2D-4058-A083-B27443028E55}" destId="{2459AA70-829A-48A5-9F67-31B97D0B1970}" srcOrd="0" destOrd="0" presId="urn:microsoft.com/office/officeart/2005/8/layout/hierarchy4"/>
    <dgm:cxn modelId="{14623FAF-B811-495A-B1B6-54410C735F94}" srcId="{B892779A-5952-41D6-AD9A-DB6FF3A5DF41}" destId="{72D3694A-432F-4E4F-A505-F65E71CEC221}" srcOrd="0" destOrd="0" parTransId="{D153D509-2273-4A0D-AD64-7F543A9BCF2E}" sibTransId="{A529D79B-FBF5-4BBB-9FA2-73F4CC54E2AB}"/>
    <dgm:cxn modelId="{C7E0E9C0-5B87-49DA-BFC0-5B5D8305FD1C}" srcId="{C4B24EEA-C9E7-4DE0-8E1C-AB4953FE7910}" destId="{B892779A-5952-41D6-AD9A-DB6FF3A5DF41}" srcOrd="1" destOrd="0" parTransId="{521857F7-8720-4E03-9727-F148B6A1FCE1}" sibTransId="{1C52280B-9A7D-43BB-9732-7B9685553196}"/>
    <dgm:cxn modelId="{10C18BC3-E4CF-4D9B-B8D5-6829C1218C0F}" type="presOf" srcId="{C4B24EEA-C9E7-4DE0-8E1C-AB4953FE7910}" destId="{BCADABA7-70E0-4006-97F0-B13D4B7B57E4}" srcOrd="0" destOrd="0" presId="urn:microsoft.com/office/officeart/2005/8/layout/hierarchy4"/>
    <dgm:cxn modelId="{3B8FC0EA-B9E9-4AC9-8116-115EFBFCC733}" type="presOf" srcId="{B892779A-5952-41D6-AD9A-DB6FF3A5DF41}" destId="{DF8E9284-2C57-4C01-A631-27071E47AE09}" srcOrd="0" destOrd="0" presId="urn:microsoft.com/office/officeart/2005/8/layout/hierarchy4"/>
    <dgm:cxn modelId="{2D6062C6-BDB3-4260-82F4-4E445EF467D3}" type="presParOf" srcId="{2459AA70-829A-48A5-9F67-31B97D0B1970}" destId="{B5581234-21FC-4263-B1FE-86E4E3C22513}" srcOrd="0" destOrd="0" presId="urn:microsoft.com/office/officeart/2005/8/layout/hierarchy4"/>
    <dgm:cxn modelId="{D11EC719-A07F-46CA-8B1B-5DFA2AFB6D7C}" type="presParOf" srcId="{B5581234-21FC-4263-B1FE-86E4E3C22513}" destId="{BCADABA7-70E0-4006-97F0-B13D4B7B57E4}" srcOrd="0" destOrd="0" presId="urn:microsoft.com/office/officeart/2005/8/layout/hierarchy4"/>
    <dgm:cxn modelId="{EBF2A816-2325-4D8B-B62F-37F0DD416C78}" type="presParOf" srcId="{B5581234-21FC-4263-B1FE-86E4E3C22513}" destId="{812DA209-F690-42AC-AF54-6D71344A9798}" srcOrd="1" destOrd="0" presId="urn:microsoft.com/office/officeart/2005/8/layout/hierarchy4"/>
    <dgm:cxn modelId="{CB6253C5-336B-4DC6-90F0-A3A0AEEE0BE9}" type="presParOf" srcId="{B5581234-21FC-4263-B1FE-86E4E3C22513}" destId="{36D1E48C-AE37-4463-BA3F-129B9F714B10}" srcOrd="2" destOrd="0" presId="urn:microsoft.com/office/officeart/2005/8/layout/hierarchy4"/>
    <dgm:cxn modelId="{7181576B-79EC-40BC-87E7-1EA1BCA61E42}" type="presParOf" srcId="{36D1E48C-AE37-4463-BA3F-129B9F714B10}" destId="{724E2F85-364C-4A47-B683-F59DE1A8D8EB}" srcOrd="0" destOrd="0" presId="urn:microsoft.com/office/officeart/2005/8/layout/hierarchy4"/>
    <dgm:cxn modelId="{494AC316-6D3D-4158-B232-B4E8730B0712}" type="presParOf" srcId="{724E2F85-364C-4A47-B683-F59DE1A8D8EB}" destId="{58E571B3-18AF-408F-B803-6383EDFB84F6}" srcOrd="0" destOrd="0" presId="urn:microsoft.com/office/officeart/2005/8/layout/hierarchy4"/>
    <dgm:cxn modelId="{8568A50E-C12B-4164-9920-1E4CCC2BD48D}" type="presParOf" srcId="{724E2F85-364C-4A47-B683-F59DE1A8D8EB}" destId="{036E8FA4-EFB3-4228-89AF-7AF97012C51E}" srcOrd="1" destOrd="0" presId="urn:microsoft.com/office/officeart/2005/8/layout/hierarchy4"/>
    <dgm:cxn modelId="{7DBB8216-A5DD-45A0-927F-B491B6E415D9}" type="presParOf" srcId="{36D1E48C-AE37-4463-BA3F-129B9F714B10}" destId="{8D83F254-D6B3-4B11-9209-2862C77B6C6D}" srcOrd="1" destOrd="0" presId="urn:microsoft.com/office/officeart/2005/8/layout/hierarchy4"/>
    <dgm:cxn modelId="{AC607A6A-820E-46C1-9573-FC4DA430EEAD}" type="presParOf" srcId="{36D1E48C-AE37-4463-BA3F-129B9F714B10}" destId="{9172FC52-66B4-4A19-89A1-C5D42DAFD55F}" srcOrd="2" destOrd="0" presId="urn:microsoft.com/office/officeart/2005/8/layout/hierarchy4"/>
    <dgm:cxn modelId="{A8A7FE98-4F1C-44F4-97F1-4E530468A930}" type="presParOf" srcId="{9172FC52-66B4-4A19-89A1-C5D42DAFD55F}" destId="{DF8E9284-2C57-4C01-A631-27071E47AE09}" srcOrd="0" destOrd="0" presId="urn:microsoft.com/office/officeart/2005/8/layout/hierarchy4"/>
    <dgm:cxn modelId="{21D0EE93-5688-40A5-84BC-1772204BD3CD}" type="presParOf" srcId="{9172FC52-66B4-4A19-89A1-C5D42DAFD55F}" destId="{28D57FDB-0775-40C2-8EA2-F8CED4F3F009}" srcOrd="1" destOrd="0" presId="urn:microsoft.com/office/officeart/2005/8/layout/hierarchy4"/>
    <dgm:cxn modelId="{079EC81D-F693-413F-A1CF-AC22E308DC7B}" type="presParOf" srcId="{9172FC52-66B4-4A19-89A1-C5D42DAFD55F}" destId="{24542844-E438-4471-8A4F-DA5D98EB2E11}" srcOrd="2" destOrd="0" presId="urn:microsoft.com/office/officeart/2005/8/layout/hierarchy4"/>
    <dgm:cxn modelId="{79A18F20-43F3-4867-BBF1-4AAA103AC908}" type="presParOf" srcId="{24542844-E438-4471-8A4F-DA5D98EB2E11}" destId="{C571363C-07A4-4529-BDCF-189D79D28131}" srcOrd="0" destOrd="0" presId="urn:microsoft.com/office/officeart/2005/8/layout/hierarchy4"/>
    <dgm:cxn modelId="{D43B3564-FAAF-4742-8561-1F5D9B7E9BBD}" type="presParOf" srcId="{C571363C-07A4-4529-BDCF-189D79D28131}" destId="{ADA6343B-7826-4DD2-9F8A-552A6E229D4D}" srcOrd="0" destOrd="0" presId="urn:microsoft.com/office/officeart/2005/8/layout/hierarchy4"/>
    <dgm:cxn modelId="{DF0ACFF0-0690-4CC0-81A7-57A257431825}" type="presParOf" srcId="{C571363C-07A4-4529-BDCF-189D79D28131}" destId="{2C034ECA-46F7-446C-A390-8E2BF1DDC740}" srcOrd="1" destOrd="0" presId="urn:microsoft.com/office/officeart/2005/8/layout/hierarchy4"/>
    <dgm:cxn modelId="{F386E2BA-E333-4E38-9C2E-1654FF0F52B3}" type="presParOf" srcId="{24542844-E438-4471-8A4F-DA5D98EB2E11}" destId="{3BA97185-C6A1-4172-80F0-083EA8325B4D}" srcOrd="1" destOrd="0" presId="urn:microsoft.com/office/officeart/2005/8/layout/hierarchy4"/>
    <dgm:cxn modelId="{F8072697-1945-4A92-BA96-72777BBC2DFC}" type="presParOf" srcId="{24542844-E438-4471-8A4F-DA5D98EB2E11}" destId="{EA82F612-0EA3-49DD-B794-6CFF879FF8A4}" srcOrd="2" destOrd="0" presId="urn:microsoft.com/office/officeart/2005/8/layout/hierarchy4"/>
    <dgm:cxn modelId="{597024CD-0AF7-4D9B-B860-E1F98D64CE91}" type="presParOf" srcId="{EA82F612-0EA3-49DD-B794-6CFF879FF8A4}" destId="{2543B570-B466-4336-ABA2-CF623706FD1F}" srcOrd="0" destOrd="0" presId="urn:microsoft.com/office/officeart/2005/8/layout/hierarchy4"/>
    <dgm:cxn modelId="{2173C556-0543-45A9-9DC3-5741CF627D15}" type="presParOf" srcId="{EA82F612-0EA3-49DD-B794-6CFF879FF8A4}" destId="{C80555E8-8289-4FD6-B4D7-0F21243F5B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87407-0865-439C-A718-25C7BEDE0D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57AA3A-116E-41FA-8EB5-D91CD191D9DE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3600" b="1" dirty="0">
              <a:solidFill>
                <a:schemeClr val="tx1"/>
              </a:solidFill>
              <a:latin typeface="Abadi Extra Light" panose="020B0204020104020204" pitchFamily="34" charset="0"/>
            </a:rPr>
            <a:t>2020-2021</a:t>
          </a:r>
          <a:br>
            <a:rPr lang="fr-FR" sz="3600" b="1" dirty="0">
              <a:solidFill>
                <a:schemeClr val="tx1"/>
              </a:solidFill>
              <a:latin typeface="Abadi Extra Light" panose="020B0204020104020204" pitchFamily="34" charset="0"/>
            </a:rPr>
          </a:br>
          <a:endParaRPr lang="fr-FR" sz="3600" b="1" dirty="0">
            <a:solidFill>
              <a:schemeClr val="tx1"/>
            </a:solidFill>
            <a:latin typeface="Abadi Extra Light" panose="020B0204020104020204" pitchFamily="34" charset="0"/>
          </a:endParaRPr>
        </a:p>
        <a:p>
          <a:r>
            <a:rPr lang="fr-FR" sz="3600" dirty="0">
              <a:solidFill>
                <a:schemeClr val="tx1"/>
              </a:solidFill>
              <a:latin typeface="Abadi Extra Light" panose="020B0204020104020204" pitchFamily="34" charset="0"/>
            </a:rPr>
            <a:t>36% acceptées</a:t>
          </a:r>
        </a:p>
        <a:p>
          <a:r>
            <a:rPr lang="fr-FR" sz="3600" dirty="0">
              <a:solidFill>
                <a:schemeClr val="tx1"/>
              </a:solidFill>
              <a:latin typeface="Abadi Extra Light" panose="020B0204020104020204" pitchFamily="34" charset="0"/>
            </a:rPr>
            <a:t>31% saturation</a:t>
          </a:r>
          <a:endParaRPr lang="fr-BE" sz="4800" dirty="0">
            <a:solidFill>
              <a:schemeClr val="tx1"/>
            </a:solidFill>
            <a:latin typeface="Abadi Extra Light" panose="020B0204020104020204" pitchFamily="34" charset="0"/>
          </a:endParaRPr>
        </a:p>
      </dgm:t>
    </dgm:pt>
    <dgm:pt modelId="{6B103650-8749-42E5-A900-089B9044961A}" type="parTrans" cxnId="{FC30C365-E92E-4DFB-A71A-6D1B9A5D0DCE}">
      <dgm:prSet/>
      <dgm:spPr/>
      <dgm:t>
        <a:bodyPr/>
        <a:lstStyle/>
        <a:p>
          <a:endParaRPr lang="fr-BE"/>
        </a:p>
      </dgm:t>
    </dgm:pt>
    <dgm:pt modelId="{6CBAAD2E-8BD6-4D41-88C8-AD598458E380}" type="sibTrans" cxnId="{FC30C365-E92E-4DFB-A71A-6D1B9A5D0DCE}">
      <dgm:prSet/>
      <dgm:spPr/>
      <dgm:t>
        <a:bodyPr/>
        <a:lstStyle/>
        <a:p>
          <a:endParaRPr lang="fr-BE"/>
        </a:p>
      </dgm:t>
    </dgm:pt>
    <dgm:pt modelId="{BA80CC67-8864-4919-AB64-E1B5B6B2EDCC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3600" b="1" dirty="0">
              <a:solidFill>
                <a:schemeClr val="tx1"/>
              </a:solidFill>
              <a:latin typeface="Abadi Extra Light" panose="020B0204020104020204" pitchFamily="34" charset="0"/>
            </a:rPr>
            <a:t>2022-2023</a:t>
          </a:r>
          <a:br>
            <a:rPr lang="fr-FR" sz="3600" b="1" dirty="0">
              <a:solidFill>
                <a:schemeClr val="tx1"/>
              </a:solidFill>
              <a:latin typeface="Abadi Extra Light" panose="020B0204020104020204" pitchFamily="34" charset="0"/>
            </a:rPr>
          </a:br>
          <a:endParaRPr lang="fr-FR" sz="3600" b="1" dirty="0">
            <a:solidFill>
              <a:schemeClr val="tx1"/>
            </a:solidFill>
            <a:latin typeface="Abadi Extra Light" panose="020B0204020104020204" pitchFamily="34" charset="0"/>
          </a:endParaRPr>
        </a:p>
        <a:p>
          <a:pPr algn="ctr"/>
          <a:r>
            <a:rPr lang="fr-FR" sz="3600" dirty="0">
              <a:solidFill>
                <a:srgbClr val="C00000"/>
              </a:solidFill>
              <a:latin typeface="Abadi Extra Light" panose="020B0204020104020204" pitchFamily="34" charset="0"/>
              <a:sym typeface="Wingdings 3" panose="05040102010807070707" pitchFamily="18" charset="2"/>
            </a:rPr>
            <a:t></a:t>
          </a:r>
          <a:r>
            <a:rPr lang="fr-FR" sz="3600" dirty="0">
              <a:solidFill>
                <a:schemeClr val="tx1"/>
              </a:solidFill>
              <a:latin typeface="Abadi Extra Light" panose="020B0204020104020204" pitchFamily="34" charset="0"/>
            </a:rPr>
            <a:t> 25% acceptées</a:t>
          </a:r>
        </a:p>
        <a:p>
          <a:pPr algn="ctr"/>
          <a:r>
            <a:rPr lang="fr-FR" sz="3600" dirty="0">
              <a:solidFill>
                <a:srgbClr val="C00000"/>
              </a:solidFill>
              <a:latin typeface="Abadi Extra Light" panose="020B0204020104020204" pitchFamily="34" charset="0"/>
              <a:sym typeface="Wingdings 3" panose="05040102010807070707" pitchFamily="18" charset="2"/>
            </a:rPr>
            <a:t></a:t>
          </a:r>
          <a:r>
            <a:rPr lang="fr-FR" sz="3600" dirty="0">
              <a:solidFill>
                <a:schemeClr val="tx1"/>
              </a:solidFill>
              <a:latin typeface="Abadi Extra Light" panose="020B0204020104020204" pitchFamily="34" charset="0"/>
              <a:sym typeface="Wingdings 3" panose="05040102010807070707" pitchFamily="18" charset="2"/>
            </a:rPr>
            <a:t> </a:t>
          </a:r>
          <a:r>
            <a:rPr lang="fr-FR" sz="3600" dirty="0">
              <a:solidFill>
                <a:schemeClr val="tx1"/>
              </a:solidFill>
              <a:latin typeface="Abadi Extra Light" panose="020B0204020104020204" pitchFamily="34" charset="0"/>
            </a:rPr>
            <a:t>38% saturation</a:t>
          </a:r>
          <a:endParaRPr lang="fr-BE" sz="4800" dirty="0">
            <a:solidFill>
              <a:schemeClr val="tx1"/>
            </a:solidFill>
            <a:latin typeface="Abadi Extra Light" panose="020B0204020104020204" pitchFamily="34" charset="0"/>
          </a:endParaRPr>
        </a:p>
      </dgm:t>
    </dgm:pt>
    <dgm:pt modelId="{7E5A3473-4C3E-4CEB-96D3-4E2D68AA25AF}" type="parTrans" cxnId="{7A826D19-A056-4D3E-88F4-38A663AA666A}">
      <dgm:prSet/>
      <dgm:spPr/>
      <dgm:t>
        <a:bodyPr/>
        <a:lstStyle/>
        <a:p>
          <a:endParaRPr lang="fr-BE"/>
        </a:p>
      </dgm:t>
    </dgm:pt>
    <dgm:pt modelId="{DFFBAA34-BEBA-45E5-A127-6961A86E0233}" type="sibTrans" cxnId="{7A826D19-A056-4D3E-88F4-38A663AA666A}">
      <dgm:prSet/>
      <dgm:spPr/>
      <dgm:t>
        <a:bodyPr/>
        <a:lstStyle/>
        <a:p>
          <a:endParaRPr lang="fr-BE"/>
        </a:p>
      </dgm:t>
    </dgm:pt>
    <dgm:pt modelId="{AD0F16BE-BEC8-46B4-AA17-D4A5543294C8}" type="pres">
      <dgm:prSet presAssocID="{89387407-0865-439C-A718-25C7BEDE0D50}" presName="Name0" presStyleCnt="0">
        <dgm:presLayoutVars>
          <dgm:dir/>
          <dgm:resizeHandles val="exact"/>
        </dgm:presLayoutVars>
      </dgm:prSet>
      <dgm:spPr/>
    </dgm:pt>
    <dgm:pt modelId="{DEB02617-BB20-4705-95DB-0025C9104F47}" type="pres">
      <dgm:prSet presAssocID="{E557AA3A-116E-41FA-8EB5-D91CD191D9DE}" presName="node" presStyleLbl="node1" presStyleIdx="0" presStyleCnt="2">
        <dgm:presLayoutVars>
          <dgm:bulletEnabled val="1"/>
        </dgm:presLayoutVars>
      </dgm:prSet>
      <dgm:spPr/>
    </dgm:pt>
    <dgm:pt modelId="{A415F254-1553-4E54-865E-C23AF986F1BD}" type="pres">
      <dgm:prSet presAssocID="{6CBAAD2E-8BD6-4D41-88C8-AD598458E380}" presName="sibTrans" presStyleLbl="sibTrans2D1" presStyleIdx="0" presStyleCnt="1"/>
      <dgm:spPr/>
    </dgm:pt>
    <dgm:pt modelId="{D540F8A6-B105-4553-BEE3-0160D41C9833}" type="pres">
      <dgm:prSet presAssocID="{6CBAAD2E-8BD6-4D41-88C8-AD598458E380}" presName="connectorText" presStyleLbl="sibTrans2D1" presStyleIdx="0" presStyleCnt="1"/>
      <dgm:spPr/>
    </dgm:pt>
    <dgm:pt modelId="{B4BAA51F-C822-40BA-BF0D-0B596B9F0639}" type="pres">
      <dgm:prSet presAssocID="{BA80CC67-8864-4919-AB64-E1B5B6B2EDCC}" presName="node" presStyleLbl="node1" presStyleIdx="1" presStyleCnt="2">
        <dgm:presLayoutVars>
          <dgm:bulletEnabled val="1"/>
        </dgm:presLayoutVars>
      </dgm:prSet>
      <dgm:spPr/>
    </dgm:pt>
  </dgm:ptLst>
  <dgm:cxnLst>
    <dgm:cxn modelId="{7A826D19-A056-4D3E-88F4-38A663AA666A}" srcId="{89387407-0865-439C-A718-25C7BEDE0D50}" destId="{BA80CC67-8864-4919-AB64-E1B5B6B2EDCC}" srcOrd="1" destOrd="0" parTransId="{7E5A3473-4C3E-4CEB-96D3-4E2D68AA25AF}" sibTransId="{DFFBAA34-BEBA-45E5-A127-6961A86E0233}"/>
    <dgm:cxn modelId="{366C5B2A-EDDE-4CCA-845D-C903DD0BFE3C}" type="presOf" srcId="{89387407-0865-439C-A718-25C7BEDE0D50}" destId="{AD0F16BE-BEC8-46B4-AA17-D4A5543294C8}" srcOrd="0" destOrd="0" presId="urn:microsoft.com/office/officeart/2005/8/layout/process1"/>
    <dgm:cxn modelId="{FC30C365-E92E-4DFB-A71A-6D1B9A5D0DCE}" srcId="{89387407-0865-439C-A718-25C7BEDE0D50}" destId="{E557AA3A-116E-41FA-8EB5-D91CD191D9DE}" srcOrd="0" destOrd="0" parTransId="{6B103650-8749-42E5-A900-089B9044961A}" sibTransId="{6CBAAD2E-8BD6-4D41-88C8-AD598458E380}"/>
    <dgm:cxn modelId="{E95762BE-7918-43D2-820F-663436DDA3E3}" type="presOf" srcId="{E557AA3A-116E-41FA-8EB5-D91CD191D9DE}" destId="{DEB02617-BB20-4705-95DB-0025C9104F47}" srcOrd="0" destOrd="0" presId="urn:microsoft.com/office/officeart/2005/8/layout/process1"/>
    <dgm:cxn modelId="{86D46BC6-4348-4290-A701-2CE0C0D8040E}" type="presOf" srcId="{BA80CC67-8864-4919-AB64-E1B5B6B2EDCC}" destId="{B4BAA51F-C822-40BA-BF0D-0B596B9F0639}" srcOrd="0" destOrd="0" presId="urn:microsoft.com/office/officeart/2005/8/layout/process1"/>
    <dgm:cxn modelId="{94DDC6C7-FE10-4413-9070-56691655B751}" type="presOf" srcId="{6CBAAD2E-8BD6-4D41-88C8-AD598458E380}" destId="{D540F8A6-B105-4553-BEE3-0160D41C9833}" srcOrd="1" destOrd="0" presId="urn:microsoft.com/office/officeart/2005/8/layout/process1"/>
    <dgm:cxn modelId="{114797D6-AC41-4E42-8470-4C194A89176A}" type="presOf" srcId="{6CBAAD2E-8BD6-4D41-88C8-AD598458E380}" destId="{A415F254-1553-4E54-865E-C23AF986F1BD}" srcOrd="0" destOrd="0" presId="urn:microsoft.com/office/officeart/2005/8/layout/process1"/>
    <dgm:cxn modelId="{8E5A5B1D-B9F3-4BA7-AB0B-4ACE19D3BF8C}" type="presParOf" srcId="{AD0F16BE-BEC8-46B4-AA17-D4A5543294C8}" destId="{DEB02617-BB20-4705-95DB-0025C9104F47}" srcOrd="0" destOrd="0" presId="urn:microsoft.com/office/officeart/2005/8/layout/process1"/>
    <dgm:cxn modelId="{C0EF7291-6128-4D17-B0F5-D5DA395277BF}" type="presParOf" srcId="{AD0F16BE-BEC8-46B4-AA17-D4A5543294C8}" destId="{A415F254-1553-4E54-865E-C23AF986F1BD}" srcOrd="1" destOrd="0" presId="urn:microsoft.com/office/officeart/2005/8/layout/process1"/>
    <dgm:cxn modelId="{4223878B-0196-4AD0-805A-2A5A1A79B4BA}" type="presParOf" srcId="{A415F254-1553-4E54-865E-C23AF986F1BD}" destId="{D540F8A6-B105-4553-BEE3-0160D41C9833}" srcOrd="0" destOrd="0" presId="urn:microsoft.com/office/officeart/2005/8/layout/process1"/>
    <dgm:cxn modelId="{67E7D065-7A65-4617-B090-22B3E81E5F2B}" type="presParOf" srcId="{AD0F16BE-BEC8-46B4-AA17-D4A5543294C8}" destId="{B4BAA51F-C822-40BA-BF0D-0B596B9F063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87407-0865-439C-A718-25C7BEDE0D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57AA3A-116E-41FA-8EB5-D91CD191D9DE}">
      <dgm:prSet phldrT="[Texte]" custT="1"/>
      <dgm:spPr>
        <a:solidFill>
          <a:schemeClr val="bg1">
            <a:lumMod val="9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 </a:t>
          </a:r>
          <a:r>
            <a:rPr lang="fr-FR" sz="2400" dirty="0">
              <a:solidFill>
                <a:schemeClr val="tx1"/>
              </a:solidFill>
              <a:latin typeface="Abadi Extra Light" panose="020B0204020104020204" pitchFamily="34" charset="0"/>
            </a:rPr>
            <a:t>Manque d’</a:t>
          </a:r>
          <a:r>
            <a:rPr lang="fr-FR" sz="2400" dirty="0" err="1">
              <a:solidFill>
                <a:schemeClr val="tx1"/>
              </a:solidFill>
              <a:latin typeface="Abadi Extra Light" panose="020B0204020104020204" pitchFamily="34" charset="0"/>
            </a:rPr>
            <a:t>étudiant.e.s</a:t>
          </a:r>
          <a:r>
            <a:rPr lang="fr-FR" sz="2400" dirty="0">
              <a:solidFill>
                <a:schemeClr val="tx1"/>
              </a:solidFill>
              <a:latin typeface="Abadi Extra Light" panose="020B0204020104020204" pitchFamily="34" charset="0"/>
            </a:rPr>
            <a:t> en psychiatrie et pédopsychiatrie</a:t>
          </a:r>
        </a:p>
        <a:p>
          <a:r>
            <a:rPr lang="fr-FR" sz="24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 </a:t>
          </a:r>
          <a:r>
            <a:rPr lang="fr-BE" sz="2400" dirty="0">
              <a:solidFill>
                <a:schemeClr val="tx1"/>
              </a:solidFill>
              <a:latin typeface="Abadi Extra Light" panose="020B0204020104020204" pitchFamily="34" charset="0"/>
            </a:rPr>
            <a:t>Concentration des stages</a:t>
          </a:r>
        </a:p>
        <a:p>
          <a:r>
            <a:rPr lang="fr-FR" sz="24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 </a:t>
          </a:r>
          <a:r>
            <a:rPr lang="fr-BE" sz="2400" dirty="0">
              <a:solidFill>
                <a:schemeClr val="tx1"/>
              </a:solidFill>
              <a:latin typeface="Abadi Extra Light" panose="020B0204020104020204" pitchFamily="34" charset="0"/>
            </a:rPr>
            <a:t>Différences de financements/revenus</a:t>
          </a:r>
          <a:br>
            <a:rPr lang="fr-BE" sz="2000" dirty="0">
              <a:solidFill>
                <a:schemeClr val="tx1"/>
              </a:solidFill>
              <a:latin typeface="Abadi Extra Light" panose="020B0204020104020204" pitchFamily="34" charset="0"/>
            </a:rPr>
          </a:br>
          <a:r>
            <a:rPr lang="fr-BE" sz="18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</a:t>
          </a:r>
          <a:r>
            <a:rPr lang="fr-BE" sz="1800" dirty="0">
              <a:solidFill>
                <a:schemeClr val="tx1"/>
              </a:solidFill>
              <a:latin typeface="Abadi Extra Light" panose="020B0204020104020204" pitchFamily="34" charset="0"/>
            </a:rPr>
            <a:t> SSM wallon +2000€ brut/mois</a:t>
          </a:r>
          <a:br>
            <a:rPr lang="fr-BE" sz="1800" dirty="0">
              <a:solidFill>
                <a:schemeClr val="tx1"/>
              </a:solidFill>
              <a:latin typeface="Abadi Extra Light" panose="020B0204020104020204" pitchFamily="34" charset="0"/>
            </a:rPr>
          </a:br>
          <a:r>
            <a:rPr lang="fr-BE" sz="18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</a:t>
          </a:r>
          <a:r>
            <a:rPr lang="fr-BE" sz="1800" dirty="0">
              <a:solidFill>
                <a:schemeClr val="tx1"/>
              </a:solidFill>
              <a:latin typeface="Abadi Extra Light" panose="020B0204020104020204" pitchFamily="34" charset="0"/>
            </a:rPr>
            <a:t> Équipe mobile et hôpital : jusqu’à x3</a:t>
          </a:r>
          <a:endParaRPr lang="fr-BE" sz="2000" dirty="0">
            <a:solidFill>
              <a:schemeClr val="tx1"/>
            </a:solidFill>
            <a:latin typeface="Abadi Extra Light" panose="020B0204020104020204" pitchFamily="34" charset="0"/>
          </a:endParaRPr>
        </a:p>
      </dgm:t>
    </dgm:pt>
    <dgm:pt modelId="{6B103650-8749-42E5-A900-089B9044961A}" type="parTrans" cxnId="{FC30C365-E92E-4DFB-A71A-6D1B9A5D0DCE}">
      <dgm:prSet/>
      <dgm:spPr/>
      <dgm:t>
        <a:bodyPr/>
        <a:lstStyle/>
        <a:p>
          <a:endParaRPr lang="fr-BE"/>
        </a:p>
      </dgm:t>
    </dgm:pt>
    <dgm:pt modelId="{6CBAAD2E-8BD6-4D41-88C8-AD598458E380}" type="sibTrans" cxnId="{FC30C365-E92E-4DFB-A71A-6D1B9A5D0DCE}">
      <dgm:prSet/>
      <dgm:spPr/>
      <dgm:t>
        <a:bodyPr/>
        <a:lstStyle/>
        <a:p>
          <a:endParaRPr lang="fr-BE"/>
        </a:p>
      </dgm:t>
    </dgm:pt>
    <dgm:pt modelId="{BA80CC67-8864-4919-AB64-E1B5B6B2EDCC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2800" dirty="0">
              <a:solidFill>
                <a:schemeClr val="tx1"/>
              </a:solidFill>
              <a:latin typeface="Abadi Extra Light" panose="020B0204020104020204" pitchFamily="34" charset="0"/>
            </a:rPr>
            <a:t>(Pédo)psychiatres en SSM </a:t>
          </a:r>
          <a:r>
            <a:rPr lang="fr-FR" sz="2400" dirty="0">
              <a:solidFill>
                <a:schemeClr val="tx1"/>
              </a:solidFill>
              <a:latin typeface="Abadi Extra Light" panose="020B0204020104020204" pitchFamily="34" charset="0"/>
            </a:rPr>
            <a:t>(COCOF)</a:t>
          </a:r>
        </a:p>
        <a:p>
          <a:pPr algn="ctr"/>
          <a:r>
            <a:rPr lang="fr-FR" sz="3600" b="1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8,5 </a:t>
          </a:r>
          <a:r>
            <a:rPr lang="fr-FR" sz="3600" b="1" dirty="0" err="1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ETPs</a:t>
          </a:r>
          <a:r>
            <a:rPr lang="fr-FR" sz="3600" b="1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 vacants </a:t>
          </a:r>
          <a:br>
            <a:rPr lang="fr-FR" sz="36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</a:br>
          <a:r>
            <a:rPr lang="fr-FR" sz="28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sur 43 prévus (20%)</a:t>
          </a:r>
          <a:endParaRPr lang="fr-BE" sz="3600" dirty="0">
            <a:solidFill>
              <a:schemeClr val="tx1"/>
            </a:solidFill>
            <a:latin typeface="Abadi Extra Light" panose="020B0204020104020204" pitchFamily="34" charset="0"/>
          </a:endParaRPr>
        </a:p>
      </dgm:t>
    </dgm:pt>
    <dgm:pt modelId="{7E5A3473-4C3E-4CEB-96D3-4E2D68AA25AF}" type="parTrans" cxnId="{7A826D19-A056-4D3E-88F4-38A663AA666A}">
      <dgm:prSet/>
      <dgm:spPr/>
      <dgm:t>
        <a:bodyPr/>
        <a:lstStyle/>
        <a:p>
          <a:endParaRPr lang="fr-BE"/>
        </a:p>
      </dgm:t>
    </dgm:pt>
    <dgm:pt modelId="{DFFBAA34-BEBA-45E5-A127-6961A86E0233}" type="sibTrans" cxnId="{7A826D19-A056-4D3E-88F4-38A663AA666A}">
      <dgm:prSet/>
      <dgm:spPr/>
      <dgm:t>
        <a:bodyPr/>
        <a:lstStyle/>
        <a:p>
          <a:endParaRPr lang="fr-BE"/>
        </a:p>
      </dgm:t>
    </dgm:pt>
    <dgm:pt modelId="{AD0F16BE-BEC8-46B4-AA17-D4A5543294C8}" type="pres">
      <dgm:prSet presAssocID="{89387407-0865-439C-A718-25C7BEDE0D50}" presName="Name0" presStyleCnt="0">
        <dgm:presLayoutVars>
          <dgm:dir/>
          <dgm:resizeHandles val="exact"/>
        </dgm:presLayoutVars>
      </dgm:prSet>
      <dgm:spPr/>
    </dgm:pt>
    <dgm:pt modelId="{DEB02617-BB20-4705-95DB-0025C9104F47}" type="pres">
      <dgm:prSet presAssocID="{E557AA3A-116E-41FA-8EB5-D91CD191D9DE}" presName="node" presStyleLbl="node1" presStyleIdx="0" presStyleCnt="2">
        <dgm:presLayoutVars>
          <dgm:bulletEnabled val="1"/>
        </dgm:presLayoutVars>
      </dgm:prSet>
      <dgm:spPr/>
    </dgm:pt>
    <dgm:pt modelId="{A415F254-1553-4E54-865E-C23AF986F1BD}" type="pres">
      <dgm:prSet presAssocID="{6CBAAD2E-8BD6-4D41-88C8-AD598458E380}" presName="sibTrans" presStyleLbl="sibTrans2D1" presStyleIdx="0" presStyleCnt="1"/>
      <dgm:spPr/>
    </dgm:pt>
    <dgm:pt modelId="{D540F8A6-B105-4553-BEE3-0160D41C9833}" type="pres">
      <dgm:prSet presAssocID="{6CBAAD2E-8BD6-4D41-88C8-AD598458E380}" presName="connectorText" presStyleLbl="sibTrans2D1" presStyleIdx="0" presStyleCnt="1"/>
      <dgm:spPr/>
    </dgm:pt>
    <dgm:pt modelId="{B4BAA51F-C822-40BA-BF0D-0B596B9F0639}" type="pres">
      <dgm:prSet presAssocID="{BA80CC67-8864-4919-AB64-E1B5B6B2EDCC}" presName="node" presStyleLbl="node1" presStyleIdx="1" presStyleCnt="2">
        <dgm:presLayoutVars>
          <dgm:bulletEnabled val="1"/>
        </dgm:presLayoutVars>
      </dgm:prSet>
      <dgm:spPr/>
    </dgm:pt>
  </dgm:ptLst>
  <dgm:cxnLst>
    <dgm:cxn modelId="{7A826D19-A056-4D3E-88F4-38A663AA666A}" srcId="{89387407-0865-439C-A718-25C7BEDE0D50}" destId="{BA80CC67-8864-4919-AB64-E1B5B6B2EDCC}" srcOrd="1" destOrd="0" parTransId="{7E5A3473-4C3E-4CEB-96D3-4E2D68AA25AF}" sibTransId="{DFFBAA34-BEBA-45E5-A127-6961A86E0233}"/>
    <dgm:cxn modelId="{366C5B2A-EDDE-4CCA-845D-C903DD0BFE3C}" type="presOf" srcId="{89387407-0865-439C-A718-25C7BEDE0D50}" destId="{AD0F16BE-BEC8-46B4-AA17-D4A5543294C8}" srcOrd="0" destOrd="0" presId="urn:microsoft.com/office/officeart/2005/8/layout/process1"/>
    <dgm:cxn modelId="{FC30C365-E92E-4DFB-A71A-6D1B9A5D0DCE}" srcId="{89387407-0865-439C-A718-25C7BEDE0D50}" destId="{E557AA3A-116E-41FA-8EB5-D91CD191D9DE}" srcOrd="0" destOrd="0" parTransId="{6B103650-8749-42E5-A900-089B9044961A}" sibTransId="{6CBAAD2E-8BD6-4D41-88C8-AD598458E380}"/>
    <dgm:cxn modelId="{E95762BE-7918-43D2-820F-663436DDA3E3}" type="presOf" srcId="{E557AA3A-116E-41FA-8EB5-D91CD191D9DE}" destId="{DEB02617-BB20-4705-95DB-0025C9104F47}" srcOrd="0" destOrd="0" presId="urn:microsoft.com/office/officeart/2005/8/layout/process1"/>
    <dgm:cxn modelId="{86D46BC6-4348-4290-A701-2CE0C0D8040E}" type="presOf" srcId="{BA80CC67-8864-4919-AB64-E1B5B6B2EDCC}" destId="{B4BAA51F-C822-40BA-BF0D-0B596B9F0639}" srcOrd="0" destOrd="0" presId="urn:microsoft.com/office/officeart/2005/8/layout/process1"/>
    <dgm:cxn modelId="{94DDC6C7-FE10-4413-9070-56691655B751}" type="presOf" srcId="{6CBAAD2E-8BD6-4D41-88C8-AD598458E380}" destId="{D540F8A6-B105-4553-BEE3-0160D41C9833}" srcOrd="1" destOrd="0" presId="urn:microsoft.com/office/officeart/2005/8/layout/process1"/>
    <dgm:cxn modelId="{114797D6-AC41-4E42-8470-4C194A89176A}" type="presOf" srcId="{6CBAAD2E-8BD6-4D41-88C8-AD598458E380}" destId="{A415F254-1553-4E54-865E-C23AF986F1BD}" srcOrd="0" destOrd="0" presId="urn:microsoft.com/office/officeart/2005/8/layout/process1"/>
    <dgm:cxn modelId="{8E5A5B1D-B9F3-4BA7-AB0B-4ACE19D3BF8C}" type="presParOf" srcId="{AD0F16BE-BEC8-46B4-AA17-D4A5543294C8}" destId="{DEB02617-BB20-4705-95DB-0025C9104F47}" srcOrd="0" destOrd="0" presId="urn:microsoft.com/office/officeart/2005/8/layout/process1"/>
    <dgm:cxn modelId="{C0EF7291-6128-4D17-B0F5-D5DA395277BF}" type="presParOf" srcId="{AD0F16BE-BEC8-46B4-AA17-D4A5543294C8}" destId="{A415F254-1553-4E54-865E-C23AF986F1BD}" srcOrd="1" destOrd="0" presId="urn:microsoft.com/office/officeart/2005/8/layout/process1"/>
    <dgm:cxn modelId="{4223878B-0196-4AD0-805A-2A5A1A79B4BA}" type="presParOf" srcId="{A415F254-1553-4E54-865E-C23AF986F1BD}" destId="{D540F8A6-B105-4553-BEE3-0160D41C9833}" srcOrd="0" destOrd="0" presId="urn:microsoft.com/office/officeart/2005/8/layout/process1"/>
    <dgm:cxn modelId="{67E7D065-7A65-4617-B090-22B3E81E5F2B}" type="presParOf" srcId="{AD0F16BE-BEC8-46B4-AA17-D4A5543294C8}" destId="{B4BAA51F-C822-40BA-BF0D-0B596B9F063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DABA7-70E0-4006-97F0-B13D4B7B57E4}">
      <dsp:nvSpPr>
        <dsp:cNvPr id="0" name=""/>
        <dsp:cNvSpPr/>
      </dsp:nvSpPr>
      <dsp:spPr>
        <a:xfrm>
          <a:off x="4210" y="362"/>
          <a:ext cx="10507179" cy="1134443"/>
        </a:xfrm>
        <a:prstGeom prst="roundRect">
          <a:avLst>
            <a:gd name="adj" fmla="val 10000"/>
          </a:avLst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  <a:latin typeface="Abadi Extra Light" panose="020B0204020104020204" pitchFamily="34" charset="0"/>
            </a:rPr>
            <a:t>2.602</a:t>
          </a:r>
          <a:r>
            <a:rPr lang="fr-FR" sz="3100" kern="1200" dirty="0">
              <a:solidFill>
                <a:schemeClr val="tx1"/>
              </a:solidFill>
              <a:latin typeface="Abadi Extra Light" panose="020B0204020104020204" pitchFamily="34" charset="0"/>
            </a:rPr>
            <a:t> demandes en SSM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  <a:latin typeface="Abadi Extra Light" panose="020B0204020104020204" pitchFamily="34" charset="0"/>
            </a:rPr>
            <a:t>(novembre 2022 – février 2023 ; 18 services participant sur 35 (51%))</a:t>
          </a:r>
          <a:endParaRPr lang="fr-BE" sz="2000" kern="1200" dirty="0">
            <a:solidFill>
              <a:schemeClr val="tx1"/>
            </a:solidFill>
            <a:latin typeface="Abadi Extra Light" panose="020B0204020104020204" pitchFamily="34" charset="0"/>
          </a:endParaRPr>
        </a:p>
      </dsp:txBody>
      <dsp:txXfrm>
        <a:off x="37437" y="33589"/>
        <a:ext cx="10440725" cy="1067989"/>
      </dsp:txXfrm>
    </dsp:sp>
    <dsp:sp modelId="{58E571B3-18AF-408F-B803-6383EDFB84F6}">
      <dsp:nvSpPr>
        <dsp:cNvPr id="0" name=""/>
        <dsp:cNvSpPr/>
      </dsp:nvSpPr>
      <dsp:spPr>
        <a:xfrm>
          <a:off x="14466" y="1312503"/>
          <a:ext cx="3843410" cy="113444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badi Extra Light" panose="020B0204020104020204" pitchFamily="34" charset="0"/>
            </a:rPr>
            <a:t>seulement</a:t>
          </a:r>
          <a:r>
            <a:rPr lang="fr-FR" sz="6000" b="1" kern="1200" dirty="0">
              <a:latin typeface="Abadi Extra Light" panose="020B0204020104020204" pitchFamily="34" charset="0"/>
            </a:rPr>
            <a:t>¼</a:t>
          </a:r>
          <a:r>
            <a:rPr lang="fr-FR" sz="4500" kern="1200" dirty="0">
              <a:latin typeface="Abadi Extra Light" panose="020B0204020104020204" pitchFamily="34" charset="0"/>
            </a:rPr>
            <a:t> </a:t>
          </a:r>
          <a:r>
            <a:rPr lang="fr-FR" sz="3200" u="sng" kern="1200" dirty="0">
              <a:latin typeface="Abadi Extra Light" panose="020B0204020104020204" pitchFamily="34" charset="0"/>
            </a:rPr>
            <a:t>acceptées</a:t>
          </a:r>
          <a:endParaRPr lang="fr-BE" sz="4500" u="sng" kern="1200" dirty="0">
            <a:latin typeface="Abadi Extra Light" panose="020B0204020104020204" pitchFamily="34" charset="0"/>
          </a:endParaRPr>
        </a:p>
      </dsp:txBody>
      <dsp:txXfrm>
        <a:off x="47693" y="1345730"/>
        <a:ext cx="3776956" cy="1067989"/>
      </dsp:txXfrm>
    </dsp:sp>
    <dsp:sp modelId="{DF8E9284-2C57-4C01-A631-27071E47AE09}">
      <dsp:nvSpPr>
        <dsp:cNvPr id="0" name=""/>
        <dsp:cNvSpPr/>
      </dsp:nvSpPr>
      <dsp:spPr>
        <a:xfrm>
          <a:off x="4180722" y="1312503"/>
          <a:ext cx="6320410" cy="11344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badi Extra Light" panose="020B0204020104020204" pitchFamily="34" charset="0"/>
            </a:rPr>
            <a:t>Plus de </a:t>
          </a:r>
          <a:r>
            <a:rPr lang="fr-FR" sz="6000" b="1" kern="1200" dirty="0">
              <a:latin typeface="Abadi Extra Light" panose="020B0204020104020204" pitchFamily="34" charset="0"/>
            </a:rPr>
            <a:t>½</a:t>
          </a:r>
          <a:r>
            <a:rPr lang="fr-FR" sz="6000" kern="1200" dirty="0">
              <a:latin typeface="Abadi Extra Light" panose="020B0204020104020204" pitchFamily="34" charset="0"/>
            </a:rPr>
            <a:t> </a:t>
          </a:r>
          <a:r>
            <a:rPr lang="fr-FR" sz="4000" u="sng" kern="1200" dirty="0">
              <a:latin typeface="Abadi Extra Light" panose="020B0204020104020204" pitchFamily="34" charset="0"/>
            </a:rPr>
            <a:t>réorientées</a:t>
          </a:r>
          <a:endParaRPr lang="fr-BE" sz="6000" u="sng" kern="1200" dirty="0">
            <a:latin typeface="Abadi Extra Light" panose="020B0204020104020204" pitchFamily="34" charset="0"/>
          </a:endParaRPr>
        </a:p>
      </dsp:txBody>
      <dsp:txXfrm>
        <a:off x="4213949" y="1345730"/>
        <a:ext cx="6253956" cy="1067989"/>
      </dsp:txXfrm>
    </dsp:sp>
    <dsp:sp modelId="{ADA6343B-7826-4DD2-9F8A-552A6E229D4D}">
      <dsp:nvSpPr>
        <dsp:cNvPr id="0" name=""/>
        <dsp:cNvSpPr/>
      </dsp:nvSpPr>
      <dsp:spPr>
        <a:xfrm>
          <a:off x="4180722" y="2624644"/>
          <a:ext cx="1856943" cy="113444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Abadi Extra Light" panose="020B0204020104020204" pitchFamily="34" charset="0"/>
            </a:rPr>
            <a:t>12% </a:t>
          </a:r>
          <a:r>
            <a:rPr lang="fr-FR" sz="2000" kern="1200" dirty="0">
              <a:latin typeface="Abadi Extra Light" panose="020B0204020104020204" pitchFamily="34" charset="0"/>
            </a:rPr>
            <a:t>« service pas adapté »</a:t>
          </a:r>
          <a:endParaRPr lang="fr-BE" sz="2800" kern="1200" dirty="0">
            <a:latin typeface="Abadi Extra Light" panose="020B0204020104020204" pitchFamily="34" charset="0"/>
          </a:endParaRPr>
        </a:p>
      </dsp:txBody>
      <dsp:txXfrm>
        <a:off x="4213949" y="2657871"/>
        <a:ext cx="1790489" cy="1067989"/>
      </dsp:txXfrm>
    </dsp:sp>
    <dsp:sp modelId="{2543B570-B466-4336-ABA2-CF623706FD1F}">
      <dsp:nvSpPr>
        <dsp:cNvPr id="0" name=""/>
        <dsp:cNvSpPr/>
      </dsp:nvSpPr>
      <dsp:spPr>
        <a:xfrm>
          <a:off x="6199089" y="2624644"/>
          <a:ext cx="4302044" cy="113444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>
              <a:latin typeface="Abadi Extra Light" panose="020B0204020104020204" pitchFamily="34" charset="0"/>
            </a:rPr>
            <a:t>71% </a:t>
          </a:r>
          <a:br>
            <a:rPr lang="fr-FR" sz="4000" b="1" kern="1200" dirty="0">
              <a:latin typeface="Abadi Extra Light" panose="020B0204020104020204" pitchFamily="34" charset="0"/>
            </a:rPr>
          </a:br>
          <a:r>
            <a:rPr lang="fr-FR" sz="2800" b="0" kern="1200" dirty="0">
              <a:latin typeface="Abadi Extra Light" panose="020B0204020104020204" pitchFamily="34" charset="0"/>
            </a:rPr>
            <a:t>« manque de disponibilité »</a:t>
          </a:r>
          <a:endParaRPr lang="fr-BE" sz="3500" b="0" kern="1200" dirty="0">
            <a:latin typeface="Abadi Extra Light" panose="020B0204020104020204" pitchFamily="34" charset="0"/>
          </a:endParaRPr>
        </a:p>
      </dsp:txBody>
      <dsp:txXfrm>
        <a:off x="6232316" y="2657871"/>
        <a:ext cx="4235590" cy="106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02617-BB20-4705-95DB-0025C9104F47}">
      <dsp:nvSpPr>
        <dsp:cNvPr id="0" name=""/>
        <dsp:cNvSpPr/>
      </dsp:nvSpPr>
      <dsp:spPr>
        <a:xfrm>
          <a:off x="2053" y="800141"/>
          <a:ext cx="4379788" cy="27510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chemeClr val="tx1"/>
              </a:solidFill>
              <a:latin typeface="Abadi Extra Light" panose="020B0204020104020204" pitchFamily="34" charset="0"/>
            </a:rPr>
            <a:t>2020-2021</a:t>
          </a:r>
          <a:br>
            <a:rPr lang="fr-FR" sz="3600" b="1" kern="1200" dirty="0">
              <a:solidFill>
                <a:schemeClr val="tx1"/>
              </a:solidFill>
              <a:latin typeface="Abadi Extra Light" panose="020B0204020104020204" pitchFamily="34" charset="0"/>
            </a:rPr>
          </a:br>
          <a:endParaRPr lang="fr-FR" sz="3600" b="1" kern="1200" dirty="0">
            <a:solidFill>
              <a:schemeClr val="tx1"/>
            </a:solidFill>
            <a:latin typeface="Abadi Extra Light" panose="020B0204020104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  <a:latin typeface="Abadi Extra Light" panose="020B0204020104020204" pitchFamily="34" charset="0"/>
            </a:rPr>
            <a:t>36% acceptées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  <a:latin typeface="Abadi Extra Light" panose="020B0204020104020204" pitchFamily="34" charset="0"/>
            </a:rPr>
            <a:t>31% saturation</a:t>
          </a:r>
          <a:endParaRPr lang="fr-BE" sz="4800" kern="1200" dirty="0">
            <a:solidFill>
              <a:schemeClr val="tx1"/>
            </a:solidFill>
            <a:latin typeface="Abadi Extra Light" panose="020B0204020104020204" pitchFamily="34" charset="0"/>
          </a:endParaRPr>
        </a:p>
      </dsp:txBody>
      <dsp:txXfrm>
        <a:off x="82629" y="880717"/>
        <a:ext cx="4218636" cy="2589902"/>
      </dsp:txXfrm>
    </dsp:sp>
    <dsp:sp modelId="{A415F254-1553-4E54-865E-C23AF986F1BD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4600" kern="1200"/>
        </a:p>
      </dsp:txBody>
      <dsp:txXfrm>
        <a:off x="4819821" y="1849812"/>
        <a:ext cx="649961" cy="651713"/>
      </dsp:txXfrm>
    </dsp:sp>
    <dsp:sp modelId="{B4BAA51F-C822-40BA-BF0D-0B596B9F0639}">
      <dsp:nvSpPr>
        <dsp:cNvPr id="0" name=""/>
        <dsp:cNvSpPr/>
      </dsp:nvSpPr>
      <dsp:spPr>
        <a:xfrm>
          <a:off x="6133757" y="800141"/>
          <a:ext cx="4379788" cy="27510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chemeClr val="tx1"/>
              </a:solidFill>
              <a:latin typeface="Abadi Extra Light" panose="020B0204020104020204" pitchFamily="34" charset="0"/>
            </a:rPr>
            <a:t>2022-2023</a:t>
          </a:r>
          <a:br>
            <a:rPr lang="fr-FR" sz="3600" b="1" kern="1200" dirty="0">
              <a:solidFill>
                <a:schemeClr val="tx1"/>
              </a:solidFill>
              <a:latin typeface="Abadi Extra Light" panose="020B0204020104020204" pitchFamily="34" charset="0"/>
            </a:rPr>
          </a:br>
          <a:endParaRPr lang="fr-FR" sz="3600" b="1" kern="1200" dirty="0">
            <a:solidFill>
              <a:schemeClr val="tx1"/>
            </a:solidFill>
            <a:latin typeface="Abadi Extra Light" panose="020B0204020104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rgbClr val="C00000"/>
              </a:solidFill>
              <a:latin typeface="Abadi Extra Light" panose="020B0204020104020204" pitchFamily="34" charset="0"/>
              <a:sym typeface="Wingdings 3" panose="05040102010807070707" pitchFamily="18" charset="2"/>
            </a:rPr>
            <a:t></a:t>
          </a:r>
          <a:r>
            <a:rPr lang="fr-FR" sz="3600" kern="1200" dirty="0">
              <a:solidFill>
                <a:schemeClr val="tx1"/>
              </a:solidFill>
              <a:latin typeface="Abadi Extra Light" panose="020B0204020104020204" pitchFamily="34" charset="0"/>
            </a:rPr>
            <a:t> 25% acceptées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rgbClr val="C00000"/>
              </a:solidFill>
              <a:latin typeface="Abadi Extra Light" panose="020B0204020104020204" pitchFamily="34" charset="0"/>
              <a:sym typeface="Wingdings 3" panose="05040102010807070707" pitchFamily="18" charset="2"/>
            </a:rPr>
            <a:t></a:t>
          </a:r>
          <a:r>
            <a:rPr lang="fr-FR" sz="3600" kern="1200" dirty="0">
              <a:solidFill>
                <a:schemeClr val="tx1"/>
              </a:solidFill>
              <a:latin typeface="Abadi Extra Light" panose="020B0204020104020204" pitchFamily="34" charset="0"/>
              <a:sym typeface="Wingdings 3" panose="05040102010807070707" pitchFamily="18" charset="2"/>
            </a:rPr>
            <a:t> </a:t>
          </a:r>
          <a:r>
            <a:rPr lang="fr-FR" sz="3600" kern="1200" dirty="0">
              <a:solidFill>
                <a:schemeClr val="tx1"/>
              </a:solidFill>
              <a:latin typeface="Abadi Extra Light" panose="020B0204020104020204" pitchFamily="34" charset="0"/>
            </a:rPr>
            <a:t>38% saturation</a:t>
          </a:r>
          <a:endParaRPr lang="fr-BE" sz="4800" kern="1200" dirty="0">
            <a:solidFill>
              <a:schemeClr val="tx1"/>
            </a:solidFill>
            <a:latin typeface="Abadi Extra Light" panose="020B0204020104020204" pitchFamily="34" charset="0"/>
          </a:endParaRPr>
        </a:p>
      </dsp:txBody>
      <dsp:txXfrm>
        <a:off x="6214333" y="880717"/>
        <a:ext cx="4218636" cy="2589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02617-BB20-4705-95DB-0025C9104F47}">
      <dsp:nvSpPr>
        <dsp:cNvPr id="0" name=""/>
        <dsp:cNvSpPr/>
      </dsp:nvSpPr>
      <dsp:spPr>
        <a:xfrm>
          <a:off x="2053" y="738550"/>
          <a:ext cx="4379788" cy="287423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 </a:t>
          </a:r>
          <a:r>
            <a:rPr lang="fr-FR" sz="2400" kern="1200" dirty="0">
              <a:solidFill>
                <a:schemeClr val="tx1"/>
              </a:solidFill>
              <a:latin typeface="Abadi Extra Light" panose="020B0204020104020204" pitchFamily="34" charset="0"/>
            </a:rPr>
            <a:t>Manque d’</a:t>
          </a:r>
          <a:r>
            <a:rPr lang="fr-FR" sz="2400" kern="1200" dirty="0" err="1">
              <a:solidFill>
                <a:schemeClr val="tx1"/>
              </a:solidFill>
              <a:latin typeface="Abadi Extra Light" panose="020B0204020104020204" pitchFamily="34" charset="0"/>
            </a:rPr>
            <a:t>étudiant.e.s</a:t>
          </a:r>
          <a:r>
            <a:rPr lang="fr-FR" sz="2400" kern="1200" dirty="0">
              <a:solidFill>
                <a:schemeClr val="tx1"/>
              </a:solidFill>
              <a:latin typeface="Abadi Extra Light" panose="020B0204020104020204" pitchFamily="34" charset="0"/>
            </a:rPr>
            <a:t> en psychiatrie et pédopsychiatrie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 </a:t>
          </a:r>
          <a:r>
            <a:rPr lang="fr-BE" sz="2400" kern="1200" dirty="0">
              <a:solidFill>
                <a:schemeClr val="tx1"/>
              </a:solidFill>
              <a:latin typeface="Abadi Extra Light" panose="020B0204020104020204" pitchFamily="34" charset="0"/>
            </a:rPr>
            <a:t>Concentration des stages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 </a:t>
          </a:r>
          <a:r>
            <a:rPr lang="fr-BE" sz="2400" kern="1200" dirty="0">
              <a:solidFill>
                <a:schemeClr val="tx1"/>
              </a:solidFill>
              <a:latin typeface="Abadi Extra Light" panose="020B0204020104020204" pitchFamily="34" charset="0"/>
            </a:rPr>
            <a:t>Différences de financements/revenus</a:t>
          </a:r>
          <a:br>
            <a:rPr lang="fr-BE" sz="2000" kern="1200" dirty="0">
              <a:solidFill>
                <a:schemeClr val="tx1"/>
              </a:solidFill>
              <a:latin typeface="Abadi Extra Light" panose="020B0204020104020204" pitchFamily="34" charset="0"/>
            </a:rPr>
          </a:br>
          <a:r>
            <a:rPr lang="fr-BE" sz="18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</a:t>
          </a:r>
          <a:r>
            <a:rPr lang="fr-BE" sz="1800" kern="1200" dirty="0">
              <a:solidFill>
                <a:schemeClr val="tx1"/>
              </a:solidFill>
              <a:latin typeface="Abadi Extra Light" panose="020B0204020104020204" pitchFamily="34" charset="0"/>
            </a:rPr>
            <a:t> SSM wallon +2000€ brut/mois</a:t>
          </a:r>
          <a:br>
            <a:rPr lang="fr-BE" sz="1800" kern="1200" dirty="0">
              <a:solidFill>
                <a:schemeClr val="tx1"/>
              </a:solidFill>
              <a:latin typeface="Abadi Extra Light" panose="020B0204020104020204" pitchFamily="34" charset="0"/>
            </a:rPr>
          </a:br>
          <a:r>
            <a:rPr lang="fr-BE" sz="18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</a:t>
          </a:r>
          <a:r>
            <a:rPr lang="fr-BE" sz="1800" kern="1200" dirty="0">
              <a:solidFill>
                <a:schemeClr val="tx1"/>
              </a:solidFill>
              <a:latin typeface="Abadi Extra Light" panose="020B0204020104020204" pitchFamily="34" charset="0"/>
            </a:rPr>
            <a:t> Équipe mobile et hôpital : jusqu’à x3</a:t>
          </a:r>
          <a:endParaRPr lang="fr-BE" sz="2000" kern="1200" dirty="0">
            <a:solidFill>
              <a:schemeClr val="tx1"/>
            </a:solidFill>
            <a:latin typeface="Abadi Extra Light" panose="020B0204020104020204" pitchFamily="34" charset="0"/>
          </a:endParaRPr>
        </a:p>
      </dsp:txBody>
      <dsp:txXfrm>
        <a:off x="86236" y="822733"/>
        <a:ext cx="4211422" cy="2705870"/>
      </dsp:txXfrm>
    </dsp:sp>
    <dsp:sp modelId="{A415F254-1553-4E54-865E-C23AF986F1BD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4600" kern="1200"/>
        </a:p>
      </dsp:txBody>
      <dsp:txXfrm>
        <a:off x="4819821" y="1849812"/>
        <a:ext cx="649961" cy="651713"/>
      </dsp:txXfrm>
    </dsp:sp>
    <dsp:sp modelId="{B4BAA51F-C822-40BA-BF0D-0B596B9F0639}">
      <dsp:nvSpPr>
        <dsp:cNvPr id="0" name=""/>
        <dsp:cNvSpPr/>
      </dsp:nvSpPr>
      <dsp:spPr>
        <a:xfrm>
          <a:off x="6133757" y="738550"/>
          <a:ext cx="4379788" cy="287423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  <a:latin typeface="Abadi Extra Light" panose="020B0204020104020204" pitchFamily="34" charset="0"/>
            </a:rPr>
            <a:t>(Pédo)psychiatres en SSM </a:t>
          </a:r>
          <a:r>
            <a:rPr lang="fr-FR" sz="2400" kern="1200" dirty="0">
              <a:solidFill>
                <a:schemeClr val="tx1"/>
              </a:solidFill>
              <a:latin typeface="Abadi Extra Light" panose="020B0204020104020204" pitchFamily="34" charset="0"/>
            </a:rPr>
            <a:t>(COCOF)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8,5 </a:t>
          </a:r>
          <a:r>
            <a:rPr lang="fr-FR" sz="3600" b="1" kern="1200" dirty="0" err="1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ETPs</a:t>
          </a:r>
          <a:r>
            <a:rPr lang="fr-FR" sz="3600" b="1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 vacants </a:t>
          </a:r>
          <a:br>
            <a:rPr lang="fr-FR" sz="36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</a:br>
          <a:r>
            <a:rPr lang="fr-FR" sz="2800" kern="1200" dirty="0">
              <a:solidFill>
                <a:schemeClr val="tx1"/>
              </a:solidFill>
              <a:latin typeface="Abadi Extra Light" panose="020B0204020104020204" pitchFamily="34" charset="0"/>
              <a:sym typeface="Symbol" panose="05050102010706020507" pitchFamily="18" charset="2"/>
            </a:rPr>
            <a:t>sur 43 prévus (20%)</a:t>
          </a:r>
          <a:endParaRPr lang="fr-BE" sz="3600" kern="1200" dirty="0">
            <a:solidFill>
              <a:schemeClr val="tx1"/>
            </a:solidFill>
            <a:latin typeface="Abadi Extra Light" panose="020B0204020104020204" pitchFamily="34" charset="0"/>
          </a:endParaRPr>
        </a:p>
      </dsp:txBody>
      <dsp:txXfrm>
        <a:off x="6217940" y="822733"/>
        <a:ext cx="4211422" cy="2705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1DDF-1C2E-443D-A2E2-CD218245373F}" type="datetimeFigureOut">
              <a:rPr lang="fr-BE" smtClean="0"/>
              <a:t>30-04-24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5C19-DF0A-44D9-88F9-8429F60443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829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Sophie : mère d’un jeune garçon de 10 ans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Appelle tel SSM pour son fils qui souffre d’une situation de harcèlement scolaire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Instruite : diplômée du supérieur actuellement en doctorat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N’a jamais eu de contact avec le monde de la santé mentale dans le passé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Le service contacté prendra le temps d’analyser sa demande en réunion d’équipe et la rappellera la semaine suivante : impossible de proposer un suivi pour son fils parce qu’il n’y a plus de place.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La thérapeute discute avec les mères et la réoriente vers un psychothérapeute libéral.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Sophie ne s’attendait pas à ça. 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Elle n’avait pas appelé ce service par hasard. Elle s’était renseignée auprès de son entourage, c’est une collègue de confiance qui lui avait indiqué ce SSM. 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Finalement, elle mobilisera à nouveau ses ressources relationnelles pour trouver une alternative : une autre thérapeute libérale, qui exerce en dehors de Bruxelles et à des tarifs plus élevés que ceux pratiqués par le SSM.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Aptos" panose="020B0004020202020204" pitchFamily="34" charset="0"/>
              </a:rPr>
              <a:t>Sophie résumera ainsi la situation : « C’est 60€/heure, c’est loin, mais le plus important dans ces cas-là, c’est la confiance en la thérapeute »</a:t>
            </a:r>
            <a:endParaRPr lang="fr-BE" sz="1800" kern="100" dirty="0">
              <a:effectLst/>
              <a:latin typeface="Adobe Devanagari" panose="02040503050201020203" pitchFamily="18" charset="0"/>
              <a:ea typeface="Aptos" panose="020B000402020202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E5C19-DF0A-44D9-88F9-8429F60443C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80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Difficultés d’accès aux SSM ne sont malheureusement PAS EXCEPTIONNELLES</a:t>
            </a:r>
          </a:p>
          <a:p>
            <a:pPr marL="171450" indent="-171450">
              <a:buFontTx/>
              <a:buChar char="-"/>
            </a:pPr>
            <a:r>
              <a:rPr lang="fr-FR" dirty="0"/>
              <a:t>Recensement 2022-2023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Seulement 1/4 demandes acceptées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Plus de 1/2  </a:t>
            </a:r>
            <a:r>
              <a:rPr lang="fr-FR" dirty="0" err="1"/>
              <a:t>roérientées</a:t>
            </a:r>
            <a:endParaRPr lang="fr-FR" dirty="0"/>
          </a:p>
          <a:p>
            <a:pPr marL="1085850" lvl="2" indent="-171450">
              <a:buFontTx/>
              <a:buChar char="-"/>
            </a:pPr>
            <a:r>
              <a:rPr lang="fr-FR" dirty="0"/>
              <a:t>Parmi réorientées : seulement 12% « service pas adapté »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Parmi réorientées : 71% « manque de disponibilité »</a:t>
            </a:r>
          </a:p>
          <a:p>
            <a:pPr marL="1085850" lvl="2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 Difficultés d’accès PAS </a:t>
            </a:r>
            <a:r>
              <a:rPr lang="fr-FR" dirty="0" err="1">
                <a:sym typeface="Wingdings" panose="05000000000000000000" pitchFamily="2" charset="2"/>
              </a:rPr>
              <a:t>dûes</a:t>
            </a:r>
            <a:r>
              <a:rPr lang="fr-FR" dirty="0">
                <a:sym typeface="Wingdings" panose="05000000000000000000" pitchFamily="2" charset="2"/>
              </a:rPr>
              <a:t> à une mauvaise orientation des patients, méconnaissance de l’offre… mais bien à la saturation</a:t>
            </a:r>
          </a:p>
          <a:p>
            <a:pPr marL="628650" lvl="1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Au total : près de 4/10 demandes réorientées en raison de la saturation du secteur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E5C19-DF0A-44D9-88F9-8429F60443C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750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pourrait penser que les réforme des PPL peut diminuer la pression sur les SSM, mais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E5C19-DF0A-44D9-88F9-8429F60443C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49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3E3B7-53C1-DAD8-01EC-6EA64D306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25CE36-DF90-4E08-9241-ACCABD74B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E9CD91-6EDF-F3F9-D0DD-0768EA49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3534-5840-4637-9B98-65282F8E62CF}" type="datetime1">
              <a:rPr lang="fr-BE" smtClean="0"/>
              <a:t>30-04-24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E521C-DFE1-7607-EDC6-BAFBD6B7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18BB28-F44A-00B9-EA3C-B80651EF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3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C036C-BA69-9FF8-D542-370D4CE5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6A8824-51A0-D285-6AD9-D219F3A44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34DA4-533D-ED0C-7467-AF26D85E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14A7-BBCB-4839-8843-F0F8C37AAC76}" type="datetime1">
              <a:rPr lang="fr-BE" smtClean="0"/>
              <a:t>30-04-24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9CF4D1-96AC-FB8E-CE9D-64479D85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1EACED-411E-1948-F628-C9600FE7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703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D655E3-4633-E0FD-4872-8B4CE98D1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05FD04-C2D0-8703-9C07-0E133E0E5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C26136-5CBE-5FDC-053E-AF07460F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E34-0BF5-43C8-9101-0431BDB979AC}" type="datetime1">
              <a:rPr lang="fr-BE" smtClean="0"/>
              <a:t>30-04-24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4AE70-52D2-65A9-0CA8-2B695231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85EE9-5B95-3691-ED30-F6917A3D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861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EB6E0-6DD8-8506-B692-0F6F6844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31862-02F6-1AD9-9E7D-07861939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99025-9520-03E3-BA21-DEF5D476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858-22C2-48F4-B849-E18B2D4FCA18}" type="datetime1">
              <a:rPr lang="fr-BE" smtClean="0"/>
              <a:t>30-04-24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BBB8B-1C89-D7D8-CD9A-A0E17C98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60DCD-7336-909D-3611-7C492843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59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C50B5-4E5F-34A5-5C05-6F6AE19C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2F92F2-24A7-80CE-459F-6B537452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184EEE-8BF6-5726-F047-4408348F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DBCE-A53C-4971-800B-FE43571ED0D0}" type="datetime1">
              <a:rPr lang="fr-BE" smtClean="0"/>
              <a:t>30-04-24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5A66D6-21B4-B0E1-C64D-45E8A219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F6490-8391-0A92-FFE2-E3FC7D92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393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6D322-AA5E-21CC-1108-E4E91DCA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59954-4B2C-07DC-689C-C81B02EDD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6DEBB7-C332-54B1-C182-81A1935DA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CAA23A-C735-1376-305A-206409CC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EFD-B50A-4D5E-B964-882522A314E7}" type="datetime1">
              <a:rPr lang="fr-BE" smtClean="0"/>
              <a:t>30-04-24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98374-0ED5-7066-0217-8375F667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F2E9D0-A955-ADD1-6A1C-961A7366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80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E0398-897E-FF94-BA6C-15FCBEBC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421729-EF1E-B713-F258-D1D093FF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D84590-197E-36C7-0AAE-10F0744FD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A4D567-940B-6428-85FD-08B4B32C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43C268-B3DF-214D-28C9-8FEC893F1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BE68C6-ED6D-9DDC-C117-98136CC5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D9DE-9204-4199-95E0-8E8450D6D4DF}" type="datetime1">
              <a:rPr lang="fr-BE" smtClean="0"/>
              <a:t>30-04-24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866451-9B37-6CD2-6CE0-1133EB8A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7044D5-1A66-D5B8-B542-88DF7EFB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4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66C73-B87A-0522-6C4D-38406B9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3126D6-7240-0E5C-E8EC-ABDC2F3C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C29-8F25-43DB-828E-FB62344B6C00}" type="datetime1">
              <a:rPr lang="fr-BE" smtClean="0"/>
              <a:t>30-04-24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55D2EA-D939-1DB6-1394-0F5252EC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1B49E6-6764-E500-7672-3955BDFC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25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EE571F-817A-3BCE-ED2A-799DDF68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3440-33C5-4D80-A3B0-8294E23B6BB6}" type="datetime1">
              <a:rPr lang="fr-BE" smtClean="0"/>
              <a:t>30-04-24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6C3F91-34BC-AD5B-BE2D-27F8D77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19ED3C-9CA2-EA20-FA8A-D338164F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47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295BA-4CC2-FC20-1404-8C1425A5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2B4AF-7805-AC2F-EB7F-3D99F458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F2C9AD-9EA6-8DD6-7DD6-8A12F4687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984B4-4A08-6687-8F7E-AFF0B4D7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16-E944-4917-B4A6-F8BFDEF819C0}" type="datetime1">
              <a:rPr lang="fr-BE" smtClean="0"/>
              <a:t>30-04-24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17435-87B0-C933-6F99-D469D95D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9E6E8D-DA0B-D86D-179E-51CD81E8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119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91465-AB2B-CD43-526D-CC541FFA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E0907D-3BDD-338B-089C-87D96D35D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B55A26-AFF2-7931-49BD-44A81AE0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1897BC-3D10-5EBF-8FBC-50674A64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8302-9582-44CE-B5B7-58509710C323}" type="datetime1">
              <a:rPr lang="fr-BE" smtClean="0"/>
              <a:t>30-04-24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411963-A6CA-9591-07E9-32F6340E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0515D-2804-D954-C455-1343D053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640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C36797-27F6-B066-77F1-50041906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C4696E-4778-90B1-3A85-77C9C2B84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EC787E-3B94-5155-7B56-725328BB5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3B780A-B3B4-444D-8FAE-13522BE03B76}" type="datetime1">
              <a:rPr lang="fr-BE" smtClean="0"/>
              <a:t>30-04-24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835EA9-E766-054F-18B7-4895495FD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269625-6A1F-AB00-FCC1-28C3F9D2B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A9481-2425-4024-9515-00E6B90D61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73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Espace réservé du contenu 7" descr="Une image contenant texte, Panneau de signalisation, plein air, signalisation&#10;&#10;Description générée automatiquement">
            <a:extLst>
              <a:ext uri="{FF2B5EF4-FFF2-40B4-BE49-F238E27FC236}">
                <a16:creationId xmlns:a16="http://schemas.microsoft.com/office/drawing/2014/main" id="{D9A13414-8873-AAD1-44D1-FD46461E4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6A1D30-E71C-1C4C-5A4B-0E8942D7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4A9481-2425-4024-9515-00E6B90D614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saturation des SSM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BB8B0F61-BA2E-D734-D0C6-5DF2D58F1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369991"/>
              </p:ext>
            </p:extLst>
          </p:nvPr>
        </p:nvGraphicFramePr>
        <p:xfrm>
          <a:off x="838200" y="1825625"/>
          <a:ext cx="10515600" cy="375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C81150-8F2C-29C5-2E69-AF4DC407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10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434150-15BC-BEA1-5FB5-DD12070DD062}"/>
              </a:ext>
            </a:extLst>
          </p:cNvPr>
          <p:cNvSpPr txBox="1"/>
          <p:nvPr/>
        </p:nvSpPr>
        <p:spPr>
          <a:xfrm>
            <a:off x="7157318" y="5664017"/>
            <a:ext cx="409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38%</a:t>
            </a:r>
            <a:r>
              <a:rPr lang="fr-FR" dirty="0">
                <a:latin typeface="Abadi Extra Light" panose="020B0204020104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C00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de </a:t>
            </a:r>
            <a:r>
              <a:rPr lang="fr-FR" u="sng" dirty="0">
                <a:solidFill>
                  <a:srgbClr val="C00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l’ensemble des demandes </a:t>
            </a:r>
            <a:r>
              <a:rPr lang="fr-FR" dirty="0">
                <a:solidFill>
                  <a:srgbClr val="C00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réorientées en raison de la </a:t>
            </a:r>
            <a:r>
              <a:rPr lang="fr-FR" sz="2400" b="1" dirty="0">
                <a:solidFill>
                  <a:srgbClr val="C00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saturation</a:t>
            </a:r>
            <a:endParaRPr lang="fr-BE" b="1" dirty="0">
              <a:solidFill>
                <a:srgbClr val="C0000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saturation des SSM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C81150-8F2C-29C5-2E69-AF4DC407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11</a:t>
            </a:fld>
            <a:endParaRPr lang="fr-BE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1FAEE761-C32B-8D27-AC0A-A07D8E8C7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6129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73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saturation des SSM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600" b="1" dirty="0">
                <a:latin typeface="Abadi Extra Light" panose="020B0204020104020204" pitchFamily="34" charset="0"/>
              </a:rPr>
              <a:t>Difficultés</a:t>
            </a:r>
            <a:r>
              <a:rPr lang="fr-FR" sz="3600" dirty="0">
                <a:latin typeface="Abadi Extra Light" panose="020B0204020104020204" pitchFamily="34" charset="0"/>
              </a:rPr>
              <a:t> d’accès supérieures à la moyenne</a:t>
            </a:r>
          </a:p>
          <a:p>
            <a:pPr marL="0" indent="0" algn="ctr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BE" sz="3600" dirty="0">
                <a:solidFill>
                  <a:srgbClr val="C00000"/>
                </a:solidFill>
                <a:latin typeface="Abadi Extra Light" panose="020B0204020104020204" pitchFamily="34" charset="0"/>
                <a:sym typeface="Wingdings 3" panose="05040102010807070707" pitchFamily="18" charset="2"/>
              </a:rPr>
              <a:t></a:t>
            </a:r>
            <a:r>
              <a:rPr lang="fr-BE" sz="3600" dirty="0">
                <a:latin typeface="Abadi Extra Light" panose="020B0204020104020204" pitchFamily="34" charset="0"/>
                <a:sym typeface="Wingdings 3" panose="05040102010807070707" pitchFamily="18" charset="2"/>
              </a:rPr>
              <a:t> </a:t>
            </a:r>
            <a:r>
              <a:rPr lang="fr-BE" sz="3600" dirty="0">
                <a:latin typeface="Abadi Extra Light" panose="020B0204020104020204" pitchFamily="34" charset="0"/>
                <a:sym typeface="Wingdings" panose="05000000000000000000" pitchFamily="2" charset="2"/>
              </a:rPr>
              <a:t>Publics </a:t>
            </a:r>
            <a:r>
              <a:rPr lang="fr-BE" sz="3600" u="sng" dirty="0">
                <a:latin typeface="Abadi Extra Light" panose="020B0204020104020204" pitchFamily="34" charset="0"/>
                <a:sym typeface="Wingdings" panose="05000000000000000000" pitchFamily="2" charset="2"/>
              </a:rPr>
              <a:t>enfants et adolescents</a:t>
            </a:r>
          </a:p>
          <a:p>
            <a:pPr marL="0" indent="0" algn="ctr">
              <a:buNone/>
            </a:pPr>
            <a:endParaRPr lang="fr-BE" sz="3600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BE" sz="3600" dirty="0">
                <a:solidFill>
                  <a:srgbClr val="C00000"/>
                </a:solidFill>
                <a:latin typeface="Abadi Extra Light" panose="020B0204020104020204" pitchFamily="34" charset="0"/>
                <a:sym typeface="Wingdings 3" panose="05040102010807070707" pitchFamily="18" charset="2"/>
              </a:rPr>
              <a:t></a:t>
            </a:r>
            <a:r>
              <a:rPr lang="fr-BE" sz="3600" dirty="0">
                <a:latin typeface="Abadi Extra Light" panose="020B0204020104020204" pitchFamily="34" charset="0"/>
                <a:sym typeface="Wingdings 3" panose="05040102010807070707" pitchFamily="18" charset="2"/>
              </a:rPr>
              <a:t> </a:t>
            </a:r>
            <a:r>
              <a:rPr lang="fr-BE" sz="3600" dirty="0">
                <a:latin typeface="Abadi Extra Light" panose="020B0204020104020204" pitchFamily="34" charset="0"/>
                <a:sym typeface="Wingdings" panose="05000000000000000000" pitchFamily="2" charset="2"/>
              </a:rPr>
              <a:t>Suivis (pédo-)</a:t>
            </a:r>
            <a:r>
              <a:rPr lang="fr-BE" sz="3600" u="sng" dirty="0">
                <a:latin typeface="Abadi Extra Light" panose="020B0204020104020204" pitchFamily="34" charset="0"/>
                <a:sym typeface="Wingdings" panose="05000000000000000000" pitchFamily="2" charset="2"/>
              </a:rPr>
              <a:t>psychiatres</a:t>
            </a:r>
            <a:endParaRPr lang="fr-BE" sz="3600" u="sng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7B4B82-8E12-A5F3-DE21-28C539D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27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Pénurie de psychiatres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endParaRPr lang="fr-BE" sz="36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7B4B82-8E12-A5F3-DE21-28C539D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13</a:t>
            </a:fld>
            <a:endParaRPr lang="fr-BE"/>
          </a:p>
        </p:txBody>
      </p:sp>
      <p:graphicFrame>
        <p:nvGraphicFramePr>
          <p:cNvPr id="7" name="Espace réservé du contenu 10">
            <a:extLst>
              <a:ext uri="{FF2B5EF4-FFF2-40B4-BE49-F238E27FC236}">
                <a16:creationId xmlns:a16="http://schemas.microsoft.com/office/drawing/2014/main" id="{4935CEEE-ADD6-35B2-571C-9FAF51F5E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99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hospitalier et résident.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5" name="Espace réservé du contenu 4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86893737-6A4B-C866-C099-B3BB422D8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190" y="2262232"/>
            <a:ext cx="7275781" cy="34253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FFCED9-C946-3F31-95E5-EF5DD0931C19}"/>
              </a:ext>
            </a:extLst>
          </p:cNvPr>
          <p:cNvSpPr txBox="1"/>
          <p:nvPr/>
        </p:nvSpPr>
        <p:spPr>
          <a:xfrm>
            <a:off x="7333307" y="2082099"/>
            <a:ext cx="4291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400" b="1" dirty="0">
                <a:latin typeface="Abadi Extra Light" panose="020B0204020104020204" pitchFamily="34" charset="0"/>
                <a:sym typeface="Wingdings" panose="05000000000000000000" pitchFamily="2" charset="2"/>
              </a:rPr>
              <a:t> Temps d’attente </a:t>
            </a: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longs pour hospitalisation psychiatrique</a:t>
            </a:r>
          </a:p>
          <a:p>
            <a:pPr algn="ctr"/>
            <a:endParaRPr lang="fr-FR" sz="2400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Abadi Extra Light" panose="020B0204020104020204" pitchFamily="34" charset="0"/>
                <a:sym typeface="Wingdings" panose="05000000000000000000" pitchFamily="2" charset="2"/>
              </a:rPr>
              <a:t>Professionnel.le.s</a:t>
            </a: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Abadi Extra Light" panose="020B0204020104020204" pitchFamily="34" charset="0"/>
                <a:sym typeface="Wingdings" panose="05000000000000000000" pitchFamily="2" charset="2"/>
              </a:rPr>
              <a:t>contraint.e.s</a:t>
            </a: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 de </a:t>
            </a:r>
            <a:r>
              <a:rPr lang="fr-FR" sz="2400" b="1" dirty="0">
                <a:latin typeface="Abadi Extra Light" panose="020B0204020104020204" pitchFamily="34" charset="0"/>
                <a:sym typeface="Wingdings" panose="05000000000000000000" pitchFamily="2" charset="2"/>
              </a:rPr>
              <a:t>négocier</a:t>
            </a: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 à l’admission</a:t>
            </a:r>
          </a:p>
          <a:p>
            <a:pPr algn="ctr"/>
            <a:endParaRPr lang="fr-FR" sz="2400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 Patients psychiatriques </a:t>
            </a:r>
            <a:b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</a:br>
            <a:r>
              <a:rPr lang="fr-FR" sz="2400" b="1" dirty="0">
                <a:latin typeface="Abadi Extra Light" panose="020B0204020104020204" pitchFamily="34" charset="0"/>
                <a:sym typeface="Wingdings" panose="05000000000000000000" pitchFamily="2" charset="2"/>
              </a:rPr>
              <a:t>(mal) « accueillis » </a:t>
            </a:r>
            <a:br>
              <a:rPr lang="fr-FR" sz="2400" b="1" dirty="0">
                <a:latin typeface="Abadi Extra Light" panose="020B0204020104020204" pitchFamily="34" charset="0"/>
                <a:sym typeface="Wingdings" panose="05000000000000000000" pitchFamily="2" charset="2"/>
              </a:rPr>
            </a:b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dans des homes, </a:t>
            </a:r>
            <a:b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</a:br>
            <a:r>
              <a:rPr lang="fr-FR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mais aussi SHNA ou rue</a:t>
            </a:r>
            <a:endParaRPr lang="fr-BE" sz="2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0C654B-F6D8-9A9C-D0FF-5C47059F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14</a:t>
            </a:fld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73250A-8887-3BAA-3AE8-E98A7439B691}"/>
              </a:ext>
            </a:extLst>
          </p:cNvPr>
          <p:cNvSpPr txBox="1"/>
          <p:nvPr/>
        </p:nvSpPr>
        <p:spPr>
          <a:xfrm>
            <a:off x="2162343" y="5867750"/>
            <a:ext cx="40577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 : SPF Santé publique, « Données du PHARES dans les soins de santé : Soins en santé mentale », 2021, p.10</a:t>
            </a:r>
            <a:endParaRPr lang="fr-BE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latin typeface="Abadi Extra Light" panose="020B0204020104020204" pitchFamily="34" charset="0"/>
              </a:rPr>
              <a:t>Accessibilité</a:t>
            </a:r>
            <a:endParaRPr lang="fr-BE" sz="5400" b="1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4400" dirty="0">
                <a:latin typeface="Abadi Extra Light" panose="020B0204020104020204" pitchFamily="34" charset="0"/>
              </a:rPr>
              <a:t>1. Comment </a:t>
            </a:r>
            <a:r>
              <a:rPr lang="fr-FR" sz="4400" b="1" dirty="0">
                <a:latin typeface="Abadi Extra Light" panose="020B0204020104020204" pitchFamily="34" charset="0"/>
              </a:rPr>
              <a:t>« désaturer » les SSM </a:t>
            </a:r>
            <a:r>
              <a:rPr lang="fr-FR" sz="4400" dirty="0">
                <a:latin typeface="Abadi Extra Light" panose="020B0204020104020204" pitchFamily="34" charset="0"/>
              </a:rPr>
              <a:t>?</a:t>
            </a:r>
            <a:br>
              <a:rPr lang="fr-FR" sz="4400" dirty="0">
                <a:latin typeface="Abadi Extra Light" panose="020B0204020104020204" pitchFamily="34" charset="0"/>
              </a:rPr>
            </a:br>
            <a:endParaRPr lang="fr-FR" sz="44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4400" dirty="0">
                <a:latin typeface="Abadi Extra Light" panose="020B0204020104020204" pitchFamily="34" charset="0"/>
              </a:rPr>
              <a:t>2. Comment lutter contre la </a:t>
            </a:r>
            <a:br>
              <a:rPr lang="fr-FR" sz="4400" dirty="0">
                <a:latin typeface="Abadi Extra Light" panose="020B0204020104020204" pitchFamily="34" charset="0"/>
              </a:rPr>
            </a:br>
            <a:r>
              <a:rPr lang="fr-FR" sz="4400" b="1" dirty="0">
                <a:latin typeface="Abadi Extra Light" panose="020B0204020104020204" pitchFamily="34" charset="0"/>
              </a:rPr>
              <a:t>pénurie de psychiatres </a:t>
            </a:r>
            <a:r>
              <a:rPr lang="fr-FR" sz="4400" dirty="0">
                <a:latin typeface="Abadi Extra Light" panose="020B0204020104020204" pitchFamily="34" charset="0"/>
              </a:rPr>
              <a:t>?</a:t>
            </a:r>
            <a:br>
              <a:rPr lang="fr-FR" sz="4400" dirty="0">
                <a:latin typeface="Abadi Extra Light" panose="020B0204020104020204" pitchFamily="34" charset="0"/>
              </a:rPr>
            </a:br>
            <a:endParaRPr lang="fr-FR" sz="44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4400" dirty="0">
                <a:latin typeface="Abadi Extra Light" panose="020B0204020104020204" pitchFamily="34" charset="0"/>
              </a:rPr>
              <a:t>3. Comment </a:t>
            </a:r>
            <a:r>
              <a:rPr lang="fr-FR" sz="4400" b="1" dirty="0">
                <a:latin typeface="Abadi Extra Light" panose="020B0204020104020204" pitchFamily="34" charset="0"/>
              </a:rPr>
              <a:t>améliorer l’accessibilité </a:t>
            </a:r>
            <a:r>
              <a:rPr lang="fr-FR" sz="4400" dirty="0">
                <a:latin typeface="Abadi Extra Light" panose="020B0204020104020204" pitchFamily="34" charset="0"/>
              </a:rPr>
              <a:t>des soins de santé mentale (</a:t>
            </a:r>
            <a:r>
              <a:rPr lang="fr-FR" sz="4400" dirty="0" err="1">
                <a:latin typeface="Abadi Extra Light" panose="020B0204020104020204" pitchFamily="34" charset="0"/>
              </a:rPr>
              <a:t>ambu</a:t>
            </a:r>
            <a:r>
              <a:rPr lang="fr-FR" sz="4400" dirty="0">
                <a:latin typeface="Abadi Extra Light" panose="020B0204020104020204" pitchFamily="34" charset="0"/>
              </a:rPr>
              <a:t>., résidentiels et </a:t>
            </a:r>
            <a:r>
              <a:rPr lang="fr-FR" sz="4400" dirty="0" err="1">
                <a:latin typeface="Abadi Extra Light" panose="020B0204020104020204" pitchFamily="34" charset="0"/>
              </a:rPr>
              <a:t>hospit</a:t>
            </a:r>
            <a:r>
              <a:rPr lang="fr-FR" sz="4400" dirty="0">
                <a:latin typeface="Abadi Extra Light" panose="020B0204020104020204" pitchFamily="34" charset="0"/>
              </a:rPr>
              <a:t>.) ?</a:t>
            </a:r>
            <a:endParaRPr lang="fr-BE" sz="44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B49B2F-CEA4-F48A-9459-DE78F2BC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7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Deux thématiques retenues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latin typeface="Abadi Extra Light" panose="020B0204020104020204" pitchFamily="34" charset="0"/>
              </a:rPr>
              <a:t>Prévention et promotion de la santé mentale</a:t>
            </a:r>
            <a:r>
              <a:rPr lang="fr-FR" sz="3600" dirty="0">
                <a:latin typeface="Abadi Extra Light" panose="020B0204020104020204" pitchFamily="34" charset="0"/>
              </a:rPr>
              <a:t> : </a:t>
            </a:r>
            <a:br>
              <a:rPr lang="fr-FR" sz="3600" dirty="0">
                <a:latin typeface="Abadi Extra Light" panose="020B0204020104020204" pitchFamily="34" charset="0"/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agir en amont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>
                <a:latin typeface="Abadi Extra Light" panose="020B0204020104020204" pitchFamily="34" charset="0"/>
              </a:rPr>
              <a:t> sur les déterminants sociaux et environnementaux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>
                <a:latin typeface="Abadi Extra Light" panose="020B0204020104020204" pitchFamily="34" charset="0"/>
              </a:rPr>
              <a:t> en menant des actions communautaires, de sensibilisation,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>
                <a:latin typeface="Abadi Extra Light" panose="020B0204020104020204" pitchFamily="34" charset="0"/>
              </a:rPr>
              <a:t> sur le long terme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latin typeface="Abadi Extra Light" panose="020B0204020104020204" pitchFamily="34" charset="0"/>
              </a:rPr>
              <a:t>Améliorer l’accès aux soins </a:t>
            </a:r>
            <a:r>
              <a:rPr lang="fr-FR" sz="3600" dirty="0">
                <a:latin typeface="Abadi Extra Light" panose="020B0204020104020204" pitchFamily="34" charset="0"/>
              </a:rPr>
              <a:t>: </a:t>
            </a:r>
            <a:br>
              <a:rPr lang="fr-FR" sz="3600" dirty="0">
                <a:latin typeface="Abadi Extra Light" panose="020B0204020104020204" pitchFamily="34" charset="0"/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répondre aujourd’hui aux besoins des publics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>
                <a:latin typeface="Abadi Extra Light" panose="020B0204020104020204" pitchFamily="34" charset="0"/>
              </a:rPr>
              <a:t> en soins ambulatoires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>
                <a:latin typeface="Abadi Extra Light" panose="020B0204020104020204" pitchFamily="34" charset="0"/>
              </a:rPr>
              <a:t> en soins hospitaliers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>
                <a:latin typeface="Abadi Extra Light" panose="020B0204020104020204" pitchFamily="34" charset="0"/>
              </a:rPr>
              <a:t> en accompagnements résidentiels </a:t>
            </a:r>
            <a:r>
              <a:rPr lang="fr-FR" sz="2600" dirty="0" err="1">
                <a:latin typeface="Abadi Extra Light" panose="020B0204020104020204" pitchFamily="34" charset="0"/>
              </a:rPr>
              <a:t>extra-hospitalier</a:t>
            </a:r>
            <a:endParaRPr lang="fr-BE" sz="26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369195-C8DD-15DC-6016-640154CF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63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Sources :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Abadi Extra Light" panose="020B02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latin typeface="Abadi Extra Light" panose="020B0204020104020204" pitchFamily="34" charset="0"/>
              </a:rPr>
              <a:t>Entretiens approfondis </a:t>
            </a:r>
            <a:r>
              <a:rPr lang="fr-FR" dirty="0">
                <a:latin typeface="Abadi Extra Light" panose="020B0204020104020204" pitchFamily="34" charset="0"/>
              </a:rPr>
              <a:t>auprès de de « </a:t>
            </a:r>
            <a:r>
              <a:rPr lang="fr-FR" dirty="0" err="1">
                <a:latin typeface="Abadi Extra Light" panose="020B0204020104020204" pitchFamily="34" charset="0"/>
              </a:rPr>
              <a:t>patient.e.s</a:t>
            </a:r>
            <a:r>
              <a:rPr lang="fr-FR" dirty="0">
                <a:latin typeface="Abadi Extra Light" panose="020B0204020104020204" pitchFamily="34" charset="0"/>
              </a:rPr>
              <a:t> 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Abadi Extra Light" panose="020B0204020104020204" pitchFamily="34" charset="0"/>
              </a:rPr>
              <a:t> Plus de 50 témoignages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Abadi Extra Light" panose="020B0204020104020204" pitchFamily="34" charset="0"/>
              </a:rPr>
              <a:t> Personnes qui adressent une demande de soin/accompagnement</a:t>
            </a:r>
          </a:p>
          <a:p>
            <a:pPr marL="457200" lvl="1" indent="0">
              <a:buNone/>
            </a:pPr>
            <a:endParaRPr lang="fr-FR" sz="2000" dirty="0">
              <a:latin typeface="Abadi Extra Light" panose="020B02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latin typeface="Abadi Extra Light" panose="020B0204020104020204" pitchFamily="34" charset="0"/>
              </a:rPr>
              <a:t>Recensements</a:t>
            </a:r>
            <a:r>
              <a:rPr lang="fr-FR" dirty="0">
                <a:latin typeface="Abadi Extra Light" panose="020B0204020104020204" pitchFamily="34" charset="0"/>
              </a:rPr>
              <a:t> des demandes adressées aux SSM bruxellois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Abadi Extra Light" panose="020B0204020104020204" pitchFamily="34" charset="0"/>
              </a:rPr>
              <a:t> fin 2020 début 2021 : 1.225 demandes documentées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Abadi Extra Light" panose="020B0204020104020204" pitchFamily="34" charset="0"/>
              </a:rPr>
              <a:t> fin 2022 début 2023 : 2.602 demandes documentées</a:t>
            </a: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C3E1C2-2C3E-3724-AD72-1934D92C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26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portraits (1)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Abadi Extra Light" panose="020B0204020104020204" pitchFamily="34" charset="0"/>
              </a:rPr>
              <a:t>Sophie – mère d’un enfant harcelé à l’école</a:t>
            </a:r>
          </a:p>
          <a:p>
            <a:pPr marL="0" indent="0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600" i="1" dirty="0">
                <a:latin typeface="Abadi Extra Light" panose="020B0204020104020204" pitchFamily="34" charset="0"/>
              </a:rPr>
              <a:t>« C’est 60€/heure, c’est loin, mais le plus important dans ces cas-là c’est la confiance en le thérapeute »</a:t>
            </a:r>
            <a:endParaRPr lang="fr-BE" sz="3600" i="1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7ED9AE-41EB-9D53-D786-C0CD2711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91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portraits (2)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Abadi Extra Light" panose="020B0204020104020204" pitchFamily="34" charset="0"/>
              </a:rPr>
              <a:t>Diallo – jeune femme d’origine étrangère, témoigne de difficultés sur plusieurs générations</a:t>
            </a:r>
          </a:p>
          <a:p>
            <a:pPr marL="0" indent="0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600" i="1" dirty="0">
                <a:latin typeface="Abadi Extra Light" panose="020B0204020104020204" pitchFamily="34" charset="0"/>
              </a:rPr>
              <a:t>« Je ne me suis pas sentie écoutée en tant que femme racisée venant d’un pays en guerre »</a:t>
            </a:r>
            <a:endParaRPr lang="fr-BE" sz="3600" i="1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9D18F4-8226-8540-D6C7-0683BA15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83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portraits (3)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Abadi Extra Light" panose="020B0204020104020204" pitchFamily="34" charset="0"/>
              </a:rPr>
              <a:t>Dylan – orienté vers le soin par la justice </a:t>
            </a:r>
          </a:p>
          <a:p>
            <a:pPr marL="0" indent="0">
              <a:buNone/>
            </a:pPr>
            <a:endParaRPr lang="fr-FR" sz="36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600" i="1" dirty="0">
                <a:latin typeface="Abadi Extra Light" panose="020B0204020104020204" pitchFamily="34" charset="0"/>
              </a:rPr>
              <a:t>« J’ai appelé une dizaine d’associations. À chaque fois, il y avait un délai important et ils me référaient vers d’autres services »</a:t>
            </a:r>
          </a:p>
          <a:p>
            <a:pPr marL="0" indent="0">
              <a:buNone/>
            </a:pPr>
            <a:endParaRPr lang="fr-BE" sz="36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949E58-3621-7150-C312-1BDB19ED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52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portraits(4)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Sandrine – accompagnatrice de familles d’accueil (MENA)</a:t>
            </a:r>
          </a:p>
          <a:p>
            <a:pPr marL="0" indent="0">
              <a:buNone/>
            </a:pPr>
            <a:endParaRPr lang="fr-FR" sz="32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200" i="1" dirty="0">
                <a:latin typeface="Abadi Extra Light" panose="020B0204020104020204" pitchFamily="34" charset="0"/>
              </a:rPr>
              <a:t>« Les services plus spécialisés dans le travail avec des personnes en situation d’exil n’ont plus de place. </a:t>
            </a:r>
            <a:br>
              <a:rPr lang="fr-FR" sz="3200" i="1" dirty="0">
                <a:latin typeface="Abadi Extra Light" panose="020B0204020104020204" pitchFamily="34" charset="0"/>
              </a:rPr>
            </a:br>
            <a:r>
              <a:rPr lang="fr-FR" sz="3200" i="1" dirty="0">
                <a:latin typeface="Abadi Extra Light" panose="020B0204020104020204" pitchFamily="34" charset="0"/>
              </a:rPr>
              <a:t>On passe toute la journée au téléphone pour trouver un psy… ou ne même pas le trouver »</a:t>
            </a:r>
            <a:endParaRPr lang="fr-BE" sz="3200" i="1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DFF73-D03A-C33F-95C9-D8FDD037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25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 : portraits (5)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Laura – mère de six enfants, cherche un suivi à la suite d’une grave dispute entre frères</a:t>
            </a:r>
          </a:p>
          <a:p>
            <a:pPr marL="0" indent="0">
              <a:buNone/>
            </a:pPr>
            <a:endParaRPr lang="fr-FR" sz="32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BE" sz="3200" i="1" dirty="0">
                <a:latin typeface="Abadi Extra Light" panose="020B0204020104020204" pitchFamily="34" charset="0"/>
              </a:rPr>
              <a:t>« Le grand frère avait déjà été suivi dans ce centre, donc je connaissais le service »</a:t>
            </a: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6A0A3C-3696-2861-F060-9CAE280C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2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Accessibilité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Primauté de la confiance dans le cheminement vers le soin</a:t>
            </a:r>
          </a:p>
          <a:p>
            <a:pPr marL="0" indent="0" algn="ctr">
              <a:buNone/>
            </a:pPr>
            <a:endParaRPr lang="fr-FR" sz="32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Importantes difficultés d’accès </a:t>
            </a:r>
            <a:br>
              <a:rPr lang="fr-FR" sz="3200" dirty="0">
                <a:latin typeface="Abadi Extra Light" panose="020B0204020104020204" pitchFamily="34" charset="0"/>
              </a:rPr>
            </a:br>
            <a:r>
              <a:rPr lang="fr-FR" sz="3200" dirty="0">
                <a:latin typeface="Abadi Extra Light" panose="020B0204020104020204" pitchFamily="34" charset="0"/>
              </a:rPr>
              <a:t>en raison de la saturation du secteur</a:t>
            </a:r>
            <a:endParaRPr lang="fr-BE" sz="32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6A0A3C-3696-2861-F060-9CAE280C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9481-2425-4024-9515-00E6B90D614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08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947</Words>
  <Application>Microsoft Office PowerPoint</Application>
  <PresentationFormat>Grand écran</PresentationFormat>
  <Paragraphs>120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Abadi Extra Light</vt:lpstr>
      <vt:lpstr>Adobe Devanagari</vt:lpstr>
      <vt:lpstr>Aptos</vt:lpstr>
      <vt:lpstr>Aptos Display</vt:lpstr>
      <vt:lpstr>Arial</vt:lpstr>
      <vt:lpstr>Courier New</vt:lpstr>
      <vt:lpstr>Wingdings</vt:lpstr>
      <vt:lpstr>Thème Office</vt:lpstr>
      <vt:lpstr>Présentation PowerPoint</vt:lpstr>
      <vt:lpstr>Deux thématiques retenues</vt:lpstr>
      <vt:lpstr>Accessibilité</vt:lpstr>
      <vt:lpstr>Accessibilité : portraits (1)</vt:lpstr>
      <vt:lpstr>Accessibilité : portraits (2)</vt:lpstr>
      <vt:lpstr>Accessibilité : portraits (3)</vt:lpstr>
      <vt:lpstr>Accessibilité : portraits(4)</vt:lpstr>
      <vt:lpstr>Accessibilité : portraits (5)</vt:lpstr>
      <vt:lpstr>Accessibilité</vt:lpstr>
      <vt:lpstr>Accessibilité : saturation des SSM</vt:lpstr>
      <vt:lpstr>Accessibilité : saturation des SSM</vt:lpstr>
      <vt:lpstr>Accessibilité : saturation des SSM</vt:lpstr>
      <vt:lpstr>Accessibilité : Pénurie de psychiatres</vt:lpstr>
      <vt:lpstr>Accessibilité : hospitalier et résident.</vt:lpstr>
      <vt:lpstr>Accessibilité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Susswein</dc:creator>
  <cp:lastModifiedBy>Alexandra Taroi</cp:lastModifiedBy>
  <cp:revision>12</cp:revision>
  <dcterms:created xsi:type="dcterms:W3CDTF">2024-04-22T12:47:47Z</dcterms:created>
  <dcterms:modified xsi:type="dcterms:W3CDTF">2024-04-30T09:08:30Z</dcterms:modified>
</cp:coreProperties>
</file>