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93" r:id="rId4"/>
    <p:sldId id="297" r:id="rId5"/>
    <p:sldId id="292" r:id="rId6"/>
    <p:sldId id="294" r:id="rId7"/>
    <p:sldId id="298" r:id="rId8"/>
    <p:sldId id="295" r:id="rId9"/>
    <p:sldId id="299" r:id="rId10"/>
    <p:sldId id="290" r:id="rId11"/>
    <p:sldId id="300" r:id="rId12"/>
    <p:sldId id="28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Susswein" userId="4e92d56d-c59b-44a0-a241-85c45b831850" providerId="ADAL" clId="{8C843848-6A8F-48F4-BBAA-B51B4AD6A53C}"/>
    <pc:docChg chg="delSld modSld sldOrd">
      <pc:chgData name="Robin Susswein" userId="4e92d56d-c59b-44a0-a241-85c45b831850" providerId="ADAL" clId="{8C843848-6A8F-48F4-BBAA-B51B4AD6A53C}" dt="2024-04-25T08:41:35.766" v="13" actId="2696"/>
      <pc:docMkLst>
        <pc:docMk/>
      </pc:docMkLst>
      <pc:sldChg chg="modSp mod ord">
        <pc:chgData name="Robin Susswein" userId="4e92d56d-c59b-44a0-a241-85c45b831850" providerId="ADAL" clId="{8C843848-6A8F-48F4-BBAA-B51B4AD6A53C}" dt="2024-04-25T08:41:29.893" v="12"/>
        <pc:sldMkLst>
          <pc:docMk/>
          <pc:sldMk cId="953100560" sldId="288"/>
        </pc:sldMkLst>
        <pc:spChg chg="mod">
          <ac:chgData name="Robin Susswein" userId="4e92d56d-c59b-44a0-a241-85c45b831850" providerId="ADAL" clId="{8C843848-6A8F-48F4-BBAA-B51B4AD6A53C}" dt="2024-04-25T08:41:29.893" v="12"/>
          <ac:spMkLst>
            <pc:docMk/>
            <pc:sldMk cId="953100560" sldId="288"/>
            <ac:spMk id="3" creationId="{291FA84C-2D9B-A10A-0E00-F70B6D367BDE}"/>
          </ac:spMkLst>
        </pc:spChg>
      </pc:sldChg>
      <pc:sldChg chg="modSp del mod">
        <pc:chgData name="Robin Susswein" userId="4e92d56d-c59b-44a0-a241-85c45b831850" providerId="ADAL" clId="{8C843848-6A8F-48F4-BBAA-B51B4AD6A53C}" dt="2024-04-25T08:41:35.766" v="13" actId="2696"/>
        <pc:sldMkLst>
          <pc:docMk/>
          <pc:sldMk cId="2073332219" sldId="296"/>
        </pc:sldMkLst>
        <pc:spChg chg="mod">
          <ac:chgData name="Robin Susswein" userId="4e92d56d-c59b-44a0-a241-85c45b831850" providerId="ADAL" clId="{8C843848-6A8F-48F4-BBAA-B51B4AD6A53C}" dt="2024-04-25T08:41:23.010" v="9" actId="21"/>
          <ac:spMkLst>
            <pc:docMk/>
            <pc:sldMk cId="2073332219" sldId="296"/>
            <ac:spMk id="3" creationId="{291FA84C-2D9B-A10A-0E00-F70B6D367B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C27FD-54C9-4CB5-5264-007BA678F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0CC3AB-360A-3C40-1DDF-99847EF45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67865C-8CAB-C454-5ACE-359B153B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E8500-2CA8-25AF-4642-4405CB52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06A98F-3A43-2C1D-5DC8-8D677A6F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297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F2943-37A4-9EA7-BD22-B0E6EAA0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D22521-85F3-C322-C82A-6101D8244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8BB45B-3654-BD8F-2236-E6FD7A40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D8FC0-3748-EDA9-2B67-A09E7125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37F792-9994-8593-AA94-310E7496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107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177275-12B5-8F7A-A0FB-90A7C75F0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15FB34-1761-3172-4A6B-3BD4ACCC7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8A8AD0-B40F-1844-2414-A9C08508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68949-9D0B-40A5-6F77-0C128196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F243BA-CC3F-7043-6203-B6B67225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458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C0194-1C21-F96C-FA84-5F3AFDA5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01661D-A3BD-F77E-0044-44BB34C7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A23950-AF04-28F5-5C5D-EC24788F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612DFB-E7F8-CCB9-C2A0-01B45BF0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72EAF-1946-A4DA-0CB3-9755FBE7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514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55341-5F9A-2252-7AC4-6EC8F6F1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4526CE-1DBE-E121-AB5A-55124CFAF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D230F7-3C34-226A-5B64-24694A9D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44F55A-93A0-9FB3-402F-107C1885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ED331C-EC7B-A697-F08D-EA8024D8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913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9AD65-7DC1-4AA3-2DC2-2B44B89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A453F-9534-1D42-7CAD-6C92B763F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BDE4C5-FC48-34FD-F552-F21C52FBB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DABA64-51E3-32C2-5EE0-48B42568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D6F8EF-E27A-9364-8104-372638AB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17AB6F-8E54-A8D9-5E51-536CE00D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099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C9335-B4C1-6C44-104B-E75ABB66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AF056C-CCFF-2897-565F-0C95AD621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A3D683-313D-8C21-9118-BC0A169B2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7CD9AA-7D7D-31B3-2395-EFB2D4DF3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5659E9-9C65-FDE3-EEEA-9728AD7D2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69610E-B505-6301-8D98-C52FDA64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180BFE-17C8-03E3-2D09-7180CAEB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472C9F-0DF6-D6D3-BF19-7B469416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506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74C14-6B92-1D36-F6C9-8F9BF0BD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7D9B45-8E8C-185C-0148-B845FA39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F77E13-F622-F0E3-2123-B14AEA7F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550AA0-FB5A-058D-2C0E-BE34804A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38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56842D-C611-AF95-740B-6A65D271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A613C0-D556-C389-3E42-FDCD6F1C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623D8A-0CDA-5509-4BA4-D0CDF0E6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410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76EC0-90A2-EA59-B78E-691C0124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23AB9C-2B71-F8C9-1D07-B237137D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F1EFAF-8B0A-1346-1226-191EB4B25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5909D3-B6F5-9C6B-5F01-E0CDE70C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D1DC0-3160-80E9-868E-3F9E7D23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02C55D-DC15-D16D-30BA-13039E55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1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62FFB-1D41-2FED-7F8B-CD65BCA2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673874-90E7-60AF-F181-898F3714D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D6F5C0-A05A-A188-7BCB-9020EC599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8354A-C838-2513-A685-17262A8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80A3D4-ACD2-6E18-56C7-9352DF5B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DC6C53-A98C-35D4-2DFB-F59F84D9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166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2D2D78-6C68-6F93-FA37-6894B0E0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3E250-E7E7-5E03-2A49-C7E9A9DB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2C11B-541E-BD21-45FB-886FC9280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171B8-32A5-4564-88D5-583B6995D97F}" type="datetimeFigureOut">
              <a:rPr lang="fr-BE" smtClean="0"/>
              <a:t>25-04-24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D44FA4-6551-9BD8-1D98-6AC4A96D9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5DF83-4BB6-7ADC-633C-09EDE8DAA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92459-09A4-43FF-927C-E9C3F33CAEB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8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egalites.be/Les-inegalites-sociales-et-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7" descr="Une image contenant texte, Panneau de signalisation, plein air, signalisation&#10;&#10;Description générée automatiquement">
            <a:extLst>
              <a:ext uri="{FF2B5EF4-FFF2-40B4-BE49-F238E27FC236}">
                <a16:creationId xmlns:a16="http://schemas.microsoft.com/office/drawing/2014/main" id="{0B44AC8C-1031-54A8-C195-D41BA59DC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latin typeface="Abadi Extra Light" panose="020B0204020104020204" pitchFamily="34" charset="0"/>
              </a:rPr>
              <a:t>Prévention et promotion de la santé</a:t>
            </a:r>
            <a:endParaRPr lang="fr-BE" sz="5400" b="1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1. Comment agir sur les </a:t>
            </a:r>
            <a:r>
              <a:rPr lang="fr-FR" sz="3200" b="1" dirty="0">
                <a:latin typeface="Abadi Extra Light" panose="020B0204020104020204" pitchFamily="34" charset="0"/>
              </a:rPr>
              <a:t>déterminants sociaux et environnementaux </a:t>
            </a:r>
            <a:r>
              <a:rPr lang="fr-FR" sz="3200" dirty="0">
                <a:latin typeface="Abadi Extra Light" panose="020B0204020104020204" pitchFamily="34" charset="0"/>
              </a:rPr>
              <a:t>de la santé mentale ?</a:t>
            </a:r>
          </a:p>
          <a:p>
            <a:pPr marL="0" indent="0" algn="ctr">
              <a:buNone/>
            </a:pPr>
            <a:endParaRPr lang="fr-FR" sz="32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2. Comment </a:t>
            </a:r>
            <a:r>
              <a:rPr lang="fr-FR" sz="3200" b="1" dirty="0">
                <a:latin typeface="Abadi Extra Light" panose="020B0204020104020204" pitchFamily="34" charset="0"/>
              </a:rPr>
              <a:t>prévenir</a:t>
            </a:r>
            <a:r>
              <a:rPr lang="fr-FR" sz="3200" dirty="0">
                <a:latin typeface="Abadi Extra Light" panose="020B0204020104020204" pitchFamily="34" charset="0"/>
              </a:rPr>
              <a:t> les problématiques de santé mentale notamment chez les </a:t>
            </a:r>
            <a:r>
              <a:rPr lang="fr-FR" sz="3200" b="1" dirty="0">
                <a:latin typeface="Abadi Extra Light" panose="020B0204020104020204" pitchFamily="34" charset="0"/>
              </a:rPr>
              <a:t>enfants</a:t>
            </a:r>
            <a:r>
              <a:rPr lang="fr-FR" sz="3200" dirty="0">
                <a:latin typeface="Abadi Extra Light" panose="020B0204020104020204" pitchFamily="34" charset="0"/>
              </a:rPr>
              <a:t> et les </a:t>
            </a:r>
            <a:r>
              <a:rPr lang="fr-FR" sz="3200" b="1" dirty="0">
                <a:latin typeface="Abadi Extra Light" panose="020B0204020104020204" pitchFamily="34" charset="0"/>
              </a:rPr>
              <a:t>jeunes </a:t>
            </a:r>
            <a:r>
              <a:rPr lang="fr-FR" sz="3200" dirty="0">
                <a:latin typeface="Abadi Extra Light" panose="020B0204020104020204" pitchFamily="34" charset="0"/>
              </a:rPr>
              <a:t>? </a:t>
            </a:r>
          </a:p>
          <a:p>
            <a:pPr marL="0" indent="0" algn="ctr">
              <a:buNone/>
            </a:pPr>
            <a:endParaRPr lang="fr-FR" sz="3200" dirty="0">
              <a:latin typeface="Abadi Extra Light" panose="020B0204020104020204" pitchFamily="34" charset="0"/>
            </a:endParaRPr>
          </a:p>
          <a:p>
            <a:pPr marL="0" indent="0" algn="ctr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3. Comment </a:t>
            </a:r>
            <a:r>
              <a:rPr lang="fr-FR" sz="3200" b="1" dirty="0">
                <a:latin typeface="Abadi Extra Light" panose="020B0204020104020204" pitchFamily="34" charset="0"/>
              </a:rPr>
              <a:t>déstigmatiser</a:t>
            </a:r>
            <a:r>
              <a:rPr lang="fr-FR" sz="3200" dirty="0">
                <a:latin typeface="Abadi Extra Light" panose="020B0204020104020204" pitchFamily="34" charset="0"/>
              </a:rPr>
              <a:t> les troubles psychiatriques et les problèmes de santé mentale ?</a:t>
            </a:r>
          </a:p>
          <a:p>
            <a:pPr marL="0" indent="0" algn="ctr">
              <a:buNone/>
            </a:pPr>
            <a:endParaRPr lang="fr-FR" sz="32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47A2519-17C4-492C-0C80-9DB92316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63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45502" cy="1325563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badi Extra Light" panose="020B0204020104020204" pitchFamily="34" charset="0"/>
              </a:rPr>
              <a:t>« DALY » (écart de santé) : nombre d’</a:t>
            </a:r>
            <a:r>
              <a:rPr lang="fr-FR" sz="2400" b="1" dirty="0">
                <a:latin typeface="Abadi Extra Light" panose="020B0204020104020204" pitchFamily="34" charset="0"/>
              </a:rPr>
              <a:t>années de vie </a:t>
            </a:r>
            <a:r>
              <a:rPr lang="fr-FR" sz="2400" dirty="0">
                <a:latin typeface="Abadi Extra Light" panose="020B0204020104020204" pitchFamily="34" charset="0"/>
              </a:rPr>
              <a:t>potentiellement</a:t>
            </a:r>
            <a:r>
              <a:rPr lang="fr-FR" sz="2400" b="1" dirty="0">
                <a:latin typeface="Abadi Extra Light" panose="020B0204020104020204" pitchFamily="34" charset="0"/>
              </a:rPr>
              <a:t> en bonne santé perdues</a:t>
            </a:r>
            <a:r>
              <a:rPr lang="fr-FR" sz="2400" dirty="0">
                <a:latin typeface="Abadi Extra Light" panose="020B0204020104020204" pitchFamily="34" charset="0"/>
              </a:rPr>
              <a:t> à cause de la morbidité, de l’invalidité et de la mortalité »</a:t>
            </a:r>
            <a:endParaRPr lang="fr-BE" sz="24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1C240B-2148-4AB7-9001-9E90DC66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98" y="1414130"/>
            <a:ext cx="7904650" cy="54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Abadi Extra Light" panose="020B0204020104020204" pitchFamily="34" charset="0"/>
              </a:rPr>
              <a:t>Chiffres clés</a:t>
            </a:r>
            <a:endParaRPr lang="fr-BE" sz="54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Source : </a:t>
            </a:r>
          </a:p>
          <a:p>
            <a:pPr marL="0" indent="0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Observatoire de la Santé et du Social « Tableau de bord de la santé en Région bruxelloise » (2024)</a:t>
            </a:r>
          </a:p>
          <a:p>
            <a:pPr marL="0" indent="0">
              <a:buNone/>
            </a:pPr>
            <a:endParaRPr lang="fr-FR" sz="3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Abadi Extra Light" panose="020B0204020104020204" pitchFamily="34" charset="0"/>
              </a:rPr>
              <a:t>Latifa,</a:t>
            </a:r>
          </a:p>
          <a:p>
            <a:pPr marL="457200" lvl="1" indent="0">
              <a:buNone/>
            </a:pPr>
            <a:r>
              <a:rPr lang="fr-FR" sz="2800" dirty="0">
                <a:latin typeface="Abadi Extra Light" panose="020B0204020104020204" pitchFamily="34" charset="0"/>
              </a:rPr>
              <a:t>38 ans</a:t>
            </a:r>
          </a:p>
          <a:p>
            <a:pPr marL="457200" lvl="1" indent="0">
              <a:buNone/>
            </a:pPr>
            <a:r>
              <a:rPr lang="fr-FR" sz="2800" dirty="0">
                <a:latin typeface="Abadi Extra Light" panose="020B0204020104020204" pitchFamily="34" charset="0"/>
              </a:rPr>
              <a:t>Aide-ménagère</a:t>
            </a:r>
          </a:p>
          <a:p>
            <a:pPr marL="457200" lvl="1" indent="0">
              <a:buNone/>
            </a:pPr>
            <a:r>
              <a:rPr lang="fr-BE" sz="2800" dirty="0">
                <a:latin typeface="Abadi Extra Light" panose="020B0204020104020204" pitchFamily="34" charset="0"/>
              </a:rPr>
              <a:t>Mère de trois enfants</a:t>
            </a:r>
          </a:p>
          <a:p>
            <a:pPr marL="0" indent="0">
              <a:buNone/>
            </a:pPr>
            <a:endParaRPr lang="fr-BE" sz="32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2461" cy="1325563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badi Extra Light" panose="020B0204020104020204" pitchFamily="34" charset="0"/>
              </a:rPr>
              <a:t>Incapacités de travail depuis plus d’un an</a:t>
            </a:r>
            <a:endParaRPr lang="fr-BE" sz="32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02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>
                <a:latin typeface="Abadi Extra Light" panose="020B0204020104020204" pitchFamily="34" charset="0"/>
              </a:rPr>
              <a:t>Bruxellois salariés</a:t>
            </a:r>
          </a:p>
          <a:p>
            <a:r>
              <a:rPr lang="fr-FR" sz="2600" b="1" dirty="0">
                <a:latin typeface="Abadi Extra Light" panose="020B0204020104020204" pitchFamily="34" charset="0"/>
              </a:rPr>
              <a:t>6,1% en 2011</a:t>
            </a:r>
          </a:p>
          <a:p>
            <a:r>
              <a:rPr lang="fr-FR" sz="2600" b="1" dirty="0">
                <a:latin typeface="Abadi Extra Light" panose="020B0204020104020204" pitchFamily="34" charset="0"/>
              </a:rPr>
              <a:t>9,4% en 2021</a:t>
            </a:r>
          </a:p>
          <a:p>
            <a:r>
              <a:rPr lang="fr-FR" sz="2600" b="1" dirty="0">
                <a:latin typeface="Abadi Extra Light" panose="020B0204020104020204" pitchFamily="34" charset="0"/>
                <a:sym typeface="Wingdings 3" panose="05040102010807070707" pitchFamily="18" charset="2"/>
              </a:rPr>
              <a:t> femmes</a:t>
            </a:r>
          </a:p>
          <a:p>
            <a:r>
              <a:rPr lang="fr-FR" sz="2600" b="1" dirty="0">
                <a:latin typeface="Abadi Extra Light" panose="020B0204020104020204" pitchFamily="34" charset="0"/>
                <a:sym typeface="Wingdings 3" panose="05040102010807070707" pitchFamily="18" charset="2"/>
              </a:rPr>
              <a:t> ouvrières</a:t>
            </a:r>
          </a:p>
          <a:p>
            <a:r>
              <a:rPr lang="fr-FR" sz="2600" b="1" dirty="0">
                <a:latin typeface="Abadi Extra Light" panose="020B0204020104020204" pitchFamily="34" charset="0"/>
                <a:sym typeface="Wingdings 3" panose="05040102010807070707" pitchFamily="18" charset="2"/>
              </a:rPr>
              <a:t> plus âgées</a:t>
            </a:r>
            <a:endParaRPr lang="fr-FR" sz="2600" b="1" dirty="0">
              <a:latin typeface="Abadi Extra Light" panose="020B0204020104020204" pitchFamily="34" charset="0"/>
            </a:endParaRPr>
          </a:p>
          <a:p>
            <a:r>
              <a:rPr lang="fr-BE" sz="2600" dirty="0">
                <a:latin typeface="Abadi Extra Light" panose="020B0204020104020204" pitchFamily="34" charset="0"/>
              </a:rPr>
              <a:t>Première cause : « troubles mentaux » (44%)</a:t>
            </a: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A19276-F645-4AC5-9FBB-9D821D47B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14" y="1463402"/>
            <a:ext cx="7910778" cy="50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2461" cy="1325563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badi Extra Light" panose="020B0204020104020204" pitchFamily="34" charset="0"/>
              </a:rPr>
              <a:t>Mal-être psychologique et pathologie mentale probable</a:t>
            </a:r>
            <a:endParaRPr lang="fr-BE" sz="32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0217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000" dirty="0">
                <a:latin typeface="Abadi Extra Light" panose="020B0204020104020204" pitchFamily="34" charset="0"/>
              </a:rPr>
              <a:t>Bruxellois 15ans et +</a:t>
            </a:r>
            <a:br>
              <a:rPr lang="fr-FR" sz="3000" dirty="0">
                <a:latin typeface="Abadi Extra Light" panose="020B0204020104020204" pitchFamily="34" charset="0"/>
              </a:rPr>
            </a:br>
            <a:r>
              <a:rPr lang="fr-FR" sz="3000" dirty="0">
                <a:latin typeface="Abadi Extra Light" panose="020B0204020104020204" pitchFamily="34" charset="0"/>
              </a:rPr>
              <a:t>(2018)</a:t>
            </a:r>
          </a:p>
          <a:p>
            <a:r>
              <a:rPr lang="fr-FR" sz="2600" b="1" dirty="0">
                <a:latin typeface="Abadi Extra Light" panose="020B0204020104020204" pitchFamily="34" charset="0"/>
              </a:rPr>
              <a:t>4/10</a:t>
            </a:r>
            <a:r>
              <a:rPr lang="fr-FR" sz="2600" dirty="0">
                <a:latin typeface="Abadi Extra Light" panose="020B0204020104020204" pitchFamily="34" charset="0"/>
              </a:rPr>
              <a:t> (39%) </a:t>
            </a:r>
            <a:br>
              <a:rPr lang="fr-FR" sz="2600" dirty="0">
                <a:latin typeface="Abadi Extra Light" panose="020B0204020104020204" pitchFamily="34" charset="0"/>
              </a:rPr>
            </a:br>
            <a:r>
              <a:rPr lang="fr-FR" sz="2600" u="sng" dirty="0">
                <a:latin typeface="Abadi Extra Light" panose="020B0204020104020204" pitchFamily="34" charset="0"/>
              </a:rPr>
              <a:t>mal-être psychologique</a:t>
            </a:r>
            <a:br>
              <a:rPr lang="fr-FR" sz="2600" dirty="0">
                <a:latin typeface="Abadi Extra Light" panose="020B0204020104020204" pitchFamily="34" charset="0"/>
              </a:rPr>
            </a:br>
            <a:r>
              <a:rPr lang="fr-FR" sz="2600" dirty="0">
                <a:latin typeface="Abadi Extra Light" panose="020B0204020104020204" pitchFamily="34" charset="0"/>
              </a:rPr>
              <a:t>(GHQ-12 = 2)</a:t>
            </a:r>
          </a:p>
          <a:p>
            <a:r>
              <a:rPr lang="fr-FR" sz="2600" b="1" dirty="0">
                <a:latin typeface="Abadi Extra Light" panose="020B0204020104020204" pitchFamily="34" charset="0"/>
              </a:rPr>
              <a:t>2/10</a:t>
            </a:r>
            <a:r>
              <a:rPr lang="fr-FR" sz="2600" dirty="0">
                <a:latin typeface="Abadi Extra Light" panose="020B0204020104020204" pitchFamily="34" charset="0"/>
              </a:rPr>
              <a:t> (22%) </a:t>
            </a:r>
            <a:r>
              <a:rPr lang="fr-FR" sz="2600" u="sng" dirty="0">
                <a:latin typeface="Abadi Extra Light" panose="020B0204020104020204" pitchFamily="34" charset="0"/>
              </a:rPr>
              <a:t>pathologie mentale probable </a:t>
            </a:r>
            <a:br>
              <a:rPr lang="fr-FR" sz="2600" dirty="0">
                <a:latin typeface="Abadi Extra Light" panose="020B0204020104020204" pitchFamily="34" charset="0"/>
              </a:rPr>
            </a:br>
            <a:r>
              <a:rPr lang="fr-FR" sz="2600" dirty="0">
                <a:latin typeface="Abadi Extra Light" panose="020B0204020104020204" pitchFamily="34" charset="0"/>
              </a:rPr>
              <a:t>(GHQ-12 = 4)</a:t>
            </a:r>
          </a:p>
          <a:p>
            <a:r>
              <a:rPr lang="fr-FR" sz="2600" b="1" dirty="0">
                <a:latin typeface="Abadi Extra Light" panose="020B0204020104020204" pitchFamily="34" charset="0"/>
                <a:sym typeface="Wingdings 3" panose="05040102010807070707" pitchFamily="18" charset="2"/>
              </a:rPr>
              <a:t> en âge de travailler</a:t>
            </a:r>
          </a:p>
          <a:p>
            <a:r>
              <a:rPr lang="fr-FR" sz="2600" b="1" dirty="0">
                <a:latin typeface="Abadi Extra Light" panose="020B0204020104020204" pitchFamily="34" charset="0"/>
                <a:sym typeface="Wingdings 3" panose="05040102010807070707" pitchFamily="18" charset="2"/>
              </a:rPr>
              <a:t> femmes (jaune)</a:t>
            </a:r>
            <a:endParaRPr lang="fr-FR" sz="26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AA6FF1-6AE0-B26E-66ED-57E46D586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05" y="2499069"/>
            <a:ext cx="5427956" cy="31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2461" cy="1325563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badi Extra Light" panose="020B0204020104020204" pitchFamily="34" charset="0"/>
              </a:rPr>
              <a:t>Mal-être psychologique et pathologie mentale probable</a:t>
            </a:r>
            <a:endParaRPr lang="fr-BE" sz="32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0217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000" dirty="0">
                <a:latin typeface="Abadi Extra Light" panose="020B0204020104020204" pitchFamily="34" charset="0"/>
              </a:rPr>
              <a:t>Bruxellois 15ans et +</a:t>
            </a:r>
            <a:br>
              <a:rPr lang="fr-FR" sz="3000" dirty="0">
                <a:latin typeface="Abadi Extra Light" panose="020B0204020104020204" pitchFamily="34" charset="0"/>
              </a:rPr>
            </a:br>
            <a:r>
              <a:rPr lang="fr-FR" sz="3000" dirty="0">
                <a:latin typeface="Abadi Extra Light" panose="020B0204020104020204" pitchFamily="34" charset="0"/>
              </a:rPr>
              <a:t>(2018)</a:t>
            </a:r>
          </a:p>
          <a:p>
            <a:r>
              <a:rPr lang="fr-FR" sz="2600" b="1" dirty="0">
                <a:latin typeface="Abadi Extra Light" panose="020B0204020104020204" pitchFamily="34" charset="0"/>
              </a:rPr>
              <a:t>4/10</a:t>
            </a:r>
            <a:r>
              <a:rPr lang="fr-FR" sz="2600" dirty="0">
                <a:latin typeface="Abadi Extra Light" panose="020B0204020104020204" pitchFamily="34" charset="0"/>
              </a:rPr>
              <a:t> (39%) </a:t>
            </a:r>
            <a:br>
              <a:rPr lang="fr-FR" sz="2600" dirty="0">
                <a:latin typeface="Abadi Extra Light" panose="020B0204020104020204" pitchFamily="34" charset="0"/>
              </a:rPr>
            </a:br>
            <a:r>
              <a:rPr lang="fr-FR" sz="2600" u="sng" dirty="0">
                <a:latin typeface="Abadi Extra Light" panose="020B0204020104020204" pitchFamily="34" charset="0"/>
              </a:rPr>
              <a:t>mal-être psychologique</a:t>
            </a:r>
            <a:br>
              <a:rPr lang="fr-FR" sz="2600" dirty="0">
                <a:latin typeface="Abadi Extra Light" panose="020B0204020104020204" pitchFamily="34" charset="0"/>
              </a:rPr>
            </a:br>
            <a:r>
              <a:rPr lang="fr-FR" sz="2600" dirty="0">
                <a:latin typeface="Abadi Extra Light" panose="020B0204020104020204" pitchFamily="34" charset="0"/>
              </a:rPr>
              <a:t>(GHQ-12 = 2)</a:t>
            </a:r>
          </a:p>
          <a:p>
            <a:r>
              <a:rPr lang="fr-FR" sz="2600" b="1" dirty="0">
                <a:latin typeface="Abadi Extra Light" panose="020B0204020104020204" pitchFamily="34" charset="0"/>
              </a:rPr>
              <a:t>2/10</a:t>
            </a:r>
            <a:r>
              <a:rPr lang="fr-FR" sz="2600" dirty="0">
                <a:latin typeface="Abadi Extra Light" panose="020B0204020104020204" pitchFamily="34" charset="0"/>
              </a:rPr>
              <a:t> (22%) </a:t>
            </a:r>
            <a:r>
              <a:rPr lang="fr-FR" sz="2600" u="sng" dirty="0">
                <a:latin typeface="Abadi Extra Light" panose="020B0204020104020204" pitchFamily="34" charset="0"/>
              </a:rPr>
              <a:t>pathologie mentale probable </a:t>
            </a:r>
            <a:br>
              <a:rPr lang="fr-FR" sz="2600" dirty="0">
                <a:latin typeface="Abadi Extra Light" panose="020B0204020104020204" pitchFamily="34" charset="0"/>
              </a:rPr>
            </a:br>
            <a:r>
              <a:rPr lang="fr-FR" sz="2600" dirty="0">
                <a:latin typeface="Abadi Extra Light" panose="020B0204020104020204" pitchFamily="34" charset="0"/>
              </a:rPr>
              <a:t>(GHQ-12 = 4)</a:t>
            </a:r>
          </a:p>
          <a:p>
            <a:r>
              <a:rPr lang="fr-FR" sz="2600" b="1" dirty="0">
                <a:latin typeface="Abadi Extra Light" panose="020B0204020104020204" pitchFamily="34" charset="0"/>
                <a:sym typeface="Wingdings 3" panose="05040102010807070707" pitchFamily="18" charset="2"/>
              </a:rPr>
              <a:t> précaires</a:t>
            </a:r>
            <a:endParaRPr lang="fr-FR" sz="26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89EDA9-F2E1-2767-022E-185E31F1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89" y="1547167"/>
            <a:ext cx="5963482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2461" cy="1325563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badi Extra Light" panose="020B0204020104020204" pitchFamily="34" charset="0"/>
              </a:rPr>
              <a:t>Dépression</a:t>
            </a:r>
            <a:endParaRPr lang="fr-BE" sz="32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02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badi Extra Light" panose="020B0204020104020204" pitchFamily="34" charset="0"/>
              </a:rPr>
              <a:t>Bruxellois 15ans et +</a:t>
            </a:r>
            <a:br>
              <a:rPr lang="fr-FR" dirty="0">
                <a:latin typeface="Abadi Extra Light" panose="020B0204020104020204" pitchFamily="34" charset="0"/>
              </a:rPr>
            </a:br>
            <a:r>
              <a:rPr lang="fr-FR" dirty="0">
                <a:latin typeface="Abadi Extra Light" panose="020B0204020104020204" pitchFamily="34" charset="0"/>
              </a:rPr>
              <a:t>(2018)</a:t>
            </a:r>
          </a:p>
          <a:p>
            <a:r>
              <a:rPr lang="fr-FR" sz="2400" b="1" dirty="0">
                <a:latin typeface="Abadi Extra Light" panose="020B0204020104020204" pitchFamily="34" charset="0"/>
              </a:rPr>
              <a:t>13% trouble dépressif </a:t>
            </a:r>
            <a:br>
              <a:rPr lang="fr-FR" sz="2400" dirty="0">
                <a:latin typeface="Abadi Extra Light" panose="020B0204020104020204" pitchFamily="34" charset="0"/>
              </a:rPr>
            </a:br>
            <a:r>
              <a:rPr lang="fr-FR" sz="2400" dirty="0">
                <a:latin typeface="Abadi Extra Light" panose="020B0204020104020204" pitchFamily="34" charset="0"/>
              </a:rPr>
              <a:t>(PHQ-9)</a:t>
            </a:r>
          </a:p>
          <a:p>
            <a:r>
              <a:rPr lang="fr-FR" sz="2400" b="1" dirty="0">
                <a:latin typeface="Abadi Extra Light" panose="020B0204020104020204" pitchFamily="34" charset="0"/>
              </a:rPr>
              <a:t>6% dépression majeure </a:t>
            </a:r>
            <a:r>
              <a:rPr lang="fr-FR" sz="2400" dirty="0">
                <a:latin typeface="Abadi Extra Light" panose="020B0204020104020204" pitchFamily="34" charset="0"/>
              </a:rPr>
              <a:t>(PHQ-9)</a:t>
            </a:r>
          </a:p>
          <a:p>
            <a:r>
              <a:rPr lang="fr-FR" sz="2400" b="1" dirty="0">
                <a:latin typeface="Abadi Extra Light" panose="020B0204020104020204" pitchFamily="34" charset="0"/>
                <a:sym typeface="Wingdings 3" panose="05040102010807070707" pitchFamily="18" charset="2"/>
              </a:rPr>
              <a:t> </a:t>
            </a:r>
            <a:r>
              <a:rPr lang="fr-FR" sz="2400" b="1" dirty="0">
                <a:latin typeface="Abadi Extra Light" panose="020B0204020104020204" pitchFamily="34" charset="0"/>
              </a:rPr>
              <a:t>précarité</a:t>
            </a:r>
            <a:endParaRPr lang="fr-FR" sz="2400" dirty="0">
              <a:latin typeface="Abadi Extra Light" panose="020B0204020104020204" pitchFamily="34" charset="0"/>
            </a:endParaRPr>
          </a:p>
          <a:p>
            <a:r>
              <a:rPr lang="fr-FR" sz="2400" b="1" dirty="0">
                <a:latin typeface="Abadi Extra Light" panose="020B0204020104020204" pitchFamily="34" charset="0"/>
              </a:rPr>
              <a:t>2x </a:t>
            </a:r>
            <a:r>
              <a:rPr lang="fr-FR" sz="2400" dirty="0">
                <a:latin typeface="Abadi Extra Light" panose="020B0204020104020204" pitchFamily="34" charset="0"/>
              </a:rPr>
              <a:t>plus élevé durant la </a:t>
            </a:r>
            <a:r>
              <a:rPr lang="fr-FR" sz="2400" b="1" dirty="0">
                <a:latin typeface="Abadi Extra Light" panose="020B0204020104020204" pitchFamily="34" charset="0"/>
              </a:rPr>
              <a:t>crise sanitaire</a:t>
            </a:r>
            <a:br>
              <a:rPr lang="fr-FR" sz="2400" dirty="0">
                <a:latin typeface="Abadi Extra Light" panose="020B0204020104020204" pitchFamily="34" charset="0"/>
              </a:rPr>
            </a:br>
            <a:r>
              <a:rPr lang="fr-FR" sz="2400" dirty="0">
                <a:latin typeface="Abadi Extra Light" panose="020B0204020104020204" pitchFamily="34" charset="0"/>
              </a:rPr>
              <a:t>(3/2020-10/2022)</a:t>
            </a:r>
            <a:endParaRPr lang="fr-BE" sz="24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0FD3F0-9D5F-AF57-494C-84C75D2F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28" y="2254903"/>
            <a:ext cx="8002772" cy="37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1C519917-12B5-CF5D-750C-F9A26275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1406" y="356280"/>
            <a:ext cx="5737123" cy="6414293"/>
          </a:xfrm>
        </p:spPr>
      </p:pic>
    </p:spTree>
    <p:extLst>
      <p:ext uri="{BB962C8B-B14F-4D97-AF65-F5344CB8AC3E}">
        <p14:creationId xmlns:p14="http://schemas.microsoft.com/office/powerpoint/2010/main" val="35533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F79BD-C73A-903A-15C7-7CCF765E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2461" cy="1325563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badi Extra Light" panose="020B0204020104020204" pitchFamily="34" charset="0"/>
              </a:rPr>
              <a:t>Suicide</a:t>
            </a:r>
            <a:endParaRPr lang="fr-BE" sz="3200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FA84C-2D9B-A10A-0E00-F70B6D36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202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badi Extra Light" panose="020B0204020104020204" pitchFamily="34" charset="0"/>
              </a:rPr>
              <a:t>Bruxellois</a:t>
            </a:r>
            <a:br>
              <a:rPr lang="fr-FR" dirty="0">
                <a:latin typeface="Abadi Extra Light" panose="020B0204020104020204" pitchFamily="34" charset="0"/>
              </a:rPr>
            </a:br>
            <a:r>
              <a:rPr lang="fr-FR" dirty="0">
                <a:latin typeface="Abadi Extra Light" panose="020B0204020104020204" pitchFamily="34" charset="0"/>
              </a:rPr>
              <a:t>(2002-2006)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Varie selon le </a:t>
            </a:r>
            <a:r>
              <a:rPr lang="fr-FR" sz="2400" b="1" dirty="0">
                <a:latin typeface="Abadi Extra Light" panose="020B0204020104020204" pitchFamily="34" charset="0"/>
              </a:rPr>
              <a:t>genre</a:t>
            </a:r>
          </a:p>
          <a:p>
            <a:r>
              <a:rPr lang="fr-FR" sz="2400" dirty="0">
                <a:latin typeface="Abadi Extra Light" panose="020B0204020104020204" pitchFamily="34" charset="0"/>
              </a:rPr>
              <a:t>Varie selon la </a:t>
            </a:r>
            <a:r>
              <a:rPr lang="fr-FR" sz="2400" b="1" dirty="0">
                <a:latin typeface="Abadi Extra Light" panose="020B0204020104020204" pitchFamily="34" charset="0"/>
              </a:rPr>
              <a:t>qualité du logement</a:t>
            </a:r>
            <a:endParaRPr lang="fr-BE" sz="2400" dirty="0">
              <a:latin typeface="Abadi Extra Light" panose="020B0204020104020204" pitchFamily="34" charset="0"/>
            </a:endParaRPr>
          </a:p>
        </p:txBody>
      </p:sp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pic>
        <p:nvPicPr>
          <p:cNvPr id="5" name="Image 4" descr="Une image contenant capture d’écran, texte, ligne, conception&#10;&#10;Description générée automatiquement">
            <a:extLst>
              <a:ext uri="{FF2B5EF4-FFF2-40B4-BE49-F238E27FC236}">
                <a16:creationId xmlns:a16="http://schemas.microsoft.com/office/drawing/2014/main" id="{0282A18F-8A50-FAA0-1698-566E35255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72" y="1501561"/>
            <a:ext cx="7744658" cy="43751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627E147-053B-A57E-333A-D1AAE3799725}"/>
              </a:ext>
            </a:extLst>
          </p:cNvPr>
          <p:cNvSpPr txBox="1"/>
          <p:nvPr/>
        </p:nvSpPr>
        <p:spPr>
          <a:xfrm>
            <a:off x="5255359" y="5892711"/>
            <a:ext cx="5950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Source : Damiens, J., 2023, « Les inégalités sociales et d’environnement de vie face au suicide en Belgique », 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Observatoire belge des inégalités</a:t>
            </a:r>
            <a:br>
              <a:rPr lang="fr-FR" sz="1100" dirty="0"/>
            </a:br>
            <a:r>
              <a:rPr lang="fr-FR" sz="1100" dirty="0">
                <a:hlinkClick r:id="rId4"/>
              </a:rPr>
              <a:t>https://inegalites.be/Les-inegalites-sociales-et-d</a:t>
            </a:r>
            <a:r>
              <a:rPr lang="fr-FR" sz="1100" dirty="0"/>
              <a:t> 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8422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Graphique, graphisme, conception&#10;&#10;Description générée automatiquement">
            <a:extLst>
              <a:ext uri="{FF2B5EF4-FFF2-40B4-BE49-F238E27FC236}">
                <a16:creationId xmlns:a16="http://schemas.microsoft.com/office/drawing/2014/main" id="{89CCDFE5-4966-10D5-2BA2-539A446C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661" y="365124"/>
            <a:ext cx="1310435" cy="1310435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47A2519-17C4-492C-0C80-9DB92316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0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330</Words>
  <Application>Microsoft Office PowerPoint</Application>
  <PresentationFormat>Grand écran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Abadi Extra Light</vt:lpstr>
      <vt:lpstr>Aptos</vt:lpstr>
      <vt:lpstr>Aptos Display</vt:lpstr>
      <vt:lpstr>Arial</vt:lpstr>
      <vt:lpstr>Thème Office</vt:lpstr>
      <vt:lpstr>Présentation PowerPoint</vt:lpstr>
      <vt:lpstr>Chiffres clés</vt:lpstr>
      <vt:lpstr>Incapacités de travail depuis plus d’un an</vt:lpstr>
      <vt:lpstr>Mal-être psychologique et pathologie mentale probable</vt:lpstr>
      <vt:lpstr>Mal-être psychologique et pathologie mentale probable</vt:lpstr>
      <vt:lpstr>Dépression</vt:lpstr>
      <vt:lpstr>Présentation PowerPoint</vt:lpstr>
      <vt:lpstr>Suicide</vt:lpstr>
      <vt:lpstr>Présentation PowerPoint</vt:lpstr>
      <vt:lpstr>Prévention et promotion de la santé</vt:lpstr>
      <vt:lpstr>Présentation PowerPoint</vt:lpstr>
      <vt:lpstr>« DALY » (écart de santé) : nombre d’années de vie potentiellement en bonne santé perdues à cause de la morbidité, de l’invalidité et de la mortalité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Susswein</dc:creator>
  <cp:lastModifiedBy>Robin Susswein</cp:lastModifiedBy>
  <cp:revision>11</cp:revision>
  <dcterms:created xsi:type="dcterms:W3CDTF">2024-04-22T14:25:32Z</dcterms:created>
  <dcterms:modified xsi:type="dcterms:W3CDTF">2024-04-25T08:41:36Z</dcterms:modified>
</cp:coreProperties>
</file>