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797675" cy="9872663"/>
  <p:embeddedFontLst>
    <p:embeddedFont>
      <p:font typeface="Agrandir" panose="020B0604020202020204" charset="0"/>
      <p:regular r:id="rId23"/>
    </p:embeddedFont>
    <p:embeddedFont>
      <p:font typeface="Agrandir Bold" panose="020B0604020202020204" charset="0"/>
      <p:regular r:id="rId24"/>
    </p:embeddedFont>
    <p:embeddedFont>
      <p:font typeface="Calibri" panose="020F0502020204030204" pitchFamily="34" charset="0"/>
      <p:regular r:id="rId25"/>
      <p:bold r:id="rId26"/>
      <p:italic r:id="rId27"/>
      <p:boldItalic r:id="rId28"/>
    </p:embeddedFont>
    <p:embeddedFont>
      <p:font typeface="Open Sa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2" autoAdjust="0"/>
    <p:restoredTop sz="60324" autoAdjust="0"/>
  </p:normalViewPr>
  <p:slideViewPr>
    <p:cSldViewPr>
      <p:cViewPr varScale="1">
        <p:scale>
          <a:sx n="27" d="100"/>
          <a:sy n="27" d="100"/>
        </p:scale>
        <p:origin x="87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1530E29-0723-4D0A-8A8C-58DFC519EA6E}" type="datetimeFigureOut">
              <a:rPr lang="fr-BE" smtClean="0"/>
              <a:t>28-09-23</a:t>
            </a:fld>
            <a:endParaRPr lang="fr-BE"/>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BAD6B17-79C0-4790-B481-FE67676D62AD}" type="slidenum">
              <a:rPr lang="fr-BE" smtClean="0"/>
              <a:t>‹N°›</a:t>
            </a:fld>
            <a:endParaRPr lang="fr-BE"/>
          </a:p>
        </p:txBody>
      </p:sp>
    </p:spTree>
    <p:extLst>
      <p:ext uri="{BB962C8B-B14F-4D97-AF65-F5344CB8AC3E}">
        <p14:creationId xmlns:p14="http://schemas.microsoft.com/office/powerpoint/2010/main" val="254568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BE" sz="1200" dirty="0">
                <a:latin typeface="Times New Roman" panose="02020603050405020304" pitchFamily="18" charset="0"/>
                <a:ea typeface="Tahoma" panose="020B0604030504040204" pitchFamily="34" charset="0"/>
                <a:cs typeface="Times New Roman" panose="02020603050405020304" pitchFamily="18" charset="0"/>
              </a:rPr>
              <a:t>Robin nous a longuement parlé de la saturation des services de santé mentale, une saturation qui les pousse sans cesse à devoir s’adapter et à repenser la manière dont ils </a:t>
            </a:r>
            <a:r>
              <a:rPr lang="fr-BE" sz="1200" b="1" dirty="0">
                <a:latin typeface="Times New Roman" panose="02020603050405020304" pitchFamily="18" charset="0"/>
                <a:ea typeface="Tahoma" panose="020B0604030504040204" pitchFamily="34" charset="0"/>
                <a:cs typeface="Times New Roman" panose="02020603050405020304" pitchFamily="18" charset="0"/>
              </a:rPr>
              <a:t>organisent</a:t>
            </a:r>
            <a:r>
              <a:rPr lang="fr-BE" sz="1200" dirty="0">
                <a:latin typeface="Times New Roman" panose="02020603050405020304" pitchFamily="18" charset="0"/>
                <a:ea typeface="Tahoma" panose="020B0604030504040204" pitchFamily="34" charset="0"/>
                <a:cs typeface="Times New Roman" panose="02020603050405020304" pitchFamily="18" charset="0"/>
              </a:rPr>
              <a:t> leur accueil.</a:t>
            </a:r>
          </a:p>
          <a:p>
            <a:pPr algn="just"/>
            <a:endParaRPr lang="fr-BE" sz="12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fr-BE" sz="1200" dirty="0">
                <a:latin typeface="Times New Roman" panose="02020603050405020304" pitchFamily="18" charset="0"/>
                <a:ea typeface="Tahoma" panose="020B0604030504040204" pitchFamily="34" charset="0"/>
                <a:cs typeface="Times New Roman" panose="02020603050405020304" pitchFamily="18" charset="0"/>
              </a:rPr>
              <a:t>C’est justement à l’organisation de l’accueil des services que je vais m’intéresser aujourd’hui en vous proposant une typologie des dispositifs d’accueil. </a:t>
            </a:r>
          </a:p>
          <a:p>
            <a:pPr algn="just"/>
            <a:br>
              <a:rPr lang="fr-BE" sz="1200" dirty="0">
                <a:latin typeface="Times New Roman" panose="02020603050405020304" pitchFamily="18" charset="0"/>
                <a:ea typeface="Tahoma" panose="020B0604030504040204" pitchFamily="34" charset="0"/>
                <a:cs typeface="Times New Roman" panose="02020603050405020304" pitchFamily="18" charset="0"/>
              </a:rPr>
            </a:br>
            <a:br>
              <a:rPr lang="fr-BE" dirty="0"/>
            </a:br>
            <a:r>
              <a:rPr lang="fr-BE" dirty="0"/>
              <a:t> </a:t>
            </a:r>
            <a:br>
              <a:rPr lang="fr-BE" dirty="0"/>
            </a:br>
            <a:br>
              <a:rPr lang="fr-BE" dirty="0"/>
            </a:br>
            <a:endParaRPr lang="fr-BE" dirty="0"/>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a:t>
            </a:fld>
            <a:endParaRPr lang="fr-BE"/>
          </a:p>
        </p:txBody>
      </p:sp>
    </p:spTree>
    <p:extLst>
      <p:ext uri="{BB962C8B-B14F-4D97-AF65-F5344CB8AC3E}">
        <p14:creationId xmlns:p14="http://schemas.microsoft.com/office/powerpoint/2010/main" val="1390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Un autre effet de ce dispositif et qui a été mis en avant par certains néo-demandeurs de notre étude, c’est le travail de réorientation qui peut être fait et communiqué. On a par exemple un néo-demandeur qui nous dit que c’est véritablement une forme de prise en charge déjà à l’accueil. Parce que même si il ne peut pas être pris dans ce service, il part avec des alternatives. </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10</a:t>
            </a:fld>
            <a:endParaRPr lang="fr-BE"/>
          </a:p>
        </p:txBody>
      </p:sp>
    </p:spTree>
    <p:extLst>
      <p:ext uri="{BB962C8B-B14F-4D97-AF65-F5344CB8AC3E}">
        <p14:creationId xmlns:p14="http://schemas.microsoft.com/office/powerpoint/2010/main" val="406066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6695" algn="l">
              <a:lnSpc>
                <a:spcPct val="150000"/>
              </a:lnSpc>
            </a:pPr>
            <a:r>
              <a:rPr lang="fr-BE" sz="1200" kern="100" dirty="0">
                <a:effectLst/>
                <a:latin typeface="Times New Roman" panose="02020603050405020304" pitchFamily="18" charset="0"/>
                <a:ea typeface="Calibri" panose="020F0502020204030204" pitchFamily="34" charset="0"/>
              </a:rPr>
              <a:t>Le dispositif d’accueil du service « aléatoire » fonctionne de manière similaire à celle du service « division du travail », à l’exception de sa durée et de sa méthode de tri des nouvelles demandes. </a:t>
            </a:r>
          </a:p>
          <a:p>
            <a:pPr marL="226695" algn="l">
              <a:lnSpc>
                <a:spcPct val="150000"/>
              </a:lnSpc>
            </a:pPr>
            <a:endParaRPr lang="fr-BE" sz="1200" kern="100" dirty="0">
              <a:effectLst/>
              <a:latin typeface="Times New Roman" panose="02020603050405020304" pitchFamily="18" charset="0"/>
              <a:ea typeface="Calibri" panose="020F0502020204030204" pitchFamily="34" charset="0"/>
            </a:endParaRPr>
          </a:p>
          <a:p>
            <a:pPr marL="226695" algn="l">
              <a:lnSpc>
                <a:spcPct val="150000"/>
              </a:lnSpc>
            </a:pPr>
            <a:r>
              <a:rPr lang="fr-BE" sz="1200" kern="100" dirty="0">
                <a:effectLst/>
                <a:latin typeface="Times New Roman" panose="02020603050405020304" pitchFamily="18" charset="0"/>
                <a:ea typeface="Calibri" panose="020F0502020204030204" pitchFamily="34" charset="0"/>
              </a:rPr>
              <a:t>En effet, lors de la réunion d’équipe hebdomadaire, les thérapeutes annoncent aux </a:t>
            </a:r>
            <a:r>
              <a:rPr lang="fr-BE" sz="1200" kern="100" dirty="0" err="1">
                <a:effectLst/>
                <a:latin typeface="Times New Roman" panose="02020603050405020304" pitchFamily="18" charset="0"/>
                <a:ea typeface="Calibri" panose="020F0502020204030204" pitchFamily="34" charset="0"/>
              </a:rPr>
              <a:t>secrétaires-accueillant</a:t>
            </a:r>
            <a:r>
              <a:rPr lang="fr-BE" sz="1200" kern="100" dirty="0" err="1">
                <a:effectLst/>
                <a:latin typeface="Times New Roman" panose="02020603050405020304" pitchFamily="18" charset="0"/>
                <a:ea typeface="Times New Roman" panose="02020603050405020304" pitchFamily="18" charset="0"/>
              </a:rPr>
              <a:t>·e·</a:t>
            </a:r>
            <a:r>
              <a:rPr lang="fr-BE" sz="1200" kern="100" dirty="0" err="1">
                <a:effectLst/>
                <a:latin typeface="Times New Roman" panose="02020603050405020304" pitchFamily="18" charset="0"/>
                <a:ea typeface="Calibri" panose="020F0502020204030204" pitchFamily="34" charset="0"/>
              </a:rPr>
              <a:t>s</a:t>
            </a:r>
            <a:r>
              <a:rPr lang="fr-BE" sz="1200" kern="100" dirty="0">
                <a:effectLst/>
                <a:latin typeface="Times New Roman" panose="02020603050405020304" pitchFamily="18" charset="0"/>
                <a:ea typeface="Calibri" panose="020F0502020204030204" pitchFamily="34" charset="0"/>
              </a:rPr>
              <a:t> le nombre de places disponibles actuellement dans leur agenda. Les </a:t>
            </a:r>
            <a:r>
              <a:rPr lang="fr-BE" sz="1200" kern="100" dirty="0" err="1">
                <a:effectLst/>
                <a:latin typeface="Times New Roman" panose="02020603050405020304" pitchFamily="18" charset="0"/>
                <a:ea typeface="Calibri" panose="020F0502020204030204" pitchFamily="34" charset="0"/>
              </a:rPr>
              <a:t>accueillant</a:t>
            </a:r>
            <a:r>
              <a:rPr lang="fr-BE" sz="1200" kern="100" dirty="0" err="1">
                <a:effectLst/>
                <a:latin typeface="Times New Roman" panose="02020603050405020304" pitchFamily="18" charset="0"/>
                <a:ea typeface="Times New Roman" panose="02020603050405020304" pitchFamily="18" charset="0"/>
              </a:rPr>
              <a:t>·e·</a:t>
            </a:r>
            <a:r>
              <a:rPr lang="fr-BE" sz="1200" kern="100" dirty="0" err="1">
                <a:effectLst/>
                <a:latin typeface="Times New Roman" panose="02020603050405020304" pitchFamily="18" charset="0"/>
                <a:ea typeface="Calibri" panose="020F0502020204030204" pitchFamily="34" charset="0"/>
              </a:rPr>
              <a:t>s</a:t>
            </a:r>
            <a:r>
              <a:rPr lang="fr-BE" sz="1200" kern="100" dirty="0">
                <a:effectLst/>
                <a:latin typeface="Times New Roman" panose="02020603050405020304" pitchFamily="18" charset="0"/>
                <a:ea typeface="Calibri" panose="020F0502020204030204" pitchFamily="34" charset="0"/>
              </a:rPr>
              <a:t> ont ainsi une estimation du nombre de </a:t>
            </a:r>
            <a:r>
              <a:rPr lang="fr-FR" sz="1200" kern="100" dirty="0">
                <a:effectLst/>
                <a:latin typeface="Times New Roman" panose="02020603050405020304" pitchFamily="18" charset="0"/>
                <a:ea typeface="Calibri" panose="020F0502020204030204" pitchFamily="34" charset="0"/>
              </a:rPr>
              <a:t>nouvelles demandes</a:t>
            </a:r>
            <a:r>
              <a:rPr lang="fr-BE" sz="1200" kern="100" dirty="0">
                <a:effectLst/>
                <a:latin typeface="Times New Roman" panose="02020603050405020304" pitchFamily="18" charset="0"/>
                <a:ea typeface="Times New Roman" panose="02020603050405020304" pitchFamily="18" charset="0"/>
              </a:rPr>
              <a:t> qui peuvent être absorbées. </a:t>
            </a:r>
            <a:r>
              <a:rPr lang="fr-BE" sz="1200" kern="100" dirty="0">
                <a:effectLst/>
                <a:latin typeface="Times New Roman" panose="02020603050405020304" pitchFamily="18" charset="0"/>
                <a:ea typeface="Calibri" panose="020F0502020204030204" pitchFamily="34" charset="0"/>
              </a:rPr>
              <a:t>Ces</a:t>
            </a:r>
            <a:r>
              <a:rPr lang="fr-BE" sz="1200" kern="100" dirty="0">
                <a:effectLst/>
                <a:latin typeface="Times New Roman" panose="02020603050405020304" pitchFamily="18" charset="0"/>
                <a:ea typeface="Times New Roman" panose="02020603050405020304" pitchFamily="18" charset="0"/>
              </a:rPr>
              <a:t> nouvelles demandes seront prises selon l’ordre du « premier arrivé, premier servi » jusqu’à remplissage des quotas disponibles. C’est pourquoi la méthode de tri des nouvelles demandes est décrite comme aléatoire, puisque le tri se fait selon l’ordre d’arrivée des </a:t>
            </a:r>
            <a:r>
              <a:rPr lang="fr-FR" sz="1200" kern="100" dirty="0">
                <a:effectLst/>
                <a:latin typeface="Times New Roman" panose="02020603050405020304" pitchFamily="18" charset="0"/>
                <a:ea typeface="Calibri" panose="020F0502020204030204" pitchFamily="34" charset="0"/>
              </a:rPr>
              <a:t>néo-demandeur</a:t>
            </a:r>
            <a:r>
              <a:rPr lang="fr-BE" sz="1200" kern="100" dirty="0">
                <a:effectLst/>
                <a:latin typeface="Times New Roman" panose="02020603050405020304" pitchFamily="18" charset="0"/>
                <a:ea typeface="Times New Roman" panose="02020603050405020304" pitchFamily="18" charset="0"/>
              </a:rPr>
              <a:t>·</a:t>
            </a:r>
            <a:r>
              <a:rPr lang="fr-BE" sz="1200" kern="100" dirty="0" err="1">
                <a:effectLst/>
                <a:latin typeface="Times New Roman" panose="02020603050405020304" pitchFamily="18" charset="0"/>
                <a:ea typeface="Times New Roman" panose="02020603050405020304" pitchFamily="18" charset="0"/>
              </a:rPr>
              <a:t>euse·s</a:t>
            </a:r>
            <a:r>
              <a:rPr lang="fr-BE" sz="1200" kern="100" dirty="0">
                <a:effectLst/>
                <a:latin typeface="Times New Roman" panose="02020603050405020304" pitchFamily="18" charset="0"/>
                <a:ea typeface="Times New Roman" panose="02020603050405020304" pitchFamily="18" charset="0"/>
              </a:rPr>
              <a:t> à l’accueil. </a:t>
            </a:r>
          </a:p>
          <a:p>
            <a:pPr marL="226695" algn="l">
              <a:lnSpc>
                <a:spcPct val="150000"/>
              </a:lnSpc>
            </a:pPr>
            <a:endParaRPr lang="fr-BE" sz="1800" kern="100" dirty="0">
              <a:effectLst/>
              <a:latin typeface="Times New Roman" panose="02020603050405020304" pitchFamily="18"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11</a:t>
            </a:fld>
            <a:endParaRPr lang="fr-BE"/>
          </a:p>
        </p:txBody>
      </p:sp>
    </p:spTree>
    <p:extLst>
      <p:ext uri="{BB962C8B-B14F-4D97-AF65-F5344CB8AC3E}">
        <p14:creationId xmlns:p14="http://schemas.microsoft.com/office/powerpoint/2010/main" val="216263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Les dispositifs « division du travail » et aléatoire fonctionnent de manière assez similaires, leurs effets sont donc eux aussi similaires.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La grosse différence être les deux dispositifs se situe véritablement dans la méthode de tri entre les demandes qui seront retenues et celles qui devront être réorientées. On comprend bien que la personne qui appelle juste après la réunion, quand des places sont encore libres, elle va avoir la chance de rentrer dans le processus d’accueil.. Alors que celle qui appelle quand les places sont déjà prises, on peut lui dire soit « aller ailleurs » et l’orienter directement, là le malentendu est peu probable. Mais quand on lui dit « rappelez peut-être dans quelques jours ou semaines pour voir si une place se libère ». Chez le professionnels, on sait que le « dans quelques jours », c’est préférablement après la réunion d’équipe.. Mais le patient n’a pas forcément cette compréhension ! Quand il rappelle alors et qu’on lui dit par malheur la même chose, ça peut prêter à confusion. Il y a une forme de malentendu, chez un néo-demandeur qui nous l’avons vu peut par exemple penser que sa demande était sur liste d’attente, ou qu’elle était devenue prioritaire vu qu’il avait déjà appelé !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Les choses qui vont de soi ne sont pas les mêmes des deux côtés et ou personne ne prend suffisamment le temps d’expliciter.</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Il y a bien une réorientation !</a:t>
            </a:r>
            <a:br>
              <a:rPr lang="fr-BE" dirty="0"/>
            </a:br>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12</a:t>
            </a:fld>
            <a:endParaRPr lang="fr-BE"/>
          </a:p>
        </p:txBody>
      </p:sp>
    </p:spTree>
    <p:extLst>
      <p:ext uri="{BB962C8B-B14F-4D97-AF65-F5344CB8AC3E}">
        <p14:creationId xmlns:p14="http://schemas.microsoft.com/office/powerpoint/2010/main" val="308839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latin typeface="Times New Roman" panose="02020603050405020304" pitchFamily="18" charset="0"/>
                <a:cs typeface="Times New Roman" panose="02020603050405020304" pitchFamily="18" charset="0"/>
              </a:rPr>
              <a:t>Le dispositif d’accueil dit holiste est celui d’un service qui organise des permanences d’accueil durant lesquels les néo-demandeurs sont libres de se présenter. </a:t>
            </a:r>
          </a:p>
          <a:p>
            <a:endParaRPr lang="fr-BE" sz="1200" dirty="0">
              <a:latin typeface="Times New Roman" panose="02020603050405020304" pitchFamily="18" charset="0"/>
              <a:cs typeface="Times New Roman" panose="02020603050405020304" pitchFamily="18" charset="0"/>
            </a:endParaRPr>
          </a:p>
          <a:p>
            <a:r>
              <a:rPr lang="fr-BE" sz="1200" dirty="0">
                <a:latin typeface="Times New Roman" panose="02020603050405020304" pitchFamily="18" charset="0"/>
                <a:cs typeface="Times New Roman" panose="02020603050405020304" pitchFamily="18" charset="0"/>
              </a:rPr>
              <a:t>L’accueil se passe ainsi en une seule et même étape : lors de la permanence, quand le néo-demandeur est reçu par un professionnel qui peut déjà analyser sa demande et lui notifier quelles suites y seront données. En général, quand le néo-demandeur quitte la permanence, il a ainsi déjà une idée de ce qui l’attend : un nouveau suivi, une réorientation ou un nouvel entretien d’accueil, toujours durant la permanence, par exemple. </a:t>
            </a:r>
          </a:p>
          <a:p>
            <a:endParaRPr lang="fr-BE"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Le tri entre les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usager</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·e·es</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qui auront éventuellement un suivi et les autres se fait via autorégulation selon l’affluence et le temps que ceux-ci et celles-ci sont prêts à patienter en salle d’attente. En effet, certains néo-demandeurs risquent d’arriver, de voir une salle d’attente pleine et.. de faire demi-tour pour revenir éventuellement à un autre moment. </a:t>
            </a: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13</a:t>
            </a:fld>
            <a:endParaRPr lang="fr-BE"/>
          </a:p>
        </p:txBody>
      </p:sp>
    </p:spTree>
    <p:extLst>
      <p:ext uri="{BB962C8B-B14F-4D97-AF65-F5344CB8AC3E}">
        <p14:creationId xmlns:p14="http://schemas.microsoft.com/office/powerpoint/2010/main" val="64062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Ici, on voit qu’il faut à priori peu de compétences de la part du patient… Entre guillemets, se présenter suffit (même si on sait que pousser la porte d’un service, ça peut demander du courage). On a directement un contact avec un professionnel qui va guider le patient.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Le fait que ce soit un lieu d’accueil et de consultation au quotidien, c’est super pour des publics qu’on appelle bas seuil et qui ont du mal à s’inscrire dans le temps et l’espace, à venir à des rendez-vous fixés à l’avance. Mais ça peut mener à la saturation du dispositif d’accueil, forcément si les gens viennent de semaine en semaine pour une consultation, ça laisse moins de place à l’accueil</a:t>
            </a:r>
          </a:p>
          <a:p>
            <a:endParaRPr lang="fr-BE" dirty="0">
              <a:latin typeface="Times New Roman" panose="02020603050405020304" pitchFamily="18"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14</a:t>
            </a:fld>
            <a:endParaRPr lang="fr-BE"/>
          </a:p>
        </p:txBody>
      </p:sp>
    </p:spTree>
    <p:extLst>
      <p:ext uri="{BB962C8B-B14F-4D97-AF65-F5344CB8AC3E}">
        <p14:creationId xmlns:p14="http://schemas.microsoft.com/office/powerpoint/2010/main" val="1088988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On peut éventuellement en tant que professionnel, avoir une impression de non saturation du dispositif… c’est assez difficile de voir les patients qui viennent et repartent sans être reçus. Moins la sensation de devoir dire non.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Alors, l’exemple suivant montre bien que si on connait un peu le dispositif, c’est assez clair qu’on doit attendre. Sinon, c’est plus compliqué.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15</a:t>
            </a:fld>
            <a:endParaRPr lang="fr-BE"/>
          </a:p>
        </p:txBody>
      </p:sp>
    </p:spTree>
    <p:extLst>
      <p:ext uri="{BB962C8B-B14F-4D97-AF65-F5344CB8AC3E}">
        <p14:creationId xmlns:p14="http://schemas.microsoft.com/office/powerpoint/2010/main" val="167337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Dans ce service, les </a:t>
            </a:r>
            <a:r>
              <a:rPr lang="fr-BE" sz="1200" b="1" kern="100" dirty="0">
                <a:effectLst/>
                <a:latin typeface="Times New Roman" panose="02020603050405020304" pitchFamily="18" charset="0"/>
                <a:ea typeface="Calibri" panose="020F0502020204030204" pitchFamily="34" charset="0"/>
                <a:cs typeface="Times New Roman" panose="02020603050405020304" pitchFamily="18" charset="0"/>
              </a:rPr>
              <a:t>nouvelles demandes</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arrivent à l’accueil où elles sont toutes prises et encodées dans un système informatique par </a:t>
            </a:r>
            <a:r>
              <a:rPr lang="fr-BE" sz="1200" b="1" kern="1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les </a:t>
            </a:r>
            <a:r>
              <a:rPr lang="fr-BE" sz="1200" b="1" kern="100" dirty="0" err="1">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secrétaires-accueillant</a:t>
            </a:r>
            <a:r>
              <a:rPr lang="fr-BE" sz="1200" b="1" kern="100" dirty="0" err="1">
                <a:solidFill>
                  <a:srgbClr val="ED7D3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fr-BE" sz="1200" b="1" kern="100" dirty="0" err="1">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s</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Ces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dernier</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·ère·</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posent quelques questions sur la demande, notamment pour savoir quel type de professionnel est attendu, mais n’entrent pas plus en profondeur dans celle-ci. Seules sont réorientées à ce stade les demandes qui ne correspondent absolument pas aux missions et compétences du service. Le reste des demandes est encodé sur une </a:t>
            </a:r>
            <a:r>
              <a:rPr lang="fr-BE" sz="1200" b="1" kern="1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liste d’attente</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Le </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demandeur·euse</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est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informé</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de son placement sur liste d’attente et du fait d’être</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rappelé</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dans les deux à trois mois qui suivent.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Il</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·elle</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obtient donc une réponse instantanée à sa demande de suivi, même si le suivi lui-même n’est pas prévu immédiatement. </a:t>
            </a:r>
          </a:p>
          <a:p>
            <a:endParaRPr lang="fr-BE"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Au moment du rappel par le </a:t>
            </a:r>
            <a:r>
              <a:rPr lang="fr-BE" sz="1200" kern="100"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·a</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thérapeute</a:t>
            </a:r>
            <a:r>
              <a:rPr lang="fr-BE" sz="1200" kern="100" dirty="0">
                <a:effectLst/>
                <a:latin typeface="Times New Roman" panose="02020603050405020304" pitchFamily="18" charset="0"/>
                <a:ea typeface="Calibri" panose="020F0502020204030204" pitchFamily="34" charset="0"/>
                <a:cs typeface="Times New Roman" panose="02020603050405020304" pitchFamily="18" charset="0"/>
              </a:rPr>
              <a:t>, les </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néo-demandeur</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euse·s</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annoncent parfois avoir entre temps trouvé un suivi ailleurs ou même ne plus avoir besoin d’un suivi. De ce fait, outre un tri via une sélection des </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patient·e·s</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à suivre ensuite, il existe également une forme d’auto-régulation par les </a:t>
            </a:r>
            <a:r>
              <a:rPr lang="fr-BE"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néo-demandeur·euse·s</a:t>
            </a:r>
            <a:r>
              <a:rPr lang="fr-BE" sz="1200" kern="100" dirty="0">
                <a:effectLst/>
                <a:latin typeface="Times New Roman" panose="02020603050405020304" pitchFamily="18" charset="0"/>
                <a:ea typeface="Times New Roman" panose="02020603050405020304" pitchFamily="18" charset="0"/>
                <a:cs typeface="Times New Roman" panose="02020603050405020304" pitchFamily="18" charset="0"/>
              </a:rPr>
              <a:t> mêmes via la liste d’attente. </a:t>
            </a:r>
            <a:endParaRPr lang="fr-BE"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16</a:t>
            </a:fld>
            <a:endParaRPr lang="fr-BE"/>
          </a:p>
        </p:txBody>
      </p:sp>
    </p:spTree>
    <p:extLst>
      <p:ext uri="{BB962C8B-B14F-4D97-AF65-F5344CB8AC3E}">
        <p14:creationId xmlns:p14="http://schemas.microsoft.com/office/powerpoint/2010/main" val="347858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Un des avantages de ce dispositif, c’est que toutes les demandes sont prises et qu’il n’y a pas de réorientation à ce stade. Ca veut aussi dire que le dispositif nécessite peu de compétences de la part du néo-demandeur, quelques mots suffisent.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Il y a aussi un effet rassurant du fait d’être placé sur une liste d’attente : il y a au moins un place qui les attends quelque part… du moins, pour les gens qui peuvent attendre. </a:t>
            </a:r>
          </a:p>
          <a:p>
            <a:endParaRPr lang="fr-BE" dirty="0">
              <a:latin typeface="Times New Roman" panose="02020603050405020304" pitchFamily="18"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17</a:t>
            </a:fld>
            <a:endParaRPr lang="fr-BE"/>
          </a:p>
        </p:txBody>
      </p:sp>
    </p:spTree>
    <p:extLst>
      <p:ext uri="{BB962C8B-B14F-4D97-AF65-F5344CB8AC3E}">
        <p14:creationId xmlns:p14="http://schemas.microsoft.com/office/powerpoint/2010/main" val="1122202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Un autre effet, ce que l’attente peut paraitre longue, en particulier si le néo-demandeur reste sans nouvelle du service alors que le délais d’attente qu’on lui avait indiqué est déjà écoulé. On sait que ce n’était qu’une estimation, mais pour le néo-demandeur, c’était devenu une réalité. Parce que le néo-demandeur, si on lui dit qu’on va le rappeler d’ici deux à trois mois, il s’attend à recevoir un appel. On a ainsi eu un néo-demandeur qui nous a parlé d’une perte de confiance</a:t>
            </a:r>
          </a:p>
          <a:p>
            <a:endParaRPr lang="fr-BE" dirty="0">
              <a:latin typeface="Times New Roman" panose="02020603050405020304" pitchFamily="18" charset="0"/>
              <a:cs typeface="Times New Roman" panose="02020603050405020304" pitchFamily="18" charset="0"/>
            </a:endParaRP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Ceci conclut ici la présentation de la typologie et des effets des différents dispositifs sur les usagers…</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18</a:t>
            </a:fld>
            <a:endParaRPr lang="fr-BE"/>
          </a:p>
        </p:txBody>
      </p:sp>
    </p:spTree>
    <p:extLst>
      <p:ext uri="{BB962C8B-B14F-4D97-AF65-F5344CB8AC3E}">
        <p14:creationId xmlns:p14="http://schemas.microsoft.com/office/powerpoint/2010/main" val="394645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Revenons à présent aux dispositifs d’accueil tels qu’ils sont dans la réalité et non plus tels qu’ils se retrouvent dans notre typologie</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Dans la réalité, les dispositifs d’accueil sont plus </a:t>
            </a:r>
            <a:r>
              <a:rPr lang="fr-BE" b="1" dirty="0">
                <a:latin typeface="Times New Roman" panose="02020603050405020304" pitchFamily="18" charset="0"/>
                <a:cs typeface="Times New Roman" panose="02020603050405020304" pitchFamily="18" charset="0"/>
              </a:rPr>
              <a:t>complexes</a:t>
            </a:r>
            <a:r>
              <a:rPr lang="fr-BE" dirty="0">
                <a:latin typeface="Times New Roman" panose="02020603050405020304" pitchFamily="18" charset="0"/>
                <a:cs typeface="Times New Roman" panose="02020603050405020304" pitchFamily="18" charset="0"/>
              </a:rPr>
              <a:t> :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déjà parce qu’un qu’aucun dispositif d’accueil réel ne correspond 100% à un des types présentés (ils ont plutôt tendance à emprunter des caractéristiques de chacun d’entre eux)</a:t>
            </a:r>
          </a:p>
          <a:p>
            <a:r>
              <a:rPr lang="fr-BE" dirty="0">
                <a:latin typeface="Times New Roman" panose="02020603050405020304" pitchFamily="18" charset="0"/>
                <a:cs typeface="Times New Roman" panose="02020603050405020304" pitchFamily="18" charset="0"/>
              </a:rPr>
              <a:t>- ensuite parce qu’un même service peut héberger différents types de dispositifs d’accueil, on pense par exemple à la manière différente dont les équipes enfants et adultes peuvent organiser leur accueil, ou même aux projets différents que les </a:t>
            </a:r>
            <a:r>
              <a:rPr lang="fr-BE" dirty="0" err="1">
                <a:latin typeface="Times New Roman" panose="02020603050405020304" pitchFamily="18" charset="0"/>
                <a:cs typeface="Times New Roman" panose="02020603050405020304" pitchFamily="18" charset="0"/>
              </a:rPr>
              <a:t>ssm</a:t>
            </a:r>
            <a:r>
              <a:rPr lang="fr-BE" dirty="0">
                <a:latin typeface="Times New Roman" panose="02020603050405020304" pitchFamily="18" charset="0"/>
                <a:cs typeface="Times New Roman" panose="02020603050405020304" pitchFamily="18" charset="0"/>
              </a:rPr>
              <a:t> peuvent organiser et qui participent aussi de l’accueil (groupe pour les mamans et leurs enfants, activités collectives, </a:t>
            </a:r>
            <a:r>
              <a:rPr lang="fr-BE" dirty="0" err="1">
                <a:latin typeface="Times New Roman" panose="02020603050405020304" pitchFamily="18" charset="0"/>
                <a:cs typeface="Times New Roman" panose="02020603050405020304" pitchFamily="18" charset="0"/>
              </a:rPr>
              <a:t>etc</a:t>
            </a:r>
            <a:r>
              <a:rPr lang="fr-BE" dirty="0">
                <a:latin typeface="Times New Roman" panose="02020603050405020304" pitchFamily="18" charset="0"/>
                <a:cs typeface="Times New Roman" panose="02020603050405020304" pitchFamily="18" charset="0"/>
              </a:rPr>
              <a:t>). Ou même plusieurs dispositifs selon la manière dont la demande arrive (par téléphone ou sur place).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Ensuite, parce que les dispositifs d’accueil et les services doivent sans cesse faire preuve </a:t>
            </a:r>
            <a:r>
              <a:rPr lang="fr-BE" b="1" dirty="0">
                <a:latin typeface="Times New Roman" panose="02020603050405020304" pitchFamily="18" charset="0"/>
                <a:cs typeface="Times New Roman" panose="02020603050405020304" pitchFamily="18" charset="0"/>
              </a:rPr>
              <a:t>d’adaptation</a:t>
            </a:r>
            <a:r>
              <a:rPr lang="fr-BE" dirty="0">
                <a:latin typeface="Times New Roman" panose="02020603050405020304" pitchFamily="18" charset="0"/>
                <a:cs typeface="Times New Roman" panose="02020603050405020304" pitchFamily="18" charset="0"/>
              </a:rPr>
              <a:t>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adaptation à un contexte, par exemple celui de la saturation avec les dispositifs d’accueil peuvent également varier d’un moment à l’autre selon celle-ci : utiliser une liste d’attente quand la saturation n’est pas trop forte mais  ne plus y recourir quand cette liste deviendrait trop longue, réorienter directement à la réception de l’appel quand la saturation est vraiment trop importante, etc.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adaptation au cas par cas également et au besoin de chaque usager, ne pas hésiter à déroger à son dispositif : il y a des situations qui ne passent pas par l’accueil, il y a des situations qui ne seront pas prises mais qui nécessitent tout de même de l’accompagnement (exemple, l’urgence).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Et s’adapter à chaque patient et à un contexte plus global, ça nécessite une bonne dose de créativité de la part des services, de capacité à repenser sans cesse la manière dont on accueille et traite les demandes.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Cette complexité, cette adaptation, cette créativité, ça mène une grande diversité de dispositifs dans la réalité.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Mathieu va maintenant vous présenter que cette diversité de dispositifs permet justement de répondre à une grande diversité de publics et de besoins. Et la diversité des dispositifs est une véritable richesse, qu’il ne faut pas effacer au profit d’un modèle d’accueil unique. </a:t>
            </a:r>
          </a:p>
          <a:p>
            <a:endParaRPr lang="fr-BE" dirty="0">
              <a:latin typeface="Times New Roman" panose="02020603050405020304" pitchFamily="18" charset="0"/>
              <a:cs typeface="Times New Roman" panose="02020603050405020304" pitchFamily="18" charset="0"/>
            </a:endParaRP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19</a:t>
            </a:fld>
            <a:endParaRPr lang="fr-BE"/>
          </a:p>
        </p:txBody>
      </p:sp>
    </p:spTree>
    <p:extLst>
      <p:ext uri="{BB962C8B-B14F-4D97-AF65-F5344CB8AC3E}">
        <p14:creationId xmlns:p14="http://schemas.microsoft.com/office/powerpoint/2010/main" val="426715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Quelle est ma to-do </a:t>
            </a:r>
            <a:r>
              <a:rPr lang="fr-BE" dirty="0" err="1">
                <a:latin typeface="Times New Roman" panose="02020603050405020304" pitchFamily="18" charset="0"/>
                <a:cs typeface="Times New Roman" panose="02020603050405020304" pitchFamily="18" charset="0"/>
              </a:rPr>
              <a:t>list</a:t>
            </a:r>
            <a:r>
              <a:rPr lang="fr-BE" dirty="0">
                <a:latin typeface="Times New Roman" panose="02020603050405020304" pitchFamily="18" charset="0"/>
                <a:cs typeface="Times New Roman" panose="02020603050405020304" pitchFamily="18" charset="0"/>
              </a:rPr>
              <a:t> pour cette présentation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Je vais d’abord vous parler très brièvement de la notion de dispositif d’accueil en SSM.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Je vais ensuite vous expliquer pourquoi nous avons choisi d’établir une typologie et comment nous avons procédé.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Après, je dois évidemment vous présenter la typologie.</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Je terminerai ensuite par vous parler des quelques exemples d’effets que ces dispositifs peuvent produire sur les usagers, de manière non exhaustive. </a:t>
            </a:r>
            <a:br>
              <a:rPr lang="fr-BE" dirty="0">
                <a:latin typeface="Times New Roman" panose="02020603050405020304" pitchFamily="18" charset="0"/>
                <a:cs typeface="Times New Roman" panose="02020603050405020304" pitchFamily="18" charset="0"/>
              </a:rPr>
            </a:br>
            <a:endParaRPr lang="fr-BE" dirty="0">
              <a:latin typeface="Times New Roman" panose="02020603050405020304" pitchFamily="18"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2</a:t>
            </a:fld>
            <a:endParaRPr lang="fr-BE"/>
          </a:p>
        </p:txBody>
      </p:sp>
    </p:spTree>
    <p:extLst>
      <p:ext uri="{BB962C8B-B14F-4D97-AF65-F5344CB8AC3E}">
        <p14:creationId xmlns:p14="http://schemas.microsoft.com/office/powerpoint/2010/main" val="142252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Merci</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20</a:t>
            </a:fld>
            <a:endParaRPr lang="fr-BE"/>
          </a:p>
        </p:txBody>
      </p:sp>
    </p:spTree>
    <p:extLst>
      <p:ext uri="{BB962C8B-B14F-4D97-AF65-F5344CB8AC3E}">
        <p14:creationId xmlns:p14="http://schemas.microsoft.com/office/powerpoint/2010/main" val="367982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Robin vient de nous l’expliquer : les services de santé mentale sont saturés de demandes et ils ne sont tout simplement pas capables de prendre toutes les demandes qui arrivent à leur porte. Ce contexte les pousse à devoir faire un choix entre les demandes qui pourront être prises et débuter sur un nouveau suivi, et les demandes qui devront être réorientées.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Comment faire un « choix » entre la demande que l’on va recevoir et celle que l’on va devoir réorienter ? Pour faire ce choix, les services utilisent des dispositifs d’accueil et de traitement des nouvelles demandes. Leur nom l’indique, ces dispositifs ont une double fonction : d’abord une fonction d’accueil (faire en sorte que le patient se sente déjà écouté) et, surtout vu le contexte de saturation, de traitement des demandes (décider quelle demande est prise et quelle demande est réorientée).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Ces dispositifs d’accueil sont une manière d’accueillir encore dans un contexte de </a:t>
            </a:r>
            <a:r>
              <a:rPr lang="fr-BE" dirty="0" err="1">
                <a:latin typeface="Times New Roman" panose="02020603050405020304" pitchFamily="18" charset="0"/>
                <a:cs typeface="Times New Roman" panose="02020603050405020304" pitchFamily="18" charset="0"/>
              </a:rPr>
              <a:t>saturation.Ils</a:t>
            </a:r>
            <a:r>
              <a:rPr lang="fr-BE" dirty="0">
                <a:latin typeface="Times New Roman" panose="02020603050405020304" pitchFamily="18" charset="0"/>
                <a:cs typeface="Times New Roman" panose="02020603050405020304" pitchFamily="18" charset="0"/>
              </a:rPr>
              <a:t> se sont construits de façon autonome et singulière pour chaque service. Ils ont tous une histoire, ils ont été pensés à partir de valeurs bien spécifiques, en fonction d’une population bien spécifique et ils s’adaptent sans cesse à un contexte en changement. On pense par exemples aux changements apportés par la réforme 107 où l’arrivée des psychologues de première ligne.  On pense aussi à ces demandes qui semblent devenir de plus en plus complexes et qui modifient aussi l’accueil que les services doivent en faire. </a:t>
            </a:r>
          </a:p>
          <a:p>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On imagine par ailleurs une relation à double sens avec des dispositifs d’accueil qui s’adaptent sans cesse à la population reçue (robin nous a présenté un exemple plus tôt) et des populations qui vont vers le dispositif qui leur convient. </a:t>
            </a:r>
          </a:p>
          <a:p>
            <a:br>
              <a:rPr lang="fr-BE" dirty="0"/>
            </a:br>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3</a:t>
            </a:fld>
            <a:endParaRPr lang="fr-BE"/>
          </a:p>
        </p:txBody>
      </p:sp>
    </p:spTree>
    <p:extLst>
      <p:ext uri="{BB962C8B-B14F-4D97-AF65-F5344CB8AC3E}">
        <p14:creationId xmlns:p14="http://schemas.microsoft.com/office/powerpoint/2010/main" val="241677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Tous ces dispositifs sont tellement variés, qu’il devient difficile de les penser ou d’en dire quelque chose. D’où, pour nous, l’intérêt d’établir une typologie des dispositifs d’accueil, de passer par une étape de simplification via la théorie avant de revenir à la complexité de la réalité.</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Ainsi, on peut dire que l’objectif de notre typologie est triple :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Simplifier, rendre intelligible les dispositifs d’accueil qui sont, dans la réalité, si complexes et changeants.</a:t>
            </a:r>
          </a:p>
          <a:p>
            <a:r>
              <a:rPr lang="fr-BE" dirty="0">
                <a:latin typeface="Times New Roman" panose="02020603050405020304" pitchFamily="18" charset="0"/>
                <a:cs typeface="Times New Roman" panose="02020603050405020304" pitchFamily="18" charset="0"/>
              </a:rPr>
              <a:t>- Représenter toute la diversité des dispositifs</a:t>
            </a:r>
          </a:p>
          <a:p>
            <a:r>
              <a:rPr lang="fr-BE" dirty="0">
                <a:latin typeface="Times New Roman" panose="02020603050405020304" pitchFamily="18" charset="0"/>
                <a:cs typeface="Times New Roman" panose="02020603050405020304" pitchFamily="18" charset="0"/>
              </a:rPr>
              <a:t>- Questionner quelques effets possibles de ces dispositifs sur les usagers, en sachant bien sur qu’une expérience, c’est toujours quelque chose de très singulier et personnel. Et qu’on ne peut absolument pas être dans l’exhaustivité ici. </a:t>
            </a:r>
          </a:p>
          <a:p>
            <a:endParaRPr lang="fr-BE" dirty="0"/>
          </a:p>
          <a:p>
            <a:endParaRPr lang="fr-BE" dirty="0"/>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4</a:t>
            </a:fld>
            <a:endParaRPr lang="fr-BE"/>
          </a:p>
        </p:txBody>
      </p:sp>
    </p:spTree>
    <p:extLst>
      <p:ext uri="{BB962C8B-B14F-4D97-AF65-F5344CB8AC3E}">
        <p14:creationId xmlns:p14="http://schemas.microsoft.com/office/powerpoint/2010/main" val="189765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Il est très important à ce stade de vous mettre en garde sur le fait que les différents types d’accueil que nous allons présenter sont bien des constructions théoriques et absolument pas des observations empiriques qu’on retrouve telles quelles dans la réalité.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Ces dispositifs, à la différence des dispositifs réels n’ont pas de contexte et pas d’histoire.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Dans l’établissement de la typologie, nous avons fait le choix de nous intéresser à la manière dont les services ORGANISAIENT leurs dispositifs d’accueil. On aurait pu aussi par exemple faire le choix de s’intéresser à l’histoire de chaque dispositif, où à leurs valeurs. </a:t>
            </a: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5</a:t>
            </a:fld>
            <a:endParaRPr lang="fr-BE"/>
          </a:p>
        </p:txBody>
      </p:sp>
    </p:spTree>
    <p:extLst>
      <p:ext uri="{BB962C8B-B14F-4D97-AF65-F5344CB8AC3E}">
        <p14:creationId xmlns:p14="http://schemas.microsoft.com/office/powerpoint/2010/main" val="90123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Times New Roman" panose="02020603050405020304" pitchFamily="18" charset="0"/>
                <a:cs typeface="Times New Roman" panose="02020603050405020304" pitchFamily="18" charset="0"/>
              </a:rPr>
              <a:t>Je vais simplifier la manière dont nous avons mis au point la typologie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Nous avons d’abord répertorier l’ensemble des dispositifs d’accueil que nous connaissions, ou que nous avions pu observés.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Nous avons ensuite réfléchi les points communs et les différences en terme de procédure d’accueil des nouvelles demandes. Nous avons pu voir que celles-ci variaient selon leur structure, leur nombre d’étape, leur durée et leur fonction.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Enfin, nous avons pensé les points communs et les différentes en terme de procédure de traitement des demandes, et avons pu voir qu’elles varient selon leur méthode de tri et selon la collégialité de la décision quant aux suites à donner à la demande. </a:t>
            </a: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6</a:t>
            </a:fld>
            <a:endParaRPr lang="fr-BE"/>
          </a:p>
        </p:txBody>
      </p:sp>
    </p:spTree>
    <p:extLst>
      <p:ext uri="{BB962C8B-B14F-4D97-AF65-F5344CB8AC3E}">
        <p14:creationId xmlns:p14="http://schemas.microsoft.com/office/powerpoint/2010/main" val="236565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Times New Roman" panose="02020603050405020304" pitchFamily="18" charset="0"/>
                <a:cs typeface="Times New Roman" panose="02020603050405020304" pitchFamily="18" charset="0"/>
              </a:rPr>
              <a:t>En combinant tout cela, on en arrive à ça !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Quatre types de dispositifs d’accueil que sont : la division du travail, l’aléatoire, l’holiste et l’enregistrement inconditionnel. Notre propos n’est pas d’avoir un jugement de valeur ou d’évaluer ces dispositifs en termes d’efficacité.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Times New Roman" panose="02020603050405020304" pitchFamily="18" charset="0"/>
                <a:cs typeface="Times New Roman" panose="02020603050405020304" pitchFamily="18" charset="0"/>
              </a:rPr>
              <a:t>Ils présentent tous certaines modalités d’accroches possibles avec certains publics avec certaines logiques d’accès et au contraire peuvent tous présenter certains obstacles pour d’autres publics. </a:t>
            </a:r>
          </a:p>
          <a:p>
            <a:pPr marL="0" marR="0" lvl="0" indent="0" algn="l" defTabSz="914400" rtl="0" eaLnBrk="1" fontAlgn="auto" latinLnBrk="0" hangingPunct="1">
              <a:lnSpc>
                <a:spcPct val="100000"/>
              </a:lnSpc>
              <a:spcBef>
                <a:spcPts val="0"/>
              </a:spcBef>
              <a:spcAft>
                <a:spcPts val="0"/>
              </a:spcAft>
              <a:buClrTx/>
              <a:buSzTx/>
              <a:buFontTx/>
              <a:buNone/>
              <a:tabLst/>
              <a:defRPr/>
            </a:pP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Je vais désormais passer chacun d’entre eux en revue, et en voir les effets éventuels chez les usagers. </a:t>
            </a:r>
          </a:p>
          <a:p>
            <a:endParaRPr lang="fr-BE" dirty="0"/>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7</a:t>
            </a:fld>
            <a:endParaRPr lang="fr-BE"/>
          </a:p>
        </p:txBody>
      </p:sp>
    </p:spTree>
    <p:extLst>
      <p:ext uri="{BB962C8B-B14F-4D97-AF65-F5344CB8AC3E}">
        <p14:creationId xmlns:p14="http://schemas.microsoft.com/office/powerpoint/2010/main" val="416253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C’est typiquement un dispositif avec plusieurs étapes bien distinctes. : une première étape qui est celle où la demande est prise au niveau du secrétariat-accueil et où l’accueillant pose éventuellement quelques questions sur la demande et le néo-demandeur. Parfois, c’est plutôt un professionnel qui va faire ça en rappelant le néo-demandeur après son premier contact avec le secrétariat. </a:t>
            </a:r>
            <a:br>
              <a:rPr lang="fr-BE" dirty="0">
                <a:latin typeface="Times New Roman" panose="02020603050405020304" pitchFamily="18" charset="0"/>
                <a:cs typeface="Times New Roman" panose="02020603050405020304" pitchFamily="18" charset="0"/>
              </a:rPr>
            </a:br>
            <a:br>
              <a:rPr lang="fr-BE" dirty="0">
                <a:latin typeface="Times New Roman" panose="02020603050405020304" pitchFamily="18" charset="0"/>
                <a:cs typeface="Times New Roman" panose="02020603050405020304" pitchFamily="18" charset="0"/>
              </a:rPr>
            </a:br>
            <a:r>
              <a:rPr lang="fr-BE" dirty="0">
                <a:latin typeface="Times New Roman" panose="02020603050405020304" pitchFamily="18" charset="0"/>
                <a:cs typeface="Times New Roman" panose="02020603050405020304" pitchFamily="18" charset="0"/>
              </a:rPr>
              <a:t>La seconde étape est le passage de la demande passe en réunion d’équipe où elle est analysée. L’équipe décide alors des suites à lui donner : nouveau suivi, entretien d’accueil, réorientation, etc.  Cette décision est prise à partir de critères formels (n’y a-t-il pas un service plus proche, par exemple) et cliniques (antécédents, parcours, </a:t>
            </a:r>
            <a:r>
              <a:rPr lang="fr-BE" dirty="0" err="1">
                <a:latin typeface="Times New Roman" panose="02020603050405020304" pitchFamily="18" charset="0"/>
                <a:cs typeface="Times New Roman" panose="02020603050405020304" pitchFamily="18" charset="0"/>
              </a:rPr>
              <a:t>etc</a:t>
            </a:r>
            <a:r>
              <a:rPr lang="fr-BE" dirty="0">
                <a:latin typeface="Times New Roman" panose="02020603050405020304" pitchFamily="18" charset="0"/>
                <a:cs typeface="Times New Roman" panose="02020603050405020304" pitchFamily="18" charset="0"/>
              </a:rPr>
              <a:t>). Un professionnel rappelle alors le demandeur pour lui communiquer la décision.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C’est un processus qui prend généralement une semaine à être réalisé entre l’introduction de la demande et le retour qui est fait par le service au néo-demandeur.  </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8</a:t>
            </a:fld>
            <a:endParaRPr lang="fr-BE"/>
          </a:p>
        </p:txBody>
      </p:sp>
    </p:spTree>
    <p:extLst>
      <p:ext uri="{BB962C8B-B14F-4D97-AF65-F5344CB8AC3E}">
        <p14:creationId xmlns:p14="http://schemas.microsoft.com/office/powerpoint/2010/main" val="241175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latin typeface="Times New Roman" panose="02020603050405020304" pitchFamily="18" charset="0"/>
                <a:cs typeface="Times New Roman" panose="02020603050405020304" pitchFamily="18" charset="0"/>
              </a:rPr>
              <a:t>Quels effets ce type de dispositif peut-il produire ?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Peut nécessiter des compétences en terme de formulation de la demande pour le patient : dire ce qui nous amène, quel type de professionnel on veut voir, quel est notre parcours. Alors bien sûr, le professionnel ou l’accueillant est là pour accompagner cette démarche. </a:t>
            </a:r>
          </a:p>
          <a:p>
            <a:endParaRPr lang="fr-BE" dirty="0">
              <a:latin typeface="Times New Roman" panose="02020603050405020304" pitchFamily="18" charset="0"/>
              <a:cs typeface="Times New Roman" panose="02020603050405020304" pitchFamily="18" charset="0"/>
            </a:endParaRPr>
          </a:p>
          <a:p>
            <a:r>
              <a:rPr lang="fr-BE" dirty="0">
                <a:latin typeface="Times New Roman" panose="02020603050405020304" pitchFamily="18" charset="0"/>
                <a:cs typeface="Times New Roman" panose="02020603050405020304" pitchFamily="18" charset="0"/>
              </a:rPr>
              <a:t>- Parfois un manque de clarté par rapport à la procédure. C’est-à-dire que du côté du service, c’est très clair que la demande doit parcourir tout une série d’étapes et qu’on reviendra à terme vers le demandeur. Mais pour celui-ci, c’est peut-être moins clair, encore moins si c’est sa première expérience avec la santé mentale. Et on comprend bien qu’au départ, on expliquait peut-être systématiquement la procédure au néo-demandeur, mais avec le temps, peut-être qu’on l’explique un peu moins, on oublie de temps en temps, etc. </a:t>
            </a:r>
          </a:p>
        </p:txBody>
      </p:sp>
      <p:sp>
        <p:nvSpPr>
          <p:cNvPr id="4" name="Espace réservé du numéro de diapositive 3"/>
          <p:cNvSpPr>
            <a:spLocks noGrp="1"/>
          </p:cNvSpPr>
          <p:nvPr>
            <p:ph type="sldNum" sz="quarter" idx="5"/>
          </p:nvPr>
        </p:nvSpPr>
        <p:spPr/>
        <p:txBody>
          <a:bodyPr/>
          <a:lstStyle/>
          <a:p>
            <a:fld id="{FBAD6B17-79C0-4790-B481-FE67676D62AD}" type="slidenum">
              <a:rPr lang="fr-BE" smtClean="0"/>
              <a:t>9</a:t>
            </a:fld>
            <a:endParaRPr lang="fr-BE"/>
          </a:p>
        </p:txBody>
      </p:sp>
    </p:spTree>
    <p:extLst>
      <p:ext uri="{BB962C8B-B14F-4D97-AF65-F5344CB8AC3E}">
        <p14:creationId xmlns:p14="http://schemas.microsoft.com/office/powerpoint/2010/main" val="277374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5000"/>
          </a:blip>
          <a:srcRect/>
          <a:stretch>
            <a:fillRect/>
          </a:stretch>
        </p:blipFill>
        <p:spPr>
          <a:xfrm rot="-10800000">
            <a:off x="6324600" y="-1797179"/>
            <a:ext cx="15735219" cy="13881357"/>
          </a:xfrm>
          <a:prstGeom prst="rect">
            <a:avLst/>
          </a:prstGeom>
        </p:spPr>
      </p:pic>
      <p:grpSp>
        <p:nvGrpSpPr>
          <p:cNvPr id="3" name="Group 3"/>
          <p:cNvGrpSpPr/>
          <p:nvPr/>
        </p:nvGrpSpPr>
        <p:grpSpPr>
          <a:xfrm>
            <a:off x="2909835" y="3827853"/>
            <a:ext cx="12422812" cy="2992047"/>
            <a:chOff x="0" y="557872"/>
            <a:chExt cx="16563750" cy="3987813"/>
          </a:xfrm>
        </p:grpSpPr>
        <p:sp>
          <p:nvSpPr>
            <p:cNvPr id="4" name="TextBox 4"/>
            <p:cNvSpPr txBox="1"/>
            <p:nvPr/>
          </p:nvSpPr>
          <p:spPr>
            <a:xfrm>
              <a:off x="60691" y="557872"/>
              <a:ext cx="16503059" cy="3508391"/>
            </a:xfrm>
            <a:prstGeom prst="rect">
              <a:avLst/>
            </a:prstGeom>
          </p:spPr>
          <p:txBody>
            <a:bodyPr lIns="0" tIns="0" rIns="0" bIns="0" rtlCol="0" anchor="t">
              <a:spAutoFit/>
            </a:bodyPr>
            <a:lstStyle/>
            <a:p>
              <a:pPr algn="ctr">
                <a:lnSpc>
                  <a:spcPts val="9488"/>
                </a:lnSpc>
              </a:pPr>
              <a:r>
                <a:rPr lang="en-US" sz="8625" dirty="0" err="1">
                  <a:solidFill>
                    <a:srgbClr val="2B2B2B"/>
                  </a:solidFill>
                  <a:latin typeface="Agrandir"/>
                </a:rPr>
                <a:t>Accueillir</a:t>
              </a:r>
              <a:r>
                <a:rPr lang="en-US" sz="8625" dirty="0">
                  <a:solidFill>
                    <a:srgbClr val="2B2B2B"/>
                  </a:solidFill>
                  <a:latin typeface="Agrandir"/>
                </a:rPr>
                <a:t> </a:t>
              </a:r>
              <a:r>
                <a:rPr lang="en-US" sz="8625" dirty="0" err="1">
                  <a:solidFill>
                    <a:srgbClr val="2B2B2B"/>
                  </a:solidFill>
                  <a:latin typeface="Agrandir"/>
                </a:rPr>
                <a:t>en</a:t>
              </a:r>
              <a:r>
                <a:rPr lang="en-US" sz="8625" dirty="0">
                  <a:solidFill>
                    <a:srgbClr val="2B2B2B"/>
                  </a:solidFill>
                  <a:latin typeface="Agrandir"/>
                </a:rPr>
                <a:t> Service de Santé Mentale </a:t>
              </a:r>
            </a:p>
          </p:txBody>
        </p:sp>
        <p:sp>
          <p:nvSpPr>
            <p:cNvPr id="5" name="TextBox 5"/>
            <p:cNvSpPr txBox="1"/>
            <p:nvPr/>
          </p:nvSpPr>
          <p:spPr>
            <a:xfrm>
              <a:off x="0" y="3660998"/>
              <a:ext cx="16503059" cy="884687"/>
            </a:xfrm>
            <a:prstGeom prst="rect">
              <a:avLst/>
            </a:prstGeom>
          </p:spPr>
          <p:txBody>
            <a:bodyPr lIns="0" tIns="0" rIns="0" bIns="0" rtlCol="0" anchor="t">
              <a:spAutoFit/>
            </a:bodyPr>
            <a:lstStyle/>
            <a:p>
              <a:pPr algn="ctr">
                <a:lnSpc>
                  <a:spcPts val="5466"/>
                </a:lnSpc>
                <a:spcBef>
                  <a:spcPct val="0"/>
                </a:spcBef>
              </a:pPr>
              <a:endParaRPr lang="en-US" sz="3904" dirty="0">
                <a:solidFill>
                  <a:srgbClr val="2B2B2B"/>
                </a:solidFill>
                <a:latin typeface="Agrandir"/>
              </a:endParaRPr>
            </a:p>
          </p:txBody>
        </p:sp>
      </p:grpSp>
      <p:pic>
        <p:nvPicPr>
          <p:cNvPr id="6" name="Picture 6"/>
          <p:cNvPicPr>
            <a:picLocks noChangeAspect="1"/>
          </p:cNvPicPr>
          <p:nvPr/>
        </p:nvPicPr>
        <p:blipFill>
          <a:blip r:embed="rId4">
            <a:alphaModFix amt="50000"/>
          </a:blip>
          <a:srcRect/>
          <a:stretch>
            <a:fillRect/>
          </a:stretch>
        </p:blipFill>
        <p:spPr>
          <a:xfrm>
            <a:off x="-2318726" y="-376453"/>
            <a:ext cx="9743013" cy="1709948"/>
          </a:xfrm>
          <a:prstGeom prst="rect">
            <a:avLst/>
          </a:prstGeom>
        </p:spPr>
      </p:pic>
      <p:pic>
        <p:nvPicPr>
          <p:cNvPr id="7" name="Picture 7"/>
          <p:cNvPicPr>
            <a:picLocks noChangeAspect="1"/>
          </p:cNvPicPr>
          <p:nvPr/>
        </p:nvPicPr>
        <p:blipFill>
          <a:blip r:embed="rId5">
            <a:alphaModFix amt="25000"/>
          </a:blip>
          <a:srcRect/>
          <a:stretch>
            <a:fillRect/>
          </a:stretch>
        </p:blipFill>
        <p:spPr>
          <a:xfrm rot="-7199120">
            <a:off x="-2896988" y="-1002021"/>
            <a:ext cx="5793977" cy="5895448"/>
          </a:xfrm>
          <a:prstGeom prst="rect">
            <a:avLst/>
          </a:prstGeom>
        </p:spPr>
      </p:pic>
      <p:pic>
        <p:nvPicPr>
          <p:cNvPr id="12" name="Image 11" descr="Une image contenant capture d’écran, Graphique, graphisme, conception&#10;&#10;Description générée automatiquement">
            <a:extLst>
              <a:ext uri="{FF2B5EF4-FFF2-40B4-BE49-F238E27FC236}">
                <a16:creationId xmlns:a16="http://schemas.microsoft.com/office/drawing/2014/main" id="{5929722B-05DB-B3F0-1253-FD0A14CC4F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882" y="7679288"/>
            <a:ext cx="2761953" cy="27619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517674" y="243616"/>
            <a:ext cx="17252653" cy="1203313"/>
          </a:xfrm>
          <a:prstGeom prst="rect">
            <a:avLst/>
          </a:prstGeom>
        </p:spPr>
        <p:txBody>
          <a:bodyPr lIns="0" tIns="0" rIns="0" bIns="0" rtlCol="0" anchor="t">
            <a:spAutoFit/>
          </a:bodyPr>
          <a:lstStyle/>
          <a:p>
            <a:pPr marL="0" lvl="0" indent="0" algn="ctr">
              <a:lnSpc>
                <a:spcPts val="9800"/>
              </a:lnSpc>
              <a:spcBef>
                <a:spcPct val="0"/>
              </a:spcBef>
            </a:pPr>
            <a:r>
              <a:rPr lang="en-US" sz="7000">
                <a:solidFill>
                  <a:srgbClr val="000000"/>
                </a:solidFill>
                <a:latin typeface="Open Sans Bold"/>
              </a:rPr>
              <a:t>Effets du dispositif “division du travail”</a:t>
            </a:r>
          </a:p>
        </p:txBody>
      </p:sp>
      <p:grpSp>
        <p:nvGrpSpPr>
          <p:cNvPr id="3" name="Group 3"/>
          <p:cNvGrpSpPr/>
          <p:nvPr/>
        </p:nvGrpSpPr>
        <p:grpSpPr>
          <a:xfrm>
            <a:off x="334402" y="1997335"/>
            <a:ext cx="17435924" cy="1177194"/>
            <a:chOff x="0" y="0"/>
            <a:chExt cx="23247899" cy="1569592"/>
          </a:xfrm>
        </p:grpSpPr>
        <p:sp>
          <p:nvSpPr>
            <p:cNvPr id="4" name="TextBox 4"/>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3CBCAD"/>
                  </a:solidFill>
                  <a:latin typeface="Agrandir Bold"/>
                </a:rPr>
                <a:t>Travail de rappel et de réorientation est très apprécié par les demandeurs</a:t>
              </a:r>
            </a:p>
          </p:txBody>
        </p:sp>
        <p:sp>
          <p:nvSpPr>
            <p:cNvPr id="5" name="TextBox 5"/>
            <p:cNvSpPr txBox="1"/>
            <p:nvPr/>
          </p:nvSpPr>
          <p:spPr>
            <a:xfrm>
              <a:off x="0" y="1018624"/>
              <a:ext cx="23247899" cy="550968"/>
            </a:xfrm>
            <a:prstGeom prst="rect">
              <a:avLst/>
            </a:prstGeom>
          </p:spPr>
          <p:txBody>
            <a:bodyPr lIns="0" tIns="0" rIns="0" bIns="0" rtlCol="0" anchor="t">
              <a:spAutoFit/>
            </a:bodyPr>
            <a:lstStyle/>
            <a:p>
              <a:pPr>
                <a:lnSpc>
                  <a:spcPts val="3080"/>
                </a:lnSpc>
              </a:pPr>
              <a:r>
                <a:rPr lang="en-US" sz="2200">
                  <a:solidFill>
                    <a:srgbClr val="2B2B2B"/>
                  </a:solidFill>
                  <a:latin typeface="Agrandir"/>
                </a:rPr>
                <a:t>Ressenti d’une forme de “prise en charge” dès l’accueil</a:t>
              </a:r>
            </a:p>
          </p:txBody>
        </p:sp>
      </p:grpSp>
      <p:sp>
        <p:nvSpPr>
          <p:cNvPr id="6" name="TextBox 6"/>
          <p:cNvSpPr txBox="1"/>
          <p:nvPr/>
        </p:nvSpPr>
        <p:spPr>
          <a:xfrm>
            <a:off x="258837" y="3584104"/>
            <a:ext cx="17770326" cy="2200275"/>
          </a:xfrm>
          <a:prstGeom prst="rect">
            <a:avLst/>
          </a:prstGeom>
        </p:spPr>
        <p:txBody>
          <a:bodyPr lIns="0" tIns="0" rIns="0" bIns="0" rtlCol="0" anchor="t">
            <a:spAutoFit/>
          </a:bodyPr>
          <a:lstStyle/>
          <a:p>
            <a:pPr algn="ctr">
              <a:lnSpc>
                <a:spcPts val="4200"/>
              </a:lnSpc>
              <a:spcBef>
                <a:spcPct val="0"/>
              </a:spcBef>
            </a:pPr>
            <a:r>
              <a:rPr lang="en-US" sz="3000" dirty="0">
                <a:solidFill>
                  <a:srgbClr val="3CBCAD"/>
                </a:solidFill>
                <a:latin typeface="Agrandir"/>
              </a:rPr>
              <a:t>«</a:t>
            </a:r>
            <a:r>
              <a:rPr lang="en-US" sz="3000" dirty="0">
                <a:solidFill>
                  <a:srgbClr val="000000"/>
                </a:solidFill>
                <a:latin typeface="Agrandir"/>
              </a:rPr>
              <a:t> </a:t>
            </a:r>
            <a:r>
              <a:rPr lang="en-US" sz="3000" dirty="0" err="1">
                <a:solidFill>
                  <a:srgbClr val="000000"/>
                </a:solidFill>
                <a:latin typeface="Agrandir"/>
              </a:rPr>
              <a:t>Quand</a:t>
            </a:r>
            <a:r>
              <a:rPr lang="en-US" sz="3000" dirty="0">
                <a:solidFill>
                  <a:srgbClr val="000000"/>
                </a:solidFill>
                <a:latin typeface="Agrandir"/>
              </a:rPr>
              <a:t> on </a:t>
            </a:r>
            <a:r>
              <a:rPr lang="en-US" sz="3000" dirty="0" err="1">
                <a:solidFill>
                  <a:srgbClr val="000000"/>
                </a:solidFill>
                <a:latin typeface="Agrandir"/>
              </a:rPr>
              <a:t>m’a</a:t>
            </a:r>
            <a:r>
              <a:rPr lang="en-US" sz="3000" dirty="0">
                <a:solidFill>
                  <a:srgbClr val="000000"/>
                </a:solidFill>
                <a:latin typeface="Agrandir"/>
              </a:rPr>
              <a:t> </a:t>
            </a:r>
            <a:r>
              <a:rPr lang="en-US" sz="3000" dirty="0" err="1">
                <a:solidFill>
                  <a:srgbClr val="000000"/>
                </a:solidFill>
                <a:latin typeface="Agrandir"/>
              </a:rPr>
              <a:t>dit</a:t>
            </a:r>
            <a:r>
              <a:rPr lang="en-US" sz="3000" dirty="0">
                <a:solidFill>
                  <a:srgbClr val="000000"/>
                </a:solidFill>
                <a:latin typeface="Agrandir"/>
              </a:rPr>
              <a:t> </a:t>
            </a:r>
            <a:r>
              <a:rPr lang="en-US" sz="3000" dirty="0" err="1">
                <a:solidFill>
                  <a:srgbClr val="000000"/>
                </a:solidFill>
                <a:latin typeface="Agrandir"/>
              </a:rPr>
              <a:t>qu’on</a:t>
            </a:r>
            <a:r>
              <a:rPr lang="en-US" sz="3000" dirty="0">
                <a:solidFill>
                  <a:srgbClr val="000000"/>
                </a:solidFill>
                <a:latin typeface="Agrandir"/>
              </a:rPr>
              <a:t> </a:t>
            </a:r>
            <a:r>
              <a:rPr lang="en-US" sz="3000" dirty="0" err="1">
                <a:solidFill>
                  <a:srgbClr val="000000"/>
                </a:solidFill>
                <a:latin typeface="Agrandir"/>
              </a:rPr>
              <a:t>allait</a:t>
            </a:r>
            <a:r>
              <a:rPr lang="en-US" sz="3000" dirty="0">
                <a:solidFill>
                  <a:srgbClr val="000000"/>
                </a:solidFill>
                <a:latin typeface="Agrandir"/>
              </a:rPr>
              <a:t> me rappeler, </a:t>
            </a:r>
            <a:r>
              <a:rPr lang="en-US" sz="3000" dirty="0" err="1">
                <a:solidFill>
                  <a:srgbClr val="000000"/>
                </a:solidFill>
                <a:latin typeface="Agrandir"/>
              </a:rPr>
              <a:t>ils</a:t>
            </a:r>
            <a:r>
              <a:rPr lang="en-US" sz="3000" dirty="0">
                <a:solidFill>
                  <a:srgbClr val="000000"/>
                </a:solidFill>
                <a:latin typeface="Agrandir"/>
              </a:rPr>
              <a:t> </a:t>
            </a:r>
            <a:r>
              <a:rPr lang="en-US" sz="3000" dirty="0" err="1">
                <a:solidFill>
                  <a:srgbClr val="000000"/>
                </a:solidFill>
                <a:latin typeface="Agrandir"/>
              </a:rPr>
              <a:t>ont</a:t>
            </a:r>
            <a:r>
              <a:rPr lang="en-US" sz="3000" dirty="0">
                <a:solidFill>
                  <a:srgbClr val="000000"/>
                </a:solidFill>
                <a:latin typeface="Agrandir"/>
              </a:rPr>
              <a:t> </a:t>
            </a:r>
            <a:r>
              <a:rPr lang="en-US" sz="3000" dirty="0" err="1">
                <a:solidFill>
                  <a:srgbClr val="000000"/>
                </a:solidFill>
                <a:latin typeface="Agrandir"/>
              </a:rPr>
              <a:t>rappelé</a:t>
            </a:r>
            <a:r>
              <a:rPr lang="en-US" sz="3000" dirty="0">
                <a:solidFill>
                  <a:srgbClr val="000000"/>
                </a:solidFill>
                <a:latin typeface="Agrandir"/>
              </a:rPr>
              <a:t>. Et il y a </a:t>
            </a:r>
            <a:r>
              <a:rPr lang="en-US" sz="3000" dirty="0" err="1">
                <a:solidFill>
                  <a:srgbClr val="000000"/>
                </a:solidFill>
                <a:latin typeface="Agrandir"/>
              </a:rPr>
              <a:t>eu</a:t>
            </a:r>
            <a:r>
              <a:rPr lang="en-US" sz="3000" dirty="0">
                <a:solidFill>
                  <a:srgbClr val="000000"/>
                </a:solidFill>
                <a:latin typeface="Agrandir"/>
              </a:rPr>
              <a:t> plus que </a:t>
            </a:r>
            <a:r>
              <a:rPr lang="en-US" sz="3000" dirty="0" err="1">
                <a:solidFill>
                  <a:srgbClr val="000000"/>
                </a:solidFill>
                <a:latin typeface="Agrandir"/>
              </a:rPr>
              <a:t>ce</a:t>
            </a:r>
            <a:r>
              <a:rPr lang="en-US" sz="3000" dirty="0">
                <a:solidFill>
                  <a:srgbClr val="000000"/>
                </a:solidFill>
                <a:latin typeface="Agrandir"/>
              </a:rPr>
              <a:t> que </a:t>
            </a:r>
            <a:r>
              <a:rPr lang="en-US" sz="3000" dirty="0" err="1">
                <a:solidFill>
                  <a:srgbClr val="000000"/>
                </a:solidFill>
                <a:latin typeface="Agrandir"/>
              </a:rPr>
              <a:t>j’espérais</a:t>
            </a:r>
            <a:r>
              <a:rPr lang="en-US" sz="3000" dirty="0">
                <a:solidFill>
                  <a:srgbClr val="000000"/>
                </a:solidFill>
                <a:latin typeface="Agrandir"/>
              </a:rPr>
              <a:t>, </a:t>
            </a:r>
            <a:r>
              <a:rPr lang="en-US" sz="3000" dirty="0" err="1">
                <a:solidFill>
                  <a:srgbClr val="000000"/>
                </a:solidFill>
                <a:latin typeface="Agrandir"/>
              </a:rPr>
              <a:t>c’est</a:t>
            </a:r>
            <a:r>
              <a:rPr lang="en-US" sz="3000" dirty="0">
                <a:solidFill>
                  <a:srgbClr val="000000"/>
                </a:solidFill>
                <a:latin typeface="Agrandir"/>
              </a:rPr>
              <a:t>-à-dire des </a:t>
            </a:r>
            <a:r>
              <a:rPr lang="en-US" sz="3000" dirty="0" err="1">
                <a:solidFill>
                  <a:srgbClr val="000000"/>
                </a:solidFill>
                <a:latin typeface="Agrandir"/>
              </a:rPr>
              <a:t>personnes</a:t>
            </a:r>
            <a:r>
              <a:rPr lang="en-US" sz="3000" dirty="0">
                <a:solidFill>
                  <a:srgbClr val="000000"/>
                </a:solidFill>
                <a:latin typeface="Agrandir"/>
              </a:rPr>
              <a:t> qui </a:t>
            </a:r>
            <a:r>
              <a:rPr lang="en-US" sz="3000" dirty="0" err="1">
                <a:solidFill>
                  <a:srgbClr val="000000"/>
                </a:solidFill>
                <a:latin typeface="Agrandir"/>
              </a:rPr>
              <a:t>ont</a:t>
            </a:r>
            <a:r>
              <a:rPr lang="en-US" sz="3000" dirty="0">
                <a:solidFill>
                  <a:srgbClr val="000000"/>
                </a:solidFill>
                <a:latin typeface="Agrandir"/>
              </a:rPr>
              <a:t> </a:t>
            </a:r>
            <a:r>
              <a:rPr lang="en-US" sz="3000" dirty="0" err="1">
                <a:solidFill>
                  <a:srgbClr val="000000"/>
                </a:solidFill>
                <a:latin typeface="Agrandir"/>
              </a:rPr>
              <a:t>téléphoné</a:t>
            </a:r>
            <a:r>
              <a:rPr lang="en-US" sz="3000" dirty="0">
                <a:solidFill>
                  <a:srgbClr val="000000"/>
                </a:solidFill>
                <a:latin typeface="Agrandir"/>
              </a:rPr>
              <a:t> </a:t>
            </a:r>
            <a:r>
              <a:rPr lang="en-US" sz="3000" dirty="0" err="1">
                <a:solidFill>
                  <a:srgbClr val="000000"/>
                </a:solidFill>
                <a:latin typeface="Agrandir"/>
              </a:rPr>
              <a:t>eux-mêmes</a:t>
            </a:r>
            <a:r>
              <a:rPr lang="en-US" sz="3000" dirty="0">
                <a:solidFill>
                  <a:srgbClr val="000000"/>
                </a:solidFill>
                <a:latin typeface="Agrandir"/>
              </a:rPr>
              <a:t> pour essayer.. </a:t>
            </a:r>
            <a:r>
              <a:rPr lang="en-US" sz="3000" dirty="0" err="1">
                <a:solidFill>
                  <a:srgbClr val="000000"/>
                </a:solidFill>
                <a:latin typeface="Agrandir"/>
              </a:rPr>
              <a:t>Selon</a:t>
            </a:r>
            <a:r>
              <a:rPr lang="en-US" sz="3000" dirty="0">
                <a:solidFill>
                  <a:srgbClr val="000000"/>
                </a:solidFill>
                <a:latin typeface="Agrandir"/>
              </a:rPr>
              <a:t> la </a:t>
            </a:r>
            <a:r>
              <a:rPr lang="en-US" sz="3000" dirty="0" err="1">
                <a:solidFill>
                  <a:srgbClr val="000000"/>
                </a:solidFill>
                <a:latin typeface="Agrandir"/>
              </a:rPr>
              <a:t>difficulté</a:t>
            </a:r>
            <a:r>
              <a:rPr lang="en-US" sz="3000" dirty="0">
                <a:solidFill>
                  <a:srgbClr val="000000"/>
                </a:solidFill>
                <a:latin typeface="Agrandir"/>
              </a:rPr>
              <a:t> que je </a:t>
            </a:r>
            <a:r>
              <a:rPr lang="en-US" sz="3000" dirty="0" err="1">
                <a:solidFill>
                  <a:srgbClr val="000000"/>
                </a:solidFill>
                <a:latin typeface="Agrandir"/>
              </a:rPr>
              <a:t>leur</a:t>
            </a:r>
            <a:r>
              <a:rPr lang="en-US" sz="3000" dirty="0">
                <a:solidFill>
                  <a:srgbClr val="000000"/>
                </a:solidFill>
                <a:latin typeface="Agrandir"/>
              </a:rPr>
              <a:t> </a:t>
            </a:r>
            <a:r>
              <a:rPr lang="en-US" sz="3000" dirty="0" err="1">
                <a:solidFill>
                  <a:srgbClr val="000000"/>
                </a:solidFill>
                <a:latin typeface="Agrandir"/>
              </a:rPr>
              <a:t>avait</a:t>
            </a:r>
            <a:r>
              <a:rPr lang="en-US" sz="3000" dirty="0">
                <a:solidFill>
                  <a:srgbClr val="000000"/>
                </a:solidFill>
                <a:latin typeface="Agrandir"/>
              </a:rPr>
              <a:t> </a:t>
            </a:r>
            <a:r>
              <a:rPr lang="en-US" sz="3000" dirty="0" err="1">
                <a:solidFill>
                  <a:srgbClr val="000000"/>
                </a:solidFill>
                <a:latin typeface="Agrandir"/>
              </a:rPr>
              <a:t>annoncée</a:t>
            </a:r>
            <a:r>
              <a:rPr lang="en-US" sz="3000" dirty="0">
                <a:solidFill>
                  <a:srgbClr val="000000"/>
                </a:solidFill>
                <a:latin typeface="Agrandir"/>
              </a:rPr>
              <a:t>, bah il y a </a:t>
            </a:r>
            <a:r>
              <a:rPr lang="en-US" sz="3000" dirty="0" err="1">
                <a:solidFill>
                  <a:srgbClr val="000000"/>
                </a:solidFill>
                <a:latin typeface="Agrandir"/>
              </a:rPr>
              <a:t>quelqu’un</a:t>
            </a:r>
            <a:r>
              <a:rPr lang="en-US" sz="3000" dirty="0">
                <a:solidFill>
                  <a:srgbClr val="000000"/>
                </a:solidFill>
                <a:latin typeface="Agrandir"/>
              </a:rPr>
              <a:t> qui a </a:t>
            </a:r>
            <a:r>
              <a:rPr lang="en-US" sz="3000" dirty="0" err="1">
                <a:solidFill>
                  <a:srgbClr val="000000"/>
                </a:solidFill>
                <a:latin typeface="Agrandir"/>
              </a:rPr>
              <a:t>téléphoné</a:t>
            </a:r>
            <a:r>
              <a:rPr lang="en-US" sz="3000" dirty="0">
                <a:solidFill>
                  <a:srgbClr val="000000"/>
                </a:solidFill>
                <a:latin typeface="Agrandir"/>
              </a:rPr>
              <a:t> pour essayer de </a:t>
            </a:r>
            <a:r>
              <a:rPr lang="en-US" sz="3000" dirty="0" err="1">
                <a:solidFill>
                  <a:srgbClr val="000000"/>
                </a:solidFill>
                <a:latin typeface="Agrandir"/>
              </a:rPr>
              <a:t>trouver</a:t>
            </a:r>
            <a:r>
              <a:rPr lang="en-US" sz="3000" dirty="0">
                <a:solidFill>
                  <a:srgbClr val="000000"/>
                </a:solidFill>
                <a:latin typeface="Agrandir"/>
              </a:rPr>
              <a:t> </a:t>
            </a:r>
            <a:r>
              <a:rPr lang="en-US" sz="3000" dirty="0" err="1">
                <a:solidFill>
                  <a:srgbClr val="000000"/>
                </a:solidFill>
                <a:latin typeface="Agrandir"/>
              </a:rPr>
              <a:t>éventuellement</a:t>
            </a:r>
            <a:r>
              <a:rPr lang="en-US" sz="3000" dirty="0">
                <a:solidFill>
                  <a:srgbClr val="000000"/>
                </a:solidFill>
                <a:latin typeface="Agrandir"/>
              </a:rPr>
              <a:t> </a:t>
            </a:r>
            <a:r>
              <a:rPr lang="en-US" sz="3000" dirty="0" err="1">
                <a:solidFill>
                  <a:srgbClr val="000000"/>
                </a:solidFill>
                <a:latin typeface="Agrandir"/>
              </a:rPr>
              <a:t>quelqu’un</a:t>
            </a:r>
            <a:r>
              <a:rPr lang="en-US" sz="3000" dirty="0">
                <a:solidFill>
                  <a:srgbClr val="000000"/>
                </a:solidFill>
                <a:latin typeface="Agrandir"/>
              </a:rPr>
              <a:t> pour nous, </a:t>
            </a:r>
            <a:r>
              <a:rPr lang="en-US" sz="3000" dirty="0" err="1">
                <a:solidFill>
                  <a:srgbClr val="000000"/>
                </a:solidFill>
                <a:latin typeface="Agrandir"/>
              </a:rPr>
              <a:t>donc</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 </a:t>
            </a:r>
            <a:r>
              <a:rPr lang="en-US" sz="3000" dirty="0" err="1">
                <a:solidFill>
                  <a:srgbClr val="000000"/>
                </a:solidFill>
                <a:latin typeface="Agrandir"/>
              </a:rPr>
              <a:t>été</a:t>
            </a:r>
            <a:r>
              <a:rPr lang="en-US" sz="3000" dirty="0">
                <a:solidFill>
                  <a:srgbClr val="000000"/>
                </a:solidFill>
                <a:latin typeface="Agrandir"/>
              </a:rPr>
              <a:t> au-</a:t>
            </a:r>
            <a:r>
              <a:rPr lang="en-US" sz="3000" dirty="0" err="1">
                <a:solidFill>
                  <a:srgbClr val="000000"/>
                </a:solidFill>
                <a:latin typeface="Agrandir"/>
              </a:rPr>
              <a:t>delà</a:t>
            </a:r>
            <a:r>
              <a:rPr lang="en-US" sz="3000" dirty="0">
                <a:solidFill>
                  <a:srgbClr val="000000"/>
                </a:solidFill>
                <a:latin typeface="Agrandir"/>
              </a:rPr>
              <a:t> de </a:t>
            </a:r>
            <a:r>
              <a:rPr lang="en-US" sz="3000" dirty="0" err="1">
                <a:solidFill>
                  <a:srgbClr val="000000"/>
                </a:solidFill>
                <a:latin typeface="Agrandir"/>
              </a:rPr>
              <a:t>l’aide</a:t>
            </a:r>
            <a:r>
              <a:rPr lang="en-US" sz="3000" dirty="0">
                <a:solidFill>
                  <a:srgbClr val="000000"/>
                </a:solidFill>
                <a:latin typeface="Agrandir"/>
              </a:rPr>
              <a:t>.</a:t>
            </a:r>
            <a:r>
              <a:rPr lang="en-US" sz="3000" dirty="0">
                <a:solidFill>
                  <a:srgbClr val="3CBCAD"/>
                </a:solidFill>
                <a:latin typeface="Agrandir"/>
              </a:rPr>
              <a:t> Il y a </a:t>
            </a:r>
            <a:r>
              <a:rPr lang="en-US" sz="3000" dirty="0" err="1">
                <a:solidFill>
                  <a:srgbClr val="3CBCAD"/>
                </a:solidFill>
                <a:latin typeface="Agrandir"/>
              </a:rPr>
              <a:t>eu</a:t>
            </a:r>
            <a:r>
              <a:rPr lang="en-US" sz="3000" dirty="0">
                <a:solidFill>
                  <a:srgbClr val="3CBCAD"/>
                </a:solidFill>
                <a:latin typeface="Agrandir"/>
              </a:rPr>
              <a:t> </a:t>
            </a:r>
            <a:r>
              <a:rPr lang="en-US" sz="3000" dirty="0" err="1">
                <a:solidFill>
                  <a:srgbClr val="3CBCAD"/>
                </a:solidFill>
                <a:latin typeface="Agrandir"/>
              </a:rPr>
              <a:t>une</a:t>
            </a:r>
            <a:r>
              <a:rPr lang="en-US" sz="3000" dirty="0">
                <a:solidFill>
                  <a:srgbClr val="3CBCAD"/>
                </a:solidFill>
                <a:latin typeface="Agrandir"/>
              </a:rPr>
              <a:t> </a:t>
            </a:r>
            <a:r>
              <a:rPr lang="en-US" sz="3000" dirty="0" err="1">
                <a:solidFill>
                  <a:srgbClr val="3CBCAD"/>
                </a:solidFill>
                <a:latin typeface="Agrandir"/>
              </a:rPr>
              <a:t>prise</a:t>
            </a:r>
            <a:r>
              <a:rPr lang="en-US" sz="3000" dirty="0">
                <a:solidFill>
                  <a:srgbClr val="3CBCAD"/>
                </a:solidFill>
                <a:latin typeface="Agrandir"/>
              </a:rPr>
              <a:t> </a:t>
            </a:r>
            <a:r>
              <a:rPr lang="en-US" sz="3000" dirty="0" err="1">
                <a:solidFill>
                  <a:srgbClr val="3CBCAD"/>
                </a:solidFill>
                <a:latin typeface="Agrandir"/>
              </a:rPr>
              <a:t>en</a:t>
            </a:r>
            <a:r>
              <a:rPr lang="en-US" sz="3000" dirty="0">
                <a:solidFill>
                  <a:srgbClr val="3CBCAD"/>
                </a:solidFill>
                <a:latin typeface="Agrandir"/>
              </a:rPr>
              <a:t> charge déjà à </a:t>
            </a:r>
            <a:r>
              <a:rPr lang="en-US" sz="3000" dirty="0" err="1">
                <a:solidFill>
                  <a:srgbClr val="3CBCAD"/>
                </a:solidFill>
                <a:latin typeface="Agrandir"/>
              </a:rPr>
              <a:t>l’accue</a:t>
            </a:r>
            <a:r>
              <a:rPr lang="en-US" sz="3000" dirty="0" err="1">
                <a:solidFill>
                  <a:schemeClr val="accent5">
                    <a:lumMod val="60000"/>
                    <a:lumOff val="40000"/>
                  </a:schemeClr>
                </a:solidFill>
                <a:latin typeface="Agrandir"/>
              </a:rPr>
              <a:t>il</a:t>
            </a:r>
            <a:r>
              <a:rPr lang="en-US" sz="3000" dirty="0">
                <a:solidFill>
                  <a:srgbClr val="3CBCAD"/>
                </a:solidFill>
                <a:latin typeface="Agrandir"/>
              </a:rPr>
              <a:t> »</a:t>
            </a:r>
          </a:p>
        </p:txBody>
      </p:sp>
      <p:sp>
        <p:nvSpPr>
          <p:cNvPr id="7" name="TextBox 7"/>
          <p:cNvSpPr txBox="1"/>
          <p:nvPr/>
        </p:nvSpPr>
        <p:spPr>
          <a:xfrm>
            <a:off x="0" y="6193954"/>
            <a:ext cx="18104729" cy="2733675"/>
          </a:xfrm>
          <a:prstGeom prst="rect">
            <a:avLst/>
          </a:prstGeom>
        </p:spPr>
        <p:txBody>
          <a:bodyPr lIns="0" tIns="0" rIns="0" bIns="0" rtlCol="0" anchor="t">
            <a:spAutoFit/>
          </a:bodyPr>
          <a:lstStyle/>
          <a:p>
            <a:pPr algn="ctr">
              <a:lnSpc>
                <a:spcPts val="4200"/>
              </a:lnSpc>
              <a:spcBef>
                <a:spcPct val="0"/>
              </a:spcBef>
            </a:pPr>
            <a:r>
              <a:rPr lang="en-US" sz="3000" dirty="0">
                <a:solidFill>
                  <a:srgbClr val="3CBCAD"/>
                </a:solidFill>
                <a:latin typeface="Agrandir"/>
              </a:rPr>
              <a:t>«</a:t>
            </a:r>
            <a:r>
              <a:rPr lang="en-US" sz="3000" dirty="0">
                <a:solidFill>
                  <a:srgbClr val="000000"/>
                </a:solidFill>
                <a:latin typeface="Agrandir"/>
              </a:rPr>
              <a:t> Comme je les </a:t>
            </a:r>
            <a:r>
              <a:rPr lang="en-US" sz="3000" dirty="0" err="1">
                <a:solidFill>
                  <a:srgbClr val="000000"/>
                </a:solidFill>
                <a:latin typeface="Agrandir"/>
              </a:rPr>
              <a:t>avais</a:t>
            </a:r>
            <a:r>
              <a:rPr lang="en-US" sz="3000" dirty="0">
                <a:solidFill>
                  <a:srgbClr val="000000"/>
                </a:solidFill>
                <a:latin typeface="Agrandir"/>
              </a:rPr>
              <a:t> </a:t>
            </a:r>
            <a:r>
              <a:rPr lang="en-US" sz="3000" dirty="0" err="1">
                <a:solidFill>
                  <a:srgbClr val="000000"/>
                </a:solidFill>
                <a:latin typeface="Agrandir"/>
              </a:rPr>
              <a:t>eu</a:t>
            </a:r>
            <a:r>
              <a:rPr lang="en-US" sz="3000" dirty="0">
                <a:solidFill>
                  <a:srgbClr val="000000"/>
                </a:solidFill>
                <a:latin typeface="Agrandir"/>
              </a:rPr>
              <a:t> </a:t>
            </a:r>
            <a:r>
              <a:rPr lang="en-US" sz="3000" dirty="0" err="1">
                <a:solidFill>
                  <a:srgbClr val="000000"/>
                </a:solidFill>
                <a:latin typeface="Agrandir"/>
              </a:rPr>
              <a:t>en</a:t>
            </a:r>
            <a:r>
              <a:rPr lang="en-US" sz="3000" dirty="0">
                <a:solidFill>
                  <a:srgbClr val="000000"/>
                </a:solidFill>
                <a:latin typeface="Agrandir"/>
              </a:rPr>
              <a:t> </a:t>
            </a:r>
            <a:r>
              <a:rPr lang="en-US" sz="3000" dirty="0" err="1">
                <a:solidFill>
                  <a:srgbClr val="000000"/>
                </a:solidFill>
                <a:latin typeface="Agrandir"/>
              </a:rPr>
              <a:t>ligne</a:t>
            </a:r>
            <a:r>
              <a:rPr lang="en-US" sz="3000" dirty="0">
                <a:solidFill>
                  <a:srgbClr val="000000"/>
                </a:solidFill>
                <a:latin typeface="Agrandir"/>
              </a:rPr>
              <a:t>, </a:t>
            </a:r>
            <a:r>
              <a:rPr lang="en-US" sz="3000" dirty="0" err="1">
                <a:solidFill>
                  <a:srgbClr val="000000"/>
                </a:solidFill>
                <a:latin typeface="Agrandir"/>
              </a:rPr>
              <a:t>ils</a:t>
            </a:r>
            <a:r>
              <a:rPr lang="en-US" sz="3000" dirty="0">
                <a:solidFill>
                  <a:srgbClr val="000000"/>
                </a:solidFill>
                <a:latin typeface="Agrandir"/>
              </a:rPr>
              <a:t> ne </a:t>
            </a:r>
            <a:r>
              <a:rPr lang="en-US" sz="3000" dirty="0" err="1">
                <a:solidFill>
                  <a:srgbClr val="000000"/>
                </a:solidFill>
                <a:latin typeface="Agrandir"/>
              </a:rPr>
              <a:t>savaient</a:t>
            </a:r>
            <a:r>
              <a:rPr lang="en-US" sz="3000" dirty="0">
                <a:solidFill>
                  <a:srgbClr val="000000"/>
                </a:solidFill>
                <a:latin typeface="Agrandir"/>
              </a:rPr>
              <a:t> pas quoi me </a:t>
            </a:r>
            <a:r>
              <a:rPr lang="en-US" sz="3000" dirty="0" err="1">
                <a:solidFill>
                  <a:srgbClr val="000000"/>
                </a:solidFill>
                <a:latin typeface="Agrandir"/>
              </a:rPr>
              <a:t>répondre</a:t>
            </a:r>
            <a:r>
              <a:rPr lang="en-US" sz="3000" dirty="0">
                <a:solidFill>
                  <a:srgbClr val="000000"/>
                </a:solidFill>
                <a:latin typeface="Agrandir"/>
              </a:rPr>
              <a:t>, </a:t>
            </a:r>
            <a:r>
              <a:rPr lang="en-US" sz="3000" dirty="0" err="1">
                <a:solidFill>
                  <a:srgbClr val="000000"/>
                </a:solidFill>
                <a:latin typeface="Agrandir"/>
              </a:rPr>
              <a:t>ils</a:t>
            </a:r>
            <a:r>
              <a:rPr lang="en-US" sz="3000" dirty="0">
                <a:solidFill>
                  <a:srgbClr val="000000"/>
                </a:solidFill>
                <a:latin typeface="Agrandir"/>
              </a:rPr>
              <a:t> ne </a:t>
            </a:r>
            <a:r>
              <a:rPr lang="en-US" sz="3000" dirty="0" err="1">
                <a:solidFill>
                  <a:srgbClr val="000000"/>
                </a:solidFill>
                <a:latin typeface="Agrandir"/>
              </a:rPr>
              <a:t>savaient</a:t>
            </a:r>
            <a:r>
              <a:rPr lang="en-US" sz="3000" dirty="0">
                <a:solidFill>
                  <a:srgbClr val="000000"/>
                </a:solidFill>
                <a:latin typeface="Agrandir"/>
              </a:rPr>
              <a:t> pas </a:t>
            </a:r>
            <a:r>
              <a:rPr lang="en-US" sz="3000" dirty="0" err="1">
                <a:solidFill>
                  <a:srgbClr val="000000"/>
                </a:solidFill>
                <a:latin typeface="Agrandir"/>
              </a:rPr>
              <a:t>si</a:t>
            </a:r>
            <a:r>
              <a:rPr lang="en-US" sz="3000" dirty="0">
                <a:solidFill>
                  <a:srgbClr val="000000"/>
                </a:solidFill>
                <a:latin typeface="Agrandir"/>
              </a:rPr>
              <a:t> </a:t>
            </a:r>
            <a:r>
              <a:rPr lang="en-US" sz="3000" dirty="0" err="1">
                <a:solidFill>
                  <a:srgbClr val="000000"/>
                </a:solidFill>
                <a:latin typeface="Agrandir"/>
              </a:rPr>
              <a:t>c’était</a:t>
            </a:r>
            <a:r>
              <a:rPr lang="en-US" sz="3000" dirty="0">
                <a:solidFill>
                  <a:srgbClr val="000000"/>
                </a:solidFill>
                <a:latin typeface="Agrandir"/>
              </a:rPr>
              <a:t> possible de me prendre </a:t>
            </a:r>
            <a:r>
              <a:rPr lang="en-US" sz="3000" dirty="0" err="1">
                <a:solidFill>
                  <a:srgbClr val="000000"/>
                </a:solidFill>
                <a:latin typeface="Agrandir"/>
              </a:rPr>
              <a:t>en</a:t>
            </a:r>
            <a:r>
              <a:rPr lang="en-US" sz="3000" dirty="0">
                <a:solidFill>
                  <a:srgbClr val="000000"/>
                </a:solidFill>
                <a:latin typeface="Agrandir"/>
              </a:rPr>
              <a:t> charge </a:t>
            </a:r>
            <a:r>
              <a:rPr lang="en-US" sz="3000" dirty="0" err="1">
                <a:solidFill>
                  <a:srgbClr val="000000"/>
                </a:solidFill>
                <a:latin typeface="Agrandir"/>
              </a:rPr>
              <a:t>ou</a:t>
            </a:r>
            <a:r>
              <a:rPr lang="en-US" sz="3000" dirty="0">
                <a:solidFill>
                  <a:srgbClr val="000000"/>
                </a:solidFill>
                <a:latin typeface="Agrandir"/>
              </a:rPr>
              <a:t> pas. </a:t>
            </a:r>
            <a:r>
              <a:rPr lang="en-US" sz="3000" dirty="0" err="1">
                <a:solidFill>
                  <a:srgbClr val="000000"/>
                </a:solidFill>
                <a:latin typeface="Agrandir"/>
              </a:rPr>
              <a:t>Donc</a:t>
            </a:r>
            <a:r>
              <a:rPr lang="en-US" sz="3000" dirty="0">
                <a:solidFill>
                  <a:srgbClr val="000000"/>
                </a:solidFill>
                <a:latin typeface="Agrandir"/>
              </a:rPr>
              <a:t> </a:t>
            </a:r>
            <a:r>
              <a:rPr lang="en-US" sz="3000" dirty="0" err="1">
                <a:solidFill>
                  <a:srgbClr val="000000"/>
                </a:solidFill>
                <a:latin typeface="Agrandir"/>
              </a:rPr>
              <a:t>Ils</a:t>
            </a:r>
            <a:r>
              <a:rPr lang="en-US" sz="3000" dirty="0">
                <a:solidFill>
                  <a:srgbClr val="000000"/>
                </a:solidFill>
                <a:latin typeface="Agrandir"/>
              </a:rPr>
              <a:t> </a:t>
            </a:r>
            <a:r>
              <a:rPr lang="en-US" sz="3000" dirty="0" err="1">
                <a:solidFill>
                  <a:srgbClr val="000000"/>
                </a:solidFill>
                <a:latin typeface="Agrandir"/>
              </a:rPr>
              <a:t>m’ont</a:t>
            </a:r>
            <a:r>
              <a:rPr lang="en-US" sz="3000" dirty="0">
                <a:solidFill>
                  <a:srgbClr val="000000"/>
                </a:solidFill>
                <a:latin typeface="Agrandir"/>
              </a:rPr>
              <a:t> </a:t>
            </a:r>
            <a:r>
              <a:rPr lang="en-US" sz="3000" dirty="0" err="1">
                <a:solidFill>
                  <a:srgbClr val="000000"/>
                </a:solidFill>
                <a:latin typeface="Agrandir"/>
              </a:rPr>
              <a:t>demandé</a:t>
            </a:r>
            <a:r>
              <a:rPr lang="en-US" sz="3000" dirty="0">
                <a:solidFill>
                  <a:srgbClr val="000000"/>
                </a:solidFill>
                <a:latin typeface="Agrandir"/>
              </a:rPr>
              <a:t> </a:t>
            </a:r>
            <a:r>
              <a:rPr lang="en-US" sz="3000" dirty="0" err="1">
                <a:solidFill>
                  <a:srgbClr val="000000"/>
                </a:solidFill>
                <a:latin typeface="Agrandir"/>
              </a:rPr>
              <a:t>si</a:t>
            </a:r>
            <a:r>
              <a:rPr lang="en-US" sz="3000" dirty="0">
                <a:solidFill>
                  <a:srgbClr val="000000"/>
                </a:solidFill>
                <a:latin typeface="Agrandir"/>
              </a:rPr>
              <a:t> </a:t>
            </a:r>
            <a:r>
              <a:rPr lang="en-US" sz="3000" dirty="0" err="1">
                <a:solidFill>
                  <a:srgbClr val="000000"/>
                </a:solidFill>
                <a:latin typeface="Agrandir"/>
              </a:rPr>
              <a:t>c’est</a:t>
            </a:r>
            <a:r>
              <a:rPr lang="en-US" sz="3000" dirty="0">
                <a:solidFill>
                  <a:srgbClr val="000000"/>
                </a:solidFill>
                <a:latin typeface="Agrandir"/>
              </a:rPr>
              <a:t> possible de me rappeler, </a:t>
            </a:r>
            <a:r>
              <a:rPr lang="en-US" sz="3000" dirty="0" err="1">
                <a:solidFill>
                  <a:srgbClr val="000000"/>
                </a:solidFill>
                <a:latin typeface="Agrandir"/>
              </a:rPr>
              <a:t>j’ai</a:t>
            </a:r>
            <a:r>
              <a:rPr lang="en-US" sz="3000" dirty="0">
                <a:solidFill>
                  <a:srgbClr val="000000"/>
                </a:solidFill>
                <a:latin typeface="Agrandir"/>
              </a:rPr>
              <a:t> </a:t>
            </a:r>
            <a:r>
              <a:rPr lang="en-US" sz="3000" dirty="0" err="1">
                <a:solidFill>
                  <a:srgbClr val="000000"/>
                </a:solidFill>
                <a:latin typeface="Agrandir"/>
              </a:rPr>
              <a:t>dit</a:t>
            </a:r>
            <a:r>
              <a:rPr lang="en-US" sz="3000" dirty="0">
                <a:solidFill>
                  <a:srgbClr val="000000"/>
                </a:solidFill>
                <a:latin typeface="Agrandir"/>
              </a:rPr>
              <a:t> « </a:t>
            </a:r>
            <a:r>
              <a:rPr lang="en-US" sz="3000" dirty="0" err="1">
                <a:solidFill>
                  <a:srgbClr val="000000"/>
                </a:solidFill>
                <a:latin typeface="Agrandir"/>
              </a:rPr>
              <a:t>oui</a:t>
            </a:r>
            <a:r>
              <a:rPr lang="en-US" sz="3000" dirty="0">
                <a:solidFill>
                  <a:srgbClr val="000000"/>
                </a:solidFill>
                <a:latin typeface="Agrandir"/>
              </a:rPr>
              <a:t> pas de </a:t>
            </a:r>
            <a:r>
              <a:rPr lang="en-US" sz="3000" dirty="0" err="1">
                <a:solidFill>
                  <a:srgbClr val="000000"/>
                </a:solidFill>
                <a:latin typeface="Agrandir"/>
              </a:rPr>
              <a:t>soucis</a:t>
            </a:r>
            <a:r>
              <a:rPr lang="en-US" sz="3000" dirty="0">
                <a:solidFill>
                  <a:srgbClr val="000000"/>
                </a:solidFill>
                <a:latin typeface="Agrandir"/>
              </a:rPr>
              <a:t> ». </a:t>
            </a:r>
            <a:r>
              <a:rPr lang="en-US" sz="3000" dirty="0" err="1">
                <a:solidFill>
                  <a:srgbClr val="000000"/>
                </a:solidFill>
                <a:latin typeface="Agrandir"/>
              </a:rPr>
              <a:t>Aujourd’hui</a:t>
            </a:r>
            <a:r>
              <a:rPr lang="en-US" sz="3000" dirty="0">
                <a:solidFill>
                  <a:srgbClr val="000000"/>
                </a:solidFill>
                <a:latin typeface="Agrandir"/>
              </a:rPr>
              <a:t>, la dame </a:t>
            </a:r>
            <a:r>
              <a:rPr lang="en-US" sz="3000" dirty="0" err="1">
                <a:solidFill>
                  <a:srgbClr val="000000"/>
                </a:solidFill>
                <a:latin typeface="Agrandir"/>
              </a:rPr>
              <a:t>m’a</a:t>
            </a:r>
            <a:r>
              <a:rPr lang="en-US" sz="3000" dirty="0">
                <a:solidFill>
                  <a:srgbClr val="000000"/>
                </a:solidFill>
                <a:latin typeface="Agrandir"/>
              </a:rPr>
              <a:t> </a:t>
            </a:r>
            <a:r>
              <a:rPr lang="en-US" sz="3000" dirty="0" err="1">
                <a:solidFill>
                  <a:srgbClr val="000000"/>
                </a:solidFill>
                <a:latin typeface="Agrandir"/>
              </a:rPr>
              <a:t>rappelé</a:t>
            </a:r>
            <a:r>
              <a:rPr lang="en-US" sz="3000" dirty="0">
                <a:solidFill>
                  <a:srgbClr val="000000"/>
                </a:solidFill>
                <a:latin typeface="Agrandir"/>
              </a:rPr>
              <a:t>. Elle a </a:t>
            </a:r>
            <a:r>
              <a:rPr lang="en-US" sz="3000" dirty="0" err="1">
                <a:solidFill>
                  <a:srgbClr val="000000"/>
                </a:solidFill>
                <a:latin typeface="Agrandir"/>
              </a:rPr>
              <a:t>été</a:t>
            </a:r>
            <a:r>
              <a:rPr lang="en-US" sz="3000" dirty="0">
                <a:solidFill>
                  <a:srgbClr val="000000"/>
                </a:solidFill>
                <a:latin typeface="Agrandir"/>
              </a:rPr>
              <a:t> super </a:t>
            </a:r>
            <a:r>
              <a:rPr lang="en-US" sz="3000" dirty="0" err="1">
                <a:solidFill>
                  <a:srgbClr val="000000"/>
                </a:solidFill>
                <a:latin typeface="Agrandir"/>
              </a:rPr>
              <a:t>gentille</a:t>
            </a:r>
            <a:r>
              <a:rPr lang="en-US" sz="3000" dirty="0">
                <a:solidFill>
                  <a:srgbClr val="000000"/>
                </a:solidFill>
                <a:latin typeface="Agrandir"/>
              </a:rPr>
              <a:t> tout </a:t>
            </a:r>
            <a:r>
              <a:rPr lang="en-US" sz="3000" dirty="0" err="1">
                <a:solidFill>
                  <a:srgbClr val="000000"/>
                </a:solidFill>
                <a:latin typeface="Agrandir"/>
              </a:rPr>
              <a:t>ça</a:t>
            </a:r>
            <a:r>
              <a:rPr lang="en-US" sz="3000" dirty="0">
                <a:solidFill>
                  <a:srgbClr val="000000"/>
                </a:solidFill>
                <a:latin typeface="Agrandir"/>
              </a:rPr>
              <a:t>, </a:t>
            </a:r>
            <a:r>
              <a:rPr lang="en-US" sz="3000" dirty="0" err="1">
                <a:solidFill>
                  <a:srgbClr val="000000"/>
                </a:solidFill>
                <a:latin typeface="Agrandir"/>
              </a:rPr>
              <a:t>elle</a:t>
            </a:r>
            <a:r>
              <a:rPr lang="en-US" sz="3000" dirty="0">
                <a:solidFill>
                  <a:srgbClr val="000000"/>
                </a:solidFill>
                <a:latin typeface="Agrandir"/>
              </a:rPr>
              <a:t> a </a:t>
            </a:r>
            <a:r>
              <a:rPr lang="en-US" sz="3000" dirty="0" err="1">
                <a:solidFill>
                  <a:srgbClr val="000000"/>
                </a:solidFill>
                <a:latin typeface="Agrandir"/>
              </a:rPr>
              <a:t>vraiment</a:t>
            </a:r>
            <a:r>
              <a:rPr lang="en-US" sz="3000" dirty="0">
                <a:solidFill>
                  <a:srgbClr val="000000"/>
                </a:solidFill>
                <a:latin typeface="Agrandir"/>
              </a:rPr>
              <a:t> pris le temps. On </a:t>
            </a:r>
            <a:r>
              <a:rPr lang="en-US" sz="3000" dirty="0" err="1">
                <a:solidFill>
                  <a:srgbClr val="000000"/>
                </a:solidFill>
                <a:latin typeface="Agrandir"/>
              </a:rPr>
              <a:t>est</a:t>
            </a:r>
            <a:r>
              <a:rPr lang="en-US" sz="3000" dirty="0">
                <a:solidFill>
                  <a:srgbClr val="000000"/>
                </a:solidFill>
                <a:latin typeface="Agrandir"/>
              </a:rPr>
              <a:t> </a:t>
            </a:r>
            <a:r>
              <a:rPr lang="en-US" sz="3000" dirty="0" err="1">
                <a:solidFill>
                  <a:srgbClr val="000000"/>
                </a:solidFill>
                <a:latin typeface="Agrandir"/>
              </a:rPr>
              <a:t>resté</a:t>
            </a:r>
            <a:r>
              <a:rPr lang="en-US" sz="3000" dirty="0">
                <a:solidFill>
                  <a:srgbClr val="000000"/>
                </a:solidFill>
                <a:latin typeface="Agrandir"/>
              </a:rPr>
              <a:t> un bon 30-40 minutes au </a:t>
            </a:r>
            <a:r>
              <a:rPr lang="en-US" sz="3000" dirty="0" err="1">
                <a:solidFill>
                  <a:srgbClr val="000000"/>
                </a:solidFill>
                <a:latin typeface="Agrandir"/>
              </a:rPr>
              <a:t>téléphone</a:t>
            </a:r>
            <a:r>
              <a:rPr lang="en-US" sz="3000" dirty="0">
                <a:solidFill>
                  <a:srgbClr val="000000"/>
                </a:solidFill>
                <a:latin typeface="Agrandir"/>
              </a:rPr>
              <a:t> pour essayer de </a:t>
            </a:r>
            <a:r>
              <a:rPr lang="en-US" sz="3000" dirty="0" err="1">
                <a:solidFill>
                  <a:srgbClr val="000000"/>
                </a:solidFill>
                <a:latin typeface="Agrandir"/>
              </a:rPr>
              <a:t>voir</a:t>
            </a:r>
            <a:r>
              <a:rPr lang="en-US" sz="3000" dirty="0">
                <a:solidFill>
                  <a:srgbClr val="000000"/>
                </a:solidFill>
                <a:latin typeface="Agrandir"/>
              </a:rPr>
              <a:t> un </a:t>
            </a:r>
            <a:r>
              <a:rPr lang="en-US" sz="3000" dirty="0" err="1">
                <a:solidFill>
                  <a:srgbClr val="000000"/>
                </a:solidFill>
                <a:latin typeface="Agrandir"/>
              </a:rPr>
              <a:t>peu</a:t>
            </a:r>
            <a:r>
              <a:rPr lang="en-US" sz="3000" dirty="0">
                <a:solidFill>
                  <a:srgbClr val="000000"/>
                </a:solidFill>
                <a:latin typeface="Agrandir"/>
              </a:rPr>
              <a:t> les alternatives et voilà quoi. </a:t>
            </a:r>
            <a:r>
              <a:rPr lang="en-US" sz="3000" dirty="0">
                <a:solidFill>
                  <a:srgbClr val="3CBCAD"/>
                </a:solidFill>
                <a:latin typeface="Agrandir"/>
              </a:rPr>
              <a:t>»</a:t>
            </a:r>
          </a:p>
        </p:txBody>
      </p:sp>
      <p:sp>
        <p:nvSpPr>
          <p:cNvPr id="8" name="Freeform 8"/>
          <p:cNvSpPr/>
          <p:nvPr/>
        </p:nvSpPr>
        <p:spPr>
          <a:xfrm rot="8867616">
            <a:off x="14938556" y="8676265"/>
            <a:ext cx="2869710" cy="1940967"/>
          </a:xfrm>
          <a:custGeom>
            <a:avLst/>
            <a:gdLst/>
            <a:ahLst/>
            <a:cxnLst/>
            <a:rect l="l" t="t" r="r" b="b"/>
            <a:pathLst>
              <a:path w="2869710" h="1940967">
                <a:moveTo>
                  <a:pt x="0" y="0"/>
                </a:moveTo>
                <a:lnTo>
                  <a:pt x="2869709" y="0"/>
                </a:lnTo>
                <a:lnTo>
                  <a:pt x="2869709" y="1940967"/>
                </a:lnTo>
                <a:lnTo>
                  <a:pt x="0" y="19409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8BF5F9E-1768-65C3-3EA4-0717C8009902}"/>
              </a:ext>
            </a:extLst>
          </p:cNvPr>
          <p:cNvPicPr>
            <a:picLocks noChangeAspect="1"/>
          </p:cNvPicPr>
          <p:nvPr/>
        </p:nvPicPr>
        <p:blipFill>
          <a:blip r:embed="rId3"/>
          <a:stretch>
            <a:fillRect/>
          </a:stretch>
        </p:blipFill>
        <p:spPr>
          <a:xfrm>
            <a:off x="3558297" y="3314700"/>
            <a:ext cx="11171406" cy="5749631"/>
          </a:xfrm>
          <a:prstGeom prst="rect">
            <a:avLst/>
          </a:prstGeom>
        </p:spPr>
      </p:pic>
      <p:pic>
        <p:nvPicPr>
          <p:cNvPr id="3" name="Image 2">
            <a:extLst>
              <a:ext uri="{FF2B5EF4-FFF2-40B4-BE49-F238E27FC236}">
                <a16:creationId xmlns:a16="http://schemas.microsoft.com/office/drawing/2014/main" id="{7909B0E9-C07D-DD0B-BDB2-64FBD03C0D00}"/>
              </a:ext>
            </a:extLst>
          </p:cNvPr>
          <p:cNvPicPr>
            <a:picLocks noChangeAspect="1"/>
          </p:cNvPicPr>
          <p:nvPr/>
        </p:nvPicPr>
        <p:blipFill>
          <a:blip r:embed="rId4"/>
          <a:stretch>
            <a:fillRect/>
          </a:stretch>
        </p:blipFill>
        <p:spPr>
          <a:xfrm>
            <a:off x="0" y="0"/>
            <a:ext cx="18288000" cy="18669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7690042">
            <a:off x="204985" y="9171382"/>
            <a:ext cx="1647431" cy="1114263"/>
          </a:xfrm>
          <a:custGeom>
            <a:avLst/>
            <a:gdLst/>
            <a:ahLst/>
            <a:cxnLst/>
            <a:rect l="l" t="t" r="r" b="b"/>
            <a:pathLst>
              <a:path w="1647431" h="1114263">
                <a:moveTo>
                  <a:pt x="0" y="0"/>
                </a:moveTo>
                <a:lnTo>
                  <a:pt x="1647432" y="0"/>
                </a:lnTo>
                <a:lnTo>
                  <a:pt x="1647432" y="1114263"/>
                </a:lnTo>
                <a:lnTo>
                  <a:pt x="0" y="11142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4" name="TextBox 4"/>
          <p:cNvSpPr txBox="1"/>
          <p:nvPr/>
        </p:nvSpPr>
        <p:spPr>
          <a:xfrm>
            <a:off x="2503834" y="355606"/>
            <a:ext cx="13280331" cy="1203313"/>
          </a:xfrm>
          <a:prstGeom prst="rect">
            <a:avLst/>
          </a:prstGeom>
        </p:spPr>
        <p:txBody>
          <a:bodyPr lIns="0" tIns="0" rIns="0" bIns="0" rtlCol="0" anchor="t">
            <a:spAutoFit/>
          </a:bodyPr>
          <a:lstStyle/>
          <a:p>
            <a:pPr marL="0" lvl="0" indent="0" algn="ctr">
              <a:lnSpc>
                <a:spcPts val="9800"/>
              </a:lnSpc>
              <a:spcBef>
                <a:spcPct val="0"/>
              </a:spcBef>
            </a:pPr>
            <a:r>
              <a:rPr lang="en-US" sz="7000">
                <a:solidFill>
                  <a:srgbClr val="000000"/>
                </a:solidFill>
                <a:latin typeface="Open Sans Bold"/>
              </a:rPr>
              <a:t>Effets du dispositif “aléatoire”</a:t>
            </a:r>
          </a:p>
        </p:txBody>
      </p:sp>
      <p:sp>
        <p:nvSpPr>
          <p:cNvPr id="5" name="TextBox 5"/>
          <p:cNvSpPr txBox="1"/>
          <p:nvPr/>
        </p:nvSpPr>
        <p:spPr>
          <a:xfrm>
            <a:off x="517674" y="2171813"/>
            <a:ext cx="16741626" cy="600075"/>
          </a:xfrm>
          <a:prstGeom prst="rect">
            <a:avLst/>
          </a:prstGeom>
        </p:spPr>
        <p:txBody>
          <a:bodyPr lIns="0" tIns="0" rIns="0" bIns="0" rtlCol="0" anchor="t">
            <a:spAutoFit/>
          </a:bodyPr>
          <a:lstStyle/>
          <a:p>
            <a:pPr marL="0" lvl="0" indent="0">
              <a:lnSpc>
                <a:spcPts val="4200"/>
              </a:lnSpc>
              <a:spcBef>
                <a:spcPct val="0"/>
              </a:spcBef>
            </a:pPr>
            <a:r>
              <a:rPr lang="en-US" sz="3000">
                <a:solidFill>
                  <a:srgbClr val="EDA2A2"/>
                </a:solidFill>
                <a:latin typeface="Agrandir Bold"/>
              </a:rPr>
              <a:t>Effets assez similaires au modèle “division du travail”</a:t>
            </a:r>
          </a:p>
        </p:txBody>
      </p:sp>
      <p:grpSp>
        <p:nvGrpSpPr>
          <p:cNvPr id="6" name="Group 6"/>
          <p:cNvGrpSpPr/>
          <p:nvPr/>
        </p:nvGrpSpPr>
        <p:grpSpPr>
          <a:xfrm>
            <a:off x="517674" y="3343523"/>
            <a:ext cx="17344288" cy="1227225"/>
            <a:chOff x="0" y="0"/>
            <a:chExt cx="23125718" cy="1636300"/>
          </a:xfrm>
        </p:grpSpPr>
        <p:sp>
          <p:nvSpPr>
            <p:cNvPr id="7" name="TextBox 7"/>
            <p:cNvSpPr txBox="1"/>
            <p:nvPr/>
          </p:nvSpPr>
          <p:spPr>
            <a:xfrm>
              <a:off x="0" y="-133350"/>
              <a:ext cx="23125718" cy="739746"/>
            </a:xfrm>
            <a:prstGeom prst="rect">
              <a:avLst/>
            </a:prstGeom>
          </p:spPr>
          <p:txBody>
            <a:bodyPr lIns="0" tIns="0" rIns="0" bIns="0" rtlCol="0" anchor="t">
              <a:spAutoFit/>
            </a:bodyPr>
            <a:lstStyle/>
            <a:p>
              <a:pPr marL="0" lvl="0" indent="0">
                <a:lnSpc>
                  <a:spcPts val="4177"/>
                </a:lnSpc>
                <a:spcBef>
                  <a:spcPct val="0"/>
                </a:spcBef>
              </a:pPr>
              <a:r>
                <a:rPr lang="en-US" sz="2984">
                  <a:solidFill>
                    <a:srgbClr val="EDA2A2"/>
                  </a:solidFill>
                  <a:latin typeface="Agrandir Bold"/>
                </a:rPr>
                <a:t>Possibles malentendus liés à la méthode de tri aléatoire des demandes</a:t>
              </a:r>
            </a:p>
          </p:txBody>
        </p:sp>
        <p:sp>
          <p:nvSpPr>
            <p:cNvPr id="8" name="TextBox 8"/>
            <p:cNvSpPr txBox="1"/>
            <p:nvPr/>
          </p:nvSpPr>
          <p:spPr>
            <a:xfrm>
              <a:off x="0" y="993670"/>
              <a:ext cx="23125718" cy="642630"/>
            </a:xfrm>
            <a:prstGeom prst="rect">
              <a:avLst/>
            </a:prstGeom>
          </p:spPr>
          <p:txBody>
            <a:bodyPr lIns="0" tIns="0" rIns="0" bIns="0" rtlCol="0" anchor="t">
              <a:spAutoFit/>
            </a:bodyPr>
            <a:lstStyle/>
            <a:p>
              <a:pPr>
                <a:lnSpc>
                  <a:spcPts val="3620"/>
                </a:lnSpc>
              </a:pPr>
              <a:endParaRPr/>
            </a:p>
          </p:txBody>
        </p:sp>
      </p:grpSp>
      <p:sp>
        <p:nvSpPr>
          <p:cNvPr id="9" name="TextBox 9"/>
          <p:cNvSpPr txBox="1"/>
          <p:nvPr/>
        </p:nvSpPr>
        <p:spPr>
          <a:xfrm>
            <a:off x="0" y="4427873"/>
            <a:ext cx="17776974" cy="2200275"/>
          </a:xfrm>
          <a:prstGeom prst="rect">
            <a:avLst/>
          </a:prstGeom>
        </p:spPr>
        <p:txBody>
          <a:bodyPr lIns="0" tIns="0" rIns="0" bIns="0" rtlCol="0" anchor="t">
            <a:spAutoFit/>
          </a:bodyPr>
          <a:lstStyle/>
          <a:p>
            <a:pPr algn="ctr">
              <a:lnSpc>
                <a:spcPts val="4200"/>
              </a:lnSpc>
              <a:spcBef>
                <a:spcPct val="0"/>
              </a:spcBef>
            </a:pPr>
            <a:r>
              <a:rPr lang="en-US" sz="3000" dirty="0">
                <a:solidFill>
                  <a:srgbClr val="EDA2A2"/>
                </a:solidFill>
                <a:latin typeface="Agrandir"/>
              </a:rPr>
              <a:t>“</a:t>
            </a:r>
            <a:r>
              <a:rPr lang="en-US" sz="3000" dirty="0" err="1">
                <a:solidFill>
                  <a:srgbClr val="000000"/>
                </a:solidFill>
                <a:latin typeface="Agrandir"/>
              </a:rPr>
              <a:t>Donc</a:t>
            </a:r>
            <a:r>
              <a:rPr lang="en-US" sz="3000" dirty="0">
                <a:solidFill>
                  <a:srgbClr val="000000"/>
                </a:solidFill>
                <a:latin typeface="Agrandir"/>
              </a:rPr>
              <a:t> </a:t>
            </a:r>
            <a:r>
              <a:rPr lang="en-US" sz="3000" dirty="0" err="1">
                <a:solidFill>
                  <a:srgbClr val="000000"/>
                </a:solidFill>
                <a:latin typeface="Agrandir"/>
              </a:rPr>
              <a:t>j'ai</a:t>
            </a:r>
            <a:r>
              <a:rPr lang="en-US" sz="3000" dirty="0">
                <a:solidFill>
                  <a:srgbClr val="000000"/>
                </a:solidFill>
                <a:latin typeface="Agrandir"/>
              </a:rPr>
              <a:t> fait la </a:t>
            </a:r>
            <a:r>
              <a:rPr lang="en-US" sz="3000" dirty="0" err="1">
                <a:solidFill>
                  <a:srgbClr val="000000"/>
                </a:solidFill>
                <a:latin typeface="Agrandir"/>
              </a:rPr>
              <a:t>demande</a:t>
            </a:r>
            <a:r>
              <a:rPr lang="en-US" sz="3000" dirty="0">
                <a:solidFill>
                  <a:srgbClr val="000000"/>
                </a:solidFill>
                <a:latin typeface="Agrandir"/>
              </a:rPr>
              <a:t> dans </a:t>
            </a:r>
            <a:r>
              <a:rPr lang="en-US" sz="3000" dirty="0" err="1">
                <a:solidFill>
                  <a:srgbClr val="000000"/>
                </a:solidFill>
                <a:latin typeface="Agrandir"/>
              </a:rPr>
              <a:t>ce</a:t>
            </a:r>
            <a:r>
              <a:rPr lang="en-US" sz="3000" dirty="0">
                <a:solidFill>
                  <a:srgbClr val="000000"/>
                </a:solidFill>
                <a:latin typeface="Agrandir"/>
              </a:rPr>
              <a:t> service et, </a:t>
            </a:r>
            <a:r>
              <a:rPr lang="en-US" sz="3000" dirty="0" err="1">
                <a:solidFill>
                  <a:srgbClr val="000000"/>
                </a:solidFill>
                <a:latin typeface="Agrandir"/>
              </a:rPr>
              <a:t>évidemment</a:t>
            </a:r>
            <a:r>
              <a:rPr lang="en-US" sz="3000" dirty="0">
                <a:solidFill>
                  <a:srgbClr val="000000"/>
                </a:solidFill>
                <a:latin typeface="Agrandir"/>
              </a:rPr>
              <a:t>, 7 </a:t>
            </a:r>
            <a:r>
              <a:rPr lang="en-US" sz="3000" dirty="0" err="1">
                <a:solidFill>
                  <a:srgbClr val="000000"/>
                </a:solidFill>
                <a:latin typeface="Agrandir"/>
              </a:rPr>
              <a:t>mois</a:t>
            </a:r>
            <a:r>
              <a:rPr lang="en-US" sz="3000" dirty="0">
                <a:solidFill>
                  <a:srgbClr val="000000"/>
                </a:solidFill>
                <a:latin typeface="Agrandir"/>
              </a:rPr>
              <a:t> plus tard, </a:t>
            </a:r>
            <a:r>
              <a:rPr lang="en-US" sz="3000" dirty="0" err="1">
                <a:solidFill>
                  <a:srgbClr val="000000"/>
                </a:solidFill>
                <a:latin typeface="Agrandir"/>
              </a:rPr>
              <a:t>j'ai</a:t>
            </a:r>
            <a:r>
              <a:rPr lang="en-US" sz="3000" dirty="0">
                <a:solidFill>
                  <a:srgbClr val="000000"/>
                </a:solidFill>
                <a:latin typeface="Agrandir"/>
              </a:rPr>
              <a:t> </a:t>
            </a:r>
            <a:r>
              <a:rPr lang="en-US" sz="3000" dirty="0" err="1">
                <a:solidFill>
                  <a:srgbClr val="000000"/>
                </a:solidFill>
                <a:latin typeface="Agrandir"/>
              </a:rPr>
              <a:t>toujours</a:t>
            </a:r>
            <a:r>
              <a:rPr lang="en-US" sz="3000" dirty="0">
                <a:solidFill>
                  <a:srgbClr val="000000"/>
                </a:solidFill>
                <a:latin typeface="Agrandir"/>
              </a:rPr>
              <a:t> </a:t>
            </a:r>
            <a:r>
              <a:rPr lang="en-US" sz="3000" dirty="0" err="1">
                <a:solidFill>
                  <a:srgbClr val="000000"/>
                </a:solidFill>
                <a:latin typeface="Agrandir"/>
              </a:rPr>
              <a:t>rien</a:t>
            </a:r>
            <a:r>
              <a:rPr lang="en-US" sz="3000" dirty="0">
                <a:solidFill>
                  <a:srgbClr val="000000"/>
                </a:solidFill>
                <a:latin typeface="Agrandir"/>
              </a:rPr>
              <a:t>. </a:t>
            </a:r>
            <a:r>
              <a:rPr lang="en-US" sz="3000" dirty="0" err="1">
                <a:solidFill>
                  <a:srgbClr val="000000"/>
                </a:solidFill>
                <a:latin typeface="Agrandir"/>
              </a:rPr>
              <a:t>Chaque</a:t>
            </a:r>
            <a:r>
              <a:rPr lang="en-US" sz="3000" dirty="0">
                <a:solidFill>
                  <a:srgbClr val="000000"/>
                </a:solidFill>
                <a:latin typeface="Agrandir"/>
              </a:rPr>
              <a:t> </a:t>
            </a:r>
            <a:r>
              <a:rPr lang="en-US" sz="3000" dirty="0" err="1">
                <a:solidFill>
                  <a:srgbClr val="000000"/>
                </a:solidFill>
                <a:latin typeface="Agrandir"/>
              </a:rPr>
              <a:t>fois</a:t>
            </a:r>
            <a:r>
              <a:rPr lang="en-US" sz="3000" dirty="0">
                <a:solidFill>
                  <a:srgbClr val="000000"/>
                </a:solidFill>
                <a:latin typeface="Agrandir"/>
              </a:rPr>
              <a:t>, Il me </a:t>
            </a:r>
            <a:r>
              <a:rPr lang="en-US" sz="3000" dirty="0" err="1">
                <a:solidFill>
                  <a:srgbClr val="000000"/>
                </a:solidFill>
                <a:latin typeface="Agrandir"/>
              </a:rPr>
              <a:t>répond</a:t>
            </a:r>
            <a:r>
              <a:rPr lang="en-US" sz="3000" dirty="0">
                <a:solidFill>
                  <a:srgbClr val="000000"/>
                </a:solidFill>
                <a:latin typeface="Agrandir"/>
              </a:rPr>
              <a:t> la </a:t>
            </a:r>
            <a:r>
              <a:rPr lang="en-US" sz="3000" dirty="0" err="1">
                <a:solidFill>
                  <a:srgbClr val="000000"/>
                </a:solidFill>
                <a:latin typeface="Agrandir"/>
              </a:rPr>
              <a:t>même</a:t>
            </a:r>
            <a:r>
              <a:rPr lang="en-US" sz="3000" dirty="0">
                <a:solidFill>
                  <a:srgbClr val="000000"/>
                </a:solidFill>
                <a:latin typeface="Agrandir"/>
              </a:rPr>
              <a:t> chose </a:t>
            </a:r>
            <a:r>
              <a:rPr lang="en-US" sz="3000" dirty="0" err="1">
                <a:solidFill>
                  <a:srgbClr val="000000"/>
                </a:solidFill>
                <a:latin typeface="Agrandir"/>
              </a:rPr>
              <a:t>parce</a:t>
            </a:r>
            <a:r>
              <a:rPr lang="en-US" sz="3000" dirty="0">
                <a:solidFill>
                  <a:srgbClr val="000000"/>
                </a:solidFill>
                <a:latin typeface="Agrandir"/>
              </a:rPr>
              <a:t> que je </a:t>
            </a:r>
            <a:r>
              <a:rPr lang="en-US" sz="3000" dirty="0" err="1">
                <a:solidFill>
                  <a:srgbClr val="000000"/>
                </a:solidFill>
                <a:latin typeface="Agrandir"/>
              </a:rPr>
              <a:t>pense</a:t>
            </a:r>
            <a:r>
              <a:rPr lang="en-US" sz="3000" dirty="0">
                <a:solidFill>
                  <a:srgbClr val="000000"/>
                </a:solidFill>
                <a:latin typeface="Agrandir"/>
              </a:rPr>
              <a:t> </a:t>
            </a:r>
            <a:r>
              <a:rPr lang="en-US" sz="3000" dirty="0" err="1">
                <a:solidFill>
                  <a:srgbClr val="000000"/>
                </a:solidFill>
                <a:latin typeface="Agrandir"/>
              </a:rPr>
              <a:t>qu'ils</a:t>
            </a:r>
            <a:r>
              <a:rPr lang="en-US" sz="3000" dirty="0">
                <a:solidFill>
                  <a:srgbClr val="000000"/>
                </a:solidFill>
                <a:latin typeface="Agrandir"/>
              </a:rPr>
              <a:t> ne font pas les démarches.. Encore </a:t>
            </a:r>
            <a:r>
              <a:rPr lang="en-US" sz="3000" dirty="0" err="1">
                <a:solidFill>
                  <a:srgbClr val="000000"/>
                </a:solidFill>
                <a:latin typeface="Agrandir"/>
              </a:rPr>
              <a:t>aujourd'hui</a:t>
            </a:r>
            <a:r>
              <a:rPr lang="en-US" sz="3000" dirty="0">
                <a:solidFill>
                  <a:srgbClr val="000000"/>
                </a:solidFill>
                <a:latin typeface="Agrandir"/>
              </a:rPr>
              <a:t>, </a:t>
            </a:r>
            <a:r>
              <a:rPr lang="en-US" sz="3000" dirty="0" err="1">
                <a:solidFill>
                  <a:srgbClr val="000000"/>
                </a:solidFill>
                <a:latin typeface="Agrandir"/>
              </a:rPr>
              <a:t>ils</a:t>
            </a:r>
            <a:r>
              <a:rPr lang="en-US" sz="3000" dirty="0">
                <a:solidFill>
                  <a:srgbClr val="000000"/>
                </a:solidFill>
                <a:latin typeface="Agrandir"/>
              </a:rPr>
              <a:t> </a:t>
            </a:r>
            <a:r>
              <a:rPr lang="en-US" sz="3000" dirty="0" err="1">
                <a:solidFill>
                  <a:srgbClr val="000000"/>
                </a:solidFill>
                <a:latin typeface="Agrandir"/>
              </a:rPr>
              <a:t>disent</a:t>
            </a:r>
            <a:r>
              <a:rPr lang="en-US" sz="3000" dirty="0">
                <a:solidFill>
                  <a:srgbClr val="000000"/>
                </a:solidFill>
                <a:latin typeface="Agrandir"/>
              </a:rPr>
              <a:t> ‘’Ah je </a:t>
            </a:r>
            <a:r>
              <a:rPr lang="en-US" sz="3000" dirty="0" err="1">
                <a:solidFill>
                  <a:srgbClr val="000000"/>
                </a:solidFill>
                <a:latin typeface="Agrandir"/>
              </a:rPr>
              <a:t>dois</a:t>
            </a:r>
            <a:r>
              <a:rPr lang="en-US" sz="3000" dirty="0">
                <a:solidFill>
                  <a:srgbClr val="000000"/>
                </a:solidFill>
                <a:latin typeface="Agrandir"/>
              </a:rPr>
              <a:t> </a:t>
            </a:r>
            <a:r>
              <a:rPr lang="en-US" sz="3000" dirty="0" err="1">
                <a:solidFill>
                  <a:srgbClr val="000000"/>
                </a:solidFill>
                <a:latin typeface="Agrandir"/>
              </a:rPr>
              <a:t>refaire</a:t>
            </a:r>
            <a:r>
              <a:rPr lang="en-US" sz="3000" dirty="0">
                <a:solidFill>
                  <a:srgbClr val="000000"/>
                </a:solidFill>
                <a:latin typeface="Agrandir"/>
              </a:rPr>
              <a:t> la </a:t>
            </a:r>
            <a:r>
              <a:rPr lang="en-US" sz="3000" dirty="0" err="1">
                <a:solidFill>
                  <a:srgbClr val="000000"/>
                </a:solidFill>
                <a:latin typeface="Agrandir"/>
              </a:rPr>
              <a:t>demande</a:t>
            </a:r>
            <a:r>
              <a:rPr lang="en-US" sz="3000" dirty="0">
                <a:solidFill>
                  <a:srgbClr val="000000"/>
                </a:solidFill>
                <a:latin typeface="Agrandir"/>
              </a:rPr>
              <a:t> </a:t>
            </a:r>
            <a:r>
              <a:rPr lang="en-US" sz="3000" dirty="0" err="1">
                <a:solidFill>
                  <a:srgbClr val="000000"/>
                </a:solidFill>
                <a:latin typeface="Agrandir"/>
              </a:rPr>
              <a:t>parce</a:t>
            </a:r>
            <a:r>
              <a:rPr lang="en-US" sz="3000" dirty="0">
                <a:solidFill>
                  <a:srgbClr val="000000"/>
                </a:solidFill>
                <a:latin typeface="Agrandir"/>
              </a:rPr>
              <a:t> que ». Déjà, </a:t>
            </a:r>
            <a:r>
              <a:rPr lang="en-US" sz="3000" dirty="0" err="1">
                <a:solidFill>
                  <a:srgbClr val="000000"/>
                </a:solidFill>
                <a:latin typeface="Agrandir"/>
              </a:rPr>
              <a:t>ils</a:t>
            </a:r>
            <a:r>
              <a:rPr lang="en-US" sz="3000" dirty="0">
                <a:solidFill>
                  <a:srgbClr val="000000"/>
                </a:solidFill>
                <a:latin typeface="Agrandir"/>
              </a:rPr>
              <a:t> me </a:t>
            </a:r>
            <a:r>
              <a:rPr lang="en-US" sz="3000" dirty="0" err="1">
                <a:solidFill>
                  <a:srgbClr val="000000"/>
                </a:solidFill>
                <a:latin typeface="Agrandir"/>
              </a:rPr>
              <a:t>disaient</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t>
            </a:r>
            <a:r>
              <a:rPr lang="en-US" sz="3000" dirty="0" err="1">
                <a:solidFill>
                  <a:srgbClr val="000000"/>
                </a:solidFill>
                <a:latin typeface="Agrandir"/>
              </a:rPr>
              <a:t>en</a:t>
            </a:r>
            <a:r>
              <a:rPr lang="en-US" sz="3000" dirty="0">
                <a:solidFill>
                  <a:srgbClr val="000000"/>
                </a:solidFill>
                <a:latin typeface="Agrandir"/>
              </a:rPr>
              <a:t> </a:t>
            </a:r>
            <a:r>
              <a:rPr lang="en-US" sz="3000" dirty="0" err="1">
                <a:solidFill>
                  <a:srgbClr val="000000"/>
                </a:solidFill>
                <a:latin typeface="Agrandir"/>
              </a:rPr>
              <a:t>novembre</a:t>
            </a:r>
            <a:r>
              <a:rPr lang="en-US" sz="3000" dirty="0">
                <a:solidFill>
                  <a:srgbClr val="000000"/>
                </a:solidFill>
                <a:latin typeface="Agrandir"/>
              </a:rPr>
              <a:t> et </a:t>
            </a:r>
            <a:r>
              <a:rPr lang="en-US" sz="3000" dirty="0" err="1">
                <a:solidFill>
                  <a:srgbClr val="000000"/>
                </a:solidFill>
                <a:latin typeface="Agrandir"/>
              </a:rPr>
              <a:t>décembre</a:t>
            </a:r>
            <a:r>
              <a:rPr lang="en-US" sz="3000" dirty="0">
                <a:solidFill>
                  <a:srgbClr val="000000"/>
                </a:solidFill>
                <a:latin typeface="Agrandir"/>
              </a:rPr>
              <a:t>.</a:t>
            </a:r>
            <a:r>
              <a:rPr lang="en-US" sz="3000" dirty="0">
                <a:solidFill>
                  <a:srgbClr val="EDA2A2"/>
                </a:solidFill>
                <a:latin typeface="Agrandir"/>
              </a:rPr>
              <a:t>” </a:t>
            </a:r>
          </a:p>
        </p:txBody>
      </p:sp>
      <p:sp>
        <p:nvSpPr>
          <p:cNvPr id="10" name="TextBox 10"/>
          <p:cNvSpPr txBox="1"/>
          <p:nvPr/>
        </p:nvSpPr>
        <p:spPr>
          <a:xfrm>
            <a:off x="84988" y="7069742"/>
            <a:ext cx="17776974" cy="2154436"/>
          </a:xfrm>
          <a:prstGeom prst="rect">
            <a:avLst/>
          </a:prstGeom>
        </p:spPr>
        <p:txBody>
          <a:bodyPr lIns="0" tIns="0" rIns="0" bIns="0" rtlCol="0" anchor="t">
            <a:spAutoFit/>
          </a:bodyPr>
          <a:lstStyle/>
          <a:p>
            <a:pPr algn="ctr">
              <a:lnSpc>
                <a:spcPts val="4200"/>
              </a:lnSpc>
              <a:spcBef>
                <a:spcPct val="0"/>
              </a:spcBef>
            </a:pPr>
            <a:r>
              <a:rPr lang="en-US" sz="3000" dirty="0">
                <a:solidFill>
                  <a:srgbClr val="EDA2A2"/>
                </a:solidFill>
                <a:latin typeface="Agrandir"/>
              </a:rPr>
              <a:t>“</a:t>
            </a:r>
            <a:r>
              <a:rPr lang="en-US" sz="3000" dirty="0">
                <a:solidFill>
                  <a:srgbClr val="000000"/>
                </a:solidFill>
                <a:latin typeface="Agrandir"/>
              </a:rPr>
              <a:t>Mais de trois à six </a:t>
            </a:r>
            <a:r>
              <a:rPr lang="en-US" sz="3000" dirty="0" err="1">
                <a:solidFill>
                  <a:srgbClr val="000000"/>
                </a:solidFill>
                <a:latin typeface="Agrandir"/>
              </a:rPr>
              <a:t>mois</a:t>
            </a:r>
            <a:r>
              <a:rPr lang="en-US" sz="3000" dirty="0">
                <a:solidFill>
                  <a:srgbClr val="000000"/>
                </a:solidFill>
                <a:latin typeface="Agrandir"/>
              </a:rPr>
              <a:t> je les </a:t>
            </a:r>
            <a:r>
              <a:rPr lang="en-US" sz="3000" dirty="0" err="1">
                <a:solidFill>
                  <a:srgbClr val="000000"/>
                </a:solidFill>
                <a:latin typeface="Agrandir"/>
              </a:rPr>
              <a:t>ai</a:t>
            </a:r>
            <a:r>
              <a:rPr lang="en-US" sz="3000" dirty="0">
                <a:solidFill>
                  <a:srgbClr val="000000"/>
                </a:solidFill>
                <a:latin typeface="Agrandir"/>
              </a:rPr>
              <a:t> </a:t>
            </a:r>
            <a:r>
              <a:rPr lang="en-US" sz="3000" dirty="0" err="1">
                <a:solidFill>
                  <a:srgbClr val="000000"/>
                </a:solidFill>
                <a:latin typeface="Agrandir"/>
              </a:rPr>
              <a:t>contactés</a:t>
            </a:r>
            <a:r>
              <a:rPr lang="en-US" sz="3000" dirty="0">
                <a:solidFill>
                  <a:srgbClr val="000000"/>
                </a:solidFill>
                <a:latin typeface="Agrandir"/>
              </a:rPr>
              <a:t> </a:t>
            </a:r>
            <a:r>
              <a:rPr lang="en-US" sz="3000" dirty="0" err="1">
                <a:solidFill>
                  <a:srgbClr val="000000"/>
                </a:solidFill>
                <a:latin typeface="Agrandir"/>
              </a:rPr>
              <a:t>régulièrement</a:t>
            </a:r>
            <a:r>
              <a:rPr lang="en-US" sz="3000" dirty="0">
                <a:solidFill>
                  <a:srgbClr val="000000"/>
                </a:solidFill>
                <a:latin typeface="Agrandir"/>
              </a:rPr>
              <a:t>. Mais </a:t>
            </a:r>
            <a:r>
              <a:rPr lang="en-US" sz="3000" dirty="0" err="1">
                <a:solidFill>
                  <a:srgbClr val="000000"/>
                </a:solidFill>
                <a:latin typeface="Agrandir"/>
              </a:rPr>
              <a:t>ils</a:t>
            </a:r>
            <a:r>
              <a:rPr lang="en-US" sz="3000" dirty="0">
                <a:solidFill>
                  <a:srgbClr val="000000"/>
                </a:solidFill>
                <a:latin typeface="Agrandir"/>
              </a:rPr>
              <a:t> </a:t>
            </a:r>
            <a:r>
              <a:rPr lang="en-US" sz="3000" dirty="0" err="1">
                <a:solidFill>
                  <a:srgbClr val="000000"/>
                </a:solidFill>
                <a:latin typeface="Agrandir"/>
              </a:rPr>
              <a:t>étaient</a:t>
            </a:r>
            <a:r>
              <a:rPr lang="en-US" sz="3000" dirty="0">
                <a:solidFill>
                  <a:srgbClr val="000000"/>
                </a:solidFill>
                <a:latin typeface="Agrandir"/>
              </a:rPr>
              <a:t> tout le temps très </a:t>
            </a:r>
            <a:r>
              <a:rPr lang="en-US" sz="3000" dirty="0" err="1">
                <a:solidFill>
                  <a:srgbClr val="000000"/>
                </a:solidFill>
                <a:latin typeface="Agrandir"/>
              </a:rPr>
              <a:t>très</a:t>
            </a:r>
            <a:r>
              <a:rPr lang="en-US" sz="3000" dirty="0">
                <a:solidFill>
                  <a:srgbClr val="000000"/>
                </a:solidFill>
                <a:latin typeface="Agrandir"/>
              </a:rPr>
              <a:t> </a:t>
            </a:r>
            <a:r>
              <a:rPr lang="en-US" sz="3000" dirty="0" err="1">
                <a:solidFill>
                  <a:srgbClr val="000000"/>
                </a:solidFill>
                <a:latin typeface="Agrandir"/>
              </a:rPr>
              <a:t>remplis</a:t>
            </a:r>
            <a:r>
              <a:rPr lang="en-US" sz="3000" dirty="0">
                <a:solidFill>
                  <a:srgbClr val="000000"/>
                </a:solidFill>
                <a:latin typeface="Agrandir"/>
              </a:rPr>
              <a:t>. </a:t>
            </a:r>
            <a:r>
              <a:rPr lang="en-US" sz="3000" dirty="0" err="1">
                <a:solidFill>
                  <a:srgbClr val="000000"/>
                </a:solidFill>
                <a:latin typeface="Agrandir"/>
              </a:rPr>
              <a:t>Aujourd’hui</a:t>
            </a:r>
            <a:r>
              <a:rPr lang="en-US" sz="3000" dirty="0">
                <a:solidFill>
                  <a:srgbClr val="000000"/>
                </a:solidFill>
                <a:latin typeface="Agrandir"/>
              </a:rPr>
              <a:t>, on a </a:t>
            </a:r>
            <a:r>
              <a:rPr lang="en-US" sz="3000" dirty="0" err="1">
                <a:solidFill>
                  <a:srgbClr val="000000"/>
                </a:solidFill>
                <a:latin typeface="Agrandir"/>
              </a:rPr>
              <a:t>pu</a:t>
            </a:r>
            <a:r>
              <a:rPr lang="en-US" sz="3000" dirty="0">
                <a:solidFill>
                  <a:srgbClr val="000000"/>
                </a:solidFill>
                <a:latin typeface="Agrandir"/>
              </a:rPr>
              <a:t> </a:t>
            </a:r>
            <a:r>
              <a:rPr lang="en-US" sz="3000" dirty="0" err="1">
                <a:solidFill>
                  <a:srgbClr val="000000"/>
                </a:solidFill>
                <a:latin typeface="Agrandir"/>
              </a:rPr>
              <a:t>même</a:t>
            </a:r>
            <a:r>
              <a:rPr lang="en-US" sz="3000" dirty="0">
                <a:solidFill>
                  <a:srgbClr val="000000"/>
                </a:solidFill>
                <a:latin typeface="Agrandir"/>
              </a:rPr>
              <a:t> me proposer d’être mise sur </a:t>
            </a:r>
            <a:r>
              <a:rPr lang="en-US" sz="3000" dirty="0" err="1">
                <a:solidFill>
                  <a:srgbClr val="000000"/>
                </a:solidFill>
                <a:latin typeface="Agrandir"/>
              </a:rPr>
              <a:t>liste</a:t>
            </a:r>
            <a:r>
              <a:rPr lang="en-US" sz="3000" dirty="0">
                <a:solidFill>
                  <a:srgbClr val="000000"/>
                </a:solidFill>
                <a:latin typeface="Agrandir"/>
              </a:rPr>
              <a:t> </a:t>
            </a:r>
            <a:r>
              <a:rPr lang="en-US" sz="3000" dirty="0" err="1">
                <a:solidFill>
                  <a:srgbClr val="000000"/>
                </a:solidFill>
                <a:latin typeface="Agrandir"/>
              </a:rPr>
              <a:t>d’attente</a:t>
            </a:r>
            <a:r>
              <a:rPr lang="en-US" sz="3000" dirty="0">
                <a:solidFill>
                  <a:srgbClr val="000000"/>
                </a:solidFill>
                <a:latin typeface="Agrandir"/>
              </a:rPr>
              <a:t>. Ce que les </a:t>
            </a:r>
            <a:r>
              <a:rPr lang="en-US" sz="3000" dirty="0" err="1">
                <a:solidFill>
                  <a:srgbClr val="000000"/>
                </a:solidFill>
                <a:latin typeface="Agrandir"/>
              </a:rPr>
              <a:t>dernières</a:t>
            </a:r>
            <a:r>
              <a:rPr lang="en-US" sz="3000" dirty="0">
                <a:solidFill>
                  <a:srgbClr val="000000"/>
                </a:solidFill>
                <a:latin typeface="Agrandir"/>
              </a:rPr>
              <a:t> </a:t>
            </a:r>
            <a:r>
              <a:rPr lang="en-US" sz="3000" dirty="0" err="1">
                <a:solidFill>
                  <a:srgbClr val="000000"/>
                </a:solidFill>
                <a:latin typeface="Agrandir"/>
              </a:rPr>
              <a:t>fois</a:t>
            </a:r>
            <a:r>
              <a:rPr lang="en-US" sz="3000" dirty="0">
                <a:solidFill>
                  <a:srgbClr val="000000"/>
                </a:solidFill>
                <a:latin typeface="Agrandir"/>
              </a:rPr>
              <a:t>, </a:t>
            </a:r>
            <a:r>
              <a:rPr lang="en-US" sz="3000" dirty="0" err="1">
                <a:solidFill>
                  <a:srgbClr val="000000"/>
                </a:solidFill>
                <a:latin typeface="Agrandir"/>
              </a:rPr>
              <a:t>j’avais</a:t>
            </a:r>
            <a:r>
              <a:rPr lang="en-US" sz="3000" dirty="0">
                <a:solidFill>
                  <a:srgbClr val="000000"/>
                </a:solidFill>
                <a:latin typeface="Agrandir"/>
              </a:rPr>
              <a:t> </a:t>
            </a:r>
            <a:r>
              <a:rPr lang="en-US" sz="3000" dirty="0" err="1">
                <a:solidFill>
                  <a:srgbClr val="000000"/>
                </a:solidFill>
                <a:latin typeface="Agrandir"/>
              </a:rPr>
              <a:t>même</a:t>
            </a:r>
            <a:r>
              <a:rPr lang="en-US" sz="3000" dirty="0">
                <a:solidFill>
                  <a:srgbClr val="000000"/>
                </a:solidFill>
                <a:latin typeface="Agrandir"/>
              </a:rPr>
              <a:t> pas droit. On </a:t>
            </a:r>
            <a:r>
              <a:rPr lang="en-US" sz="3000" dirty="0" err="1">
                <a:solidFill>
                  <a:srgbClr val="000000"/>
                </a:solidFill>
                <a:latin typeface="Agrandir"/>
              </a:rPr>
              <a:t>m’avait</a:t>
            </a:r>
            <a:r>
              <a:rPr lang="en-US" sz="3000" dirty="0">
                <a:solidFill>
                  <a:srgbClr val="000000"/>
                </a:solidFill>
                <a:latin typeface="Agrandir"/>
              </a:rPr>
              <a:t> pas </a:t>
            </a:r>
            <a:r>
              <a:rPr lang="en-US" sz="3000" dirty="0" err="1">
                <a:solidFill>
                  <a:srgbClr val="000000"/>
                </a:solidFill>
                <a:latin typeface="Agrandir"/>
              </a:rPr>
              <a:t>proposé</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t>
            </a:r>
            <a:r>
              <a:rPr lang="en-US" sz="3000" dirty="0" err="1">
                <a:solidFill>
                  <a:srgbClr val="000000"/>
                </a:solidFill>
                <a:latin typeface="Agrandir"/>
              </a:rPr>
              <a:t>avant</a:t>
            </a:r>
            <a:r>
              <a:rPr lang="en-US" sz="3000" dirty="0">
                <a:solidFill>
                  <a:srgbClr val="000000"/>
                </a:solidFill>
                <a:latin typeface="Agrandir"/>
              </a:rPr>
              <a:t>. Je </a:t>
            </a:r>
            <a:r>
              <a:rPr lang="en-US" sz="3000" dirty="0" err="1">
                <a:solidFill>
                  <a:srgbClr val="000000"/>
                </a:solidFill>
                <a:latin typeface="Agrandir"/>
              </a:rPr>
              <a:t>trouvais</a:t>
            </a:r>
            <a:r>
              <a:rPr lang="en-US" sz="3000" dirty="0">
                <a:solidFill>
                  <a:srgbClr val="000000"/>
                </a:solidFill>
                <a:latin typeface="Agrandir"/>
              </a:rPr>
              <a:t> déjà que </a:t>
            </a:r>
            <a:r>
              <a:rPr lang="en-US" sz="3000" dirty="0" err="1">
                <a:solidFill>
                  <a:srgbClr val="000000"/>
                </a:solidFill>
                <a:latin typeface="Agrandir"/>
              </a:rPr>
              <a:t>c’était</a:t>
            </a:r>
            <a:r>
              <a:rPr lang="en-US" sz="3000" dirty="0">
                <a:solidFill>
                  <a:srgbClr val="000000"/>
                </a:solidFill>
                <a:latin typeface="Agrandir"/>
              </a:rPr>
              <a:t> bien.</a:t>
            </a:r>
            <a:r>
              <a:rPr lang="en-US" sz="3000" dirty="0">
                <a:solidFill>
                  <a:srgbClr val="EDA2A2"/>
                </a:solidFill>
                <a:latin typeface="Agrandir"/>
              </a:rPr>
              <a:t>”</a:t>
            </a:r>
            <a:r>
              <a:rPr lang="en-US" sz="3000" dirty="0">
                <a:solidFill>
                  <a:srgbClr val="000000"/>
                </a:solidFill>
                <a:latin typeface="Agrandir"/>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3" name="Freeform 3"/>
          <p:cNvSpPr/>
          <p:nvPr/>
        </p:nvSpPr>
        <p:spPr>
          <a:xfrm>
            <a:off x="2474207" y="3058277"/>
            <a:ext cx="13339585" cy="6928886"/>
          </a:xfrm>
          <a:custGeom>
            <a:avLst/>
            <a:gdLst/>
            <a:ahLst/>
            <a:cxnLst/>
            <a:rect l="l" t="t" r="r" b="b"/>
            <a:pathLst>
              <a:path w="13339585" h="6928886">
                <a:moveTo>
                  <a:pt x="0" y="0"/>
                </a:moveTo>
                <a:lnTo>
                  <a:pt x="13339586" y="0"/>
                </a:lnTo>
                <a:lnTo>
                  <a:pt x="13339586" y="6928886"/>
                </a:lnTo>
                <a:lnTo>
                  <a:pt x="0" y="6928886"/>
                </a:lnTo>
                <a:lnTo>
                  <a:pt x="0" y="0"/>
                </a:lnTo>
                <a:close/>
              </a:path>
            </a:pathLst>
          </a:custGeom>
          <a:blipFill>
            <a:blip r:embed="rId3"/>
            <a:stretch>
              <a:fillRect/>
            </a:stretch>
          </a:blipFill>
        </p:spPr>
        <p:txBody>
          <a:bodyPr/>
          <a:lstStyle/>
          <a:p>
            <a:endParaRPr lang="fr-BE"/>
          </a:p>
        </p:txBody>
      </p:sp>
      <p:pic>
        <p:nvPicPr>
          <p:cNvPr id="4" name="Image 3">
            <a:extLst>
              <a:ext uri="{FF2B5EF4-FFF2-40B4-BE49-F238E27FC236}">
                <a16:creationId xmlns:a16="http://schemas.microsoft.com/office/drawing/2014/main" id="{E8D0D796-95FA-E6B4-9A2B-CA4C8C56E085}"/>
              </a:ext>
            </a:extLst>
          </p:cNvPr>
          <p:cNvPicPr>
            <a:picLocks noChangeAspect="1"/>
          </p:cNvPicPr>
          <p:nvPr/>
        </p:nvPicPr>
        <p:blipFill>
          <a:blip r:embed="rId4"/>
          <a:stretch>
            <a:fillRect/>
          </a:stretch>
        </p:blipFill>
        <p:spPr>
          <a:xfrm>
            <a:off x="-1" y="0"/>
            <a:ext cx="18288000" cy="160655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695027" y="355606"/>
            <a:ext cx="16897945" cy="1203313"/>
          </a:xfrm>
          <a:prstGeom prst="rect">
            <a:avLst/>
          </a:prstGeom>
        </p:spPr>
        <p:txBody>
          <a:bodyPr lIns="0" tIns="0" rIns="0" bIns="0" rtlCol="0" anchor="t">
            <a:spAutoFit/>
          </a:bodyPr>
          <a:lstStyle/>
          <a:p>
            <a:pPr marL="0" lvl="0" indent="0" algn="ctr">
              <a:lnSpc>
                <a:spcPts val="9800"/>
              </a:lnSpc>
              <a:spcBef>
                <a:spcPct val="0"/>
              </a:spcBef>
            </a:pPr>
            <a:r>
              <a:rPr lang="en-US" sz="7000" dirty="0" err="1">
                <a:solidFill>
                  <a:srgbClr val="000000"/>
                </a:solidFill>
                <a:latin typeface="Open Sans Bold"/>
              </a:rPr>
              <a:t>Effets</a:t>
            </a:r>
            <a:r>
              <a:rPr lang="en-US" sz="7000" dirty="0">
                <a:solidFill>
                  <a:srgbClr val="000000"/>
                </a:solidFill>
                <a:latin typeface="Open Sans Bold"/>
              </a:rPr>
              <a:t> du </a:t>
            </a:r>
            <a:r>
              <a:rPr lang="en-US" sz="7000" dirty="0" err="1">
                <a:solidFill>
                  <a:srgbClr val="000000"/>
                </a:solidFill>
                <a:latin typeface="Open Sans Bold"/>
              </a:rPr>
              <a:t>dispositif</a:t>
            </a:r>
            <a:r>
              <a:rPr lang="en-US" sz="7000" dirty="0">
                <a:solidFill>
                  <a:srgbClr val="000000"/>
                </a:solidFill>
                <a:latin typeface="Open Sans Bold"/>
              </a:rPr>
              <a:t> “</a:t>
            </a:r>
            <a:r>
              <a:rPr lang="en-US" sz="7000" dirty="0" err="1">
                <a:solidFill>
                  <a:srgbClr val="000000"/>
                </a:solidFill>
                <a:latin typeface="Open Sans Bold"/>
              </a:rPr>
              <a:t>holiste</a:t>
            </a:r>
            <a:r>
              <a:rPr lang="en-US" sz="7000" dirty="0">
                <a:solidFill>
                  <a:srgbClr val="000000"/>
                </a:solidFill>
                <a:latin typeface="Open Sans Bold"/>
              </a:rPr>
              <a:t>”</a:t>
            </a:r>
          </a:p>
        </p:txBody>
      </p:sp>
      <p:grpSp>
        <p:nvGrpSpPr>
          <p:cNvPr id="3" name="Group 3"/>
          <p:cNvGrpSpPr/>
          <p:nvPr/>
        </p:nvGrpSpPr>
        <p:grpSpPr>
          <a:xfrm>
            <a:off x="426038" y="2161644"/>
            <a:ext cx="17435924" cy="1177194"/>
            <a:chOff x="0" y="0"/>
            <a:chExt cx="23247899" cy="1569592"/>
          </a:xfrm>
        </p:grpSpPr>
        <p:sp>
          <p:nvSpPr>
            <p:cNvPr id="4" name="TextBox 4"/>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7363B8"/>
                  </a:solidFill>
                  <a:latin typeface="Agrandir Bold"/>
                </a:rPr>
                <a:t>Nécessite peu de compétences de la part du demandeur</a:t>
              </a:r>
            </a:p>
          </p:txBody>
        </p:sp>
        <p:sp>
          <p:nvSpPr>
            <p:cNvPr id="5" name="TextBox 5"/>
            <p:cNvSpPr txBox="1"/>
            <p:nvPr/>
          </p:nvSpPr>
          <p:spPr>
            <a:xfrm>
              <a:off x="0" y="1018624"/>
              <a:ext cx="23247899" cy="550968"/>
            </a:xfrm>
            <a:prstGeom prst="rect">
              <a:avLst/>
            </a:prstGeom>
          </p:spPr>
          <p:txBody>
            <a:bodyPr lIns="0" tIns="0" rIns="0" bIns="0" rtlCol="0" anchor="t">
              <a:spAutoFit/>
            </a:bodyPr>
            <a:lstStyle/>
            <a:p>
              <a:pPr>
                <a:lnSpc>
                  <a:spcPts val="3080"/>
                </a:lnSpc>
              </a:pPr>
              <a:r>
                <a:rPr lang="en-US" sz="2200">
                  <a:solidFill>
                    <a:srgbClr val="2B2B2B"/>
                  </a:solidFill>
                  <a:latin typeface="Agrandir"/>
                </a:rPr>
                <a:t>“Se présenter suffit”</a:t>
              </a:r>
            </a:p>
          </p:txBody>
        </p:sp>
      </p:grpSp>
      <p:grpSp>
        <p:nvGrpSpPr>
          <p:cNvPr id="6" name="Group 6"/>
          <p:cNvGrpSpPr/>
          <p:nvPr/>
        </p:nvGrpSpPr>
        <p:grpSpPr>
          <a:xfrm>
            <a:off x="257385" y="5462913"/>
            <a:ext cx="16030034" cy="1958244"/>
            <a:chOff x="0" y="0"/>
            <a:chExt cx="21373379" cy="2610992"/>
          </a:xfrm>
        </p:grpSpPr>
        <p:sp>
          <p:nvSpPr>
            <p:cNvPr id="7" name="TextBox 7"/>
            <p:cNvSpPr txBox="1"/>
            <p:nvPr/>
          </p:nvSpPr>
          <p:spPr>
            <a:xfrm>
              <a:off x="0" y="-142875"/>
              <a:ext cx="2137337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7363B8"/>
                  </a:solidFill>
                  <a:latin typeface="Agrandir Bold"/>
                </a:rPr>
                <a:t>Lieu d’accueil et de consultation au quotidien</a:t>
              </a:r>
            </a:p>
          </p:txBody>
        </p:sp>
        <p:sp>
          <p:nvSpPr>
            <p:cNvPr id="8" name="TextBox 8"/>
            <p:cNvSpPr txBox="1"/>
            <p:nvPr/>
          </p:nvSpPr>
          <p:spPr>
            <a:xfrm>
              <a:off x="0" y="1018624"/>
              <a:ext cx="21373379" cy="1592368"/>
            </a:xfrm>
            <a:prstGeom prst="rect">
              <a:avLst/>
            </a:prstGeom>
          </p:spPr>
          <p:txBody>
            <a:bodyPr lIns="0" tIns="0" rIns="0" bIns="0" rtlCol="0" anchor="t">
              <a:spAutoFit/>
            </a:bodyPr>
            <a:lstStyle/>
            <a:p>
              <a:pPr marL="474984" lvl="1" indent="-237492">
                <a:lnSpc>
                  <a:spcPts val="3080"/>
                </a:lnSpc>
                <a:buFont typeface="Arial"/>
                <a:buChar char="•"/>
              </a:pPr>
              <a:r>
                <a:rPr lang="en-US" sz="2200">
                  <a:solidFill>
                    <a:srgbClr val="2B2B2B"/>
                  </a:solidFill>
                  <a:latin typeface="Agrandir"/>
                </a:rPr>
                <a:t>Permet l’accueil des publics qui ont plus de mal à s’inscrire dans le temps et l’espace, et peinent à se présenter à des rendez-vous fixés à l’avance</a:t>
              </a:r>
            </a:p>
            <a:p>
              <a:pPr marL="474984" lvl="1" indent="-237492">
                <a:lnSpc>
                  <a:spcPts val="3080"/>
                </a:lnSpc>
                <a:buFont typeface="Arial"/>
                <a:buChar char="•"/>
              </a:pPr>
              <a:r>
                <a:rPr lang="en-US" sz="2200">
                  <a:solidFill>
                    <a:srgbClr val="2B2B2B"/>
                  </a:solidFill>
                  <a:latin typeface="Agrandir"/>
                </a:rPr>
                <a:t>Peut aussi mener à la saturation du dispositif</a:t>
              </a:r>
            </a:p>
          </p:txBody>
        </p:sp>
      </p:grpSp>
      <p:sp>
        <p:nvSpPr>
          <p:cNvPr id="9" name="TextBox 9"/>
          <p:cNvSpPr txBox="1"/>
          <p:nvPr/>
        </p:nvSpPr>
        <p:spPr>
          <a:xfrm>
            <a:off x="0" y="3529338"/>
            <a:ext cx="18288000" cy="1666875"/>
          </a:xfrm>
          <a:prstGeom prst="rect">
            <a:avLst/>
          </a:prstGeom>
        </p:spPr>
        <p:txBody>
          <a:bodyPr lIns="0" tIns="0" rIns="0" bIns="0" rtlCol="0" anchor="t">
            <a:spAutoFit/>
          </a:bodyPr>
          <a:lstStyle/>
          <a:p>
            <a:pPr algn="ctr">
              <a:lnSpc>
                <a:spcPts val="4200"/>
              </a:lnSpc>
              <a:spcBef>
                <a:spcPct val="0"/>
              </a:spcBef>
            </a:pPr>
            <a:r>
              <a:rPr lang="en-US" sz="3000" dirty="0">
                <a:solidFill>
                  <a:srgbClr val="7363B8"/>
                </a:solidFill>
                <a:latin typeface="Agrandir"/>
              </a:rPr>
              <a:t>«</a:t>
            </a:r>
            <a:r>
              <a:rPr lang="en-US" sz="3000" dirty="0">
                <a:solidFill>
                  <a:srgbClr val="000000"/>
                </a:solidFill>
                <a:latin typeface="Agrandir"/>
              </a:rPr>
              <a:t> </a:t>
            </a:r>
            <a:r>
              <a:rPr lang="en-US" sz="3000" dirty="0" err="1">
                <a:solidFill>
                  <a:srgbClr val="000000"/>
                </a:solidFill>
                <a:latin typeface="Agrandir"/>
              </a:rPr>
              <a:t>C’est</a:t>
            </a:r>
            <a:r>
              <a:rPr lang="en-US" sz="3000" dirty="0">
                <a:solidFill>
                  <a:srgbClr val="000000"/>
                </a:solidFill>
                <a:latin typeface="Agrandir"/>
              </a:rPr>
              <a:t> accessible à tout le monde, sans carte </a:t>
            </a:r>
            <a:r>
              <a:rPr lang="en-US" sz="3000" dirty="0" err="1">
                <a:solidFill>
                  <a:srgbClr val="000000"/>
                </a:solidFill>
                <a:latin typeface="Agrandir"/>
              </a:rPr>
              <a:t>d’identité</a:t>
            </a:r>
            <a:r>
              <a:rPr lang="en-US" sz="3000" dirty="0">
                <a:solidFill>
                  <a:srgbClr val="000000"/>
                </a:solidFill>
                <a:latin typeface="Agrandir"/>
              </a:rPr>
              <a:t>, sans </a:t>
            </a:r>
            <a:r>
              <a:rPr lang="en-US" sz="3000" dirty="0" err="1">
                <a:solidFill>
                  <a:srgbClr val="000000"/>
                </a:solidFill>
                <a:latin typeface="Agrandir"/>
              </a:rPr>
              <a:t>preuve</a:t>
            </a:r>
            <a:r>
              <a:rPr lang="en-US" sz="3000" dirty="0">
                <a:solidFill>
                  <a:srgbClr val="000000"/>
                </a:solidFill>
                <a:latin typeface="Agrandir"/>
              </a:rPr>
              <a:t>, sans </a:t>
            </a:r>
            <a:r>
              <a:rPr lang="en-US" sz="3000" dirty="0" err="1">
                <a:solidFill>
                  <a:srgbClr val="000000"/>
                </a:solidFill>
                <a:latin typeface="Agrandir"/>
              </a:rPr>
              <a:t>rien</a:t>
            </a:r>
            <a:r>
              <a:rPr lang="en-US" sz="3000" dirty="0">
                <a:solidFill>
                  <a:srgbClr val="000000"/>
                </a:solidFill>
                <a:latin typeface="Agrandir"/>
              </a:rPr>
              <a:t>. Moi, </a:t>
            </a:r>
            <a:r>
              <a:rPr lang="en-US" sz="3000" dirty="0" err="1">
                <a:solidFill>
                  <a:srgbClr val="000000"/>
                </a:solidFill>
                <a:latin typeface="Agrandir"/>
              </a:rPr>
              <a:t>ici</a:t>
            </a:r>
            <a:r>
              <a:rPr lang="en-US" sz="3000" dirty="0">
                <a:solidFill>
                  <a:srgbClr val="000000"/>
                </a:solidFill>
                <a:latin typeface="Agrandir"/>
              </a:rPr>
              <a:t>, je ne me suis jamais </a:t>
            </a:r>
            <a:r>
              <a:rPr lang="en-US" sz="3000" dirty="0" err="1">
                <a:solidFill>
                  <a:srgbClr val="000000"/>
                </a:solidFill>
                <a:latin typeface="Agrandir"/>
              </a:rPr>
              <a:t>inscrite</a:t>
            </a:r>
            <a:r>
              <a:rPr lang="en-US" sz="3000" dirty="0">
                <a:solidFill>
                  <a:srgbClr val="000000"/>
                </a:solidFill>
                <a:latin typeface="Agrandir"/>
              </a:rPr>
              <a:t>. Je me suis </a:t>
            </a:r>
            <a:r>
              <a:rPr lang="en-US" sz="3000" dirty="0" err="1">
                <a:solidFill>
                  <a:srgbClr val="000000"/>
                </a:solidFill>
                <a:latin typeface="Agrandir"/>
              </a:rPr>
              <a:t>présentée</a:t>
            </a:r>
            <a:r>
              <a:rPr lang="en-US" sz="3000" dirty="0">
                <a:solidFill>
                  <a:srgbClr val="000000"/>
                </a:solidFill>
                <a:latin typeface="Agrandir"/>
              </a:rPr>
              <a:t>. Et </a:t>
            </a:r>
            <a:r>
              <a:rPr lang="en-US" sz="3000" dirty="0" err="1">
                <a:solidFill>
                  <a:srgbClr val="000000"/>
                </a:solidFill>
                <a:latin typeface="Agrandir"/>
              </a:rPr>
              <a:t>parfois</a:t>
            </a:r>
            <a:r>
              <a:rPr lang="en-US" sz="3000" dirty="0">
                <a:solidFill>
                  <a:srgbClr val="000000"/>
                </a:solidFill>
                <a:latin typeface="Agrandir"/>
              </a:rPr>
              <a:t> </a:t>
            </a:r>
            <a:r>
              <a:rPr lang="en-US" sz="3000" dirty="0" err="1">
                <a:solidFill>
                  <a:srgbClr val="000000"/>
                </a:solidFill>
                <a:latin typeface="Agrandir"/>
              </a:rPr>
              <a:t>même</a:t>
            </a:r>
            <a:r>
              <a:rPr lang="en-US" sz="3000" dirty="0">
                <a:solidFill>
                  <a:srgbClr val="000000"/>
                </a:solidFill>
                <a:latin typeface="Agrandir"/>
              </a:rPr>
              <a:t> dans </a:t>
            </a:r>
            <a:r>
              <a:rPr lang="en-US" sz="3000" dirty="0" err="1">
                <a:solidFill>
                  <a:srgbClr val="000000"/>
                </a:solidFill>
                <a:latin typeface="Agrandir"/>
              </a:rPr>
              <a:t>l’anonymat</a:t>
            </a:r>
            <a:r>
              <a:rPr lang="en-US" sz="3000" dirty="0">
                <a:solidFill>
                  <a:srgbClr val="000000"/>
                </a:solidFill>
                <a:latin typeface="Agrandir"/>
              </a:rPr>
              <a:t>, </a:t>
            </a:r>
            <a:r>
              <a:rPr lang="en-US" sz="3000" dirty="0" err="1">
                <a:solidFill>
                  <a:srgbClr val="000000"/>
                </a:solidFill>
                <a:latin typeface="Agrandir"/>
              </a:rPr>
              <a:t>nos</a:t>
            </a:r>
            <a:r>
              <a:rPr lang="en-US" sz="3000" dirty="0">
                <a:solidFill>
                  <a:srgbClr val="000000"/>
                </a:solidFill>
                <a:latin typeface="Agrandir"/>
              </a:rPr>
              <a:t> </a:t>
            </a:r>
            <a:r>
              <a:rPr lang="en-US" sz="3000" dirty="0" err="1">
                <a:solidFill>
                  <a:srgbClr val="000000"/>
                </a:solidFill>
                <a:latin typeface="Agrandir"/>
              </a:rPr>
              <a:t>prénoms</a:t>
            </a:r>
            <a:r>
              <a:rPr lang="en-US" sz="3000" dirty="0">
                <a:solidFill>
                  <a:srgbClr val="000000"/>
                </a:solidFill>
                <a:latin typeface="Agrandir"/>
              </a:rPr>
              <a:t> ne </a:t>
            </a:r>
            <a:r>
              <a:rPr lang="en-US" sz="3000" dirty="0" err="1">
                <a:solidFill>
                  <a:srgbClr val="000000"/>
                </a:solidFill>
                <a:latin typeface="Agrandir"/>
              </a:rPr>
              <a:t>sont</a:t>
            </a:r>
            <a:r>
              <a:rPr lang="en-US" sz="3000" dirty="0">
                <a:solidFill>
                  <a:srgbClr val="000000"/>
                </a:solidFill>
                <a:latin typeface="Agrandir"/>
              </a:rPr>
              <a:t> jamais </a:t>
            </a:r>
            <a:r>
              <a:rPr lang="en-US" sz="3000" dirty="0" err="1">
                <a:solidFill>
                  <a:srgbClr val="000000"/>
                </a:solidFill>
                <a:latin typeface="Agrandir"/>
              </a:rPr>
              <a:t>dits</a:t>
            </a:r>
            <a:r>
              <a:rPr lang="en-US" sz="3000" dirty="0">
                <a:solidFill>
                  <a:srgbClr val="7363B8"/>
                </a:solidFill>
                <a:latin typeface="Agrandir"/>
              </a:rPr>
              <a:t> »</a:t>
            </a:r>
            <a:r>
              <a:rPr lang="en-US" sz="3000" dirty="0">
                <a:solidFill>
                  <a:srgbClr val="000000"/>
                </a:solidFill>
                <a:latin typeface="Agrandir"/>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695027" y="355606"/>
            <a:ext cx="16897945" cy="1203313"/>
          </a:xfrm>
          <a:prstGeom prst="rect">
            <a:avLst/>
          </a:prstGeom>
        </p:spPr>
        <p:txBody>
          <a:bodyPr lIns="0" tIns="0" rIns="0" bIns="0" rtlCol="0" anchor="t">
            <a:spAutoFit/>
          </a:bodyPr>
          <a:lstStyle/>
          <a:p>
            <a:pPr marL="0" lvl="0" indent="0" algn="ctr">
              <a:lnSpc>
                <a:spcPts val="9800"/>
              </a:lnSpc>
              <a:spcBef>
                <a:spcPct val="0"/>
              </a:spcBef>
            </a:pPr>
            <a:r>
              <a:rPr lang="en-US" sz="7000" dirty="0" err="1">
                <a:solidFill>
                  <a:srgbClr val="000000"/>
                </a:solidFill>
                <a:latin typeface="Open Sans Bold"/>
              </a:rPr>
              <a:t>Effets</a:t>
            </a:r>
            <a:r>
              <a:rPr lang="en-US" sz="7000" dirty="0">
                <a:solidFill>
                  <a:srgbClr val="000000"/>
                </a:solidFill>
                <a:latin typeface="Open Sans Bold"/>
              </a:rPr>
              <a:t> du </a:t>
            </a:r>
            <a:r>
              <a:rPr lang="en-US" sz="7000" dirty="0" err="1">
                <a:solidFill>
                  <a:srgbClr val="000000"/>
                </a:solidFill>
                <a:latin typeface="Open Sans Bold"/>
              </a:rPr>
              <a:t>dispositif</a:t>
            </a:r>
            <a:r>
              <a:rPr lang="en-US" sz="7000" dirty="0">
                <a:solidFill>
                  <a:srgbClr val="000000"/>
                </a:solidFill>
                <a:latin typeface="Open Sans Bold"/>
              </a:rPr>
              <a:t> “</a:t>
            </a:r>
            <a:r>
              <a:rPr lang="en-US" sz="7000" dirty="0" err="1">
                <a:solidFill>
                  <a:srgbClr val="000000"/>
                </a:solidFill>
                <a:latin typeface="Open Sans Bold"/>
              </a:rPr>
              <a:t>holiste</a:t>
            </a:r>
            <a:r>
              <a:rPr lang="en-US" sz="7000" dirty="0">
                <a:solidFill>
                  <a:srgbClr val="000000"/>
                </a:solidFill>
                <a:latin typeface="Open Sans Bold"/>
              </a:rPr>
              <a:t>”</a:t>
            </a:r>
          </a:p>
        </p:txBody>
      </p:sp>
      <p:grpSp>
        <p:nvGrpSpPr>
          <p:cNvPr id="3" name="Group 3"/>
          <p:cNvGrpSpPr/>
          <p:nvPr/>
        </p:nvGrpSpPr>
        <p:grpSpPr>
          <a:xfrm>
            <a:off x="426038" y="2095500"/>
            <a:ext cx="17435924" cy="1567719"/>
            <a:chOff x="0" y="0"/>
            <a:chExt cx="23247899" cy="2090292"/>
          </a:xfrm>
        </p:grpSpPr>
        <p:sp>
          <p:nvSpPr>
            <p:cNvPr id="4" name="TextBox 4"/>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7363B8"/>
                  </a:solidFill>
                  <a:latin typeface="Agrandir Bold"/>
                </a:rPr>
                <a:t>Fausse impression de non saturation du dispositif </a:t>
              </a:r>
            </a:p>
          </p:txBody>
        </p:sp>
        <p:sp>
          <p:nvSpPr>
            <p:cNvPr id="5" name="TextBox 5"/>
            <p:cNvSpPr txBox="1"/>
            <p:nvPr/>
          </p:nvSpPr>
          <p:spPr>
            <a:xfrm>
              <a:off x="0" y="1018624"/>
              <a:ext cx="23247899" cy="1071668"/>
            </a:xfrm>
            <a:prstGeom prst="rect">
              <a:avLst/>
            </a:prstGeom>
          </p:spPr>
          <p:txBody>
            <a:bodyPr lIns="0" tIns="0" rIns="0" bIns="0" rtlCol="0" anchor="t">
              <a:spAutoFit/>
            </a:bodyPr>
            <a:lstStyle/>
            <a:p>
              <a:pPr marL="474984" lvl="1" indent="-237492">
                <a:lnSpc>
                  <a:spcPts val="3080"/>
                </a:lnSpc>
                <a:buFont typeface="Arial"/>
                <a:buChar char="•"/>
              </a:pPr>
              <a:r>
                <a:rPr lang="en-US" sz="2200" dirty="0">
                  <a:solidFill>
                    <a:srgbClr val="2B2B2B"/>
                  </a:solidFill>
                  <a:latin typeface="Agrandir"/>
                </a:rPr>
                <a:t>Difficile de </a:t>
              </a:r>
              <a:r>
                <a:rPr lang="en-US" sz="2200" dirty="0" err="1">
                  <a:solidFill>
                    <a:srgbClr val="2B2B2B"/>
                  </a:solidFill>
                  <a:latin typeface="Agrandir"/>
                </a:rPr>
                <a:t>voir</a:t>
              </a:r>
              <a:r>
                <a:rPr lang="en-US" sz="2200" dirty="0">
                  <a:solidFill>
                    <a:srgbClr val="2B2B2B"/>
                  </a:solidFill>
                  <a:latin typeface="Agrandir"/>
                </a:rPr>
                <a:t> </a:t>
              </a:r>
              <a:r>
                <a:rPr lang="en-US" sz="2200" dirty="0" err="1">
                  <a:solidFill>
                    <a:srgbClr val="2B2B2B"/>
                  </a:solidFill>
                  <a:latin typeface="Agrandir"/>
                </a:rPr>
                <a:t>ceux</a:t>
              </a:r>
              <a:r>
                <a:rPr lang="en-US" sz="2200" dirty="0">
                  <a:solidFill>
                    <a:srgbClr val="2B2B2B"/>
                  </a:solidFill>
                  <a:latin typeface="Agrandir"/>
                </a:rPr>
                <a:t> et </a:t>
              </a:r>
              <a:r>
                <a:rPr lang="en-US" sz="2200" dirty="0" err="1">
                  <a:solidFill>
                    <a:srgbClr val="2B2B2B"/>
                  </a:solidFill>
                  <a:latin typeface="Agrandir"/>
                </a:rPr>
                <a:t>celles</a:t>
              </a:r>
              <a:r>
                <a:rPr lang="en-US" sz="2200" dirty="0">
                  <a:solidFill>
                    <a:srgbClr val="2B2B2B"/>
                  </a:solidFill>
                  <a:latin typeface="Agrandir"/>
                </a:rPr>
                <a:t> qui se </a:t>
              </a:r>
              <a:r>
                <a:rPr lang="en-US" sz="2200" dirty="0" err="1">
                  <a:solidFill>
                    <a:srgbClr val="2B2B2B"/>
                  </a:solidFill>
                  <a:latin typeface="Agrandir"/>
                </a:rPr>
                <a:t>présentent</a:t>
              </a:r>
              <a:r>
                <a:rPr lang="en-US" sz="2200" dirty="0">
                  <a:solidFill>
                    <a:srgbClr val="2B2B2B"/>
                  </a:solidFill>
                  <a:latin typeface="Agrandir"/>
                </a:rPr>
                <a:t> </a:t>
              </a:r>
              <a:r>
                <a:rPr lang="en-US" sz="2200" dirty="0" err="1">
                  <a:solidFill>
                    <a:srgbClr val="2B2B2B"/>
                  </a:solidFill>
                  <a:latin typeface="Agrandir"/>
                </a:rPr>
                <a:t>puis</a:t>
              </a:r>
              <a:r>
                <a:rPr lang="en-US" sz="2200" dirty="0">
                  <a:solidFill>
                    <a:srgbClr val="2B2B2B"/>
                  </a:solidFill>
                  <a:latin typeface="Agrandir"/>
                </a:rPr>
                <a:t> font demi-tour </a:t>
              </a:r>
            </a:p>
            <a:p>
              <a:pPr marL="474984" lvl="1" indent="-237492">
                <a:lnSpc>
                  <a:spcPts val="3080"/>
                </a:lnSpc>
                <a:buFont typeface="Arial"/>
                <a:buChar char="•"/>
              </a:pPr>
              <a:r>
                <a:rPr lang="en-US" sz="2200" dirty="0">
                  <a:solidFill>
                    <a:srgbClr val="2B2B2B"/>
                  </a:solidFill>
                  <a:latin typeface="Agrandir"/>
                </a:rPr>
                <a:t>En particulier </a:t>
              </a:r>
              <a:r>
                <a:rPr lang="en-US" sz="2200" dirty="0" err="1">
                  <a:solidFill>
                    <a:srgbClr val="2B2B2B"/>
                  </a:solidFill>
                  <a:latin typeface="Agrandir"/>
                </a:rPr>
                <a:t>si</a:t>
              </a:r>
              <a:r>
                <a:rPr lang="en-US" sz="2200" dirty="0">
                  <a:solidFill>
                    <a:srgbClr val="2B2B2B"/>
                  </a:solidFill>
                  <a:latin typeface="Agrandir"/>
                </a:rPr>
                <a:t> </a:t>
              </a:r>
              <a:r>
                <a:rPr lang="en-US" sz="2200" dirty="0" err="1">
                  <a:solidFill>
                    <a:srgbClr val="2B2B2B"/>
                  </a:solidFill>
                  <a:latin typeface="Agrandir"/>
                </a:rPr>
                <a:t>c’est</a:t>
              </a:r>
              <a:r>
                <a:rPr lang="en-US" sz="2200" dirty="0">
                  <a:solidFill>
                    <a:srgbClr val="2B2B2B"/>
                  </a:solidFill>
                  <a:latin typeface="Agrandir"/>
                </a:rPr>
                <a:t> la première </a:t>
              </a:r>
              <a:r>
                <a:rPr lang="en-US" sz="2200" dirty="0" err="1">
                  <a:solidFill>
                    <a:srgbClr val="2B2B2B"/>
                  </a:solidFill>
                  <a:latin typeface="Agrandir"/>
                </a:rPr>
                <a:t>fois</a:t>
              </a:r>
              <a:r>
                <a:rPr lang="en-US" sz="2200" dirty="0">
                  <a:solidFill>
                    <a:srgbClr val="2B2B2B"/>
                  </a:solidFill>
                  <a:latin typeface="Agrandir"/>
                </a:rPr>
                <a:t> </a:t>
              </a:r>
              <a:r>
                <a:rPr lang="en-US" sz="2200" dirty="0" err="1">
                  <a:solidFill>
                    <a:srgbClr val="2B2B2B"/>
                  </a:solidFill>
                  <a:latin typeface="Agrandir"/>
                </a:rPr>
                <a:t>qu’on</a:t>
              </a:r>
              <a:r>
                <a:rPr lang="en-US" sz="2200" dirty="0">
                  <a:solidFill>
                    <a:srgbClr val="2B2B2B"/>
                  </a:solidFill>
                  <a:latin typeface="Agrandir"/>
                </a:rPr>
                <a:t> se </a:t>
              </a:r>
              <a:r>
                <a:rPr lang="en-US" sz="2200" dirty="0" err="1">
                  <a:solidFill>
                    <a:srgbClr val="2B2B2B"/>
                  </a:solidFill>
                  <a:latin typeface="Agrandir"/>
                </a:rPr>
                <a:t>présente</a:t>
              </a:r>
              <a:endParaRPr lang="en-US" sz="2200" dirty="0">
                <a:solidFill>
                  <a:srgbClr val="2B2B2B"/>
                </a:solidFill>
                <a:latin typeface="Agrandir"/>
              </a:endParaRPr>
            </a:p>
          </p:txBody>
        </p:sp>
      </p:grpSp>
      <p:sp>
        <p:nvSpPr>
          <p:cNvPr id="6" name="TextBox 6"/>
          <p:cNvSpPr txBox="1"/>
          <p:nvPr/>
        </p:nvSpPr>
        <p:spPr>
          <a:xfrm>
            <a:off x="632118" y="5538787"/>
            <a:ext cx="17023762" cy="2200275"/>
          </a:xfrm>
          <a:prstGeom prst="rect">
            <a:avLst/>
          </a:prstGeom>
        </p:spPr>
        <p:txBody>
          <a:bodyPr wrap="square" lIns="0" tIns="0" rIns="0" bIns="0" rtlCol="0" anchor="t">
            <a:spAutoFit/>
          </a:bodyPr>
          <a:lstStyle/>
          <a:p>
            <a:pPr algn="ctr">
              <a:lnSpc>
                <a:spcPts val="4200"/>
              </a:lnSpc>
              <a:spcBef>
                <a:spcPct val="0"/>
              </a:spcBef>
            </a:pPr>
            <a:r>
              <a:rPr lang="en-US" sz="3000" dirty="0">
                <a:solidFill>
                  <a:srgbClr val="7363B8"/>
                </a:solidFill>
                <a:latin typeface="Agrandir"/>
              </a:rPr>
              <a:t>«</a:t>
            </a:r>
            <a:r>
              <a:rPr lang="en-US" sz="3000" dirty="0">
                <a:solidFill>
                  <a:srgbClr val="000000"/>
                </a:solidFill>
                <a:latin typeface="Agrandir"/>
              </a:rPr>
              <a:t> Moi </a:t>
            </a:r>
            <a:r>
              <a:rPr lang="en-US" sz="3000" dirty="0" err="1">
                <a:solidFill>
                  <a:srgbClr val="000000"/>
                </a:solidFill>
                <a:latin typeface="Agrandir"/>
              </a:rPr>
              <a:t>en</a:t>
            </a:r>
            <a:r>
              <a:rPr lang="en-US" sz="3000" dirty="0">
                <a:solidFill>
                  <a:srgbClr val="000000"/>
                </a:solidFill>
                <a:latin typeface="Agrandir"/>
              </a:rPr>
              <a:t> </a:t>
            </a:r>
            <a:r>
              <a:rPr lang="en-US" sz="3000" dirty="0" err="1">
                <a:solidFill>
                  <a:srgbClr val="000000"/>
                </a:solidFill>
                <a:latin typeface="Agrandir"/>
              </a:rPr>
              <a:t>général</a:t>
            </a:r>
            <a:r>
              <a:rPr lang="en-US" sz="3000" dirty="0">
                <a:solidFill>
                  <a:srgbClr val="000000"/>
                </a:solidFill>
                <a:latin typeface="Agrandir"/>
              </a:rPr>
              <a:t>, je suis très à </a:t>
            </a:r>
            <a:r>
              <a:rPr lang="en-US" sz="3000" dirty="0" err="1">
                <a:solidFill>
                  <a:srgbClr val="000000"/>
                </a:solidFill>
                <a:latin typeface="Agrandir"/>
              </a:rPr>
              <a:t>l’heure</a:t>
            </a:r>
            <a:r>
              <a:rPr lang="en-US" sz="3000" dirty="0">
                <a:solidFill>
                  <a:srgbClr val="000000"/>
                </a:solidFill>
                <a:latin typeface="Agrandir"/>
              </a:rPr>
              <a:t>. </a:t>
            </a:r>
            <a:r>
              <a:rPr lang="en-US" sz="3000" dirty="0" err="1">
                <a:solidFill>
                  <a:srgbClr val="000000"/>
                </a:solidFill>
                <a:latin typeface="Agrandir"/>
              </a:rPr>
              <a:t>Donc</a:t>
            </a:r>
            <a:r>
              <a:rPr lang="en-US" sz="3000" dirty="0">
                <a:solidFill>
                  <a:srgbClr val="000000"/>
                </a:solidFill>
                <a:latin typeface="Agrandir"/>
              </a:rPr>
              <a:t> je </a:t>
            </a:r>
            <a:r>
              <a:rPr lang="en-US" sz="3000" dirty="0" err="1">
                <a:solidFill>
                  <a:srgbClr val="000000"/>
                </a:solidFill>
                <a:latin typeface="Agrandir"/>
              </a:rPr>
              <a:t>viens</a:t>
            </a:r>
            <a:r>
              <a:rPr lang="en-US" sz="3000" dirty="0">
                <a:solidFill>
                  <a:srgbClr val="000000"/>
                </a:solidFill>
                <a:latin typeface="Agrandir"/>
              </a:rPr>
              <a:t> </a:t>
            </a:r>
            <a:r>
              <a:rPr lang="en-US" sz="3000" dirty="0" err="1">
                <a:solidFill>
                  <a:srgbClr val="000000"/>
                </a:solidFill>
                <a:latin typeface="Agrandir"/>
              </a:rPr>
              <a:t>en</a:t>
            </a:r>
            <a:r>
              <a:rPr lang="en-US" sz="3000" dirty="0">
                <a:solidFill>
                  <a:srgbClr val="000000"/>
                </a:solidFill>
                <a:latin typeface="Agrandir"/>
              </a:rPr>
              <a:t> </a:t>
            </a:r>
            <a:r>
              <a:rPr lang="en-US" sz="3000" dirty="0" err="1">
                <a:solidFill>
                  <a:srgbClr val="000000"/>
                </a:solidFill>
                <a:latin typeface="Agrandir"/>
              </a:rPr>
              <a:t>général</a:t>
            </a:r>
            <a:r>
              <a:rPr lang="en-US" sz="3000" dirty="0">
                <a:solidFill>
                  <a:srgbClr val="000000"/>
                </a:solidFill>
                <a:latin typeface="Agrandir"/>
              </a:rPr>
              <a:t> à </a:t>
            </a:r>
            <a:r>
              <a:rPr lang="en-US" sz="3000" dirty="0" err="1">
                <a:solidFill>
                  <a:srgbClr val="000000"/>
                </a:solidFill>
                <a:latin typeface="Agrandir"/>
              </a:rPr>
              <a:t>l’ouverture</a:t>
            </a:r>
            <a:r>
              <a:rPr lang="en-US" sz="3000" dirty="0">
                <a:solidFill>
                  <a:srgbClr val="000000"/>
                </a:solidFill>
                <a:latin typeface="Agrandir"/>
              </a:rPr>
              <a:t>. Mais je </a:t>
            </a:r>
            <a:r>
              <a:rPr lang="en-US" sz="3000" dirty="0" err="1">
                <a:solidFill>
                  <a:srgbClr val="000000"/>
                </a:solidFill>
                <a:latin typeface="Agrandir"/>
              </a:rPr>
              <a:t>vois</a:t>
            </a:r>
            <a:r>
              <a:rPr lang="en-US" sz="3000" dirty="0">
                <a:solidFill>
                  <a:srgbClr val="000000"/>
                </a:solidFill>
                <a:latin typeface="Agrandir"/>
              </a:rPr>
              <a:t> que </a:t>
            </a:r>
            <a:r>
              <a:rPr lang="en-US" sz="3000" dirty="0" err="1">
                <a:solidFill>
                  <a:srgbClr val="000000"/>
                </a:solidFill>
                <a:latin typeface="Agrandir"/>
              </a:rPr>
              <a:t>parfois</a:t>
            </a:r>
            <a:r>
              <a:rPr lang="en-US" sz="3000" dirty="0">
                <a:solidFill>
                  <a:srgbClr val="000000"/>
                </a:solidFill>
                <a:latin typeface="Agrandir"/>
              </a:rPr>
              <a:t> </a:t>
            </a:r>
            <a:r>
              <a:rPr lang="en-US" sz="3000" dirty="0" err="1">
                <a:solidFill>
                  <a:srgbClr val="000000"/>
                </a:solidFill>
                <a:latin typeface="Agrandir"/>
              </a:rPr>
              <a:t>même</a:t>
            </a:r>
            <a:r>
              <a:rPr lang="en-US" sz="3000" dirty="0">
                <a:solidFill>
                  <a:srgbClr val="000000"/>
                </a:solidFill>
                <a:latin typeface="Agrandir"/>
              </a:rPr>
              <a:t>, il y a des gens </a:t>
            </a:r>
            <a:r>
              <a:rPr lang="en-US" sz="3000" dirty="0" err="1">
                <a:solidFill>
                  <a:srgbClr val="000000"/>
                </a:solidFill>
                <a:latin typeface="Agrandir"/>
              </a:rPr>
              <a:t>avant</a:t>
            </a:r>
            <a:r>
              <a:rPr lang="en-US" sz="3000" dirty="0">
                <a:solidFill>
                  <a:srgbClr val="000000"/>
                </a:solidFill>
                <a:latin typeface="Agrandir"/>
              </a:rPr>
              <a:t> </a:t>
            </a:r>
            <a:r>
              <a:rPr lang="en-US" sz="3000" dirty="0" err="1">
                <a:solidFill>
                  <a:srgbClr val="000000"/>
                </a:solidFill>
                <a:latin typeface="Agrandir"/>
              </a:rPr>
              <a:t>moi</a:t>
            </a:r>
            <a:r>
              <a:rPr lang="en-US" sz="3000" dirty="0">
                <a:solidFill>
                  <a:srgbClr val="000000"/>
                </a:solidFill>
                <a:latin typeface="Agrandir"/>
              </a:rPr>
              <a:t>. Une </a:t>
            </a:r>
            <a:r>
              <a:rPr lang="en-US" sz="3000" dirty="0" err="1">
                <a:solidFill>
                  <a:srgbClr val="000000"/>
                </a:solidFill>
                <a:latin typeface="Agrandir"/>
              </a:rPr>
              <a:t>personne</a:t>
            </a:r>
            <a:r>
              <a:rPr lang="en-US" sz="3000" dirty="0">
                <a:solidFill>
                  <a:srgbClr val="000000"/>
                </a:solidFill>
                <a:latin typeface="Agrandir"/>
              </a:rPr>
              <a:t> </a:t>
            </a:r>
            <a:r>
              <a:rPr lang="en-US" sz="3000" dirty="0" err="1">
                <a:solidFill>
                  <a:srgbClr val="000000"/>
                </a:solidFill>
                <a:latin typeface="Agrandir"/>
              </a:rPr>
              <a:t>ou</a:t>
            </a:r>
            <a:r>
              <a:rPr lang="en-US" sz="3000" dirty="0">
                <a:solidFill>
                  <a:srgbClr val="000000"/>
                </a:solidFill>
                <a:latin typeface="Agrandir"/>
              </a:rPr>
              <a:t> deux. </a:t>
            </a:r>
            <a:r>
              <a:rPr lang="en-US" sz="3000" dirty="0" err="1">
                <a:solidFill>
                  <a:srgbClr val="000000"/>
                </a:solidFill>
                <a:latin typeface="Agrandir"/>
              </a:rPr>
              <a:t>Donc</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t>
            </a:r>
            <a:r>
              <a:rPr lang="en-US" sz="3000" dirty="0" err="1">
                <a:solidFill>
                  <a:srgbClr val="000000"/>
                </a:solidFill>
                <a:latin typeface="Agrandir"/>
              </a:rPr>
              <a:t>veut</a:t>
            </a:r>
            <a:r>
              <a:rPr lang="en-US" sz="3000" dirty="0">
                <a:solidFill>
                  <a:srgbClr val="000000"/>
                </a:solidFill>
                <a:latin typeface="Agrandir"/>
              </a:rPr>
              <a:t> dire que les </a:t>
            </a:r>
            <a:r>
              <a:rPr lang="en-US" sz="3000" dirty="0" err="1">
                <a:solidFill>
                  <a:srgbClr val="000000"/>
                </a:solidFill>
                <a:latin typeface="Agrandir"/>
              </a:rPr>
              <a:t>personnes</a:t>
            </a:r>
            <a:r>
              <a:rPr lang="en-US" sz="3000" dirty="0">
                <a:solidFill>
                  <a:srgbClr val="000000"/>
                </a:solidFill>
                <a:latin typeface="Agrandir"/>
              </a:rPr>
              <a:t> </a:t>
            </a:r>
            <a:r>
              <a:rPr lang="en-US" sz="3000" dirty="0" err="1">
                <a:solidFill>
                  <a:srgbClr val="000000"/>
                </a:solidFill>
                <a:latin typeface="Agrandir"/>
              </a:rPr>
              <a:t>attendent</a:t>
            </a:r>
            <a:r>
              <a:rPr lang="en-US" sz="3000" dirty="0">
                <a:solidFill>
                  <a:srgbClr val="000000"/>
                </a:solidFill>
                <a:latin typeface="Agrandir"/>
              </a:rPr>
              <a:t> </a:t>
            </a:r>
            <a:r>
              <a:rPr lang="en-US" sz="3000" dirty="0" err="1">
                <a:solidFill>
                  <a:srgbClr val="000000"/>
                </a:solidFill>
                <a:latin typeface="Agrandir"/>
              </a:rPr>
              <a:t>ce</a:t>
            </a:r>
            <a:r>
              <a:rPr lang="en-US" sz="3000" dirty="0">
                <a:solidFill>
                  <a:srgbClr val="000000"/>
                </a:solidFill>
                <a:latin typeface="Agrandir"/>
              </a:rPr>
              <a:t> jour-</a:t>
            </a:r>
            <a:r>
              <a:rPr lang="en-US" sz="3000" dirty="0" err="1">
                <a:solidFill>
                  <a:srgbClr val="000000"/>
                </a:solidFill>
                <a:latin typeface="Agrandir"/>
              </a:rPr>
              <a:t>là</a:t>
            </a:r>
            <a:r>
              <a:rPr lang="en-US" sz="3000" dirty="0">
                <a:solidFill>
                  <a:srgbClr val="000000"/>
                </a:solidFill>
                <a:latin typeface="Agrandir"/>
              </a:rPr>
              <a:t>. Et </a:t>
            </a:r>
            <a:r>
              <a:rPr lang="en-US" sz="3000" dirty="0" err="1">
                <a:solidFill>
                  <a:srgbClr val="000000"/>
                </a:solidFill>
                <a:latin typeface="Agrandir"/>
              </a:rPr>
              <a:t>c’est</a:t>
            </a:r>
            <a:r>
              <a:rPr lang="en-US" sz="3000" dirty="0">
                <a:solidFill>
                  <a:srgbClr val="000000"/>
                </a:solidFill>
                <a:latin typeface="Agrandir"/>
              </a:rPr>
              <a:t> </a:t>
            </a:r>
            <a:r>
              <a:rPr lang="en-US" sz="3000" dirty="0" err="1">
                <a:solidFill>
                  <a:srgbClr val="000000"/>
                </a:solidFill>
                <a:latin typeface="Agrandir"/>
              </a:rPr>
              <a:t>vrai</a:t>
            </a:r>
            <a:r>
              <a:rPr lang="en-US" sz="3000" dirty="0">
                <a:solidFill>
                  <a:srgbClr val="000000"/>
                </a:solidFill>
                <a:latin typeface="Agrandir"/>
              </a:rPr>
              <a:t> que </a:t>
            </a:r>
            <a:r>
              <a:rPr lang="en-US" sz="3000" dirty="0" err="1">
                <a:solidFill>
                  <a:srgbClr val="000000"/>
                </a:solidFill>
                <a:latin typeface="Agrandir"/>
              </a:rPr>
              <a:t>l’attente</a:t>
            </a:r>
            <a:r>
              <a:rPr lang="en-US" sz="3000" dirty="0">
                <a:solidFill>
                  <a:srgbClr val="000000"/>
                </a:solidFill>
                <a:latin typeface="Agrandir"/>
              </a:rPr>
              <a:t>, </a:t>
            </a:r>
            <a:r>
              <a:rPr lang="en-US" sz="3000" dirty="0" err="1">
                <a:solidFill>
                  <a:srgbClr val="000000"/>
                </a:solidFill>
                <a:latin typeface="Agrandir"/>
              </a:rPr>
              <a:t>comme</a:t>
            </a:r>
            <a:r>
              <a:rPr lang="en-US" sz="3000" dirty="0">
                <a:solidFill>
                  <a:srgbClr val="000000"/>
                </a:solidFill>
                <a:latin typeface="Agrandir"/>
              </a:rPr>
              <a:t> la séance dure à </a:t>
            </a:r>
            <a:r>
              <a:rPr lang="en-US" sz="3000" dirty="0" err="1">
                <a:solidFill>
                  <a:srgbClr val="000000"/>
                </a:solidFill>
                <a:latin typeface="Agrandir"/>
              </a:rPr>
              <a:t>peu</a:t>
            </a:r>
            <a:r>
              <a:rPr lang="en-US" sz="3000" dirty="0">
                <a:solidFill>
                  <a:srgbClr val="000000"/>
                </a:solidFill>
                <a:latin typeface="Agrandir"/>
              </a:rPr>
              <a:t> </a:t>
            </a:r>
            <a:r>
              <a:rPr lang="en-US" sz="3000" dirty="0" err="1">
                <a:solidFill>
                  <a:srgbClr val="000000"/>
                </a:solidFill>
                <a:latin typeface="Agrandir"/>
              </a:rPr>
              <a:t>près</a:t>
            </a:r>
            <a:r>
              <a:rPr lang="en-US" sz="3000" dirty="0">
                <a:solidFill>
                  <a:srgbClr val="000000"/>
                </a:solidFill>
                <a:latin typeface="Agrandir"/>
              </a:rPr>
              <a:t> </a:t>
            </a:r>
            <a:r>
              <a:rPr lang="en-US" sz="3000" dirty="0" err="1">
                <a:solidFill>
                  <a:srgbClr val="000000"/>
                </a:solidFill>
                <a:latin typeface="Agrandir"/>
              </a:rPr>
              <a:t>une</a:t>
            </a:r>
            <a:r>
              <a:rPr lang="en-US" sz="3000" dirty="0">
                <a:solidFill>
                  <a:srgbClr val="000000"/>
                </a:solidFill>
                <a:latin typeface="Agrandir"/>
              </a:rPr>
              <a:t> demi-</a:t>
            </a:r>
            <a:r>
              <a:rPr lang="en-US" sz="3000" dirty="0" err="1">
                <a:solidFill>
                  <a:srgbClr val="000000"/>
                </a:solidFill>
                <a:latin typeface="Agrandir"/>
              </a:rPr>
              <a:t>heure</a:t>
            </a:r>
            <a:r>
              <a:rPr lang="en-US" sz="3000" dirty="0">
                <a:solidFill>
                  <a:srgbClr val="000000"/>
                </a:solidFill>
                <a:latin typeface="Agrandir"/>
              </a:rPr>
              <a:t>, </a:t>
            </a:r>
            <a:r>
              <a:rPr lang="en-US" sz="3000" dirty="0" err="1">
                <a:solidFill>
                  <a:srgbClr val="000000"/>
                </a:solidFill>
                <a:latin typeface="Agrandir"/>
              </a:rPr>
              <a:t>j’attends</a:t>
            </a:r>
            <a:r>
              <a:rPr lang="en-US" sz="3000" dirty="0">
                <a:solidFill>
                  <a:srgbClr val="000000"/>
                </a:solidFill>
                <a:latin typeface="Agrandir"/>
              </a:rPr>
              <a:t> </a:t>
            </a:r>
            <a:r>
              <a:rPr lang="en-US" sz="3000" dirty="0" err="1">
                <a:solidFill>
                  <a:srgbClr val="000000"/>
                </a:solidFill>
                <a:latin typeface="Agrandir"/>
              </a:rPr>
              <a:t>une</a:t>
            </a:r>
            <a:r>
              <a:rPr lang="en-US" sz="3000" dirty="0">
                <a:solidFill>
                  <a:srgbClr val="000000"/>
                </a:solidFill>
                <a:latin typeface="Agrandir"/>
              </a:rPr>
              <a:t> demi-</a:t>
            </a:r>
            <a:r>
              <a:rPr lang="en-US" sz="3000" dirty="0" err="1">
                <a:solidFill>
                  <a:srgbClr val="000000"/>
                </a:solidFill>
                <a:latin typeface="Agrandir"/>
              </a:rPr>
              <a:t>heure</a:t>
            </a:r>
            <a:r>
              <a:rPr lang="en-US" sz="3000" dirty="0">
                <a:solidFill>
                  <a:srgbClr val="000000"/>
                </a:solidFill>
                <a:latin typeface="Agrandir"/>
              </a:rPr>
              <a:t>, </a:t>
            </a:r>
            <a:r>
              <a:rPr lang="en-US" sz="3000" dirty="0" err="1">
                <a:solidFill>
                  <a:srgbClr val="000000"/>
                </a:solidFill>
                <a:latin typeface="Agrandir"/>
              </a:rPr>
              <a:t>quarante</a:t>
            </a:r>
            <a:r>
              <a:rPr lang="en-US" sz="3000" dirty="0">
                <a:solidFill>
                  <a:srgbClr val="000000"/>
                </a:solidFill>
                <a:latin typeface="Agrandir"/>
              </a:rPr>
              <a:t> minutes. </a:t>
            </a:r>
            <a:r>
              <a:rPr lang="en-US" sz="3000" dirty="0">
                <a:solidFill>
                  <a:srgbClr val="7363B8"/>
                </a:solidFill>
                <a:latin typeface="Agrandir"/>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3" name="Freeform 3"/>
          <p:cNvSpPr/>
          <p:nvPr/>
        </p:nvSpPr>
        <p:spPr>
          <a:xfrm>
            <a:off x="2507327" y="3595817"/>
            <a:ext cx="13273347" cy="5662483"/>
          </a:xfrm>
          <a:custGeom>
            <a:avLst/>
            <a:gdLst/>
            <a:ahLst/>
            <a:cxnLst/>
            <a:rect l="l" t="t" r="r" b="b"/>
            <a:pathLst>
              <a:path w="13273347" h="5662483">
                <a:moveTo>
                  <a:pt x="0" y="0"/>
                </a:moveTo>
                <a:lnTo>
                  <a:pt x="13273346" y="0"/>
                </a:lnTo>
                <a:lnTo>
                  <a:pt x="13273346" y="5662483"/>
                </a:lnTo>
                <a:lnTo>
                  <a:pt x="0" y="5662483"/>
                </a:lnTo>
                <a:lnTo>
                  <a:pt x="0" y="0"/>
                </a:lnTo>
                <a:close/>
              </a:path>
            </a:pathLst>
          </a:custGeom>
          <a:blipFill>
            <a:blip r:embed="rId3"/>
            <a:stretch>
              <a:fillRect/>
            </a:stretch>
          </a:blipFill>
        </p:spPr>
        <p:txBody>
          <a:bodyPr/>
          <a:lstStyle/>
          <a:p>
            <a:endParaRPr lang="fr-BE"/>
          </a:p>
        </p:txBody>
      </p:sp>
      <p:pic>
        <p:nvPicPr>
          <p:cNvPr id="5" name="Image 4">
            <a:extLst>
              <a:ext uri="{FF2B5EF4-FFF2-40B4-BE49-F238E27FC236}">
                <a16:creationId xmlns:a16="http://schemas.microsoft.com/office/drawing/2014/main" id="{F7C3EDAC-8BF2-96C2-F411-F3EE10342360}"/>
              </a:ext>
            </a:extLst>
          </p:cNvPr>
          <p:cNvPicPr>
            <a:picLocks noChangeAspect="1"/>
          </p:cNvPicPr>
          <p:nvPr/>
        </p:nvPicPr>
        <p:blipFill>
          <a:blip r:embed="rId4"/>
          <a:stretch>
            <a:fillRect/>
          </a:stretch>
        </p:blipFill>
        <p:spPr>
          <a:xfrm>
            <a:off x="0" y="7620"/>
            <a:ext cx="18288000" cy="1866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3778083" y="7154428"/>
            <a:ext cx="3849820" cy="2897865"/>
          </a:xfrm>
          <a:custGeom>
            <a:avLst/>
            <a:gdLst/>
            <a:ahLst/>
            <a:cxnLst/>
            <a:rect l="l" t="t" r="r" b="b"/>
            <a:pathLst>
              <a:path w="3849820" h="2897865">
                <a:moveTo>
                  <a:pt x="0" y="0"/>
                </a:moveTo>
                <a:lnTo>
                  <a:pt x="3849820" y="0"/>
                </a:lnTo>
                <a:lnTo>
                  <a:pt x="3849820" y="2897865"/>
                </a:lnTo>
                <a:lnTo>
                  <a:pt x="0" y="28978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3" name="TextBox 3"/>
          <p:cNvSpPr txBox="1"/>
          <p:nvPr/>
        </p:nvSpPr>
        <p:spPr>
          <a:xfrm>
            <a:off x="98133" y="132054"/>
            <a:ext cx="18008904" cy="922688"/>
          </a:xfrm>
          <a:prstGeom prst="rect">
            <a:avLst/>
          </a:prstGeom>
        </p:spPr>
        <p:txBody>
          <a:bodyPr wrap="square" lIns="0" tIns="0" rIns="0" bIns="0" rtlCol="0" anchor="t">
            <a:spAutoFit/>
          </a:bodyPr>
          <a:lstStyle/>
          <a:p>
            <a:pPr marL="0" lvl="0" indent="0" algn="ctr">
              <a:lnSpc>
                <a:spcPts val="7700"/>
              </a:lnSpc>
              <a:spcBef>
                <a:spcPct val="0"/>
              </a:spcBef>
            </a:pPr>
            <a:r>
              <a:rPr lang="en-US" sz="5500" dirty="0" err="1">
                <a:solidFill>
                  <a:srgbClr val="000000"/>
                </a:solidFill>
                <a:latin typeface="Open Sans Bold"/>
              </a:rPr>
              <a:t>Effets</a:t>
            </a:r>
            <a:r>
              <a:rPr lang="en-US" sz="5500" dirty="0">
                <a:solidFill>
                  <a:srgbClr val="000000"/>
                </a:solidFill>
                <a:latin typeface="Open Sans Bold"/>
              </a:rPr>
              <a:t> du </a:t>
            </a:r>
            <a:r>
              <a:rPr lang="en-US" sz="5500" dirty="0" err="1">
                <a:solidFill>
                  <a:srgbClr val="000000"/>
                </a:solidFill>
                <a:latin typeface="Open Sans Bold"/>
              </a:rPr>
              <a:t>dispositif</a:t>
            </a:r>
            <a:r>
              <a:rPr lang="en-US" sz="5500" dirty="0">
                <a:solidFill>
                  <a:srgbClr val="000000"/>
                </a:solidFill>
                <a:latin typeface="Open Sans Bold"/>
              </a:rPr>
              <a:t> “</a:t>
            </a:r>
            <a:r>
              <a:rPr lang="en-US" sz="5500" dirty="0" err="1">
                <a:solidFill>
                  <a:srgbClr val="000000"/>
                </a:solidFill>
                <a:latin typeface="Open Sans Bold"/>
              </a:rPr>
              <a:t>enregistrement</a:t>
            </a:r>
            <a:r>
              <a:rPr lang="en-US" sz="5500" dirty="0">
                <a:solidFill>
                  <a:srgbClr val="000000"/>
                </a:solidFill>
                <a:latin typeface="Open Sans Bold"/>
              </a:rPr>
              <a:t> </a:t>
            </a:r>
            <a:r>
              <a:rPr lang="en-US" sz="5500" dirty="0" err="1">
                <a:solidFill>
                  <a:srgbClr val="000000"/>
                </a:solidFill>
                <a:latin typeface="Open Sans Bold"/>
              </a:rPr>
              <a:t>inconditionnel</a:t>
            </a:r>
            <a:r>
              <a:rPr lang="en-US" sz="5500" dirty="0">
                <a:solidFill>
                  <a:srgbClr val="000000"/>
                </a:solidFill>
                <a:latin typeface="Open Sans Bold"/>
              </a:rPr>
              <a:t>”</a:t>
            </a:r>
          </a:p>
        </p:txBody>
      </p:sp>
      <p:grpSp>
        <p:nvGrpSpPr>
          <p:cNvPr id="4" name="Group 4"/>
          <p:cNvGrpSpPr/>
          <p:nvPr/>
        </p:nvGrpSpPr>
        <p:grpSpPr>
          <a:xfrm>
            <a:off x="426038" y="2054488"/>
            <a:ext cx="17435924" cy="1245073"/>
            <a:chOff x="0" y="-142875"/>
            <a:chExt cx="23247899" cy="1660098"/>
          </a:xfrm>
        </p:grpSpPr>
        <p:sp>
          <p:nvSpPr>
            <p:cNvPr id="5" name="TextBox 5"/>
            <p:cNvSpPr txBox="1"/>
            <p:nvPr/>
          </p:nvSpPr>
          <p:spPr>
            <a:xfrm>
              <a:off x="0" y="-142875"/>
              <a:ext cx="23247899" cy="676424"/>
            </a:xfrm>
            <a:prstGeom prst="rect">
              <a:avLst/>
            </a:prstGeom>
          </p:spPr>
          <p:txBody>
            <a:bodyPr lIns="0" tIns="0" rIns="0" bIns="0" rtlCol="0" anchor="t">
              <a:spAutoFit/>
            </a:bodyPr>
            <a:lstStyle/>
            <a:p>
              <a:pPr marL="0" lvl="0" indent="0">
                <a:lnSpc>
                  <a:spcPts val="4200"/>
                </a:lnSpc>
                <a:spcBef>
                  <a:spcPct val="0"/>
                </a:spcBef>
              </a:pPr>
              <a:r>
                <a:rPr lang="en-US" sz="3000" dirty="0" err="1">
                  <a:solidFill>
                    <a:srgbClr val="FB9844"/>
                  </a:solidFill>
                  <a:latin typeface="Agrandir Bold"/>
                </a:rPr>
                <a:t>Toutes</a:t>
              </a:r>
              <a:r>
                <a:rPr lang="en-US" sz="3000" dirty="0">
                  <a:solidFill>
                    <a:srgbClr val="FB9844"/>
                  </a:solidFill>
                  <a:latin typeface="Agrandir Bold"/>
                </a:rPr>
                <a:t> les </a:t>
              </a:r>
              <a:r>
                <a:rPr lang="en-US" sz="3000" dirty="0" err="1">
                  <a:solidFill>
                    <a:srgbClr val="FB9844"/>
                  </a:solidFill>
                  <a:latin typeface="Agrandir Bold"/>
                </a:rPr>
                <a:t>demandes</a:t>
              </a:r>
              <a:r>
                <a:rPr lang="en-US" sz="3000" dirty="0">
                  <a:solidFill>
                    <a:srgbClr val="FB9844"/>
                  </a:solidFill>
                  <a:latin typeface="Agrandir Bold"/>
                </a:rPr>
                <a:t> </a:t>
              </a:r>
              <a:r>
                <a:rPr lang="en-US" sz="3000" dirty="0" err="1">
                  <a:solidFill>
                    <a:srgbClr val="FB9844"/>
                  </a:solidFill>
                  <a:latin typeface="Agrandir Bold"/>
                </a:rPr>
                <a:t>sont</a:t>
              </a:r>
              <a:r>
                <a:rPr lang="en-US" sz="3000" dirty="0">
                  <a:solidFill>
                    <a:srgbClr val="FB9844"/>
                  </a:solidFill>
                  <a:latin typeface="Agrandir Bold"/>
                </a:rPr>
                <a:t> “</a:t>
              </a:r>
              <a:r>
                <a:rPr lang="en-US" sz="3000" dirty="0" err="1">
                  <a:solidFill>
                    <a:srgbClr val="FB9844"/>
                  </a:solidFill>
                  <a:latin typeface="Agrandir Bold"/>
                </a:rPr>
                <a:t>prises</a:t>
              </a:r>
              <a:r>
                <a:rPr lang="en-US" sz="3000" dirty="0">
                  <a:solidFill>
                    <a:srgbClr val="FB9844"/>
                  </a:solidFill>
                  <a:latin typeface="Agrandir Bold"/>
                </a:rPr>
                <a:t>”</a:t>
              </a:r>
            </a:p>
          </p:txBody>
        </p:sp>
        <p:sp>
          <p:nvSpPr>
            <p:cNvPr id="6" name="TextBox 6"/>
            <p:cNvSpPr txBox="1"/>
            <p:nvPr/>
          </p:nvSpPr>
          <p:spPr>
            <a:xfrm>
              <a:off x="0" y="1018624"/>
              <a:ext cx="23247899" cy="498599"/>
            </a:xfrm>
            <a:prstGeom prst="rect">
              <a:avLst/>
            </a:prstGeom>
          </p:spPr>
          <p:txBody>
            <a:bodyPr lIns="0" tIns="0" rIns="0" bIns="0" rtlCol="0" anchor="t">
              <a:spAutoFit/>
            </a:bodyPr>
            <a:lstStyle/>
            <a:p>
              <a:pPr>
                <a:lnSpc>
                  <a:spcPts val="3080"/>
                </a:lnSpc>
              </a:pPr>
              <a:r>
                <a:rPr lang="en-US" sz="2200" dirty="0" err="1">
                  <a:solidFill>
                    <a:srgbClr val="2B2B2B"/>
                  </a:solidFill>
                  <a:latin typeface="Agrandir"/>
                </a:rPr>
                <a:t>Peu</a:t>
              </a:r>
              <a:r>
                <a:rPr lang="en-US" sz="2200" dirty="0">
                  <a:solidFill>
                    <a:srgbClr val="2B2B2B"/>
                  </a:solidFill>
                  <a:latin typeface="Agrandir"/>
                </a:rPr>
                <a:t> </a:t>
              </a:r>
              <a:r>
                <a:rPr lang="en-US" sz="2200" dirty="0" err="1">
                  <a:solidFill>
                    <a:srgbClr val="2B2B2B"/>
                  </a:solidFill>
                  <a:latin typeface="Agrandir"/>
                </a:rPr>
                <a:t>ou</a:t>
              </a:r>
              <a:r>
                <a:rPr lang="en-US" sz="2200" dirty="0">
                  <a:solidFill>
                    <a:srgbClr val="2B2B2B"/>
                  </a:solidFill>
                  <a:latin typeface="Agrandir"/>
                </a:rPr>
                <a:t> pas de reorientations à </a:t>
              </a:r>
              <a:r>
                <a:rPr lang="en-US" sz="2200" dirty="0" err="1">
                  <a:solidFill>
                    <a:srgbClr val="2B2B2B"/>
                  </a:solidFill>
                  <a:latin typeface="Agrandir"/>
                </a:rPr>
                <a:t>ce</a:t>
              </a:r>
              <a:r>
                <a:rPr lang="en-US" sz="2200" dirty="0">
                  <a:solidFill>
                    <a:srgbClr val="2B2B2B"/>
                  </a:solidFill>
                  <a:latin typeface="Agrandir"/>
                </a:rPr>
                <a:t> </a:t>
              </a:r>
              <a:r>
                <a:rPr lang="en-US" sz="2200" dirty="0" err="1">
                  <a:solidFill>
                    <a:srgbClr val="2B2B2B"/>
                  </a:solidFill>
                  <a:latin typeface="Agrandir"/>
                </a:rPr>
                <a:t>stade</a:t>
              </a:r>
              <a:endParaRPr lang="en-US" sz="2200" dirty="0">
                <a:solidFill>
                  <a:srgbClr val="2B2B2B"/>
                </a:solidFill>
                <a:latin typeface="Agrandir"/>
              </a:endParaRPr>
            </a:p>
          </p:txBody>
        </p:sp>
      </p:grpSp>
      <p:grpSp>
        <p:nvGrpSpPr>
          <p:cNvPr id="7" name="Group 7"/>
          <p:cNvGrpSpPr/>
          <p:nvPr/>
        </p:nvGrpSpPr>
        <p:grpSpPr>
          <a:xfrm>
            <a:off x="426038" y="3616762"/>
            <a:ext cx="17435924" cy="1177194"/>
            <a:chOff x="0" y="0"/>
            <a:chExt cx="23247899" cy="1569592"/>
          </a:xfrm>
        </p:grpSpPr>
        <p:sp>
          <p:nvSpPr>
            <p:cNvPr id="8" name="TextBox 8"/>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dirty="0" err="1">
                  <a:solidFill>
                    <a:srgbClr val="FB9844"/>
                  </a:solidFill>
                  <a:latin typeface="Agrandir Bold"/>
                </a:rPr>
                <a:t>Nécessite</a:t>
              </a:r>
              <a:r>
                <a:rPr lang="en-US" sz="3000" dirty="0">
                  <a:solidFill>
                    <a:srgbClr val="FB9844"/>
                  </a:solidFill>
                  <a:latin typeface="Agrandir Bold"/>
                </a:rPr>
                <a:t> </a:t>
              </a:r>
              <a:r>
                <a:rPr lang="en-US" sz="3000" dirty="0" err="1">
                  <a:solidFill>
                    <a:srgbClr val="FB9844"/>
                  </a:solidFill>
                  <a:latin typeface="Agrandir Bold"/>
                </a:rPr>
                <a:t>peu</a:t>
              </a:r>
              <a:r>
                <a:rPr lang="en-US" sz="3000" dirty="0">
                  <a:solidFill>
                    <a:srgbClr val="FB9844"/>
                  </a:solidFill>
                  <a:latin typeface="Agrandir Bold"/>
                </a:rPr>
                <a:t> de </a:t>
              </a:r>
              <a:r>
                <a:rPr lang="en-US" sz="3000" dirty="0" err="1">
                  <a:solidFill>
                    <a:srgbClr val="FB9844"/>
                  </a:solidFill>
                  <a:latin typeface="Agrandir Bold"/>
                </a:rPr>
                <a:t>compétences</a:t>
              </a:r>
              <a:r>
                <a:rPr lang="en-US" sz="3000" dirty="0">
                  <a:solidFill>
                    <a:srgbClr val="FB9844"/>
                  </a:solidFill>
                  <a:latin typeface="Agrandir Bold"/>
                </a:rPr>
                <a:t> de la part du </a:t>
              </a:r>
              <a:r>
                <a:rPr lang="en-US" sz="3000" dirty="0" err="1">
                  <a:solidFill>
                    <a:srgbClr val="FB9844"/>
                  </a:solidFill>
                  <a:latin typeface="Agrandir Bold"/>
                </a:rPr>
                <a:t>néo-demandeur</a:t>
              </a:r>
              <a:endParaRPr lang="en-US" sz="3000" dirty="0">
                <a:solidFill>
                  <a:srgbClr val="FB9844"/>
                </a:solidFill>
                <a:latin typeface="Agrandir Bold"/>
              </a:endParaRPr>
            </a:p>
          </p:txBody>
        </p:sp>
        <p:sp>
          <p:nvSpPr>
            <p:cNvPr id="9" name="TextBox 9"/>
            <p:cNvSpPr txBox="1"/>
            <p:nvPr/>
          </p:nvSpPr>
          <p:spPr>
            <a:xfrm>
              <a:off x="0" y="1018624"/>
              <a:ext cx="23247899" cy="550968"/>
            </a:xfrm>
            <a:prstGeom prst="rect">
              <a:avLst/>
            </a:prstGeom>
          </p:spPr>
          <p:txBody>
            <a:bodyPr lIns="0" tIns="0" rIns="0" bIns="0" rtlCol="0" anchor="t">
              <a:spAutoFit/>
            </a:bodyPr>
            <a:lstStyle/>
            <a:p>
              <a:pPr>
                <a:lnSpc>
                  <a:spcPts val="3080"/>
                </a:lnSpc>
              </a:pPr>
              <a:r>
                <a:rPr lang="en-US" sz="2200" dirty="0" err="1">
                  <a:solidFill>
                    <a:srgbClr val="2B2B2B"/>
                  </a:solidFill>
                  <a:latin typeface="Agrandir"/>
                </a:rPr>
                <a:t>Quelques</a:t>
              </a:r>
              <a:r>
                <a:rPr lang="en-US" sz="2200" dirty="0">
                  <a:solidFill>
                    <a:srgbClr val="2B2B2B"/>
                  </a:solidFill>
                  <a:latin typeface="Agrandir"/>
                </a:rPr>
                <a:t> mots </a:t>
              </a:r>
              <a:r>
                <a:rPr lang="en-US" sz="2200" dirty="0" err="1">
                  <a:solidFill>
                    <a:srgbClr val="2B2B2B"/>
                  </a:solidFill>
                  <a:latin typeface="Agrandir"/>
                </a:rPr>
                <a:t>suffisent</a:t>
              </a:r>
              <a:r>
                <a:rPr lang="en-US" sz="2200" dirty="0">
                  <a:solidFill>
                    <a:srgbClr val="2B2B2B"/>
                  </a:solidFill>
                  <a:latin typeface="Agrandir"/>
                </a:rPr>
                <a:t> pour </a:t>
              </a:r>
              <a:r>
                <a:rPr lang="en-US" sz="2200" dirty="0" err="1">
                  <a:solidFill>
                    <a:srgbClr val="2B2B2B"/>
                  </a:solidFill>
                  <a:latin typeface="Agrandir"/>
                </a:rPr>
                <a:t>présenter</a:t>
              </a:r>
              <a:r>
                <a:rPr lang="en-US" sz="2200" dirty="0">
                  <a:solidFill>
                    <a:srgbClr val="2B2B2B"/>
                  </a:solidFill>
                  <a:latin typeface="Agrandir"/>
                </a:rPr>
                <a:t> </a:t>
              </a:r>
              <a:r>
                <a:rPr lang="en-US" sz="2200" dirty="0" err="1">
                  <a:solidFill>
                    <a:srgbClr val="2B2B2B"/>
                  </a:solidFill>
                  <a:latin typeface="Agrandir"/>
                </a:rPr>
                <a:t>sa</a:t>
              </a:r>
              <a:r>
                <a:rPr lang="en-US" sz="2200" dirty="0">
                  <a:solidFill>
                    <a:srgbClr val="2B2B2B"/>
                  </a:solidFill>
                  <a:latin typeface="Agrandir"/>
                </a:rPr>
                <a:t> </a:t>
              </a:r>
              <a:r>
                <a:rPr lang="en-US" sz="2200" dirty="0" err="1">
                  <a:solidFill>
                    <a:srgbClr val="2B2B2B"/>
                  </a:solidFill>
                  <a:latin typeface="Agrandir"/>
                </a:rPr>
                <a:t>demande</a:t>
              </a:r>
              <a:endParaRPr lang="en-US" sz="2200" dirty="0">
                <a:solidFill>
                  <a:srgbClr val="2B2B2B"/>
                </a:solidFill>
                <a:latin typeface="Agrandir"/>
              </a:endParaRPr>
            </a:p>
          </p:txBody>
        </p:sp>
      </p:grpSp>
      <p:grpSp>
        <p:nvGrpSpPr>
          <p:cNvPr id="10" name="Group 10"/>
          <p:cNvGrpSpPr/>
          <p:nvPr/>
        </p:nvGrpSpPr>
        <p:grpSpPr>
          <a:xfrm>
            <a:off x="426038" y="5386684"/>
            <a:ext cx="17435924" cy="1177194"/>
            <a:chOff x="0" y="0"/>
            <a:chExt cx="23247899" cy="1569592"/>
          </a:xfrm>
        </p:grpSpPr>
        <p:sp>
          <p:nvSpPr>
            <p:cNvPr id="11" name="TextBox 11"/>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FB9844"/>
                  </a:solidFill>
                  <a:latin typeface="Agrandir Bold"/>
                </a:rPr>
                <a:t>Effet potentiellement rassurant de la liste d’attente pour certains demandeurs</a:t>
              </a:r>
            </a:p>
          </p:txBody>
        </p:sp>
        <p:sp>
          <p:nvSpPr>
            <p:cNvPr id="12" name="TextBox 12"/>
            <p:cNvSpPr txBox="1"/>
            <p:nvPr/>
          </p:nvSpPr>
          <p:spPr>
            <a:xfrm>
              <a:off x="0" y="1018624"/>
              <a:ext cx="23247899" cy="550968"/>
            </a:xfrm>
            <a:prstGeom prst="rect">
              <a:avLst/>
            </a:prstGeom>
          </p:spPr>
          <p:txBody>
            <a:bodyPr lIns="0" tIns="0" rIns="0" bIns="0" rtlCol="0" anchor="t">
              <a:spAutoFit/>
            </a:bodyPr>
            <a:lstStyle/>
            <a:p>
              <a:pPr>
                <a:lnSpc>
                  <a:spcPts val="3080"/>
                </a:lnSpc>
              </a:pPr>
              <a:r>
                <a:rPr lang="en-US" sz="2200">
                  <a:solidFill>
                    <a:srgbClr val="2B2B2B"/>
                  </a:solidFill>
                  <a:latin typeface="Agrandir"/>
                </a:rPr>
                <a:t>Garantie d’une place quelque part, malgré une attente parfois longue</a:t>
              </a:r>
            </a:p>
          </p:txBody>
        </p:sp>
      </p:grpSp>
      <p:sp>
        <p:nvSpPr>
          <p:cNvPr id="13" name="TextBox 13"/>
          <p:cNvSpPr txBox="1"/>
          <p:nvPr/>
        </p:nvSpPr>
        <p:spPr>
          <a:xfrm>
            <a:off x="98133" y="7325878"/>
            <a:ext cx="12184380" cy="1133475"/>
          </a:xfrm>
          <a:prstGeom prst="rect">
            <a:avLst/>
          </a:prstGeom>
        </p:spPr>
        <p:txBody>
          <a:bodyPr lIns="0" tIns="0" rIns="0" bIns="0" rtlCol="0" anchor="t">
            <a:spAutoFit/>
          </a:bodyPr>
          <a:lstStyle/>
          <a:p>
            <a:pPr algn="ctr">
              <a:lnSpc>
                <a:spcPts val="4200"/>
              </a:lnSpc>
              <a:spcBef>
                <a:spcPct val="0"/>
              </a:spcBef>
            </a:pPr>
            <a:r>
              <a:rPr lang="en-US" sz="3000">
                <a:solidFill>
                  <a:srgbClr val="FB9844"/>
                </a:solidFill>
                <a:latin typeface="Agrandir"/>
              </a:rPr>
              <a:t>«</a:t>
            </a:r>
            <a:r>
              <a:rPr lang="en-US" sz="3000">
                <a:solidFill>
                  <a:srgbClr val="000000"/>
                </a:solidFill>
                <a:latin typeface="Agrandir"/>
              </a:rPr>
              <a:t> Je suis sur liste d’attente et elle est longue, mais dès qu’ils me contacteront, la suite arrivera rapidement </a:t>
            </a:r>
            <a:r>
              <a:rPr lang="en-US" sz="3000">
                <a:solidFill>
                  <a:srgbClr val="FB9844"/>
                </a:solidFill>
                <a:latin typeface="Agrandir"/>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101447" y="321910"/>
            <a:ext cx="18085104" cy="922688"/>
          </a:xfrm>
          <a:prstGeom prst="rect">
            <a:avLst/>
          </a:prstGeom>
        </p:spPr>
        <p:txBody>
          <a:bodyPr wrap="square" lIns="0" tIns="0" rIns="0" bIns="0" rtlCol="0" anchor="t">
            <a:spAutoFit/>
          </a:bodyPr>
          <a:lstStyle/>
          <a:p>
            <a:pPr marL="0" lvl="0" indent="0" algn="ctr">
              <a:lnSpc>
                <a:spcPts val="7700"/>
              </a:lnSpc>
              <a:spcBef>
                <a:spcPct val="0"/>
              </a:spcBef>
            </a:pPr>
            <a:r>
              <a:rPr lang="en-US" sz="5500" dirty="0" err="1">
                <a:solidFill>
                  <a:srgbClr val="000000"/>
                </a:solidFill>
                <a:latin typeface="Open Sans Bold"/>
              </a:rPr>
              <a:t>Effets</a:t>
            </a:r>
            <a:r>
              <a:rPr lang="en-US" sz="5500" dirty="0">
                <a:solidFill>
                  <a:srgbClr val="000000"/>
                </a:solidFill>
                <a:latin typeface="Open Sans Bold"/>
              </a:rPr>
              <a:t> du </a:t>
            </a:r>
            <a:r>
              <a:rPr lang="en-US" sz="5500" dirty="0" err="1">
                <a:solidFill>
                  <a:srgbClr val="000000"/>
                </a:solidFill>
                <a:latin typeface="Open Sans Bold"/>
              </a:rPr>
              <a:t>dispositif</a:t>
            </a:r>
            <a:r>
              <a:rPr lang="en-US" sz="5500" dirty="0">
                <a:solidFill>
                  <a:srgbClr val="000000"/>
                </a:solidFill>
                <a:latin typeface="Open Sans Bold"/>
              </a:rPr>
              <a:t> “</a:t>
            </a:r>
            <a:r>
              <a:rPr lang="en-US" sz="5500" dirty="0" err="1">
                <a:solidFill>
                  <a:srgbClr val="000000"/>
                </a:solidFill>
                <a:latin typeface="Open Sans Bold"/>
              </a:rPr>
              <a:t>enregistrement</a:t>
            </a:r>
            <a:r>
              <a:rPr lang="en-US" sz="5500" dirty="0">
                <a:solidFill>
                  <a:srgbClr val="000000"/>
                </a:solidFill>
                <a:latin typeface="Open Sans Bold"/>
              </a:rPr>
              <a:t> </a:t>
            </a:r>
            <a:r>
              <a:rPr lang="en-US" sz="5500" dirty="0" err="1">
                <a:solidFill>
                  <a:srgbClr val="000000"/>
                </a:solidFill>
                <a:latin typeface="Open Sans Bold"/>
              </a:rPr>
              <a:t>inconditionnel</a:t>
            </a:r>
            <a:r>
              <a:rPr lang="en-US" sz="5500" dirty="0">
                <a:solidFill>
                  <a:srgbClr val="000000"/>
                </a:solidFill>
                <a:latin typeface="Open Sans Bold"/>
              </a:rPr>
              <a:t>”</a:t>
            </a:r>
          </a:p>
        </p:txBody>
      </p:sp>
      <p:grpSp>
        <p:nvGrpSpPr>
          <p:cNvPr id="3" name="Group 3"/>
          <p:cNvGrpSpPr/>
          <p:nvPr/>
        </p:nvGrpSpPr>
        <p:grpSpPr>
          <a:xfrm>
            <a:off x="426038" y="2161644"/>
            <a:ext cx="17435924" cy="1567719"/>
            <a:chOff x="0" y="0"/>
            <a:chExt cx="23247899" cy="2090292"/>
          </a:xfrm>
        </p:grpSpPr>
        <p:sp>
          <p:nvSpPr>
            <p:cNvPr id="4" name="TextBox 4"/>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FB9844"/>
                  </a:solidFill>
                  <a:latin typeface="Agrandir Bold"/>
                </a:rPr>
                <a:t>Attente parfois trop longue, sans nouvelle du service</a:t>
              </a:r>
            </a:p>
          </p:txBody>
        </p:sp>
        <p:sp>
          <p:nvSpPr>
            <p:cNvPr id="5" name="TextBox 5"/>
            <p:cNvSpPr txBox="1"/>
            <p:nvPr/>
          </p:nvSpPr>
          <p:spPr>
            <a:xfrm>
              <a:off x="0" y="1018624"/>
              <a:ext cx="23247899" cy="1071668"/>
            </a:xfrm>
            <a:prstGeom prst="rect">
              <a:avLst/>
            </a:prstGeom>
          </p:spPr>
          <p:txBody>
            <a:bodyPr lIns="0" tIns="0" rIns="0" bIns="0" rtlCol="0" anchor="t">
              <a:spAutoFit/>
            </a:bodyPr>
            <a:lstStyle/>
            <a:p>
              <a:pPr marL="474984" lvl="1" indent="-237492">
                <a:lnSpc>
                  <a:spcPts val="3080"/>
                </a:lnSpc>
                <a:buFont typeface="Arial"/>
                <a:buChar char="•"/>
              </a:pPr>
              <a:r>
                <a:rPr lang="en-US" sz="2200">
                  <a:solidFill>
                    <a:srgbClr val="2B2B2B"/>
                  </a:solidFill>
                  <a:latin typeface="Agrandir"/>
                </a:rPr>
                <a:t>Eventuelle perte de confiance envers le service ou le système de santé mentale pour certains demandeurs</a:t>
              </a:r>
            </a:p>
            <a:p>
              <a:pPr marL="474984" lvl="1" indent="-237492">
                <a:lnSpc>
                  <a:spcPts val="3080"/>
                </a:lnSpc>
                <a:buFont typeface="Arial"/>
                <a:buChar char="•"/>
              </a:pPr>
              <a:r>
                <a:rPr lang="en-US" sz="2200">
                  <a:solidFill>
                    <a:srgbClr val="2B2B2B"/>
                  </a:solidFill>
                  <a:latin typeface="Agrandir"/>
                </a:rPr>
                <a:t>Met en avant la nécessité de tenir au courant les néo-demandeurs</a:t>
              </a:r>
            </a:p>
          </p:txBody>
        </p:sp>
      </p:grpSp>
      <p:sp>
        <p:nvSpPr>
          <p:cNvPr id="6" name="TextBox 6"/>
          <p:cNvSpPr txBox="1"/>
          <p:nvPr/>
        </p:nvSpPr>
        <p:spPr>
          <a:xfrm>
            <a:off x="0" y="4238625"/>
            <a:ext cx="18288000" cy="1666875"/>
          </a:xfrm>
          <a:prstGeom prst="rect">
            <a:avLst/>
          </a:prstGeom>
        </p:spPr>
        <p:txBody>
          <a:bodyPr lIns="0" tIns="0" rIns="0" bIns="0" rtlCol="0" anchor="t">
            <a:spAutoFit/>
          </a:bodyPr>
          <a:lstStyle/>
          <a:p>
            <a:pPr algn="ctr">
              <a:lnSpc>
                <a:spcPts val="4200"/>
              </a:lnSpc>
              <a:spcBef>
                <a:spcPct val="0"/>
              </a:spcBef>
            </a:pPr>
            <a:r>
              <a:rPr lang="en-US" sz="3000">
                <a:solidFill>
                  <a:srgbClr val="FB9844"/>
                </a:solidFill>
                <a:latin typeface="Agrandir"/>
              </a:rPr>
              <a:t>«</a:t>
            </a:r>
            <a:r>
              <a:rPr lang="en-US" sz="3000">
                <a:solidFill>
                  <a:srgbClr val="000000"/>
                </a:solidFill>
                <a:latin typeface="Agrandir"/>
              </a:rPr>
              <a:t> Ils m’ont dit que dans un délais de deux mois, ils allaient me rappeler. J’espérais être appelé, j’ai fait confiance à leur parole et j’ai attendu. J’ai pas cherché ailleurs, j’ai pas cherché une alternative. J’ai perdu confiance ». </a:t>
            </a:r>
          </a:p>
        </p:txBody>
      </p:sp>
      <p:sp>
        <p:nvSpPr>
          <p:cNvPr id="7" name="TextBox 7"/>
          <p:cNvSpPr txBox="1"/>
          <p:nvPr/>
        </p:nvSpPr>
        <p:spPr>
          <a:xfrm>
            <a:off x="844398" y="6410325"/>
            <a:ext cx="16599203" cy="2200275"/>
          </a:xfrm>
          <a:prstGeom prst="rect">
            <a:avLst/>
          </a:prstGeom>
        </p:spPr>
        <p:txBody>
          <a:bodyPr lIns="0" tIns="0" rIns="0" bIns="0" rtlCol="0" anchor="t">
            <a:spAutoFit/>
          </a:bodyPr>
          <a:lstStyle/>
          <a:p>
            <a:pPr algn="ctr">
              <a:lnSpc>
                <a:spcPts val="4200"/>
              </a:lnSpc>
              <a:spcBef>
                <a:spcPct val="0"/>
              </a:spcBef>
            </a:pPr>
            <a:r>
              <a:rPr lang="en-US" sz="3000" dirty="0">
                <a:solidFill>
                  <a:srgbClr val="FB9844"/>
                </a:solidFill>
                <a:latin typeface="Agrandir"/>
              </a:rPr>
              <a:t>«</a:t>
            </a:r>
            <a:r>
              <a:rPr lang="en-US" sz="3000" dirty="0">
                <a:solidFill>
                  <a:srgbClr val="000000"/>
                </a:solidFill>
                <a:latin typeface="Agrandir"/>
              </a:rPr>
              <a:t> Il faut </a:t>
            </a:r>
            <a:r>
              <a:rPr lang="en-US" sz="3000" dirty="0" err="1">
                <a:solidFill>
                  <a:srgbClr val="000000"/>
                </a:solidFill>
                <a:latin typeface="Agrandir"/>
              </a:rPr>
              <a:t>suivre</a:t>
            </a:r>
            <a:r>
              <a:rPr lang="en-US" sz="3000" dirty="0">
                <a:solidFill>
                  <a:srgbClr val="000000"/>
                </a:solidFill>
                <a:latin typeface="Agrandir"/>
              </a:rPr>
              <a:t> les </a:t>
            </a:r>
            <a:r>
              <a:rPr lang="en-US" sz="3000" dirty="0" err="1">
                <a:solidFill>
                  <a:srgbClr val="000000"/>
                </a:solidFill>
                <a:latin typeface="Agrandir"/>
              </a:rPr>
              <a:t>promesses</a:t>
            </a:r>
            <a:r>
              <a:rPr lang="en-US" sz="3000" dirty="0">
                <a:solidFill>
                  <a:srgbClr val="000000"/>
                </a:solidFill>
                <a:latin typeface="Agrandir"/>
              </a:rPr>
              <a:t> qui </a:t>
            </a:r>
            <a:r>
              <a:rPr lang="en-US" sz="3000" dirty="0" err="1">
                <a:solidFill>
                  <a:srgbClr val="000000"/>
                </a:solidFill>
                <a:latin typeface="Agrandir"/>
              </a:rPr>
              <a:t>ont</a:t>
            </a:r>
            <a:r>
              <a:rPr lang="en-US" sz="3000" dirty="0">
                <a:solidFill>
                  <a:srgbClr val="000000"/>
                </a:solidFill>
                <a:latin typeface="Agrandir"/>
              </a:rPr>
              <a:t> </a:t>
            </a:r>
            <a:r>
              <a:rPr lang="en-US" sz="3000" dirty="0" err="1">
                <a:solidFill>
                  <a:srgbClr val="000000"/>
                </a:solidFill>
                <a:latin typeface="Agrandir"/>
              </a:rPr>
              <a:t>été</a:t>
            </a:r>
            <a:r>
              <a:rPr lang="en-US" sz="3000" dirty="0">
                <a:solidFill>
                  <a:srgbClr val="000000"/>
                </a:solidFill>
                <a:latin typeface="Agrandir"/>
              </a:rPr>
              <a:t> </a:t>
            </a:r>
            <a:r>
              <a:rPr lang="en-US" sz="3000" dirty="0" err="1">
                <a:solidFill>
                  <a:srgbClr val="000000"/>
                </a:solidFill>
                <a:latin typeface="Agrandir"/>
              </a:rPr>
              <a:t>faites</a:t>
            </a:r>
            <a:r>
              <a:rPr lang="en-US" sz="3000" dirty="0">
                <a:solidFill>
                  <a:srgbClr val="000000"/>
                </a:solidFill>
                <a:latin typeface="Agrandir"/>
              </a:rPr>
              <a:t>. </a:t>
            </a:r>
            <a:r>
              <a:rPr lang="en-US" sz="3000" dirty="0" err="1">
                <a:solidFill>
                  <a:srgbClr val="000000"/>
                </a:solidFill>
                <a:latin typeface="Agrandir"/>
              </a:rPr>
              <a:t>C’est</a:t>
            </a:r>
            <a:r>
              <a:rPr lang="en-US" sz="3000" dirty="0">
                <a:solidFill>
                  <a:srgbClr val="000000"/>
                </a:solidFill>
                <a:latin typeface="Agrandir"/>
              </a:rPr>
              <a:t>-à-dire après deux </a:t>
            </a:r>
            <a:r>
              <a:rPr lang="en-US" sz="3000" dirty="0" err="1">
                <a:solidFill>
                  <a:srgbClr val="000000"/>
                </a:solidFill>
                <a:latin typeface="Agrandir"/>
              </a:rPr>
              <a:t>mois</a:t>
            </a:r>
            <a:r>
              <a:rPr lang="en-US" sz="3000" dirty="0">
                <a:solidFill>
                  <a:srgbClr val="000000"/>
                </a:solidFill>
                <a:latin typeface="Agrandir"/>
              </a:rPr>
              <a:t>, on </a:t>
            </a:r>
            <a:r>
              <a:rPr lang="en-US" sz="3000" dirty="0" err="1">
                <a:solidFill>
                  <a:srgbClr val="000000"/>
                </a:solidFill>
                <a:latin typeface="Agrandir"/>
              </a:rPr>
              <a:t>appelle</a:t>
            </a:r>
            <a:r>
              <a:rPr lang="en-US" sz="3000" dirty="0">
                <a:solidFill>
                  <a:srgbClr val="000000"/>
                </a:solidFill>
                <a:latin typeface="Agrandir"/>
              </a:rPr>
              <a:t> la </a:t>
            </a:r>
            <a:r>
              <a:rPr lang="en-US" sz="3000" dirty="0" err="1">
                <a:solidFill>
                  <a:srgbClr val="000000"/>
                </a:solidFill>
                <a:latin typeface="Agrandir"/>
              </a:rPr>
              <a:t>personne</a:t>
            </a:r>
            <a:r>
              <a:rPr lang="en-US" sz="3000" dirty="0">
                <a:solidFill>
                  <a:srgbClr val="000000"/>
                </a:solidFill>
                <a:latin typeface="Agrandir"/>
              </a:rPr>
              <a:t> pour dire </a:t>
            </a:r>
            <a:r>
              <a:rPr lang="en-US" sz="3000" dirty="0" err="1">
                <a:solidFill>
                  <a:srgbClr val="000000"/>
                </a:solidFill>
                <a:latin typeface="Agrandir"/>
              </a:rPr>
              <a:t>qu’on</a:t>
            </a:r>
            <a:r>
              <a:rPr lang="en-US" sz="3000" dirty="0">
                <a:solidFill>
                  <a:srgbClr val="000000"/>
                </a:solidFill>
                <a:latin typeface="Agrandir"/>
              </a:rPr>
              <a:t> </a:t>
            </a:r>
            <a:r>
              <a:rPr lang="en-US" sz="3000" dirty="0" err="1">
                <a:solidFill>
                  <a:srgbClr val="000000"/>
                </a:solidFill>
                <a:latin typeface="Agrandir"/>
              </a:rPr>
              <a:t>n’a</a:t>
            </a:r>
            <a:r>
              <a:rPr lang="en-US" sz="3000" dirty="0">
                <a:solidFill>
                  <a:srgbClr val="000000"/>
                </a:solidFill>
                <a:latin typeface="Agrandir"/>
              </a:rPr>
              <a:t> </a:t>
            </a:r>
            <a:r>
              <a:rPr lang="en-US" sz="3000" dirty="0" err="1">
                <a:solidFill>
                  <a:srgbClr val="000000"/>
                </a:solidFill>
                <a:latin typeface="Agrandir"/>
              </a:rPr>
              <a:t>rien</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t>
            </a:r>
            <a:r>
              <a:rPr lang="en-US" sz="3000" dirty="0" err="1">
                <a:solidFill>
                  <a:srgbClr val="000000"/>
                </a:solidFill>
                <a:latin typeface="Agrandir"/>
              </a:rPr>
              <a:t>c’est</a:t>
            </a:r>
            <a:r>
              <a:rPr lang="en-US" sz="3000" dirty="0">
                <a:solidFill>
                  <a:srgbClr val="000000"/>
                </a:solidFill>
                <a:latin typeface="Agrandir"/>
              </a:rPr>
              <a:t> très </a:t>
            </a:r>
            <a:r>
              <a:rPr lang="en-US" sz="3000" dirty="0" err="1">
                <a:solidFill>
                  <a:srgbClr val="000000"/>
                </a:solidFill>
                <a:latin typeface="Agrandir"/>
              </a:rPr>
              <a:t>confortable</a:t>
            </a:r>
            <a:r>
              <a:rPr lang="en-US" sz="3000" dirty="0">
                <a:solidFill>
                  <a:srgbClr val="000000"/>
                </a:solidFill>
                <a:latin typeface="Agrandir"/>
              </a:rPr>
              <a:t>. </a:t>
            </a:r>
            <a:r>
              <a:rPr lang="en-US" sz="3000" dirty="0" err="1">
                <a:solidFill>
                  <a:srgbClr val="000000"/>
                </a:solidFill>
                <a:latin typeface="Agrandir"/>
              </a:rPr>
              <a:t>Quand</a:t>
            </a:r>
            <a:r>
              <a:rPr lang="en-US" sz="3000" dirty="0">
                <a:solidFill>
                  <a:srgbClr val="000000"/>
                </a:solidFill>
                <a:latin typeface="Agrandir"/>
              </a:rPr>
              <a:t> on </a:t>
            </a:r>
            <a:r>
              <a:rPr lang="en-US" sz="3000" dirty="0" err="1">
                <a:solidFill>
                  <a:srgbClr val="000000"/>
                </a:solidFill>
                <a:latin typeface="Agrandir"/>
              </a:rPr>
              <a:t>dit</a:t>
            </a:r>
            <a:r>
              <a:rPr lang="en-US" sz="3000" dirty="0">
                <a:solidFill>
                  <a:srgbClr val="000000"/>
                </a:solidFill>
                <a:latin typeface="Agrandir"/>
              </a:rPr>
              <a:t> </a:t>
            </a:r>
            <a:r>
              <a:rPr lang="en-US" sz="3000" dirty="0" err="1">
                <a:solidFill>
                  <a:srgbClr val="000000"/>
                </a:solidFill>
                <a:latin typeface="Agrandir"/>
              </a:rPr>
              <a:t>qu’on</a:t>
            </a:r>
            <a:r>
              <a:rPr lang="en-US" sz="3000" dirty="0">
                <a:solidFill>
                  <a:srgbClr val="000000"/>
                </a:solidFill>
                <a:latin typeface="Agrandir"/>
              </a:rPr>
              <a:t> </a:t>
            </a:r>
            <a:r>
              <a:rPr lang="en-US" sz="3000" dirty="0" err="1">
                <a:solidFill>
                  <a:srgbClr val="000000"/>
                </a:solidFill>
                <a:latin typeface="Agrandir"/>
              </a:rPr>
              <a:t>va</a:t>
            </a:r>
            <a:r>
              <a:rPr lang="en-US" sz="3000" dirty="0">
                <a:solidFill>
                  <a:srgbClr val="000000"/>
                </a:solidFill>
                <a:latin typeface="Agrandir"/>
              </a:rPr>
              <a:t> </a:t>
            </a:r>
            <a:r>
              <a:rPr lang="en-US" sz="3000" dirty="0" err="1">
                <a:solidFill>
                  <a:srgbClr val="000000"/>
                </a:solidFill>
                <a:latin typeface="Agrandir"/>
              </a:rPr>
              <a:t>vous</a:t>
            </a:r>
            <a:r>
              <a:rPr lang="en-US" sz="3000" dirty="0">
                <a:solidFill>
                  <a:srgbClr val="000000"/>
                </a:solidFill>
                <a:latin typeface="Agrandir"/>
              </a:rPr>
              <a:t> rappeler dans un </a:t>
            </a:r>
            <a:r>
              <a:rPr lang="en-US" sz="3000" dirty="0" err="1">
                <a:solidFill>
                  <a:srgbClr val="000000"/>
                </a:solidFill>
                <a:latin typeface="Agrandir"/>
              </a:rPr>
              <a:t>délai</a:t>
            </a:r>
            <a:r>
              <a:rPr lang="en-US" sz="3000" dirty="0">
                <a:solidFill>
                  <a:srgbClr val="000000"/>
                </a:solidFill>
                <a:latin typeface="Agrandir"/>
              </a:rPr>
              <a:t> de deux </a:t>
            </a:r>
            <a:r>
              <a:rPr lang="en-US" sz="3000" dirty="0" err="1">
                <a:solidFill>
                  <a:srgbClr val="000000"/>
                </a:solidFill>
                <a:latin typeface="Agrandir"/>
              </a:rPr>
              <a:t>mois</a:t>
            </a:r>
            <a:r>
              <a:rPr lang="en-US" sz="3000" dirty="0">
                <a:solidFill>
                  <a:srgbClr val="000000"/>
                </a:solidFill>
                <a:latin typeface="Agrandir"/>
              </a:rPr>
              <a:t>, </a:t>
            </a:r>
            <a:r>
              <a:rPr lang="en-US" sz="3000" dirty="0" err="1">
                <a:solidFill>
                  <a:srgbClr val="000000"/>
                </a:solidFill>
                <a:latin typeface="Agrandir"/>
              </a:rPr>
              <a:t>alors</a:t>
            </a:r>
            <a:r>
              <a:rPr lang="en-US" sz="3000" dirty="0">
                <a:solidFill>
                  <a:srgbClr val="000000"/>
                </a:solidFill>
                <a:latin typeface="Agrandir"/>
              </a:rPr>
              <a:t> dans deux </a:t>
            </a:r>
            <a:r>
              <a:rPr lang="en-US" sz="3000" dirty="0" err="1">
                <a:solidFill>
                  <a:srgbClr val="000000"/>
                </a:solidFill>
                <a:latin typeface="Agrandir"/>
              </a:rPr>
              <a:t>mois</a:t>
            </a:r>
            <a:r>
              <a:rPr lang="en-US" sz="3000" dirty="0">
                <a:solidFill>
                  <a:srgbClr val="000000"/>
                </a:solidFill>
                <a:latin typeface="Agrandir"/>
              </a:rPr>
              <a:t>, il faut rappeler la </a:t>
            </a:r>
            <a:r>
              <a:rPr lang="en-US" sz="3000" dirty="0" err="1">
                <a:solidFill>
                  <a:srgbClr val="000000"/>
                </a:solidFill>
                <a:latin typeface="Agrandir"/>
              </a:rPr>
              <a:t>personne</a:t>
            </a:r>
            <a:r>
              <a:rPr lang="en-US" sz="3000" dirty="0">
                <a:solidFill>
                  <a:srgbClr val="000000"/>
                </a:solidFill>
                <a:latin typeface="Agrandir"/>
              </a:rPr>
              <a:t> pour donner un </a:t>
            </a:r>
            <a:r>
              <a:rPr lang="en-US" sz="3000" dirty="0" err="1">
                <a:solidFill>
                  <a:srgbClr val="000000"/>
                </a:solidFill>
                <a:latin typeface="Agrandir"/>
              </a:rPr>
              <a:t>rendez-vous</a:t>
            </a:r>
            <a:r>
              <a:rPr lang="en-US" sz="3000" dirty="0">
                <a:solidFill>
                  <a:srgbClr val="000000"/>
                </a:solidFill>
                <a:latin typeface="Agrandir"/>
              </a:rPr>
              <a:t> </a:t>
            </a:r>
            <a:r>
              <a:rPr lang="en-US" sz="3000" dirty="0" err="1">
                <a:solidFill>
                  <a:srgbClr val="000000"/>
                </a:solidFill>
                <a:latin typeface="Agrandir"/>
              </a:rPr>
              <a:t>ou</a:t>
            </a:r>
            <a:r>
              <a:rPr lang="en-US" sz="3000" dirty="0">
                <a:solidFill>
                  <a:srgbClr val="000000"/>
                </a:solidFill>
                <a:latin typeface="Agrandir"/>
              </a:rPr>
              <a:t> dire </a:t>
            </a:r>
            <a:r>
              <a:rPr lang="en-US" sz="3000" dirty="0" err="1">
                <a:solidFill>
                  <a:srgbClr val="000000"/>
                </a:solidFill>
                <a:latin typeface="Agrandir"/>
              </a:rPr>
              <a:t>malheureusement</a:t>
            </a:r>
            <a:r>
              <a:rPr lang="en-US" sz="3000" dirty="0">
                <a:solidFill>
                  <a:srgbClr val="000000"/>
                </a:solidFill>
                <a:latin typeface="Agrandir"/>
              </a:rPr>
              <a:t>, on </a:t>
            </a:r>
            <a:r>
              <a:rPr lang="en-US" sz="3000" dirty="0" err="1">
                <a:solidFill>
                  <a:srgbClr val="000000"/>
                </a:solidFill>
                <a:latin typeface="Agrandir"/>
              </a:rPr>
              <a:t>n’a</a:t>
            </a:r>
            <a:r>
              <a:rPr lang="en-US" sz="3000" dirty="0">
                <a:solidFill>
                  <a:srgbClr val="000000"/>
                </a:solidFill>
                <a:latin typeface="Agrandir"/>
              </a:rPr>
              <a:t> pas encore de </a:t>
            </a:r>
            <a:r>
              <a:rPr lang="en-US" sz="3000" dirty="0" err="1">
                <a:solidFill>
                  <a:srgbClr val="000000"/>
                </a:solidFill>
                <a:latin typeface="Agrandir"/>
              </a:rPr>
              <a:t>rendez-vous</a:t>
            </a:r>
            <a:r>
              <a:rPr lang="en-US" sz="3000" dirty="0">
                <a:solidFill>
                  <a:srgbClr val="000000"/>
                </a:solidFill>
                <a:latin typeface="Agrandir"/>
              </a:rPr>
              <a:t> </a:t>
            </a:r>
            <a:r>
              <a:rPr lang="en-US" sz="3000" dirty="0">
                <a:solidFill>
                  <a:srgbClr val="FB9844"/>
                </a:solidFill>
                <a:latin typeface="Agrandir"/>
              </a:rPr>
              <a:t>»</a:t>
            </a:r>
            <a:r>
              <a:rPr lang="en-US" sz="3000" dirty="0">
                <a:solidFill>
                  <a:srgbClr val="000000"/>
                </a:solidFill>
                <a:latin typeface="Agrandir"/>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5000"/>
            <a:lum bright="70000" contrast="-70000"/>
          </a:blip>
          <a:srcRect/>
          <a:stretch>
            <a:fillRect/>
          </a:stretch>
        </p:blipFill>
        <p:spPr>
          <a:xfrm rot="7324853">
            <a:off x="11182079" y="-6723490"/>
            <a:ext cx="9594517" cy="10120244"/>
          </a:xfrm>
          <a:prstGeom prst="rect">
            <a:avLst/>
          </a:prstGeom>
        </p:spPr>
      </p:pic>
      <p:pic>
        <p:nvPicPr>
          <p:cNvPr id="3" name="Picture 3"/>
          <p:cNvPicPr>
            <a:picLocks noChangeAspect="1"/>
          </p:cNvPicPr>
          <p:nvPr/>
        </p:nvPicPr>
        <p:blipFill>
          <a:blip r:embed="rId4">
            <a:alphaModFix amt="25000"/>
          </a:blip>
          <a:srcRect/>
          <a:stretch>
            <a:fillRect/>
          </a:stretch>
        </p:blipFill>
        <p:spPr>
          <a:xfrm rot="-5741405">
            <a:off x="268037" y="8945421"/>
            <a:ext cx="4865516" cy="6168780"/>
          </a:xfrm>
          <a:prstGeom prst="rect">
            <a:avLst/>
          </a:prstGeom>
        </p:spPr>
      </p:pic>
      <p:sp>
        <p:nvSpPr>
          <p:cNvPr id="4" name="TextBox 4"/>
          <p:cNvSpPr txBox="1"/>
          <p:nvPr/>
        </p:nvSpPr>
        <p:spPr>
          <a:xfrm>
            <a:off x="546812" y="3211770"/>
            <a:ext cx="8973633" cy="4426276"/>
          </a:xfrm>
          <a:prstGeom prst="rect">
            <a:avLst/>
          </a:prstGeom>
        </p:spPr>
        <p:txBody>
          <a:bodyPr lIns="0" tIns="0" rIns="0" bIns="0" rtlCol="0" anchor="t">
            <a:spAutoFit/>
          </a:bodyPr>
          <a:lstStyle/>
          <a:p>
            <a:pPr>
              <a:lnSpc>
                <a:spcPts val="2978"/>
              </a:lnSpc>
            </a:pPr>
            <a:endParaRPr dirty="0"/>
          </a:p>
          <a:p>
            <a:pPr marL="575188" lvl="1" indent="-287594">
              <a:lnSpc>
                <a:spcPts val="3729"/>
              </a:lnSpc>
              <a:buFont typeface="Arial"/>
              <a:buChar char="•"/>
            </a:pPr>
            <a:r>
              <a:rPr lang="en-US" sz="2664" b="1" dirty="0" err="1">
                <a:solidFill>
                  <a:srgbClr val="2B2B2B"/>
                </a:solidFill>
                <a:latin typeface="Agrandir"/>
              </a:rPr>
              <a:t>P</a:t>
            </a:r>
            <a:r>
              <a:rPr lang="en-US" sz="2664" dirty="0" err="1">
                <a:solidFill>
                  <a:srgbClr val="2B2B2B"/>
                </a:solidFill>
                <a:latin typeface="Agrandir Bold"/>
              </a:rPr>
              <a:t>lusieurs</a:t>
            </a:r>
            <a:r>
              <a:rPr lang="en-US" sz="2664" dirty="0">
                <a:solidFill>
                  <a:srgbClr val="2B2B2B"/>
                </a:solidFill>
                <a:latin typeface="Agrandir Bold"/>
              </a:rPr>
              <a:t> </a:t>
            </a:r>
            <a:r>
              <a:rPr lang="en-US" sz="2664" dirty="0" err="1">
                <a:solidFill>
                  <a:srgbClr val="2B2B2B"/>
                </a:solidFill>
                <a:latin typeface="Agrandir Bold"/>
              </a:rPr>
              <a:t>dispositifs</a:t>
            </a:r>
            <a:r>
              <a:rPr lang="en-US" sz="2664" dirty="0">
                <a:solidFill>
                  <a:srgbClr val="2B2B2B"/>
                </a:solidFill>
                <a:latin typeface="Agrandir"/>
              </a:rPr>
              <a:t> au sein d’un </a:t>
            </a:r>
            <a:r>
              <a:rPr lang="en-US" sz="2664" dirty="0" err="1">
                <a:solidFill>
                  <a:srgbClr val="2B2B2B"/>
                </a:solidFill>
                <a:latin typeface="Agrandir Bold"/>
              </a:rPr>
              <a:t>même</a:t>
            </a:r>
            <a:r>
              <a:rPr lang="en-US" sz="2664" dirty="0">
                <a:solidFill>
                  <a:srgbClr val="2B2B2B"/>
                </a:solidFill>
                <a:latin typeface="Agrandir Bold"/>
              </a:rPr>
              <a:t> service</a:t>
            </a:r>
          </a:p>
          <a:p>
            <a:pPr>
              <a:lnSpc>
                <a:spcPts val="3729"/>
              </a:lnSpc>
            </a:pPr>
            <a:endParaRPr lang="en-US" sz="2664" dirty="0">
              <a:solidFill>
                <a:srgbClr val="2B2B2B"/>
              </a:solidFill>
              <a:latin typeface="Agrandir Bold"/>
            </a:endParaRPr>
          </a:p>
          <a:p>
            <a:pPr marL="575188" lvl="1" indent="-287594">
              <a:lnSpc>
                <a:spcPts val="3729"/>
              </a:lnSpc>
              <a:buFont typeface="Arial"/>
              <a:buChar char="•"/>
            </a:pPr>
            <a:r>
              <a:rPr lang="en-US" sz="2664" dirty="0">
                <a:solidFill>
                  <a:srgbClr val="2B2B2B"/>
                </a:solidFill>
                <a:latin typeface="Agrandir"/>
              </a:rPr>
              <a:t>Des</a:t>
            </a:r>
            <a:r>
              <a:rPr lang="en-US" sz="2664" dirty="0">
                <a:solidFill>
                  <a:srgbClr val="2B2B2B"/>
                </a:solidFill>
                <a:latin typeface="Agrandir Bold"/>
              </a:rPr>
              <a:t> variations</a:t>
            </a:r>
            <a:r>
              <a:rPr lang="en-US" sz="2664" dirty="0">
                <a:solidFill>
                  <a:srgbClr val="2B2B2B"/>
                </a:solidFill>
                <a:latin typeface="Agrandir"/>
              </a:rPr>
              <a:t> </a:t>
            </a:r>
            <a:r>
              <a:rPr lang="en-US" sz="2664" dirty="0" err="1">
                <a:solidFill>
                  <a:srgbClr val="2B2B2B"/>
                </a:solidFill>
                <a:latin typeface="Agrandir"/>
              </a:rPr>
              <a:t>selon</a:t>
            </a:r>
            <a:r>
              <a:rPr lang="en-US" sz="2664" dirty="0">
                <a:solidFill>
                  <a:srgbClr val="2B2B2B"/>
                </a:solidFill>
                <a:latin typeface="Agrandir"/>
              </a:rPr>
              <a:t> le</a:t>
            </a:r>
            <a:r>
              <a:rPr lang="en-US" sz="2664" dirty="0">
                <a:solidFill>
                  <a:srgbClr val="2B2B2B"/>
                </a:solidFill>
                <a:latin typeface="Agrandir Bold"/>
              </a:rPr>
              <a:t> moment </a:t>
            </a:r>
            <a:r>
              <a:rPr lang="en-US" sz="2664" dirty="0">
                <a:solidFill>
                  <a:srgbClr val="2B2B2B"/>
                </a:solidFill>
                <a:latin typeface="Agrandir"/>
              </a:rPr>
              <a:t>et la</a:t>
            </a:r>
            <a:r>
              <a:rPr lang="en-US" sz="2664" dirty="0">
                <a:solidFill>
                  <a:srgbClr val="2B2B2B"/>
                </a:solidFill>
                <a:latin typeface="Agrandir Bold"/>
              </a:rPr>
              <a:t> saturation</a:t>
            </a:r>
          </a:p>
          <a:p>
            <a:pPr>
              <a:lnSpc>
                <a:spcPts val="3729"/>
              </a:lnSpc>
            </a:pPr>
            <a:endParaRPr lang="en-US" sz="2664" dirty="0">
              <a:solidFill>
                <a:srgbClr val="2B2B2B"/>
              </a:solidFill>
              <a:latin typeface="Agrandir Bold"/>
            </a:endParaRPr>
          </a:p>
          <a:p>
            <a:pPr marL="575188" lvl="1" indent="-287594">
              <a:lnSpc>
                <a:spcPts val="3729"/>
              </a:lnSpc>
              <a:buFont typeface="Arial"/>
              <a:buChar char="•"/>
            </a:pPr>
            <a:r>
              <a:rPr lang="en-US" sz="2664" dirty="0">
                <a:solidFill>
                  <a:srgbClr val="2B2B2B"/>
                </a:solidFill>
                <a:latin typeface="Agrandir"/>
              </a:rPr>
              <a:t>Des</a:t>
            </a:r>
            <a:r>
              <a:rPr lang="en-US" sz="2664" dirty="0">
                <a:solidFill>
                  <a:srgbClr val="2B2B2B"/>
                </a:solidFill>
                <a:latin typeface="Agrandir Bold"/>
              </a:rPr>
              <a:t> exceptions et d</a:t>
            </a:r>
            <a:r>
              <a:rPr lang="en-US" sz="2664" b="1" dirty="0">
                <a:solidFill>
                  <a:srgbClr val="2B2B2B"/>
                </a:solidFill>
                <a:latin typeface="Agrandir"/>
              </a:rPr>
              <a:t>u</a:t>
            </a:r>
            <a:r>
              <a:rPr lang="en-US" sz="2664" dirty="0">
                <a:solidFill>
                  <a:srgbClr val="2B2B2B"/>
                </a:solidFill>
                <a:latin typeface="Agrandir"/>
              </a:rPr>
              <a:t> </a:t>
            </a:r>
            <a:r>
              <a:rPr lang="en-US" sz="2664" dirty="0" err="1">
                <a:solidFill>
                  <a:srgbClr val="2B2B2B"/>
                </a:solidFill>
                <a:latin typeface="Agrandir Bold"/>
              </a:rPr>
              <a:t>cas</a:t>
            </a:r>
            <a:r>
              <a:rPr lang="en-US" sz="2664" dirty="0">
                <a:solidFill>
                  <a:srgbClr val="2B2B2B"/>
                </a:solidFill>
                <a:latin typeface="Agrandir Bold"/>
              </a:rPr>
              <a:t> par </a:t>
            </a:r>
            <a:r>
              <a:rPr lang="en-US" sz="2664" dirty="0" err="1">
                <a:solidFill>
                  <a:srgbClr val="2B2B2B"/>
                </a:solidFill>
                <a:latin typeface="Agrandir Bold"/>
              </a:rPr>
              <a:t>cas</a:t>
            </a:r>
            <a:r>
              <a:rPr lang="en-US" sz="2664" dirty="0">
                <a:solidFill>
                  <a:srgbClr val="2B2B2B"/>
                </a:solidFill>
                <a:latin typeface="Agrandir Bold"/>
              </a:rPr>
              <a:t> !</a:t>
            </a:r>
          </a:p>
          <a:p>
            <a:pPr>
              <a:lnSpc>
                <a:spcPts val="3729"/>
              </a:lnSpc>
            </a:pPr>
            <a:endParaRPr lang="en-US" sz="2664" dirty="0">
              <a:solidFill>
                <a:srgbClr val="2B2B2B"/>
              </a:solidFill>
              <a:latin typeface="Agrandir Bold"/>
            </a:endParaRPr>
          </a:p>
          <a:p>
            <a:pPr marL="575188" lvl="1" indent="-287594">
              <a:lnSpc>
                <a:spcPts val="3729"/>
              </a:lnSpc>
              <a:buFont typeface="Arial"/>
              <a:buChar char="•"/>
            </a:pPr>
            <a:r>
              <a:rPr lang="en-US" sz="2664" dirty="0">
                <a:solidFill>
                  <a:srgbClr val="2B2B2B"/>
                </a:solidFill>
                <a:latin typeface="Agrandir Bold"/>
              </a:rPr>
              <a:t>Des </a:t>
            </a:r>
            <a:r>
              <a:rPr lang="en-US" sz="2664" dirty="0" err="1">
                <a:solidFill>
                  <a:srgbClr val="2B2B2B"/>
                </a:solidFill>
                <a:latin typeface="Agrandir Bold"/>
              </a:rPr>
              <a:t>dispositifs</a:t>
            </a:r>
            <a:r>
              <a:rPr lang="en-US" sz="2664" dirty="0">
                <a:solidFill>
                  <a:srgbClr val="2B2B2B"/>
                </a:solidFill>
                <a:latin typeface="Agrandir Bold"/>
              </a:rPr>
              <a:t> </a:t>
            </a:r>
            <a:r>
              <a:rPr lang="en-US" sz="2664" dirty="0">
                <a:solidFill>
                  <a:srgbClr val="2B2B2B"/>
                </a:solidFill>
                <a:latin typeface="Agrandir"/>
              </a:rPr>
              <a:t>sans </a:t>
            </a:r>
            <a:r>
              <a:rPr lang="en-US" sz="2664" dirty="0" err="1">
                <a:solidFill>
                  <a:srgbClr val="2B2B2B"/>
                </a:solidFill>
                <a:latin typeface="Agrandir"/>
              </a:rPr>
              <a:t>cesse</a:t>
            </a:r>
            <a:r>
              <a:rPr lang="en-US" sz="2664" dirty="0">
                <a:solidFill>
                  <a:srgbClr val="2B2B2B"/>
                </a:solidFill>
                <a:latin typeface="Agrandir"/>
              </a:rPr>
              <a:t> </a:t>
            </a:r>
            <a:r>
              <a:rPr lang="en-US" sz="2664" dirty="0" err="1">
                <a:solidFill>
                  <a:srgbClr val="2B2B2B"/>
                </a:solidFill>
                <a:latin typeface="Agrandir Bold"/>
              </a:rPr>
              <a:t>repensés</a:t>
            </a:r>
            <a:r>
              <a:rPr lang="en-US" sz="2664" dirty="0">
                <a:solidFill>
                  <a:srgbClr val="2B2B2B"/>
                </a:solidFill>
                <a:latin typeface="Agrandir Bold"/>
              </a:rPr>
              <a:t> et </a:t>
            </a:r>
            <a:r>
              <a:rPr lang="en-US" sz="2664" dirty="0" err="1">
                <a:solidFill>
                  <a:srgbClr val="2B2B2B"/>
                </a:solidFill>
                <a:latin typeface="Agrandir Bold"/>
              </a:rPr>
              <a:t>adaptés</a:t>
            </a:r>
            <a:endParaRPr lang="en-US" sz="2664" dirty="0">
              <a:solidFill>
                <a:srgbClr val="2B2B2B"/>
              </a:solidFill>
              <a:latin typeface="Agrandir Bold"/>
            </a:endParaRPr>
          </a:p>
          <a:p>
            <a:pPr>
              <a:lnSpc>
                <a:spcPts val="2771"/>
              </a:lnSpc>
            </a:pPr>
            <a:endParaRPr lang="en-US" sz="2664" dirty="0">
              <a:solidFill>
                <a:srgbClr val="2B2B2B"/>
              </a:solidFill>
              <a:latin typeface="Agrandir Bold"/>
            </a:endParaRPr>
          </a:p>
          <a:p>
            <a:pPr marL="0" lvl="0" indent="0" algn="l">
              <a:lnSpc>
                <a:spcPts val="2771"/>
              </a:lnSpc>
            </a:pPr>
            <a:endParaRPr lang="en-US" sz="2664" dirty="0">
              <a:solidFill>
                <a:srgbClr val="2B2B2B"/>
              </a:solidFill>
              <a:latin typeface="Agrandir Bold"/>
            </a:endParaRPr>
          </a:p>
        </p:txBody>
      </p:sp>
      <p:sp>
        <p:nvSpPr>
          <p:cNvPr id="7" name="TextBox 7"/>
          <p:cNvSpPr txBox="1"/>
          <p:nvPr/>
        </p:nvSpPr>
        <p:spPr>
          <a:xfrm>
            <a:off x="376226" y="1745622"/>
            <a:ext cx="18516599" cy="767133"/>
          </a:xfrm>
          <a:prstGeom prst="rect">
            <a:avLst/>
          </a:prstGeom>
        </p:spPr>
        <p:txBody>
          <a:bodyPr wrap="square" lIns="0" tIns="0" rIns="0" bIns="0" rtlCol="0" anchor="t">
            <a:spAutoFit/>
          </a:bodyPr>
          <a:lstStyle/>
          <a:p>
            <a:pPr marL="0" lvl="0" indent="0" algn="ctr">
              <a:lnSpc>
                <a:spcPts val="6360"/>
              </a:lnSpc>
              <a:spcBef>
                <a:spcPct val="0"/>
              </a:spcBef>
            </a:pPr>
            <a:r>
              <a:rPr lang="en-US" sz="4400" dirty="0" err="1">
                <a:solidFill>
                  <a:schemeClr val="accent6"/>
                </a:solidFill>
                <a:latin typeface="Agrandir Bold"/>
              </a:rPr>
              <a:t>Complexité</a:t>
            </a:r>
            <a:r>
              <a:rPr lang="en-US" sz="4400" dirty="0">
                <a:solidFill>
                  <a:srgbClr val="EF5148"/>
                </a:solidFill>
                <a:latin typeface="Agrandir Bold"/>
              </a:rPr>
              <a:t> </a:t>
            </a:r>
            <a:r>
              <a:rPr lang="en-US" sz="4400" dirty="0">
                <a:solidFill>
                  <a:srgbClr val="000000"/>
                </a:solidFill>
                <a:latin typeface="Agrandir Bold"/>
              </a:rPr>
              <a:t>– </a:t>
            </a:r>
            <a:r>
              <a:rPr lang="en-US" sz="4400" dirty="0">
                <a:solidFill>
                  <a:srgbClr val="7363B8"/>
                </a:solidFill>
                <a:latin typeface="Agrandir Bold"/>
              </a:rPr>
              <a:t>adaptation </a:t>
            </a:r>
            <a:r>
              <a:rPr lang="en-US" sz="4400" dirty="0">
                <a:solidFill>
                  <a:srgbClr val="000000"/>
                </a:solidFill>
                <a:latin typeface="Agrandir Bold"/>
              </a:rPr>
              <a:t>- </a:t>
            </a:r>
            <a:r>
              <a:rPr lang="en-US" sz="4400" dirty="0" err="1">
                <a:solidFill>
                  <a:srgbClr val="3CBCAD"/>
                </a:solidFill>
                <a:latin typeface="Agrandir Bold"/>
              </a:rPr>
              <a:t>créativité</a:t>
            </a:r>
            <a:r>
              <a:rPr lang="en-US" sz="4400" dirty="0">
                <a:solidFill>
                  <a:srgbClr val="000000"/>
                </a:solidFill>
                <a:latin typeface="Agrandir Bold"/>
              </a:rPr>
              <a:t> </a:t>
            </a:r>
            <a:endParaRPr lang="en-US" sz="4400" dirty="0">
              <a:solidFill>
                <a:srgbClr val="7363B8"/>
              </a:solidFill>
              <a:latin typeface="Agrandir Bold"/>
            </a:endParaRPr>
          </a:p>
        </p:txBody>
      </p:sp>
      <p:sp>
        <p:nvSpPr>
          <p:cNvPr id="8" name="TextBox 8"/>
          <p:cNvSpPr txBox="1"/>
          <p:nvPr/>
        </p:nvSpPr>
        <p:spPr>
          <a:xfrm>
            <a:off x="-4191000" y="-162206"/>
            <a:ext cx="19248253" cy="1266693"/>
          </a:xfrm>
          <a:prstGeom prst="rect">
            <a:avLst/>
          </a:prstGeom>
        </p:spPr>
        <p:txBody>
          <a:bodyPr wrap="square" lIns="0" tIns="0" rIns="0" bIns="0" rtlCol="0" anchor="t">
            <a:spAutoFit/>
          </a:bodyPr>
          <a:lstStyle/>
          <a:p>
            <a:pPr algn="ctr">
              <a:lnSpc>
                <a:spcPts val="11199"/>
              </a:lnSpc>
              <a:spcBef>
                <a:spcPct val="0"/>
              </a:spcBef>
            </a:pPr>
            <a:r>
              <a:rPr lang="en-US" sz="5500" dirty="0">
                <a:solidFill>
                  <a:srgbClr val="000000"/>
                </a:solidFill>
                <a:latin typeface="Agrandir Bold"/>
              </a:rPr>
              <a:t>Les </a:t>
            </a:r>
            <a:r>
              <a:rPr lang="en-US" sz="5500" dirty="0" err="1">
                <a:solidFill>
                  <a:srgbClr val="000000"/>
                </a:solidFill>
                <a:latin typeface="Agrandir Bold"/>
              </a:rPr>
              <a:t>dispositifs</a:t>
            </a:r>
            <a:r>
              <a:rPr lang="en-US" sz="5500" dirty="0">
                <a:solidFill>
                  <a:srgbClr val="000000"/>
                </a:solidFill>
                <a:latin typeface="Agrandir Bold"/>
              </a:rPr>
              <a:t> dans la </a:t>
            </a:r>
            <a:r>
              <a:rPr lang="en-US" sz="5500" dirty="0" err="1">
                <a:solidFill>
                  <a:srgbClr val="000000"/>
                </a:solidFill>
                <a:latin typeface="Agrandir Bold"/>
              </a:rPr>
              <a:t>réalité</a:t>
            </a:r>
            <a:r>
              <a:rPr lang="en-US" sz="5500" dirty="0">
                <a:solidFill>
                  <a:srgbClr val="000000"/>
                </a:solidFill>
                <a:latin typeface="Agrandir Bold"/>
              </a:rPr>
              <a:t>.... </a:t>
            </a:r>
          </a:p>
        </p:txBody>
      </p:sp>
      <p:sp>
        <p:nvSpPr>
          <p:cNvPr id="11" name="Freeform 6">
            <a:extLst>
              <a:ext uri="{FF2B5EF4-FFF2-40B4-BE49-F238E27FC236}">
                <a16:creationId xmlns:a16="http://schemas.microsoft.com/office/drawing/2014/main" id="{C10AF403-541D-2EFE-51BF-094B2E6ECE39}"/>
              </a:ext>
            </a:extLst>
          </p:cNvPr>
          <p:cNvSpPr/>
          <p:nvPr/>
        </p:nvSpPr>
        <p:spPr>
          <a:xfrm>
            <a:off x="11602374" y="2925506"/>
            <a:ext cx="5138010" cy="4406752"/>
          </a:xfrm>
          <a:custGeom>
            <a:avLst/>
            <a:gdLst/>
            <a:ahLst/>
            <a:cxnLst/>
            <a:rect l="l" t="t" r="r" b="b"/>
            <a:pathLst>
              <a:path w="4572000" h="4114800">
                <a:moveTo>
                  <a:pt x="0" y="0"/>
                </a:moveTo>
                <a:lnTo>
                  <a:pt x="4572000" y="0"/>
                </a:lnTo>
                <a:lnTo>
                  <a:pt x="45720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a:p>
        </p:txBody>
      </p:sp>
      <p:sp>
        <p:nvSpPr>
          <p:cNvPr id="12" name="ZoneTexte 11">
            <a:extLst>
              <a:ext uri="{FF2B5EF4-FFF2-40B4-BE49-F238E27FC236}">
                <a16:creationId xmlns:a16="http://schemas.microsoft.com/office/drawing/2014/main" id="{FD1919BE-87F0-8C63-0A6D-B89E0C2E0334}"/>
              </a:ext>
            </a:extLst>
          </p:cNvPr>
          <p:cNvSpPr txBox="1"/>
          <p:nvPr/>
        </p:nvSpPr>
        <p:spPr>
          <a:xfrm>
            <a:off x="376226" y="8116695"/>
            <a:ext cx="17225974" cy="73866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BE" sz="4000" b="1" dirty="0">
                <a:ln/>
                <a:solidFill>
                  <a:schemeClr val="accent2"/>
                </a:solidFill>
                <a:effectLst>
                  <a:outerShdw blurRad="38100" dist="38100" dir="2700000" algn="tl">
                    <a:srgbClr val="000000">
                      <a:alpha val="43137"/>
                    </a:srgbClr>
                  </a:outerShdw>
                </a:effectLst>
              </a:rPr>
              <a:t>Une </a:t>
            </a:r>
            <a:r>
              <a:rPr lang="fr-BE" sz="4000" b="1" u="sng" dirty="0">
                <a:ln/>
                <a:solidFill>
                  <a:schemeClr val="accent2"/>
                </a:solidFill>
                <a:effectLst>
                  <a:outerShdw blurRad="38100" dist="38100" dir="2700000" algn="tl">
                    <a:srgbClr val="000000">
                      <a:alpha val="43137"/>
                    </a:srgbClr>
                  </a:outerShdw>
                </a:effectLst>
              </a:rPr>
              <a:t>diversité</a:t>
            </a:r>
            <a:r>
              <a:rPr lang="fr-BE" sz="4000" b="1" dirty="0">
                <a:ln/>
                <a:solidFill>
                  <a:schemeClr val="accent2"/>
                </a:solidFill>
                <a:effectLst>
                  <a:outerShdw blurRad="38100" dist="38100" dir="2700000" algn="tl">
                    <a:srgbClr val="000000">
                      <a:alpha val="43137"/>
                    </a:srgbClr>
                  </a:outerShdw>
                </a:effectLst>
              </a:rPr>
              <a:t> de dispositifs pour </a:t>
            </a:r>
            <a:r>
              <a:rPr lang="fr-BE" sz="4200" b="1" dirty="0">
                <a:ln/>
                <a:solidFill>
                  <a:schemeClr val="accent2"/>
                </a:solidFill>
                <a:effectLst>
                  <a:outerShdw blurRad="38100" dist="38100" dir="2700000" algn="tl">
                    <a:srgbClr val="000000">
                      <a:alpha val="43137"/>
                    </a:srgbClr>
                  </a:outerShdw>
                </a:effectLst>
              </a:rPr>
              <a:t>une</a:t>
            </a:r>
            <a:r>
              <a:rPr lang="fr-BE" sz="4000" b="1" dirty="0">
                <a:ln/>
                <a:solidFill>
                  <a:schemeClr val="accent2"/>
                </a:solidFill>
                <a:effectLst>
                  <a:outerShdw blurRad="38100" dist="38100" dir="2700000" algn="tl">
                    <a:srgbClr val="000000">
                      <a:alpha val="43137"/>
                    </a:srgbClr>
                  </a:outerShdw>
                </a:effectLst>
              </a:rPr>
              <a:t> diversité de publics et de besoins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E4E3"/>
        </a:solidFill>
        <a:effectLst/>
      </p:bgPr>
    </p:bg>
    <p:spTree>
      <p:nvGrpSpPr>
        <p:cNvPr id="1" name=""/>
        <p:cNvGrpSpPr/>
        <p:nvPr/>
      </p:nvGrpSpPr>
      <p:grpSpPr>
        <a:xfrm>
          <a:off x="0" y="0"/>
          <a:ext cx="0" cy="0"/>
          <a:chOff x="0" y="0"/>
          <a:chExt cx="0" cy="0"/>
        </a:xfrm>
      </p:grpSpPr>
      <p:grpSp>
        <p:nvGrpSpPr>
          <p:cNvPr id="2" name="Group 2"/>
          <p:cNvGrpSpPr/>
          <p:nvPr/>
        </p:nvGrpSpPr>
        <p:grpSpPr>
          <a:xfrm>
            <a:off x="7550092" y="2240495"/>
            <a:ext cx="6907145" cy="1495426"/>
            <a:chOff x="0" y="0"/>
            <a:chExt cx="9209527" cy="1993901"/>
          </a:xfrm>
        </p:grpSpPr>
        <p:sp>
          <p:nvSpPr>
            <p:cNvPr id="3" name="Freeform 3"/>
            <p:cNvSpPr/>
            <p:nvPr/>
          </p:nvSpPr>
          <p:spPr>
            <a:xfrm>
              <a:off x="0" y="41799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4" name="TextBox 4"/>
            <p:cNvSpPr txBox="1"/>
            <p:nvPr/>
          </p:nvSpPr>
          <p:spPr>
            <a:xfrm>
              <a:off x="1634311" y="-133350"/>
              <a:ext cx="7575216" cy="2127251"/>
            </a:xfrm>
            <a:prstGeom prst="rect">
              <a:avLst/>
            </a:prstGeom>
          </p:spPr>
          <p:txBody>
            <a:bodyPr lIns="0" tIns="0" rIns="0" bIns="0" rtlCol="0" anchor="t">
              <a:spAutoFit/>
            </a:bodyPr>
            <a:lstStyle/>
            <a:p>
              <a:pPr algn="l">
                <a:lnSpc>
                  <a:spcPts val="4199"/>
                </a:lnSpc>
              </a:pPr>
              <a:r>
                <a:rPr lang="en-US" sz="2999" dirty="0" err="1">
                  <a:solidFill>
                    <a:srgbClr val="2B2B2B"/>
                  </a:solidFill>
                  <a:latin typeface="Agrandir"/>
                </a:rPr>
                <a:t>Vous</a:t>
              </a:r>
              <a:r>
                <a:rPr lang="en-US" sz="2999" dirty="0">
                  <a:solidFill>
                    <a:srgbClr val="2B2B2B"/>
                  </a:solidFill>
                  <a:latin typeface="Agrandir"/>
                </a:rPr>
                <a:t> </a:t>
              </a:r>
              <a:r>
                <a:rPr lang="en-US" sz="2999" dirty="0" err="1">
                  <a:solidFill>
                    <a:srgbClr val="2B2B2B"/>
                  </a:solidFill>
                  <a:latin typeface="Agrandir"/>
                </a:rPr>
                <a:t>introduire</a:t>
              </a:r>
              <a:r>
                <a:rPr lang="en-US" sz="2999" dirty="0">
                  <a:solidFill>
                    <a:srgbClr val="2B2B2B"/>
                  </a:solidFill>
                  <a:latin typeface="Agrandir"/>
                </a:rPr>
                <a:t> très </a:t>
              </a:r>
              <a:r>
                <a:rPr lang="en-US" sz="2999" dirty="0" err="1">
                  <a:solidFill>
                    <a:srgbClr val="2B2B2B"/>
                  </a:solidFill>
                  <a:latin typeface="Agrandir"/>
                </a:rPr>
                <a:t>brièvement</a:t>
              </a:r>
              <a:r>
                <a:rPr lang="en-US" sz="2999" dirty="0">
                  <a:solidFill>
                    <a:srgbClr val="2B2B2B"/>
                  </a:solidFill>
                  <a:latin typeface="Agrandir"/>
                </a:rPr>
                <a:t> à la notion de </a:t>
              </a:r>
              <a:r>
                <a:rPr lang="en-US" sz="2999" dirty="0" err="1">
                  <a:solidFill>
                    <a:srgbClr val="2B2B2B"/>
                  </a:solidFill>
                  <a:latin typeface="Agrandir"/>
                </a:rPr>
                <a:t>dispositif</a:t>
              </a:r>
              <a:r>
                <a:rPr lang="en-US" sz="2999" dirty="0">
                  <a:solidFill>
                    <a:srgbClr val="2B2B2B"/>
                  </a:solidFill>
                  <a:latin typeface="Agrandir"/>
                </a:rPr>
                <a:t> </a:t>
              </a:r>
              <a:r>
                <a:rPr lang="en-US" sz="2999" dirty="0" err="1">
                  <a:solidFill>
                    <a:srgbClr val="2B2B2B"/>
                  </a:solidFill>
                  <a:latin typeface="Agrandir"/>
                </a:rPr>
                <a:t>d’accueil</a:t>
              </a:r>
              <a:endParaRPr lang="en-US" sz="2999" dirty="0">
                <a:solidFill>
                  <a:srgbClr val="2B2B2B"/>
                </a:solidFill>
                <a:latin typeface="Agrandir"/>
              </a:endParaRPr>
            </a:p>
          </p:txBody>
        </p:sp>
        <p:sp>
          <p:nvSpPr>
            <p:cNvPr id="5" name="TextBox 5"/>
            <p:cNvSpPr txBox="1"/>
            <p:nvPr/>
          </p:nvSpPr>
          <p:spPr>
            <a:xfrm>
              <a:off x="351305" y="788882"/>
              <a:ext cx="421625" cy="349462"/>
            </a:xfrm>
            <a:prstGeom prst="rect">
              <a:avLst/>
            </a:prstGeom>
          </p:spPr>
          <p:txBody>
            <a:bodyPr lIns="0" tIns="0" rIns="0" bIns="0" rtlCol="0" anchor="t">
              <a:spAutoFit/>
            </a:bodyPr>
            <a:lstStyle/>
            <a:p>
              <a:pPr algn="ctr">
                <a:lnSpc>
                  <a:spcPts val="1960"/>
                </a:lnSpc>
              </a:pPr>
              <a:r>
                <a:rPr lang="en-US" sz="1400">
                  <a:solidFill>
                    <a:srgbClr val="2B2B2B"/>
                  </a:solidFill>
                  <a:latin typeface="Agrandir Bold"/>
                </a:rPr>
                <a:t>1</a:t>
              </a:r>
            </a:p>
          </p:txBody>
        </p:sp>
      </p:grpSp>
      <p:grpSp>
        <p:nvGrpSpPr>
          <p:cNvPr id="6" name="Group 6"/>
          <p:cNvGrpSpPr/>
          <p:nvPr/>
        </p:nvGrpSpPr>
        <p:grpSpPr>
          <a:xfrm>
            <a:off x="9144000" y="4497921"/>
            <a:ext cx="6907145" cy="971551"/>
            <a:chOff x="0" y="0"/>
            <a:chExt cx="9209527" cy="1295401"/>
          </a:xfrm>
        </p:grpSpPr>
        <p:sp>
          <p:nvSpPr>
            <p:cNvPr id="7" name="TextBox 7"/>
            <p:cNvSpPr txBox="1"/>
            <p:nvPr/>
          </p:nvSpPr>
          <p:spPr>
            <a:xfrm>
              <a:off x="1634311" y="-133350"/>
              <a:ext cx="7575216" cy="1428751"/>
            </a:xfrm>
            <a:prstGeom prst="rect">
              <a:avLst/>
            </a:prstGeom>
          </p:spPr>
          <p:txBody>
            <a:bodyPr lIns="0" tIns="0" rIns="0" bIns="0" rtlCol="0" anchor="t">
              <a:spAutoFit/>
            </a:bodyPr>
            <a:lstStyle/>
            <a:p>
              <a:pPr algn="l">
                <a:lnSpc>
                  <a:spcPts val="4199"/>
                </a:lnSpc>
              </a:pPr>
              <a:r>
                <a:rPr lang="en-US" sz="2999" dirty="0" err="1">
                  <a:solidFill>
                    <a:srgbClr val="2B2B2B"/>
                  </a:solidFill>
                  <a:latin typeface="Agrandir"/>
                </a:rPr>
                <a:t>Vous</a:t>
              </a:r>
              <a:r>
                <a:rPr lang="en-US" sz="2999" dirty="0">
                  <a:solidFill>
                    <a:srgbClr val="2B2B2B"/>
                  </a:solidFill>
                  <a:latin typeface="Agrandir"/>
                </a:rPr>
                <a:t> </a:t>
              </a:r>
              <a:r>
                <a:rPr lang="en-US" sz="2999" dirty="0" err="1">
                  <a:solidFill>
                    <a:srgbClr val="2B2B2B"/>
                  </a:solidFill>
                  <a:latin typeface="Agrandir"/>
                </a:rPr>
                <a:t>expliquer</a:t>
              </a:r>
              <a:r>
                <a:rPr lang="en-US" sz="2999" dirty="0">
                  <a:solidFill>
                    <a:srgbClr val="2B2B2B"/>
                  </a:solidFill>
                  <a:latin typeface="Agrandir"/>
                </a:rPr>
                <a:t> le but de la </a:t>
              </a:r>
              <a:r>
                <a:rPr lang="en-US" sz="2999" dirty="0" err="1">
                  <a:solidFill>
                    <a:srgbClr val="2B2B2B"/>
                  </a:solidFill>
                  <a:latin typeface="Agrandir"/>
                </a:rPr>
                <a:t>typologie</a:t>
              </a:r>
              <a:r>
                <a:rPr lang="en-US" sz="2999" dirty="0">
                  <a:solidFill>
                    <a:srgbClr val="2B2B2B"/>
                  </a:solidFill>
                  <a:latin typeface="Agrandir"/>
                </a:rPr>
                <a:t> et </a:t>
              </a:r>
              <a:r>
                <a:rPr lang="en-US" sz="2999" dirty="0" err="1">
                  <a:solidFill>
                    <a:srgbClr val="2B2B2B"/>
                  </a:solidFill>
                  <a:latin typeface="Agrandir"/>
                </a:rPr>
                <a:t>sa</a:t>
              </a:r>
              <a:r>
                <a:rPr lang="en-US" sz="2999" dirty="0">
                  <a:solidFill>
                    <a:srgbClr val="2B2B2B"/>
                  </a:solidFill>
                  <a:latin typeface="Agrandir"/>
                </a:rPr>
                <a:t> mise au point </a:t>
              </a:r>
            </a:p>
          </p:txBody>
        </p:sp>
        <p:sp>
          <p:nvSpPr>
            <p:cNvPr id="8" name="Freeform 8"/>
            <p:cNvSpPr/>
            <p:nvPr/>
          </p:nvSpPr>
          <p:spPr>
            <a:xfrm>
              <a:off x="0" y="687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9" name="TextBox 9"/>
            <p:cNvSpPr txBox="1"/>
            <p:nvPr/>
          </p:nvSpPr>
          <p:spPr>
            <a:xfrm>
              <a:off x="351305" y="439632"/>
              <a:ext cx="421625" cy="349462"/>
            </a:xfrm>
            <a:prstGeom prst="rect">
              <a:avLst/>
            </a:prstGeom>
          </p:spPr>
          <p:txBody>
            <a:bodyPr lIns="0" tIns="0" rIns="0" bIns="0" rtlCol="0" anchor="t">
              <a:spAutoFit/>
            </a:bodyPr>
            <a:lstStyle/>
            <a:p>
              <a:pPr algn="ctr">
                <a:lnSpc>
                  <a:spcPts val="1960"/>
                </a:lnSpc>
              </a:pPr>
              <a:r>
                <a:rPr lang="en-US" sz="1400">
                  <a:solidFill>
                    <a:srgbClr val="2B2B2B"/>
                  </a:solidFill>
                  <a:latin typeface="Agrandir Bold"/>
                </a:rPr>
                <a:t>2</a:t>
              </a:r>
            </a:p>
          </p:txBody>
        </p:sp>
      </p:grpSp>
      <p:grpSp>
        <p:nvGrpSpPr>
          <p:cNvPr id="10" name="Group 10"/>
          <p:cNvGrpSpPr/>
          <p:nvPr/>
        </p:nvGrpSpPr>
        <p:grpSpPr>
          <a:xfrm>
            <a:off x="10352155" y="6231472"/>
            <a:ext cx="6907145" cy="971551"/>
            <a:chOff x="0" y="0"/>
            <a:chExt cx="9209527" cy="1295401"/>
          </a:xfrm>
        </p:grpSpPr>
        <p:sp>
          <p:nvSpPr>
            <p:cNvPr id="11" name="TextBox 11"/>
            <p:cNvSpPr txBox="1"/>
            <p:nvPr/>
          </p:nvSpPr>
          <p:spPr>
            <a:xfrm>
              <a:off x="1634311" y="-133350"/>
              <a:ext cx="7575216" cy="1428751"/>
            </a:xfrm>
            <a:prstGeom prst="rect">
              <a:avLst/>
            </a:prstGeom>
          </p:spPr>
          <p:txBody>
            <a:bodyPr lIns="0" tIns="0" rIns="0" bIns="0" rtlCol="0" anchor="t">
              <a:spAutoFit/>
            </a:bodyPr>
            <a:lstStyle/>
            <a:p>
              <a:pPr algn="l">
                <a:lnSpc>
                  <a:spcPts val="4199"/>
                </a:lnSpc>
              </a:pPr>
              <a:r>
                <a:rPr lang="en-US" sz="2999" dirty="0" err="1">
                  <a:solidFill>
                    <a:srgbClr val="2B2B2B"/>
                  </a:solidFill>
                  <a:latin typeface="Agrandir"/>
                </a:rPr>
                <a:t>Vous</a:t>
              </a:r>
              <a:r>
                <a:rPr lang="en-US" sz="2999" dirty="0">
                  <a:solidFill>
                    <a:srgbClr val="2B2B2B"/>
                  </a:solidFill>
                  <a:latin typeface="Agrandir"/>
                </a:rPr>
                <a:t> </a:t>
              </a:r>
              <a:r>
                <a:rPr lang="en-US" sz="2999" dirty="0" err="1">
                  <a:solidFill>
                    <a:srgbClr val="2B2B2B"/>
                  </a:solidFill>
                  <a:latin typeface="Agrandir"/>
                </a:rPr>
                <a:t>présenter</a:t>
              </a:r>
              <a:r>
                <a:rPr lang="en-US" sz="2999" dirty="0">
                  <a:solidFill>
                    <a:srgbClr val="2B2B2B"/>
                  </a:solidFill>
                  <a:latin typeface="Agrandir"/>
                </a:rPr>
                <a:t> la </a:t>
              </a:r>
              <a:r>
                <a:rPr lang="en-US" sz="2999" dirty="0" err="1">
                  <a:solidFill>
                    <a:srgbClr val="2B2B2B"/>
                  </a:solidFill>
                  <a:latin typeface="Agrandir"/>
                </a:rPr>
                <a:t>typologie</a:t>
              </a:r>
              <a:r>
                <a:rPr lang="en-US" sz="2999" dirty="0">
                  <a:solidFill>
                    <a:srgbClr val="2B2B2B"/>
                  </a:solidFill>
                  <a:latin typeface="Agrandir"/>
                </a:rPr>
                <a:t> des </a:t>
              </a:r>
              <a:r>
                <a:rPr lang="en-US" sz="2999" dirty="0" err="1">
                  <a:solidFill>
                    <a:srgbClr val="2B2B2B"/>
                  </a:solidFill>
                  <a:latin typeface="Agrandir"/>
                </a:rPr>
                <a:t>dispositifs</a:t>
              </a:r>
              <a:r>
                <a:rPr lang="en-US" sz="2999" dirty="0">
                  <a:solidFill>
                    <a:srgbClr val="2B2B2B"/>
                  </a:solidFill>
                  <a:latin typeface="Agrandir"/>
                </a:rPr>
                <a:t> </a:t>
              </a:r>
              <a:r>
                <a:rPr lang="en-US" sz="2999" dirty="0" err="1">
                  <a:solidFill>
                    <a:srgbClr val="2B2B2B"/>
                  </a:solidFill>
                  <a:latin typeface="Agrandir"/>
                </a:rPr>
                <a:t>d’accueil</a:t>
              </a:r>
              <a:endParaRPr lang="en-US" sz="2999" dirty="0">
                <a:solidFill>
                  <a:srgbClr val="2B2B2B"/>
                </a:solidFill>
                <a:latin typeface="Agrandir"/>
              </a:endParaRPr>
            </a:p>
          </p:txBody>
        </p:sp>
        <p:sp>
          <p:nvSpPr>
            <p:cNvPr id="12" name="Freeform 12"/>
            <p:cNvSpPr/>
            <p:nvPr/>
          </p:nvSpPr>
          <p:spPr>
            <a:xfrm>
              <a:off x="0" y="687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13" name="TextBox 13"/>
            <p:cNvSpPr txBox="1"/>
            <p:nvPr/>
          </p:nvSpPr>
          <p:spPr>
            <a:xfrm>
              <a:off x="351305" y="439632"/>
              <a:ext cx="421625" cy="349462"/>
            </a:xfrm>
            <a:prstGeom prst="rect">
              <a:avLst/>
            </a:prstGeom>
          </p:spPr>
          <p:txBody>
            <a:bodyPr lIns="0" tIns="0" rIns="0" bIns="0" rtlCol="0" anchor="t">
              <a:spAutoFit/>
            </a:bodyPr>
            <a:lstStyle/>
            <a:p>
              <a:pPr algn="ctr">
                <a:lnSpc>
                  <a:spcPts val="1960"/>
                </a:lnSpc>
              </a:pPr>
              <a:r>
                <a:rPr lang="en-US" sz="1400">
                  <a:solidFill>
                    <a:srgbClr val="2B2B2B"/>
                  </a:solidFill>
                  <a:latin typeface="Agrandir Bold"/>
                </a:rPr>
                <a:t>3</a:t>
              </a:r>
            </a:p>
          </p:txBody>
        </p:sp>
      </p:grpSp>
      <p:grpSp>
        <p:nvGrpSpPr>
          <p:cNvPr id="14" name="Group 14"/>
          <p:cNvGrpSpPr/>
          <p:nvPr/>
        </p:nvGrpSpPr>
        <p:grpSpPr>
          <a:xfrm>
            <a:off x="11003665" y="7965022"/>
            <a:ext cx="6907145" cy="971551"/>
            <a:chOff x="0" y="0"/>
            <a:chExt cx="9209527" cy="1295401"/>
          </a:xfrm>
        </p:grpSpPr>
        <p:sp>
          <p:nvSpPr>
            <p:cNvPr id="15" name="TextBox 15"/>
            <p:cNvSpPr txBox="1"/>
            <p:nvPr/>
          </p:nvSpPr>
          <p:spPr>
            <a:xfrm>
              <a:off x="1634311" y="-133350"/>
              <a:ext cx="7575216" cy="1428751"/>
            </a:xfrm>
            <a:prstGeom prst="rect">
              <a:avLst/>
            </a:prstGeom>
          </p:spPr>
          <p:txBody>
            <a:bodyPr lIns="0" tIns="0" rIns="0" bIns="0" rtlCol="0" anchor="t">
              <a:spAutoFit/>
            </a:bodyPr>
            <a:lstStyle/>
            <a:p>
              <a:pPr algn="l">
                <a:lnSpc>
                  <a:spcPts val="4199"/>
                </a:lnSpc>
              </a:pPr>
              <a:r>
                <a:rPr lang="en-US" sz="2999" dirty="0" err="1">
                  <a:solidFill>
                    <a:srgbClr val="2B2B2B"/>
                  </a:solidFill>
                  <a:latin typeface="Agrandir"/>
                </a:rPr>
                <a:t>Vous</a:t>
              </a:r>
              <a:r>
                <a:rPr lang="en-US" sz="2999" dirty="0">
                  <a:solidFill>
                    <a:srgbClr val="2B2B2B"/>
                  </a:solidFill>
                  <a:latin typeface="Agrandir"/>
                </a:rPr>
                <a:t> </a:t>
              </a:r>
              <a:r>
                <a:rPr lang="en-US" sz="2999" dirty="0" err="1">
                  <a:solidFill>
                    <a:srgbClr val="2B2B2B"/>
                  </a:solidFill>
                  <a:latin typeface="Agrandir"/>
                </a:rPr>
                <a:t>parler</a:t>
              </a:r>
              <a:r>
                <a:rPr lang="en-US" sz="2999" dirty="0">
                  <a:solidFill>
                    <a:srgbClr val="2B2B2B"/>
                  </a:solidFill>
                  <a:latin typeface="Agrandir"/>
                </a:rPr>
                <a:t> des </a:t>
              </a:r>
              <a:r>
                <a:rPr lang="en-US" sz="2999" dirty="0" err="1">
                  <a:solidFill>
                    <a:srgbClr val="2B2B2B"/>
                  </a:solidFill>
                  <a:latin typeface="Agrandir"/>
                </a:rPr>
                <a:t>effets</a:t>
              </a:r>
              <a:r>
                <a:rPr lang="en-US" sz="2999" dirty="0">
                  <a:solidFill>
                    <a:srgbClr val="2B2B2B"/>
                  </a:solidFill>
                  <a:latin typeface="Agrandir"/>
                </a:rPr>
                <a:t> de </a:t>
              </a:r>
              <a:r>
                <a:rPr lang="en-US" sz="2999" dirty="0" err="1">
                  <a:solidFill>
                    <a:srgbClr val="2B2B2B"/>
                  </a:solidFill>
                  <a:latin typeface="Agrandir"/>
                </a:rPr>
                <a:t>ces</a:t>
              </a:r>
              <a:r>
                <a:rPr lang="en-US" sz="2999" dirty="0">
                  <a:solidFill>
                    <a:srgbClr val="2B2B2B"/>
                  </a:solidFill>
                  <a:latin typeface="Agrandir"/>
                </a:rPr>
                <a:t> </a:t>
              </a:r>
              <a:r>
                <a:rPr lang="en-US" sz="2999" dirty="0" err="1">
                  <a:solidFill>
                    <a:srgbClr val="2B2B2B"/>
                  </a:solidFill>
                  <a:latin typeface="Agrandir"/>
                </a:rPr>
                <a:t>dispositifs</a:t>
              </a:r>
              <a:r>
                <a:rPr lang="en-US" sz="2999" dirty="0">
                  <a:solidFill>
                    <a:srgbClr val="2B2B2B"/>
                  </a:solidFill>
                  <a:latin typeface="Agrandir"/>
                </a:rPr>
                <a:t> sur les </a:t>
              </a:r>
              <a:r>
                <a:rPr lang="en-US" sz="2999" dirty="0" err="1">
                  <a:solidFill>
                    <a:srgbClr val="2B2B2B"/>
                  </a:solidFill>
                  <a:latin typeface="Agrandir"/>
                </a:rPr>
                <a:t>usagers</a:t>
              </a:r>
              <a:endParaRPr lang="en-US" sz="2999" dirty="0">
                <a:solidFill>
                  <a:srgbClr val="2B2B2B"/>
                </a:solidFill>
                <a:latin typeface="Agrandir"/>
              </a:endParaRPr>
            </a:p>
          </p:txBody>
        </p:sp>
        <p:sp>
          <p:nvSpPr>
            <p:cNvPr id="16" name="Freeform 16"/>
            <p:cNvSpPr/>
            <p:nvPr/>
          </p:nvSpPr>
          <p:spPr>
            <a:xfrm>
              <a:off x="0" y="687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17" name="TextBox 17"/>
            <p:cNvSpPr txBox="1"/>
            <p:nvPr/>
          </p:nvSpPr>
          <p:spPr>
            <a:xfrm>
              <a:off x="351305" y="439632"/>
              <a:ext cx="421625" cy="349462"/>
            </a:xfrm>
            <a:prstGeom prst="rect">
              <a:avLst/>
            </a:prstGeom>
          </p:spPr>
          <p:txBody>
            <a:bodyPr lIns="0" tIns="0" rIns="0" bIns="0" rtlCol="0" anchor="t">
              <a:spAutoFit/>
            </a:bodyPr>
            <a:lstStyle/>
            <a:p>
              <a:pPr algn="ctr">
                <a:lnSpc>
                  <a:spcPts val="1960"/>
                </a:lnSpc>
              </a:pPr>
              <a:r>
                <a:rPr lang="en-US" sz="1400">
                  <a:solidFill>
                    <a:srgbClr val="2B2B2B"/>
                  </a:solidFill>
                  <a:latin typeface="Agrandir Bold"/>
                </a:rPr>
                <a:t>4</a:t>
              </a:r>
            </a:p>
          </p:txBody>
        </p:sp>
      </p:grpSp>
      <p:sp>
        <p:nvSpPr>
          <p:cNvPr id="18" name="Freeform 18"/>
          <p:cNvSpPr/>
          <p:nvPr/>
        </p:nvSpPr>
        <p:spPr>
          <a:xfrm>
            <a:off x="1714499" y="2836404"/>
            <a:ext cx="4552375" cy="5443057"/>
          </a:xfrm>
          <a:custGeom>
            <a:avLst/>
            <a:gdLst/>
            <a:ahLst/>
            <a:cxnLst/>
            <a:rect l="l" t="t" r="r" b="b"/>
            <a:pathLst>
              <a:path w="4552375" h="5443057">
                <a:moveTo>
                  <a:pt x="0" y="0"/>
                </a:moveTo>
                <a:lnTo>
                  <a:pt x="4552374" y="0"/>
                </a:lnTo>
                <a:lnTo>
                  <a:pt x="4552374" y="5443056"/>
                </a:lnTo>
                <a:lnTo>
                  <a:pt x="0" y="54430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a:p>
        </p:txBody>
      </p:sp>
      <p:sp>
        <p:nvSpPr>
          <p:cNvPr id="19" name="TextBox 19"/>
          <p:cNvSpPr txBox="1"/>
          <p:nvPr/>
        </p:nvSpPr>
        <p:spPr>
          <a:xfrm>
            <a:off x="300085" y="309562"/>
            <a:ext cx="17687829" cy="1247775"/>
          </a:xfrm>
          <a:prstGeom prst="rect">
            <a:avLst/>
          </a:prstGeom>
        </p:spPr>
        <p:txBody>
          <a:bodyPr lIns="0" tIns="0" rIns="0" bIns="0" rtlCol="0" anchor="t">
            <a:spAutoFit/>
          </a:bodyPr>
          <a:lstStyle/>
          <a:p>
            <a:pPr marL="0" lvl="0" indent="0" algn="l">
              <a:lnSpc>
                <a:spcPts val="8399"/>
              </a:lnSpc>
              <a:spcBef>
                <a:spcPct val="0"/>
              </a:spcBef>
            </a:pPr>
            <a:r>
              <a:rPr lang="en-US" sz="6999">
                <a:solidFill>
                  <a:srgbClr val="8FCDB6"/>
                </a:solidFill>
                <a:latin typeface="Agrandir"/>
              </a:rPr>
              <a:t>Ma to-do list pour cette présentation...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5000"/>
          </a:blip>
          <a:srcRect/>
          <a:stretch>
            <a:fillRect/>
          </a:stretch>
        </p:blipFill>
        <p:spPr>
          <a:xfrm>
            <a:off x="-1662681" y="-6438340"/>
            <a:ext cx="13761077" cy="14153590"/>
          </a:xfrm>
          <a:prstGeom prst="rect">
            <a:avLst/>
          </a:prstGeom>
        </p:spPr>
      </p:pic>
      <p:sp>
        <p:nvSpPr>
          <p:cNvPr id="3" name="TextBox 3"/>
          <p:cNvSpPr txBox="1"/>
          <p:nvPr/>
        </p:nvSpPr>
        <p:spPr>
          <a:xfrm>
            <a:off x="4911263" y="4028678"/>
            <a:ext cx="8465475" cy="1247775"/>
          </a:xfrm>
          <a:prstGeom prst="rect">
            <a:avLst/>
          </a:prstGeom>
        </p:spPr>
        <p:txBody>
          <a:bodyPr lIns="0" tIns="0" rIns="0" bIns="0" rtlCol="0" anchor="t">
            <a:spAutoFit/>
          </a:bodyPr>
          <a:lstStyle/>
          <a:p>
            <a:pPr marL="0" lvl="0" indent="0" algn="ctr">
              <a:lnSpc>
                <a:spcPts val="8399"/>
              </a:lnSpc>
              <a:spcBef>
                <a:spcPct val="0"/>
              </a:spcBef>
            </a:pPr>
            <a:r>
              <a:rPr lang="en-US" sz="6999" u="none">
                <a:solidFill>
                  <a:srgbClr val="2B2B2B"/>
                </a:solidFill>
                <a:latin typeface="Agrandir"/>
              </a:rPr>
              <a:t>Merci !</a:t>
            </a:r>
          </a:p>
        </p:txBody>
      </p:sp>
      <p:pic>
        <p:nvPicPr>
          <p:cNvPr id="4" name="Picture 4"/>
          <p:cNvPicPr>
            <a:picLocks noChangeAspect="1"/>
          </p:cNvPicPr>
          <p:nvPr/>
        </p:nvPicPr>
        <p:blipFill>
          <a:blip r:embed="rId4">
            <a:alphaModFix amt="25000"/>
          </a:blip>
          <a:srcRect/>
          <a:stretch>
            <a:fillRect/>
          </a:stretch>
        </p:blipFill>
        <p:spPr>
          <a:xfrm>
            <a:off x="11511932" y="7075660"/>
            <a:ext cx="8674222" cy="7652259"/>
          </a:xfrm>
          <a:prstGeom prst="rect">
            <a:avLst/>
          </a:prstGeom>
        </p:spPr>
      </p:pic>
      <p:pic>
        <p:nvPicPr>
          <p:cNvPr id="5" name="Picture 5"/>
          <p:cNvPicPr>
            <a:picLocks noChangeAspect="1"/>
          </p:cNvPicPr>
          <p:nvPr/>
        </p:nvPicPr>
        <p:blipFill>
          <a:blip r:embed="rId5">
            <a:alphaModFix amt="25000"/>
          </a:blip>
          <a:srcRect/>
          <a:stretch>
            <a:fillRect/>
          </a:stretch>
        </p:blipFill>
        <p:spPr>
          <a:xfrm>
            <a:off x="15141061" y="2810706"/>
            <a:ext cx="6293877" cy="5612932"/>
          </a:xfrm>
          <a:prstGeom prst="rect">
            <a:avLst/>
          </a:prstGeom>
        </p:spPr>
      </p:pic>
      <p:pic>
        <p:nvPicPr>
          <p:cNvPr id="6" name="Picture 6"/>
          <p:cNvPicPr>
            <a:picLocks noChangeAspect="1"/>
          </p:cNvPicPr>
          <p:nvPr/>
        </p:nvPicPr>
        <p:blipFill>
          <a:blip r:embed="rId6">
            <a:alphaModFix amt="25000"/>
          </a:blip>
          <a:srcRect/>
          <a:stretch>
            <a:fillRect/>
          </a:stretch>
        </p:blipFill>
        <p:spPr>
          <a:xfrm rot="-3435299">
            <a:off x="-3167656" y="638455"/>
            <a:ext cx="6335313" cy="7076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5000"/>
          </a:blip>
          <a:srcRect/>
          <a:stretch>
            <a:fillRect/>
          </a:stretch>
        </p:blipFill>
        <p:spPr>
          <a:xfrm rot="7324853">
            <a:off x="8362460" y="-6931453"/>
            <a:ext cx="9594517" cy="10120244"/>
          </a:xfrm>
          <a:prstGeom prst="rect">
            <a:avLst/>
          </a:prstGeom>
        </p:spPr>
      </p:pic>
      <p:pic>
        <p:nvPicPr>
          <p:cNvPr id="3" name="Picture 3"/>
          <p:cNvPicPr>
            <a:picLocks noChangeAspect="1"/>
          </p:cNvPicPr>
          <p:nvPr/>
        </p:nvPicPr>
        <p:blipFill>
          <a:blip r:embed="rId4">
            <a:alphaModFix amt="25000"/>
          </a:blip>
          <a:srcRect/>
          <a:stretch>
            <a:fillRect/>
          </a:stretch>
        </p:blipFill>
        <p:spPr>
          <a:xfrm rot="-5741405">
            <a:off x="8316155" y="8504485"/>
            <a:ext cx="4865516" cy="6168780"/>
          </a:xfrm>
          <a:prstGeom prst="rect">
            <a:avLst/>
          </a:prstGeom>
        </p:spPr>
      </p:pic>
      <p:sp>
        <p:nvSpPr>
          <p:cNvPr id="4" name="TextBox 4"/>
          <p:cNvSpPr txBox="1"/>
          <p:nvPr/>
        </p:nvSpPr>
        <p:spPr>
          <a:xfrm>
            <a:off x="7703051" y="309563"/>
            <a:ext cx="17188135" cy="1247775"/>
          </a:xfrm>
          <a:prstGeom prst="rect">
            <a:avLst/>
          </a:prstGeom>
        </p:spPr>
        <p:txBody>
          <a:bodyPr lIns="0" tIns="0" rIns="0" bIns="0" rtlCol="0" anchor="t">
            <a:spAutoFit/>
          </a:bodyPr>
          <a:lstStyle/>
          <a:p>
            <a:pPr marL="0" lvl="0" indent="0">
              <a:lnSpc>
                <a:spcPts val="8399"/>
              </a:lnSpc>
              <a:spcBef>
                <a:spcPct val="0"/>
              </a:spcBef>
            </a:pPr>
            <a:r>
              <a:rPr lang="en-US" sz="6999">
                <a:solidFill>
                  <a:srgbClr val="000000"/>
                </a:solidFill>
                <a:latin typeface="Agrandir Bold"/>
              </a:rPr>
              <a:t>Les dispositifs d’accueil </a:t>
            </a:r>
          </a:p>
        </p:txBody>
      </p:sp>
      <p:sp>
        <p:nvSpPr>
          <p:cNvPr id="5" name="TextBox 5"/>
          <p:cNvSpPr txBox="1"/>
          <p:nvPr/>
        </p:nvSpPr>
        <p:spPr>
          <a:xfrm>
            <a:off x="7703051" y="2681176"/>
            <a:ext cx="10584949" cy="7949560"/>
          </a:xfrm>
          <a:prstGeom prst="rect">
            <a:avLst/>
          </a:prstGeom>
        </p:spPr>
        <p:txBody>
          <a:bodyPr lIns="0" tIns="0" rIns="0" bIns="0" rtlCol="0" anchor="t">
            <a:spAutoFit/>
          </a:bodyPr>
          <a:lstStyle/>
          <a:p>
            <a:pPr marL="620751" lvl="1" indent="-310375">
              <a:lnSpc>
                <a:spcPts val="4025"/>
              </a:lnSpc>
              <a:buFont typeface="Arial"/>
              <a:buChar char="•"/>
            </a:pPr>
            <a:r>
              <a:rPr lang="en-US" sz="2875" dirty="0" err="1">
                <a:solidFill>
                  <a:srgbClr val="2B2B2B"/>
                </a:solidFill>
                <a:latin typeface="Agrandir Bold"/>
              </a:rPr>
              <a:t>Accueil</a:t>
            </a:r>
            <a:r>
              <a:rPr lang="en-US" sz="2875" dirty="0">
                <a:solidFill>
                  <a:srgbClr val="2B2B2B"/>
                </a:solidFill>
                <a:latin typeface="Agrandir"/>
              </a:rPr>
              <a:t> ET </a:t>
            </a:r>
            <a:r>
              <a:rPr lang="en-US" sz="2875" dirty="0" err="1">
                <a:solidFill>
                  <a:srgbClr val="2B2B2B"/>
                </a:solidFill>
                <a:latin typeface="Agrandir Bold"/>
              </a:rPr>
              <a:t>traitement</a:t>
            </a:r>
            <a:r>
              <a:rPr lang="en-US" sz="2875" dirty="0">
                <a:solidFill>
                  <a:srgbClr val="2B2B2B"/>
                </a:solidFill>
                <a:latin typeface="Agrandir"/>
              </a:rPr>
              <a:t> des </a:t>
            </a:r>
            <a:r>
              <a:rPr lang="en-US" sz="2875" dirty="0" err="1">
                <a:solidFill>
                  <a:srgbClr val="2B2B2B"/>
                </a:solidFill>
                <a:latin typeface="Agrandir"/>
              </a:rPr>
              <a:t>nouvelles</a:t>
            </a:r>
            <a:r>
              <a:rPr lang="en-US" sz="2875" dirty="0">
                <a:solidFill>
                  <a:srgbClr val="2B2B2B"/>
                </a:solidFill>
                <a:latin typeface="Agrandir"/>
              </a:rPr>
              <a:t> </a:t>
            </a:r>
            <a:r>
              <a:rPr lang="en-US" sz="2875" dirty="0" err="1">
                <a:solidFill>
                  <a:srgbClr val="2B2B2B"/>
                </a:solidFill>
                <a:latin typeface="Agrandir"/>
              </a:rPr>
              <a:t>demandes</a:t>
            </a:r>
            <a:endParaRPr lang="en-US" sz="2875" dirty="0">
              <a:solidFill>
                <a:srgbClr val="2B2B2B"/>
              </a:solidFill>
              <a:latin typeface="Agrandir"/>
            </a:endParaRPr>
          </a:p>
          <a:p>
            <a:pPr>
              <a:lnSpc>
                <a:spcPts val="4025"/>
              </a:lnSpc>
            </a:pPr>
            <a:endParaRPr lang="en-US" sz="2875" dirty="0">
              <a:solidFill>
                <a:srgbClr val="2B2B2B"/>
              </a:solidFill>
              <a:latin typeface="Agrandir"/>
            </a:endParaRPr>
          </a:p>
          <a:p>
            <a:pPr marL="620751" lvl="1" indent="-310375">
              <a:lnSpc>
                <a:spcPts val="4025"/>
              </a:lnSpc>
              <a:buFont typeface="Arial"/>
              <a:buChar char="•"/>
            </a:pPr>
            <a:r>
              <a:rPr lang="en-US" sz="2875" dirty="0">
                <a:solidFill>
                  <a:srgbClr val="2B2B2B"/>
                </a:solidFill>
                <a:latin typeface="Agrandir Bold"/>
              </a:rPr>
              <a:t>Saturation</a:t>
            </a:r>
            <a:r>
              <a:rPr lang="en-US" sz="2875" dirty="0">
                <a:solidFill>
                  <a:srgbClr val="2B2B2B"/>
                </a:solidFill>
                <a:latin typeface="Agrandir"/>
              </a:rPr>
              <a:t> :  </a:t>
            </a:r>
            <a:r>
              <a:rPr lang="en-US" sz="2875" dirty="0" err="1">
                <a:solidFill>
                  <a:srgbClr val="2B2B2B"/>
                </a:solidFill>
                <a:latin typeface="Agrandir"/>
              </a:rPr>
              <a:t>demande</a:t>
            </a:r>
            <a:r>
              <a:rPr lang="en-US" sz="2875" dirty="0">
                <a:solidFill>
                  <a:srgbClr val="2B2B2B"/>
                </a:solidFill>
                <a:latin typeface="Agrandir"/>
              </a:rPr>
              <a:t> &gt; </a:t>
            </a:r>
            <a:r>
              <a:rPr lang="en-US" sz="2875" dirty="0" err="1">
                <a:solidFill>
                  <a:srgbClr val="2B2B2B"/>
                </a:solidFill>
                <a:latin typeface="Agrandir"/>
              </a:rPr>
              <a:t>l’offre</a:t>
            </a:r>
            <a:r>
              <a:rPr lang="en-US" sz="2875" dirty="0">
                <a:solidFill>
                  <a:srgbClr val="2B2B2B"/>
                </a:solidFill>
                <a:latin typeface="Agrandir"/>
              </a:rPr>
              <a:t> =&gt; “choix” </a:t>
            </a:r>
            <a:r>
              <a:rPr lang="en-US" sz="2875" dirty="0" err="1">
                <a:solidFill>
                  <a:srgbClr val="2B2B2B"/>
                </a:solidFill>
                <a:latin typeface="Agrandir"/>
              </a:rPr>
              <a:t>nécessaires</a:t>
            </a:r>
            <a:endParaRPr lang="en-US" sz="2875" dirty="0">
              <a:solidFill>
                <a:srgbClr val="2B2B2B"/>
              </a:solidFill>
              <a:latin typeface="Agrandir"/>
            </a:endParaRPr>
          </a:p>
          <a:p>
            <a:pPr>
              <a:lnSpc>
                <a:spcPts val="4025"/>
              </a:lnSpc>
            </a:pPr>
            <a:endParaRPr lang="en-US" sz="2875" dirty="0">
              <a:solidFill>
                <a:srgbClr val="2B2B2B"/>
              </a:solidFill>
              <a:latin typeface="Agrandir"/>
            </a:endParaRPr>
          </a:p>
          <a:p>
            <a:pPr marL="620751" lvl="1" indent="-310375">
              <a:lnSpc>
                <a:spcPts val="4025"/>
              </a:lnSpc>
              <a:buFont typeface="Arial"/>
              <a:buChar char="•"/>
            </a:pPr>
            <a:r>
              <a:rPr lang="en-US" sz="2875" dirty="0" err="1">
                <a:solidFill>
                  <a:srgbClr val="2B2B2B"/>
                </a:solidFill>
                <a:latin typeface="Agrandir"/>
              </a:rPr>
              <a:t>Dispositifs</a:t>
            </a:r>
            <a:r>
              <a:rPr lang="en-US" sz="2875" dirty="0">
                <a:solidFill>
                  <a:srgbClr val="2B2B2B"/>
                </a:solidFill>
                <a:latin typeface="Agrandir"/>
              </a:rPr>
              <a:t> </a:t>
            </a:r>
            <a:r>
              <a:rPr lang="en-US" sz="2875" dirty="0" err="1">
                <a:solidFill>
                  <a:srgbClr val="2B2B2B"/>
                </a:solidFill>
                <a:latin typeface="Agrandir Bold"/>
              </a:rPr>
              <a:t>construits</a:t>
            </a:r>
            <a:r>
              <a:rPr lang="en-US" sz="2875" dirty="0">
                <a:solidFill>
                  <a:srgbClr val="2B2B2B"/>
                </a:solidFill>
                <a:latin typeface="Agrandir Bold"/>
              </a:rPr>
              <a:t> de façon </a:t>
            </a:r>
            <a:r>
              <a:rPr lang="en-US" sz="2875" dirty="0" err="1">
                <a:solidFill>
                  <a:srgbClr val="2B2B2B"/>
                </a:solidFill>
                <a:latin typeface="Agrandir Bold"/>
              </a:rPr>
              <a:t>autonome</a:t>
            </a:r>
            <a:r>
              <a:rPr lang="en-US" sz="2875" dirty="0">
                <a:solidFill>
                  <a:srgbClr val="2B2B2B"/>
                </a:solidFill>
                <a:latin typeface="Agrandir Bold"/>
              </a:rPr>
              <a:t> et </a:t>
            </a:r>
            <a:r>
              <a:rPr lang="en-US" sz="2875" dirty="0" err="1">
                <a:solidFill>
                  <a:srgbClr val="2B2B2B"/>
                </a:solidFill>
                <a:latin typeface="Agrandir Bold"/>
              </a:rPr>
              <a:t>singulière</a:t>
            </a:r>
            <a:r>
              <a:rPr lang="en-US" sz="2875" dirty="0">
                <a:solidFill>
                  <a:srgbClr val="2B2B2B"/>
                </a:solidFill>
                <a:latin typeface="Agrandir"/>
              </a:rPr>
              <a:t> par </a:t>
            </a:r>
            <a:r>
              <a:rPr lang="en-US" sz="2875" dirty="0" err="1">
                <a:solidFill>
                  <a:srgbClr val="2B2B2B"/>
                </a:solidFill>
                <a:latin typeface="Agrandir"/>
              </a:rPr>
              <a:t>chaque</a:t>
            </a:r>
            <a:r>
              <a:rPr lang="en-US" sz="2875" dirty="0">
                <a:solidFill>
                  <a:srgbClr val="2B2B2B"/>
                </a:solidFill>
                <a:latin typeface="Agrandir"/>
              </a:rPr>
              <a:t> service</a:t>
            </a:r>
          </a:p>
          <a:p>
            <a:pPr>
              <a:lnSpc>
                <a:spcPts val="4025"/>
              </a:lnSpc>
            </a:pPr>
            <a:endParaRPr lang="en-US" sz="2875" dirty="0">
              <a:solidFill>
                <a:srgbClr val="2B2B2B"/>
              </a:solidFill>
              <a:latin typeface="Agrandir"/>
            </a:endParaRPr>
          </a:p>
          <a:p>
            <a:pPr marL="620751" lvl="1" indent="-310375">
              <a:lnSpc>
                <a:spcPts val="4025"/>
              </a:lnSpc>
              <a:buFont typeface="Arial"/>
              <a:buChar char="•"/>
            </a:pPr>
            <a:r>
              <a:rPr lang="en-US" sz="2875" dirty="0" err="1">
                <a:solidFill>
                  <a:srgbClr val="2B2B2B"/>
                </a:solidFill>
                <a:latin typeface="Agrandir"/>
              </a:rPr>
              <a:t>Insérés</a:t>
            </a:r>
            <a:r>
              <a:rPr lang="en-US" sz="2875" dirty="0">
                <a:solidFill>
                  <a:srgbClr val="2B2B2B"/>
                </a:solidFill>
                <a:latin typeface="Agrandir"/>
              </a:rPr>
              <a:t> dans un </a:t>
            </a:r>
            <a:r>
              <a:rPr lang="en-US" sz="2875" dirty="0" err="1">
                <a:solidFill>
                  <a:srgbClr val="2B2B2B"/>
                </a:solidFill>
                <a:latin typeface="Agrandir Bold"/>
              </a:rPr>
              <a:t>contexte</a:t>
            </a:r>
            <a:r>
              <a:rPr lang="en-US" sz="2875" dirty="0">
                <a:solidFill>
                  <a:srgbClr val="2B2B2B"/>
                </a:solidFill>
                <a:latin typeface="Agrandir"/>
              </a:rPr>
              <a:t> et </a:t>
            </a:r>
            <a:r>
              <a:rPr lang="en-US" sz="2875" dirty="0" err="1">
                <a:solidFill>
                  <a:srgbClr val="2B2B2B"/>
                </a:solidFill>
                <a:latin typeface="Agrandir"/>
              </a:rPr>
              <a:t>une</a:t>
            </a:r>
            <a:r>
              <a:rPr lang="en-US" sz="2875" dirty="0">
                <a:solidFill>
                  <a:srgbClr val="2B2B2B"/>
                </a:solidFill>
                <a:latin typeface="Agrandir"/>
              </a:rPr>
              <a:t> </a:t>
            </a:r>
            <a:r>
              <a:rPr lang="en-US" sz="2875" dirty="0" err="1">
                <a:solidFill>
                  <a:srgbClr val="2B2B2B"/>
                </a:solidFill>
                <a:latin typeface="Agrandir Bold"/>
              </a:rPr>
              <a:t>histoire</a:t>
            </a:r>
            <a:endParaRPr lang="en-US" sz="2875" dirty="0">
              <a:solidFill>
                <a:srgbClr val="2B2B2B"/>
              </a:solidFill>
              <a:latin typeface="Agrandir Bold"/>
            </a:endParaRPr>
          </a:p>
          <a:p>
            <a:pPr>
              <a:lnSpc>
                <a:spcPts val="4025"/>
              </a:lnSpc>
            </a:pPr>
            <a:endParaRPr lang="en-US" sz="2875" dirty="0">
              <a:solidFill>
                <a:srgbClr val="2B2B2B"/>
              </a:solidFill>
              <a:latin typeface="Agrandir Bold"/>
            </a:endParaRPr>
          </a:p>
          <a:p>
            <a:pPr marL="620751" lvl="1" indent="-310375">
              <a:lnSpc>
                <a:spcPts val="4025"/>
              </a:lnSpc>
              <a:buFont typeface="Arial"/>
              <a:buChar char="•"/>
            </a:pPr>
            <a:r>
              <a:rPr lang="en-US" sz="2875" dirty="0">
                <a:solidFill>
                  <a:srgbClr val="2B2B2B"/>
                </a:solidFill>
                <a:latin typeface="Agrandir Bold"/>
              </a:rPr>
              <a:t>Relation à double </a:t>
            </a:r>
            <a:r>
              <a:rPr lang="en-US" sz="2875" dirty="0" err="1">
                <a:solidFill>
                  <a:srgbClr val="2B2B2B"/>
                </a:solidFill>
                <a:latin typeface="Agrandir Bold"/>
              </a:rPr>
              <a:t>sens</a:t>
            </a:r>
            <a:r>
              <a:rPr lang="en-US" sz="2875" dirty="0">
                <a:solidFill>
                  <a:srgbClr val="2B2B2B"/>
                </a:solidFill>
                <a:latin typeface="Agrandir"/>
              </a:rPr>
              <a:t> : </a:t>
            </a:r>
            <a:r>
              <a:rPr lang="en-US" sz="2875" dirty="0" err="1">
                <a:solidFill>
                  <a:srgbClr val="2B2B2B"/>
                </a:solidFill>
                <a:latin typeface="Agrandir"/>
              </a:rPr>
              <a:t>dispositif</a:t>
            </a:r>
            <a:r>
              <a:rPr lang="en-US" sz="2875" dirty="0">
                <a:solidFill>
                  <a:srgbClr val="2B2B2B"/>
                </a:solidFill>
                <a:latin typeface="Agrandir"/>
              </a:rPr>
              <a:t> </a:t>
            </a:r>
            <a:r>
              <a:rPr lang="en-US" sz="2875" dirty="0" err="1">
                <a:solidFill>
                  <a:srgbClr val="2B2B2B"/>
                </a:solidFill>
                <a:latin typeface="Agrandir"/>
              </a:rPr>
              <a:t>d’accueil</a:t>
            </a:r>
            <a:r>
              <a:rPr lang="en-US" sz="2875" dirty="0">
                <a:solidFill>
                  <a:srgbClr val="2B2B2B"/>
                </a:solidFill>
                <a:latin typeface="Agrandir"/>
              </a:rPr>
              <a:t> &lt;--&gt; population reçue</a:t>
            </a:r>
          </a:p>
          <a:p>
            <a:pPr>
              <a:lnSpc>
                <a:spcPts val="3745"/>
              </a:lnSpc>
            </a:pPr>
            <a:endParaRPr lang="en-US" sz="2875" dirty="0">
              <a:solidFill>
                <a:srgbClr val="2B2B2B"/>
              </a:solidFill>
              <a:latin typeface="Agrandir"/>
            </a:endParaRPr>
          </a:p>
          <a:p>
            <a:pPr>
              <a:lnSpc>
                <a:spcPts val="3745"/>
              </a:lnSpc>
            </a:pPr>
            <a:endParaRPr lang="en-US" sz="2875" dirty="0">
              <a:solidFill>
                <a:srgbClr val="2B2B2B"/>
              </a:solidFill>
              <a:latin typeface="Agrandir"/>
            </a:endParaRPr>
          </a:p>
          <a:p>
            <a:pPr>
              <a:lnSpc>
                <a:spcPts val="3745"/>
              </a:lnSpc>
            </a:pPr>
            <a:endParaRPr lang="en-US" sz="2875" dirty="0">
              <a:solidFill>
                <a:srgbClr val="2B2B2B"/>
              </a:solidFill>
              <a:latin typeface="Agrandir"/>
            </a:endParaRPr>
          </a:p>
          <a:p>
            <a:pPr>
              <a:lnSpc>
                <a:spcPts val="3745"/>
              </a:lnSpc>
            </a:pPr>
            <a:endParaRPr lang="en-US" sz="2875" dirty="0">
              <a:solidFill>
                <a:srgbClr val="2B2B2B"/>
              </a:solidFill>
              <a:latin typeface="Agrandir"/>
            </a:endParaRPr>
          </a:p>
          <a:p>
            <a:pPr marL="0" lvl="0" indent="0" algn="l">
              <a:lnSpc>
                <a:spcPts val="3745"/>
              </a:lnSpc>
            </a:pPr>
            <a:endParaRPr lang="en-US" sz="2875" dirty="0">
              <a:solidFill>
                <a:srgbClr val="2B2B2B"/>
              </a:solidFill>
              <a:latin typeface="Agrandir"/>
            </a:endParaRPr>
          </a:p>
        </p:txBody>
      </p:sp>
      <p:sp>
        <p:nvSpPr>
          <p:cNvPr id="6" name="Freeform 6"/>
          <p:cNvSpPr/>
          <p:nvPr/>
        </p:nvSpPr>
        <p:spPr>
          <a:xfrm>
            <a:off x="382826" y="795342"/>
            <a:ext cx="6777663" cy="8862293"/>
          </a:xfrm>
          <a:custGeom>
            <a:avLst/>
            <a:gdLst/>
            <a:ahLst/>
            <a:cxnLst/>
            <a:rect l="l" t="t" r="r" b="b"/>
            <a:pathLst>
              <a:path w="6777663" h="8862293">
                <a:moveTo>
                  <a:pt x="0" y="0"/>
                </a:moveTo>
                <a:lnTo>
                  <a:pt x="6777663" y="0"/>
                </a:lnTo>
                <a:lnTo>
                  <a:pt x="6777663" y="8862293"/>
                </a:lnTo>
                <a:lnTo>
                  <a:pt x="0" y="8862293"/>
                </a:lnTo>
                <a:lnTo>
                  <a:pt x="0" y="0"/>
                </a:lnTo>
                <a:close/>
              </a:path>
            </a:pathLst>
          </a:custGeom>
          <a:blipFill>
            <a:blip r:embed="rId5"/>
            <a:stretch>
              <a:fillRect t="-1392" b="-1392"/>
            </a:stretch>
          </a:blipFill>
        </p:spPr>
        <p:txBody>
          <a:bodyPr/>
          <a:lstStyle/>
          <a:p>
            <a:endParaRPr lang="fr-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FE5"/>
        </a:solidFill>
        <a:effectLst/>
      </p:bgPr>
    </p:bg>
    <p:spTree>
      <p:nvGrpSpPr>
        <p:cNvPr id="1" name=""/>
        <p:cNvGrpSpPr/>
        <p:nvPr/>
      </p:nvGrpSpPr>
      <p:grpSpPr>
        <a:xfrm>
          <a:off x="0" y="0"/>
          <a:ext cx="0" cy="0"/>
          <a:chOff x="0" y="0"/>
          <a:chExt cx="0" cy="0"/>
        </a:xfrm>
      </p:grpSpPr>
      <p:sp>
        <p:nvSpPr>
          <p:cNvPr id="2" name="Freeform 2"/>
          <p:cNvSpPr/>
          <p:nvPr/>
        </p:nvSpPr>
        <p:spPr>
          <a:xfrm>
            <a:off x="7115175" y="3541181"/>
            <a:ext cx="3656745" cy="3204639"/>
          </a:xfrm>
          <a:custGeom>
            <a:avLst/>
            <a:gdLst/>
            <a:ahLst/>
            <a:cxnLst/>
            <a:rect l="l" t="t" r="r" b="b"/>
            <a:pathLst>
              <a:path w="3656745" h="3204639">
                <a:moveTo>
                  <a:pt x="0" y="0"/>
                </a:moveTo>
                <a:lnTo>
                  <a:pt x="3656745" y="0"/>
                </a:lnTo>
                <a:lnTo>
                  <a:pt x="3656745" y="3204638"/>
                </a:lnTo>
                <a:lnTo>
                  <a:pt x="0" y="320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grpSp>
        <p:nvGrpSpPr>
          <p:cNvPr id="3" name="Group 3"/>
          <p:cNvGrpSpPr/>
          <p:nvPr/>
        </p:nvGrpSpPr>
        <p:grpSpPr>
          <a:xfrm>
            <a:off x="1028700" y="3302300"/>
            <a:ext cx="3649029" cy="3682399"/>
            <a:chOff x="0" y="0"/>
            <a:chExt cx="4865372" cy="4909866"/>
          </a:xfrm>
        </p:grpSpPr>
        <p:sp>
          <p:nvSpPr>
            <p:cNvPr id="4" name="Freeform 4"/>
            <p:cNvSpPr/>
            <p:nvPr/>
          </p:nvSpPr>
          <p:spPr>
            <a:xfrm rot="-6485074">
              <a:off x="618594" y="635513"/>
              <a:ext cx="1300384" cy="1293882"/>
            </a:xfrm>
            <a:custGeom>
              <a:avLst/>
              <a:gdLst/>
              <a:ahLst/>
              <a:cxnLst/>
              <a:rect l="l" t="t" r="r" b="b"/>
              <a:pathLst>
                <a:path w="1300384" h="1293882">
                  <a:moveTo>
                    <a:pt x="0" y="0"/>
                  </a:moveTo>
                  <a:lnTo>
                    <a:pt x="1300384" y="0"/>
                  </a:lnTo>
                  <a:lnTo>
                    <a:pt x="1300384" y="1293882"/>
                  </a:lnTo>
                  <a:lnTo>
                    <a:pt x="0" y="1293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a:p>
          </p:txBody>
        </p:sp>
        <p:sp>
          <p:nvSpPr>
            <p:cNvPr id="5" name="Freeform 5"/>
            <p:cNvSpPr/>
            <p:nvPr/>
          </p:nvSpPr>
          <p:spPr>
            <a:xfrm rot="-2224363">
              <a:off x="2674344" y="296379"/>
              <a:ext cx="1475590" cy="1468212"/>
            </a:xfrm>
            <a:custGeom>
              <a:avLst/>
              <a:gdLst/>
              <a:ahLst/>
              <a:cxnLst/>
              <a:rect l="l" t="t" r="r" b="b"/>
              <a:pathLst>
                <a:path w="1475590" h="1468212">
                  <a:moveTo>
                    <a:pt x="0" y="0"/>
                  </a:moveTo>
                  <a:lnTo>
                    <a:pt x="1475589" y="0"/>
                  </a:lnTo>
                  <a:lnTo>
                    <a:pt x="1475589" y="1468212"/>
                  </a:lnTo>
                  <a:lnTo>
                    <a:pt x="0" y="1468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BE"/>
            </a:p>
          </p:txBody>
        </p:sp>
        <p:sp>
          <p:nvSpPr>
            <p:cNvPr id="6" name="Freeform 6"/>
            <p:cNvSpPr/>
            <p:nvPr/>
          </p:nvSpPr>
          <p:spPr>
            <a:xfrm rot="1965796">
              <a:off x="2618840" y="2669469"/>
              <a:ext cx="1888336" cy="1878895"/>
            </a:xfrm>
            <a:custGeom>
              <a:avLst/>
              <a:gdLst/>
              <a:ahLst/>
              <a:cxnLst/>
              <a:rect l="l" t="t" r="r" b="b"/>
              <a:pathLst>
                <a:path w="1888336" h="1878895">
                  <a:moveTo>
                    <a:pt x="0" y="0"/>
                  </a:moveTo>
                  <a:lnTo>
                    <a:pt x="1888337" y="0"/>
                  </a:lnTo>
                  <a:lnTo>
                    <a:pt x="1888337" y="1878895"/>
                  </a:lnTo>
                  <a:lnTo>
                    <a:pt x="0" y="18788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BE"/>
            </a:p>
          </p:txBody>
        </p:sp>
        <p:sp>
          <p:nvSpPr>
            <p:cNvPr id="7" name="Freeform 7"/>
            <p:cNvSpPr/>
            <p:nvPr/>
          </p:nvSpPr>
          <p:spPr>
            <a:xfrm rot="1965796">
              <a:off x="286363" y="2857865"/>
              <a:ext cx="1509651" cy="1502103"/>
            </a:xfrm>
            <a:custGeom>
              <a:avLst/>
              <a:gdLst/>
              <a:ahLst/>
              <a:cxnLst/>
              <a:rect l="l" t="t" r="r" b="b"/>
              <a:pathLst>
                <a:path w="1509651" h="1502103">
                  <a:moveTo>
                    <a:pt x="0" y="0"/>
                  </a:moveTo>
                  <a:lnTo>
                    <a:pt x="1509651" y="0"/>
                  </a:lnTo>
                  <a:lnTo>
                    <a:pt x="1509651" y="1502103"/>
                  </a:lnTo>
                  <a:lnTo>
                    <a:pt x="0" y="15021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BE"/>
            </a:p>
          </p:txBody>
        </p:sp>
      </p:grpSp>
      <p:sp>
        <p:nvSpPr>
          <p:cNvPr id="8" name="Freeform 8"/>
          <p:cNvSpPr/>
          <p:nvPr/>
        </p:nvSpPr>
        <p:spPr>
          <a:xfrm>
            <a:off x="13382770" y="3140209"/>
            <a:ext cx="3400952" cy="3769284"/>
          </a:xfrm>
          <a:custGeom>
            <a:avLst/>
            <a:gdLst/>
            <a:ahLst/>
            <a:cxnLst/>
            <a:rect l="l" t="t" r="r" b="b"/>
            <a:pathLst>
              <a:path w="3400952" h="3769284">
                <a:moveTo>
                  <a:pt x="0" y="0"/>
                </a:moveTo>
                <a:lnTo>
                  <a:pt x="3400952" y="0"/>
                </a:lnTo>
                <a:lnTo>
                  <a:pt x="3400952" y="3769284"/>
                </a:lnTo>
                <a:lnTo>
                  <a:pt x="0" y="3769284"/>
                </a:lnTo>
                <a:lnTo>
                  <a:pt x="0" y="0"/>
                </a:lnTo>
                <a:close/>
              </a:path>
            </a:pathLst>
          </a:custGeom>
          <a:blipFill>
            <a:blip r:embed="rId13"/>
            <a:stretch>
              <a:fillRect r="-8198"/>
            </a:stretch>
          </a:blipFill>
        </p:spPr>
        <p:txBody>
          <a:bodyPr/>
          <a:lstStyle/>
          <a:p>
            <a:endParaRPr lang="fr-BE"/>
          </a:p>
        </p:txBody>
      </p:sp>
      <p:sp>
        <p:nvSpPr>
          <p:cNvPr id="9" name="TextBox 9"/>
          <p:cNvSpPr txBox="1"/>
          <p:nvPr/>
        </p:nvSpPr>
        <p:spPr>
          <a:xfrm>
            <a:off x="6914723" y="7199421"/>
            <a:ext cx="4057650" cy="16668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2B2B2B"/>
                </a:solidFill>
                <a:latin typeface="Agrandir"/>
              </a:rPr>
              <a:t>Représenter la diversité de ces dispositifs</a:t>
            </a:r>
          </a:p>
        </p:txBody>
      </p:sp>
      <p:sp>
        <p:nvSpPr>
          <p:cNvPr id="10" name="TextBox 10"/>
          <p:cNvSpPr txBox="1"/>
          <p:nvPr/>
        </p:nvSpPr>
        <p:spPr>
          <a:xfrm>
            <a:off x="771098" y="7199421"/>
            <a:ext cx="4057650" cy="16668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2B2B2B"/>
                </a:solidFill>
                <a:latin typeface="Agrandir"/>
              </a:rPr>
              <a:t>Simplifier, rendre intelligible les dispositifs</a:t>
            </a:r>
          </a:p>
        </p:txBody>
      </p:sp>
      <p:sp>
        <p:nvSpPr>
          <p:cNvPr id="11" name="TextBox 11"/>
          <p:cNvSpPr txBox="1"/>
          <p:nvPr/>
        </p:nvSpPr>
        <p:spPr>
          <a:xfrm>
            <a:off x="13201650" y="7199421"/>
            <a:ext cx="4057650" cy="16668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2B2B2B"/>
                </a:solidFill>
                <a:latin typeface="Agrandir"/>
              </a:rPr>
              <a:t>Questionner les effets de ces dispositifs sur les usager.ère.s </a:t>
            </a:r>
          </a:p>
        </p:txBody>
      </p:sp>
      <p:sp>
        <p:nvSpPr>
          <p:cNvPr id="12" name="TextBox 12"/>
          <p:cNvSpPr txBox="1"/>
          <p:nvPr/>
        </p:nvSpPr>
        <p:spPr>
          <a:xfrm>
            <a:off x="422166" y="404813"/>
            <a:ext cx="17306508" cy="1000125"/>
          </a:xfrm>
          <a:prstGeom prst="rect">
            <a:avLst/>
          </a:prstGeom>
        </p:spPr>
        <p:txBody>
          <a:bodyPr lIns="0" tIns="0" rIns="0" bIns="0" rtlCol="0" anchor="t">
            <a:spAutoFit/>
          </a:bodyPr>
          <a:lstStyle/>
          <a:p>
            <a:pPr marL="0" lvl="0" indent="0" algn="ctr">
              <a:lnSpc>
                <a:spcPts val="6600"/>
              </a:lnSpc>
              <a:spcBef>
                <a:spcPct val="0"/>
              </a:spcBef>
            </a:pPr>
            <a:r>
              <a:rPr lang="en-US" sz="5500">
                <a:solidFill>
                  <a:srgbClr val="2B2B2B"/>
                </a:solidFill>
                <a:latin typeface="Agrandir Bold"/>
              </a:rPr>
              <a:t>Pourquoi une typologie des dispositifs d’accueil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758670" y="1134851"/>
            <a:ext cx="6777074" cy="7863693"/>
          </a:xfrm>
          <a:custGeom>
            <a:avLst/>
            <a:gdLst/>
            <a:ahLst/>
            <a:cxnLst/>
            <a:rect l="l" t="t" r="r" b="b"/>
            <a:pathLst>
              <a:path w="6777074" h="7863693">
                <a:moveTo>
                  <a:pt x="0" y="0"/>
                </a:moveTo>
                <a:lnTo>
                  <a:pt x="6777074" y="0"/>
                </a:lnTo>
                <a:lnTo>
                  <a:pt x="6777074" y="7863693"/>
                </a:lnTo>
                <a:lnTo>
                  <a:pt x="0" y="78636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3" name="TextBox 3"/>
          <p:cNvSpPr txBox="1"/>
          <p:nvPr/>
        </p:nvSpPr>
        <p:spPr>
          <a:xfrm>
            <a:off x="8181848" y="1812874"/>
            <a:ext cx="9077452" cy="3641884"/>
          </a:xfrm>
          <a:prstGeom prst="rect">
            <a:avLst/>
          </a:prstGeom>
        </p:spPr>
        <p:txBody>
          <a:bodyPr lIns="0" tIns="0" rIns="0" bIns="0" rtlCol="0" anchor="t">
            <a:spAutoFit/>
          </a:bodyPr>
          <a:lstStyle/>
          <a:p>
            <a:pPr algn="ctr">
              <a:lnSpc>
                <a:spcPts val="4923"/>
              </a:lnSpc>
            </a:pPr>
            <a:endParaRPr/>
          </a:p>
          <a:p>
            <a:pPr algn="ctr">
              <a:lnSpc>
                <a:spcPts val="6067"/>
              </a:lnSpc>
            </a:pPr>
            <a:r>
              <a:rPr lang="en-US" sz="4333">
                <a:solidFill>
                  <a:srgbClr val="2B2B2B"/>
                </a:solidFill>
                <a:latin typeface="Agrandir"/>
              </a:rPr>
              <a:t>Les types de dispositifs d’accueil que nous allons présenter sont des</a:t>
            </a:r>
          </a:p>
          <a:p>
            <a:pPr algn="ctr">
              <a:lnSpc>
                <a:spcPts val="6067"/>
              </a:lnSpc>
            </a:pPr>
            <a:r>
              <a:rPr lang="en-US" sz="4333">
                <a:solidFill>
                  <a:srgbClr val="DE7760"/>
                </a:solidFill>
                <a:latin typeface="Agrandir Bold"/>
              </a:rPr>
              <a:t>constructions théoriques </a:t>
            </a:r>
            <a:r>
              <a:rPr lang="en-US" sz="4333">
                <a:solidFill>
                  <a:srgbClr val="2B2B2B"/>
                </a:solidFill>
                <a:latin typeface="Agrandir"/>
              </a:rPr>
              <a:t>!</a:t>
            </a:r>
          </a:p>
          <a:p>
            <a:pPr marL="0" lvl="0" indent="0" algn="ctr">
              <a:lnSpc>
                <a:spcPts val="5209"/>
              </a:lnSpc>
              <a:spcBef>
                <a:spcPct val="0"/>
              </a:spcBef>
            </a:pPr>
            <a:endParaRPr lang="en-US" sz="4333">
              <a:solidFill>
                <a:srgbClr val="2B2B2B"/>
              </a:solidFill>
              <a:latin typeface="Agrandir"/>
            </a:endParaRPr>
          </a:p>
        </p:txBody>
      </p:sp>
      <p:sp>
        <p:nvSpPr>
          <p:cNvPr id="4" name="TextBox 4"/>
          <p:cNvSpPr txBox="1"/>
          <p:nvPr/>
        </p:nvSpPr>
        <p:spPr>
          <a:xfrm>
            <a:off x="758670" y="309562"/>
            <a:ext cx="17169348" cy="1247775"/>
          </a:xfrm>
          <a:prstGeom prst="rect">
            <a:avLst/>
          </a:prstGeom>
        </p:spPr>
        <p:txBody>
          <a:bodyPr lIns="0" tIns="0" rIns="0" bIns="0" rtlCol="0" anchor="t">
            <a:spAutoFit/>
          </a:bodyPr>
          <a:lstStyle/>
          <a:p>
            <a:pPr marL="0" lvl="0" indent="0" algn="ctr">
              <a:lnSpc>
                <a:spcPts val="8399"/>
              </a:lnSpc>
              <a:spcBef>
                <a:spcPct val="0"/>
              </a:spcBef>
            </a:pPr>
            <a:r>
              <a:rPr lang="en-US" sz="6999">
                <a:solidFill>
                  <a:srgbClr val="2B2B2B"/>
                </a:solidFill>
                <a:latin typeface="Agrandir"/>
              </a:rPr>
              <a:t>Mise en garde !</a:t>
            </a:r>
          </a:p>
        </p:txBody>
      </p:sp>
      <p:sp>
        <p:nvSpPr>
          <p:cNvPr id="5" name="TextBox 5"/>
          <p:cNvSpPr txBox="1"/>
          <p:nvPr/>
        </p:nvSpPr>
        <p:spPr>
          <a:xfrm>
            <a:off x="8181848" y="5730983"/>
            <a:ext cx="9077452" cy="3267561"/>
          </a:xfrm>
          <a:prstGeom prst="rect">
            <a:avLst/>
          </a:prstGeom>
        </p:spPr>
        <p:txBody>
          <a:bodyPr lIns="0" tIns="0" rIns="0" bIns="0" rtlCol="0" anchor="t">
            <a:spAutoFit/>
          </a:bodyPr>
          <a:lstStyle/>
          <a:p>
            <a:pPr>
              <a:lnSpc>
                <a:spcPts val="4223"/>
              </a:lnSpc>
            </a:pPr>
            <a:endParaRPr dirty="0"/>
          </a:p>
          <a:p>
            <a:pPr marL="827759" lvl="1" indent="-413879">
              <a:lnSpc>
                <a:spcPts val="5367"/>
              </a:lnSpc>
              <a:buFont typeface="Arial"/>
              <a:buChar char="•"/>
            </a:pPr>
            <a:r>
              <a:rPr lang="en-US" sz="3833" dirty="0">
                <a:solidFill>
                  <a:srgbClr val="2B2B2B"/>
                </a:solidFill>
                <a:latin typeface="Agrandir"/>
              </a:rPr>
              <a:t>A </a:t>
            </a:r>
            <a:r>
              <a:rPr lang="en-US" sz="3833" dirty="0" err="1">
                <a:solidFill>
                  <a:srgbClr val="2B2B2B"/>
                </a:solidFill>
                <a:latin typeface="Agrandir"/>
              </a:rPr>
              <a:t>partir</a:t>
            </a:r>
            <a:r>
              <a:rPr lang="en-US" sz="3833" dirty="0">
                <a:solidFill>
                  <a:srgbClr val="2B2B2B"/>
                </a:solidFill>
                <a:latin typeface="Agrandir"/>
              </a:rPr>
              <a:t> </a:t>
            </a:r>
            <a:r>
              <a:rPr lang="en-US" sz="3833" dirty="0" err="1">
                <a:solidFill>
                  <a:srgbClr val="2B2B2B"/>
                </a:solidFill>
                <a:latin typeface="Agrandir"/>
              </a:rPr>
              <a:t>d’observations</a:t>
            </a:r>
            <a:r>
              <a:rPr lang="en-US" sz="3833" dirty="0">
                <a:solidFill>
                  <a:srgbClr val="2B2B2B"/>
                </a:solidFill>
                <a:latin typeface="Agrandir"/>
              </a:rPr>
              <a:t> </a:t>
            </a:r>
            <a:r>
              <a:rPr lang="en-US" sz="3833" dirty="0" err="1">
                <a:solidFill>
                  <a:srgbClr val="2B2B2B"/>
                </a:solidFill>
                <a:latin typeface="Agrandir"/>
              </a:rPr>
              <a:t>empiriques</a:t>
            </a:r>
            <a:endParaRPr lang="en-US" sz="3833" dirty="0">
              <a:solidFill>
                <a:srgbClr val="2B2B2B"/>
              </a:solidFill>
              <a:latin typeface="Agrandir"/>
            </a:endParaRPr>
          </a:p>
          <a:p>
            <a:pPr marL="827759" lvl="1" indent="-413879">
              <a:lnSpc>
                <a:spcPts val="5367"/>
              </a:lnSpc>
              <a:buFont typeface="Arial"/>
              <a:buChar char="•"/>
            </a:pPr>
            <a:r>
              <a:rPr lang="en-US" sz="3833" dirty="0">
                <a:solidFill>
                  <a:srgbClr val="2B2B2B"/>
                </a:solidFill>
                <a:latin typeface="Agrandir"/>
              </a:rPr>
              <a:t>Pas de </a:t>
            </a:r>
            <a:r>
              <a:rPr lang="en-US" sz="3833" dirty="0" err="1">
                <a:solidFill>
                  <a:srgbClr val="2B2B2B"/>
                </a:solidFill>
                <a:latin typeface="Agrandir"/>
              </a:rPr>
              <a:t>contexte</a:t>
            </a:r>
            <a:r>
              <a:rPr lang="en-US" sz="3833" dirty="0">
                <a:solidFill>
                  <a:srgbClr val="2B2B2B"/>
                </a:solidFill>
                <a:latin typeface="Agrandir"/>
              </a:rPr>
              <a:t> et pas </a:t>
            </a:r>
            <a:r>
              <a:rPr lang="en-US" sz="3833" dirty="0" err="1">
                <a:solidFill>
                  <a:srgbClr val="2B2B2B"/>
                </a:solidFill>
                <a:latin typeface="Agrandir"/>
              </a:rPr>
              <a:t>d‘histoire</a:t>
            </a:r>
            <a:endParaRPr lang="en-US" sz="3833" dirty="0">
              <a:solidFill>
                <a:srgbClr val="2B2B2B"/>
              </a:solidFill>
              <a:latin typeface="Agrandir"/>
            </a:endParaRPr>
          </a:p>
          <a:p>
            <a:pPr marL="827759" lvl="1" indent="-413879" algn="l">
              <a:lnSpc>
                <a:spcPts val="5367"/>
              </a:lnSpc>
              <a:spcBef>
                <a:spcPct val="0"/>
              </a:spcBef>
              <a:buFont typeface="Arial"/>
              <a:buChar char="•"/>
            </a:pPr>
            <a:r>
              <a:rPr lang="en-US" sz="3833" dirty="0">
                <a:solidFill>
                  <a:srgbClr val="000000"/>
                </a:solidFill>
                <a:latin typeface="Agrandir"/>
              </a:rPr>
              <a:t>Un choix : </a:t>
            </a:r>
            <a:r>
              <a:rPr lang="en-US" sz="3833" dirty="0" err="1">
                <a:solidFill>
                  <a:srgbClr val="000000"/>
                </a:solidFill>
                <a:latin typeface="Agrandir"/>
              </a:rPr>
              <a:t>s’intéresser</a:t>
            </a:r>
            <a:r>
              <a:rPr lang="en-US" sz="3833" dirty="0">
                <a:solidFill>
                  <a:srgbClr val="000000"/>
                </a:solidFill>
                <a:latin typeface="Agrandir"/>
              </a:rPr>
              <a:t> aux aspects </a:t>
            </a:r>
            <a:r>
              <a:rPr lang="en-US" sz="3833" dirty="0" err="1">
                <a:solidFill>
                  <a:srgbClr val="000000"/>
                </a:solidFill>
                <a:latin typeface="Agrandir"/>
              </a:rPr>
              <a:t>organisationnels</a:t>
            </a:r>
            <a:r>
              <a:rPr lang="en-US" sz="3833" dirty="0">
                <a:solidFill>
                  <a:srgbClr val="000000"/>
                </a:solidFill>
                <a:latin typeface="Agrandir"/>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pSp>
        <p:nvGrpSpPr>
          <p:cNvPr id="2" name="Group 2"/>
          <p:cNvGrpSpPr/>
          <p:nvPr/>
        </p:nvGrpSpPr>
        <p:grpSpPr>
          <a:xfrm>
            <a:off x="549276" y="1798901"/>
            <a:ext cx="6137104" cy="1851531"/>
            <a:chOff x="0" y="0"/>
            <a:chExt cx="8182805" cy="2468709"/>
          </a:xfrm>
        </p:grpSpPr>
        <p:sp>
          <p:nvSpPr>
            <p:cNvPr id="3" name="Freeform 3"/>
            <p:cNvSpPr/>
            <p:nvPr/>
          </p:nvSpPr>
          <p:spPr>
            <a:xfrm>
              <a:off x="0" y="0"/>
              <a:ext cx="2396892" cy="2468709"/>
            </a:xfrm>
            <a:custGeom>
              <a:avLst/>
              <a:gdLst/>
              <a:ahLst/>
              <a:cxnLst/>
              <a:rect l="l" t="t" r="r" b="b"/>
              <a:pathLst>
                <a:path w="2396892" h="2468709">
                  <a:moveTo>
                    <a:pt x="0" y="0"/>
                  </a:moveTo>
                  <a:lnTo>
                    <a:pt x="2396892" y="0"/>
                  </a:lnTo>
                  <a:lnTo>
                    <a:pt x="2396892" y="2468709"/>
                  </a:lnTo>
                  <a:lnTo>
                    <a:pt x="0" y="2468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4" name="Freeform 4"/>
            <p:cNvSpPr/>
            <p:nvPr/>
          </p:nvSpPr>
          <p:spPr>
            <a:xfrm>
              <a:off x="1015566" y="808151"/>
              <a:ext cx="365760" cy="852407"/>
            </a:xfrm>
            <a:custGeom>
              <a:avLst/>
              <a:gdLst/>
              <a:ahLst/>
              <a:cxnLst/>
              <a:rect l="l" t="t" r="r" b="b"/>
              <a:pathLst>
                <a:path w="365760" h="852407">
                  <a:moveTo>
                    <a:pt x="0" y="0"/>
                  </a:moveTo>
                  <a:lnTo>
                    <a:pt x="365760" y="0"/>
                  </a:lnTo>
                  <a:lnTo>
                    <a:pt x="365760" y="852407"/>
                  </a:lnTo>
                  <a:lnTo>
                    <a:pt x="0" y="8524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a:p>
          </p:txBody>
        </p:sp>
        <p:sp>
          <p:nvSpPr>
            <p:cNvPr id="5" name="TextBox 5"/>
            <p:cNvSpPr txBox="1"/>
            <p:nvPr/>
          </p:nvSpPr>
          <p:spPr>
            <a:xfrm>
              <a:off x="2719699" y="431079"/>
              <a:ext cx="5463106" cy="14636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2B2B2B"/>
                  </a:solidFill>
                  <a:latin typeface="Agrandir"/>
                </a:rPr>
                <a:t>Faire l’inventaire des dispositifs d’accueil</a:t>
              </a:r>
            </a:p>
          </p:txBody>
        </p:sp>
      </p:grpSp>
      <p:grpSp>
        <p:nvGrpSpPr>
          <p:cNvPr id="6" name="Group 6"/>
          <p:cNvGrpSpPr/>
          <p:nvPr/>
        </p:nvGrpSpPr>
        <p:grpSpPr>
          <a:xfrm>
            <a:off x="2014557" y="4244366"/>
            <a:ext cx="8031691" cy="1798269"/>
            <a:chOff x="0" y="0"/>
            <a:chExt cx="10708922" cy="2397692"/>
          </a:xfrm>
        </p:grpSpPr>
        <p:sp>
          <p:nvSpPr>
            <p:cNvPr id="7" name="Freeform 7"/>
            <p:cNvSpPr/>
            <p:nvPr/>
          </p:nvSpPr>
          <p:spPr>
            <a:xfrm>
              <a:off x="0" y="0"/>
              <a:ext cx="2565623" cy="2397692"/>
            </a:xfrm>
            <a:custGeom>
              <a:avLst/>
              <a:gdLst/>
              <a:ahLst/>
              <a:cxnLst/>
              <a:rect l="l" t="t" r="r" b="b"/>
              <a:pathLst>
                <a:path w="2565623" h="2397692">
                  <a:moveTo>
                    <a:pt x="0" y="0"/>
                  </a:moveTo>
                  <a:lnTo>
                    <a:pt x="2565623" y="0"/>
                  </a:lnTo>
                  <a:lnTo>
                    <a:pt x="2565623" y="2397692"/>
                  </a:lnTo>
                  <a:lnTo>
                    <a:pt x="0" y="23976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BE"/>
            </a:p>
          </p:txBody>
        </p:sp>
        <p:sp>
          <p:nvSpPr>
            <p:cNvPr id="8" name="Freeform 8"/>
            <p:cNvSpPr/>
            <p:nvPr/>
          </p:nvSpPr>
          <p:spPr>
            <a:xfrm>
              <a:off x="1024542" y="836478"/>
              <a:ext cx="516539" cy="724735"/>
            </a:xfrm>
            <a:custGeom>
              <a:avLst/>
              <a:gdLst/>
              <a:ahLst/>
              <a:cxnLst/>
              <a:rect l="l" t="t" r="r" b="b"/>
              <a:pathLst>
                <a:path w="516539" h="724735">
                  <a:moveTo>
                    <a:pt x="0" y="0"/>
                  </a:moveTo>
                  <a:lnTo>
                    <a:pt x="516539" y="0"/>
                  </a:lnTo>
                  <a:lnTo>
                    <a:pt x="516539" y="724735"/>
                  </a:lnTo>
                  <a:lnTo>
                    <a:pt x="0" y="724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BE"/>
            </a:p>
          </p:txBody>
        </p:sp>
        <p:sp>
          <p:nvSpPr>
            <p:cNvPr id="9" name="TextBox 9"/>
            <p:cNvSpPr txBox="1"/>
            <p:nvPr/>
          </p:nvSpPr>
          <p:spPr>
            <a:xfrm>
              <a:off x="2946643" y="39971"/>
              <a:ext cx="7762279" cy="21748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2B2B2B"/>
                  </a:solidFill>
                  <a:latin typeface="Agrandir"/>
                </a:rPr>
                <a:t>Penser leurs </a:t>
              </a:r>
              <a:r>
                <a:rPr lang="en-US" sz="3000">
                  <a:solidFill>
                    <a:srgbClr val="2B2B2B"/>
                  </a:solidFill>
                  <a:latin typeface="Agrandir Bold"/>
                </a:rPr>
                <a:t>points communs</a:t>
              </a:r>
              <a:r>
                <a:rPr lang="en-US" sz="3000">
                  <a:solidFill>
                    <a:srgbClr val="2B2B2B"/>
                  </a:solidFill>
                  <a:latin typeface="Agrandir"/>
                </a:rPr>
                <a:t> et leurs</a:t>
              </a:r>
              <a:r>
                <a:rPr lang="en-US" sz="3000">
                  <a:solidFill>
                    <a:srgbClr val="2B2B2B"/>
                  </a:solidFill>
                  <a:latin typeface="Agrandir Bold"/>
                </a:rPr>
                <a:t> différences</a:t>
              </a:r>
              <a:r>
                <a:rPr lang="en-US" sz="3000">
                  <a:solidFill>
                    <a:srgbClr val="2B2B2B"/>
                  </a:solidFill>
                  <a:latin typeface="Agrandir"/>
                </a:rPr>
                <a:t> en matière de </a:t>
              </a:r>
              <a:r>
                <a:rPr lang="en-US" sz="3000">
                  <a:solidFill>
                    <a:srgbClr val="7363B8"/>
                  </a:solidFill>
                  <a:latin typeface="Agrandir"/>
                </a:rPr>
                <a:t>procédure d’accueil</a:t>
              </a:r>
            </a:p>
          </p:txBody>
        </p:sp>
      </p:grpSp>
      <p:grpSp>
        <p:nvGrpSpPr>
          <p:cNvPr id="10" name="Group 10"/>
          <p:cNvGrpSpPr/>
          <p:nvPr/>
        </p:nvGrpSpPr>
        <p:grpSpPr>
          <a:xfrm>
            <a:off x="10046249" y="2023200"/>
            <a:ext cx="7950581" cy="2221166"/>
            <a:chOff x="0" y="0"/>
            <a:chExt cx="10600776" cy="2961554"/>
          </a:xfrm>
        </p:grpSpPr>
        <p:sp>
          <p:nvSpPr>
            <p:cNvPr id="11" name="Freeform 11"/>
            <p:cNvSpPr/>
            <p:nvPr/>
          </p:nvSpPr>
          <p:spPr>
            <a:xfrm>
              <a:off x="0" y="0"/>
              <a:ext cx="2396892" cy="2468709"/>
            </a:xfrm>
            <a:custGeom>
              <a:avLst/>
              <a:gdLst/>
              <a:ahLst/>
              <a:cxnLst/>
              <a:rect l="l" t="t" r="r" b="b"/>
              <a:pathLst>
                <a:path w="2396892" h="2468709">
                  <a:moveTo>
                    <a:pt x="0" y="0"/>
                  </a:moveTo>
                  <a:lnTo>
                    <a:pt x="2396892" y="0"/>
                  </a:lnTo>
                  <a:lnTo>
                    <a:pt x="2396892" y="2468709"/>
                  </a:lnTo>
                  <a:lnTo>
                    <a:pt x="0" y="24687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BE"/>
            </a:p>
          </p:txBody>
        </p:sp>
        <p:sp>
          <p:nvSpPr>
            <p:cNvPr id="12" name="Freeform 12"/>
            <p:cNvSpPr/>
            <p:nvPr/>
          </p:nvSpPr>
          <p:spPr>
            <a:xfrm>
              <a:off x="936902" y="876521"/>
              <a:ext cx="523087" cy="715666"/>
            </a:xfrm>
            <a:custGeom>
              <a:avLst/>
              <a:gdLst/>
              <a:ahLst/>
              <a:cxnLst/>
              <a:rect l="l" t="t" r="r" b="b"/>
              <a:pathLst>
                <a:path w="523087" h="715666">
                  <a:moveTo>
                    <a:pt x="0" y="0"/>
                  </a:moveTo>
                  <a:lnTo>
                    <a:pt x="523087" y="0"/>
                  </a:lnTo>
                  <a:lnTo>
                    <a:pt x="523087" y="715666"/>
                  </a:lnTo>
                  <a:lnTo>
                    <a:pt x="0" y="71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BE"/>
            </a:p>
          </p:txBody>
        </p:sp>
        <p:sp>
          <p:nvSpPr>
            <p:cNvPr id="13" name="TextBox 13"/>
            <p:cNvSpPr txBox="1"/>
            <p:nvPr/>
          </p:nvSpPr>
          <p:spPr>
            <a:xfrm>
              <a:off x="3348567" y="75479"/>
              <a:ext cx="7252209" cy="2886075"/>
            </a:xfrm>
            <a:prstGeom prst="rect">
              <a:avLst/>
            </a:prstGeom>
          </p:spPr>
          <p:txBody>
            <a:bodyPr wrap="square" lIns="0" tIns="0" rIns="0" bIns="0" rtlCol="0" anchor="t">
              <a:spAutoFit/>
            </a:bodyPr>
            <a:lstStyle/>
            <a:p>
              <a:pPr algn="ctr">
                <a:lnSpc>
                  <a:spcPts val="4200"/>
                </a:lnSpc>
                <a:spcBef>
                  <a:spcPct val="0"/>
                </a:spcBef>
              </a:pPr>
              <a:r>
                <a:rPr lang="en-US" sz="3000" dirty="0" err="1">
                  <a:solidFill>
                    <a:srgbClr val="2B2B2B"/>
                  </a:solidFill>
                  <a:latin typeface="Agrandir"/>
                </a:rPr>
                <a:t>Penser</a:t>
              </a:r>
              <a:r>
                <a:rPr lang="en-US" sz="3000" dirty="0">
                  <a:solidFill>
                    <a:srgbClr val="2B2B2B"/>
                  </a:solidFill>
                  <a:latin typeface="Agrandir"/>
                </a:rPr>
                <a:t> </a:t>
              </a:r>
              <a:r>
                <a:rPr lang="en-US" sz="3000" dirty="0" err="1">
                  <a:solidFill>
                    <a:srgbClr val="2B2B2B"/>
                  </a:solidFill>
                  <a:latin typeface="Agrandir"/>
                </a:rPr>
                <a:t>leurs</a:t>
              </a:r>
              <a:r>
                <a:rPr lang="en-US" sz="3000" dirty="0">
                  <a:solidFill>
                    <a:srgbClr val="2B2B2B"/>
                  </a:solidFill>
                  <a:latin typeface="Agrandir"/>
                </a:rPr>
                <a:t> </a:t>
              </a:r>
              <a:r>
                <a:rPr lang="en-US" sz="3000" dirty="0">
                  <a:solidFill>
                    <a:srgbClr val="2B2B2B"/>
                  </a:solidFill>
                  <a:latin typeface="Agrandir Bold"/>
                </a:rPr>
                <a:t>points </a:t>
              </a:r>
              <a:r>
                <a:rPr lang="en-US" sz="3000" dirty="0" err="1">
                  <a:solidFill>
                    <a:srgbClr val="2B2B2B"/>
                  </a:solidFill>
                  <a:latin typeface="Agrandir Bold"/>
                </a:rPr>
                <a:t>communs</a:t>
              </a:r>
              <a:r>
                <a:rPr lang="en-US" sz="3000" dirty="0">
                  <a:solidFill>
                    <a:srgbClr val="2B2B2B"/>
                  </a:solidFill>
                  <a:latin typeface="Agrandir"/>
                </a:rPr>
                <a:t> et </a:t>
              </a:r>
              <a:r>
                <a:rPr lang="en-US" sz="3000" dirty="0" err="1">
                  <a:solidFill>
                    <a:srgbClr val="2B2B2B"/>
                  </a:solidFill>
                  <a:latin typeface="Agrandir"/>
                </a:rPr>
                <a:t>leurs</a:t>
              </a:r>
              <a:r>
                <a:rPr lang="en-US" sz="3000" dirty="0">
                  <a:solidFill>
                    <a:srgbClr val="2B2B2B"/>
                  </a:solidFill>
                  <a:latin typeface="Agrandir"/>
                </a:rPr>
                <a:t> </a:t>
              </a:r>
              <a:r>
                <a:rPr lang="en-US" sz="3000" dirty="0" err="1">
                  <a:solidFill>
                    <a:srgbClr val="2B2B2B"/>
                  </a:solidFill>
                  <a:latin typeface="Agrandir Bold"/>
                </a:rPr>
                <a:t>différences</a:t>
              </a:r>
              <a:r>
                <a:rPr lang="en-US" sz="3000" dirty="0">
                  <a:solidFill>
                    <a:srgbClr val="2B2B2B"/>
                  </a:solidFill>
                  <a:latin typeface="Agrandir"/>
                </a:rPr>
                <a:t> </a:t>
              </a:r>
              <a:r>
                <a:rPr lang="en-US" sz="3000" dirty="0" err="1">
                  <a:solidFill>
                    <a:srgbClr val="2B2B2B"/>
                  </a:solidFill>
                  <a:latin typeface="Agrandir"/>
                </a:rPr>
                <a:t>en</a:t>
              </a:r>
              <a:r>
                <a:rPr lang="en-US" sz="3000" dirty="0">
                  <a:solidFill>
                    <a:srgbClr val="2B2B2B"/>
                  </a:solidFill>
                  <a:latin typeface="Agrandir"/>
                </a:rPr>
                <a:t> matière de </a:t>
              </a:r>
              <a:r>
                <a:rPr lang="en-US" sz="3000" dirty="0" err="1">
                  <a:solidFill>
                    <a:srgbClr val="ED8742"/>
                  </a:solidFill>
                  <a:latin typeface="Agrandir"/>
                </a:rPr>
                <a:t>procédure</a:t>
              </a:r>
              <a:r>
                <a:rPr lang="en-US" sz="3000" dirty="0">
                  <a:solidFill>
                    <a:srgbClr val="ED8742"/>
                  </a:solidFill>
                  <a:latin typeface="Agrandir"/>
                </a:rPr>
                <a:t> de </a:t>
              </a:r>
              <a:r>
                <a:rPr lang="en-US" sz="3000" dirty="0" err="1">
                  <a:solidFill>
                    <a:srgbClr val="ED8742"/>
                  </a:solidFill>
                  <a:latin typeface="Agrandir"/>
                </a:rPr>
                <a:t>traitement</a:t>
              </a:r>
              <a:r>
                <a:rPr lang="en-US" sz="3000" dirty="0">
                  <a:solidFill>
                    <a:srgbClr val="2B2B2B"/>
                  </a:solidFill>
                  <a:latin typeface="Agrandir"/>
                </a:rPr>
                <a:t> des </a:t>
              </a:r>
              <a:r>
                <a:rPr lang="en-US" sz="3000" dirty="0" err="1">
                  <a:solidFill>
                    <a:srgbClr val="2B2B2B"/>
                  </a:solidFill>
                  <a:latin typeface="Agrandir"/>
                </a:rPr>
                <a:t>demandes</a:t>
              </a:r>
              <a:endParaRPr lang="en-US" sz="3000" dirty="0">
                <a:solidFill>
                  <a:srgbClr val="2B2B2B"/>
                </a:solidFill>
                <a:latin typeface="Agrandir"/>
              </a:endParaRPr>
            </a:p>
          </p:txBody>
        </p:sp>
      </p:grpSp>
      <p:sp>
        <p:nvSpPr>
          <p:cNvPr id="14" name="Freeform 14"/>
          <p:cNvSpPr/>
          <p:nvPr/>
        </p:nvSpPr>
        <p:spPr>
          <a:xfrm>
            <a:off x="273479" y="4871725"/>
            <a:ext cx="10046249" cy="5900886"/>
          </a:xfrm>
          <a:custGeom>
            <a:avLst/>
            <a:gdLst/>
            <a:ahLst/>
            <a:cxnLst/>
            <a:rect l="l" t="t" r="r" b="b"/>
            <a:pathLst>
              <a:path w="10046249" h="5900886">
                <a:moveTo>
                  <a:pt x="0" y="0"/>
                </a:moveTo>
                <a:lnTo>
                  <a:pt x="10046249" y="0"/>
                </a:lnTo>
                <a:lnTo>
                  <a:pt x="10046249" y="5900886"/>
                </a:lnTo>
                <a:lnTo>
                  <a:pt x="0" y="5900886"/>
                </a:lnTo>
                <a:lnTo>
                  <a:pt x="0" y="0"/>
                </a:lnTo>
                <a:close/>
              </a:path>
            </a:pathLst>
          </a:custGeom>
          <a:blipFill>
            <a:blip r:embed="rId15"/>
            <a:stretch>
              <a:fillRect t="-1762" b="-1762"/>
            </a:stretch>
          </a:blipFill>
        </p:spPr>
        <p:txBody>
          <a:bodyPr/>
          <a:lstStyle/>
          <a:p>
            <a:endParaRPr lang="fr-BE" dirty="0"/>
          </a:p>
        </p:txBody>
      </p:sp>
      <p:sp>
        <p:nvSpPr>
          <p:cNvPr id="15" name="Freeform 15"/>
          <p:cNvSpPr/>
          <p:nvPr/>
        </p:nvSpPr>
        <p:spPr>
          <a:xfrm>
            <a:off x="12056674" y="4491990"/>
            <a:ext cx="5940914" cy="3721968"/>
          </a:xfrm>
          <a:custGeom>
            <a:avLst/>
            <a:gdLst/>
            <a:ahLst/>
            <a:cxnLst/>
            <a:rect l="l" t="t" r="r" b="b"/>
            <a:pathLst>
              <a:path w="5940914" h="3721968">
                <a:moveTo>
                  <a:pt x="0" y="0"/>
                </a:moveTo>
                <a:lnTo>
                  <a:pt x="5940914" y="0"/>
                </a:lnTo>
                <a:lnTo>
                  <a:pt x="5940914" y="3721968"/>
                </a:lnTo>
                <a:lnTo>
                  <a:pt x="0" y="3721968"/>
                </a:lnTo>
                <a:lnTo>
                  <a:pt x="0" y="0"/>
                </a:lnTo>
                <a:close/>
              </a:path>
            </a:pathLst>
          </a:custGeom>
          <a:blipFill>
            <a:blip r:embed="rId16"/>
            <a:stretch>
              <a:fillRect/>
            </a:stretch>
          </a:blipFill>
        </p:spPr>
        <p:txBody>
          <a:bodyPr/>
          <a:lstStyle/>
          <a:p>
            <a:endParaRPr lang="fr-BE"/>
          </a:p>
        </p:txBody>
      </p:sp>
      <p:sp>
        <p:nvSpPr>
          <p:cNvPr id="16" name="Freeform 16"/>
          <p:cNvSpPr/>
          <p:nvPr/>
        </p:nvSpPr>
        <p:spPr>
          <a:xfrm rot="3387116">
            <a:off x="150527" y="4246936"/>
            <a:ext cx="1756347" cy="605262"/>
          </a:xfrm>
          <a:custGeom>
            <a:avLst/>
            <a:gdLst/>
            <a:ahLst/>
            <a:cxnLst/>
            <a:rect l="l" t="t" r="r" b="b"/>
            <a:pathLst>
              <a:path w="1756347" h="605262">
                <a:moveTo>
                  <a:pt x="0" y="0"/>
                </a:moveTo>
                <a:lnTo>
                  <a:pt x="1756346" y="0"/>
                </a:lnTo>
                <a:lnTo>
                  <a:pt x="1756346" y="605262"/>
                </a:lnTo>
                <a:lnTo>
                  <a:pt x="0" y="60526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BE"/>
          </a:p>
        </p:txBody>
      </p:sp>
      <p:sp>
        <p:nvSpPr>
          <p:cNvPr id="17" name="TextBox 17"/>
          <p:cNvSpPr txBox="1"/>
          <p:nvPr/>
        </p:nvSpPr>
        <p:spPr>
          <a:xfrm>
            <a:off x="549276" y="255948"/>
            <a:ext cx="15171121" cy="1247775"/>
          </a:xfrm>
          <a:prstGeom prst="rect">
            <a:avLst/>
          </a:prstGeom>
        </p:spPr>
        <p:txBody>
          <a:bodyPr lIns="0" tIns="0" rIns="0" bIns="0" rtlCol="0" anchor="t">
            <a:spAutoFit/>
          </a:bodyPr>
          <a:lstStyle/>
          <a:p>
            <a:pPr marL="0" lvl="0" indent="0" algn="ctr">
              <a:lnSpc>
                <a:spcPts val="8399"/>
              </a:lnSpc>
              <a:spcBef>
                <a:spcPct val="0"/>
              </a:spcBef>
            </a:pPr>
            <a:r>
              <a:rPr lang="en-US" sz="6999">
                <a:solidFill>
                  <a:srgbClr val="2B2B2B"/>
                </a:solidFill>
                <a:latin typeface="Agrandir Bold"/>
              </a:rPr>
              <a:t>Mise au point de la typologie</a:t>
            </a:r>
          </a:p>
        </p:txBody>
      </p:sp>
      <p:sp>
        <p:nvSpPr>
          <p:cNvPr id="18" name="Freeform 18"/>
          <p:cNvSpPr/>
          <p:nvPr/>
        </p:nvSpPr>
        <p:spPr>
          <a:xfrm rot="-2354421">
            <a:off x="10039657" y="4731633"/>
            <a:ext cx="1756347" cy="605262"/>
          </a:xfrm>
          <a:custGeom>
            <a:avLst/>
            <a:gdLst/>
            <a:ahLst/>
            <a:cxnLst/>
            <a:rect l="l" t="t" r="r" b="b"/>
            <a:pathLst>
              <a:path w="1756347" h="605262">
                <a:moveTo>
                  <a:pt x="0" y="0"/>
                </a:moveTo>
                <a:lnTo>
                  <a:pt x="1756346" y="0"/>
                </a:lnTo>
                <a:lnTo>
                  <a:pt x="1756346" y="605262"/>
                </a:lnTo>
                <a:lnTo>
                  <a:pt x="0" y="60526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B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3" name="TextBox 3"/>
          <p:cNvSpPr txBox="1"/>
          <p:nvPr/>
        </p:nvSpPr>
        <p:spPr>
          <a:xfrm>
            <a:off x="559326" y="309562"/>
            <a:ext cx="17169348" cy="1247775"/>
          </a:xfrm>
          <a:prstGeom prst="rect">
            <a:avLst/>
          </a:prstGeom>
        </p:spPr>
        <p:txBody>
          <a:bodyPr lIns="0" tIns="0" rIns="0" bIns="0" rtlCol="0" anchor="t">
            <a:spAutoFit/>
          </a:bodyPr>
          <a:lstStyle/>
          <a:p>
            <a:pPr marL="0" lvl="0" indent="0" algn="ctr">
              <a:lnSpc>
                <a:spcPts val="8399"/>
              </a:lnSpc>
              <a:spcBef>
                <a:spcPct val="0"/>
              </a:spcBef>
            </a:pPr>
            <a:r>
              <a:rPr lang="en-US" sz="6999">
                <a:solidFill>
                  <a:srgbClr val="2B2B2B"/>
                </a:solidFill>
                <a:latin typeface="Agrandir Bold"/>
              </a:rPr>
              <a:t>Le résultat global  ! </a:t>
            </a:r>
          </a:p>
        </p:txBody>
      </p:sp>
      <p:pic>
        <p:nvPicPr>
          <p:cNvPr id="4" name="Picture 4"/>
          <p:cNvPicPr>
            <a:picLocks noChangeAspect="1"/>
          </p:cNvPicPr>
          <p:nvPr/>
        </p:nvPicPr>
        <p:blipFill>
          <a:blip r:embed="rId3">
            <a:alphaModFix amt="25000"/>
          </a:blip>
          <a:srcRect/>
          <a:stretch>
            <a:fillRect/>
          </a:stretch>
        </p:blipFill>
        <p:spPr>
          <a:xfrm>
            <a:off x="11511932" y="6947324"/>
            <a:ext cx="8674222" cy="7652259"/>
          </a:xfrm>
          <a:prstGeom prst="rect">
            <a:avLst/>
          </a:prstGeom>
        </p:spPr>
      </p:pic>
      <p:pic>
        <p:nvPicPr>
          <p:cNvPr id="5" name="Picture 5"/>
          <p:cNvPicPr>
            <a:picLocks noChangeAspect="1"/>
          </p:cNvPicPr>
          <p:nvPr/>
        </p:nvPicPr>
        <p:blipFill>
          <a:blip r:embed="rId3">
            <a:alphaModFix amt="25000"/>
          </a:blip>
          <a:srcRect/>
          <a:stretch>
            <a:fillRect/>
          </a:stretch>
        </p:blipFill>
        <p:spPr>
          <a:xfrm rot="-7495087">
            <a:off x="-5201394" y="-4834085"/>
            <a:ext cx="8674222" cy="7652259"/>
          </a:xfrm>
          <a:prstGeom prst="rect">
            <a:avLst/>
          </a:prstGeom>
        </p:spPr>
      </p:pic>
      <p:pic>
        <p:nvPicPr>
          <p:cNvPr id="8" name="Image 7">
            <a:extLst>
              <a:ext uri="{FF2B5EF4-FFF2-40B4-BE49-F238E27FC236}">
                <a16:creationId xmlns:a16="http://schemas.microsoft.com/office/drawing/2014/main" id="{CC897D46-430C-3CCA-FB61-0158610F16CB}"/>
              </a:ext>
            </a:extLst>
          </p:cNvPr>
          <p:cNvPicPr>
            <a:picLocks noChangeAspect="1"/>
          </p:cNvPicPr>
          <p:nvPr/>
        </p:nvPicPr>
        <p:blipFill>
          <a:blip r:embed="rId4"/>
          <a:stretch>
            <a:fillRect/>
          </a:stretch>
        </p:blipFill>
        <p:spPr>
          <a:xfrm>
            <a:off x="723900" y="3321629"/>
            <a:ext cx="16840200" cy="4306857"/>
          </a:xfrm>
          <a:prstGeom prst="rect">
            <a:avLst/>
          </a:prstGeom>
          <a:ln>
            <a:solidFill>
              <a:schemeClr val="tx2"/>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79DB2FCE-7A00-6A9C-1B3D-B0DDCEFE25DE}"/>
              </a:ext>
            </a:extLst>
          </p:cNvPr>
          <p:cNvPicPr>
            <a:picLocks noChangeAspect="1"/>
          </p:cNvPicPr>
          <p:nvPr/>
        </p:nvPicPr>
        <p:blipFill>
          <a:blip r:embed="rId3"/>
          <a:stretch>
            <a:fillRect/>
          </a:stretch>
        </p:blipFill>
        <p:spPr>
          <a:xfrm>
            <a:off x="3581400" y="3314700"/>
            <a:ext cx="10754276" cy="5779509"/>
          </a:xfrm>
          <a:prstGeom prst="rect">
            <a:avLst/>
          </a:prstGeom>
        </p:spPr>
      </p:pic>
      <p:pic>
        <p:nvPicPr>
          <p:cNvPr id="24" name="Image 23">
            <a:extLst>
              <a:ext uri="{FF2B5EF4-FFF2-40B4-BE49-F238E27FC236}">
                <a16:creationId xmlns:a16="http://schemas.microsoft.com/office/drawing/2014/main" id="{4448C3EA-2C22-1EB5-C6AD-DBF7C34788F9}"/>
              </a:ext>
            </a:extLst>
          </p:cNvPr>
          <p:cNvPicPr>
            <a:picLocks noChangeAspect="1"/>
          </p:cNvPicPr>
          <p:nvPr/>
        </p:nvPicPr>
        <p:blipFill>
          <a:blip r:embed="rId4"/>
          <a:stretch>
            <a:fillRect/>
          </a:stretch>
        </p:blipFill>
        <p:spPr>
          <a:xfrm>
            <a:off x="16932" y="0"/>
            <a:ext cx="18271067" cy="232410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517674" y="243616"/>
            <a:ext cx="17252653" cy="1203313"/>
          </a:xfrm>
          <a:prstGeom prst="rect">
            <a:avLst/>
          </a:prstGeom>
        </p:spPr>
        <p:txBody>
          <a:bodyPr lIns="0" tIns="0" rIns="0" bIns="0" rtlCol="0" anchor="t">
            <a:spAutoFit/>
          </a:bodyPr>
          <a:lstStyle/>
          <a:p>
            <a:pPr marL="0" lvl="0" indent="0" algn="ctr">
              <a:lnSpc>
                <a:spcPts val="9800"/>
              </a:lnSpc>
              <a:spcBef>
                <a:spcPct val="0"/>
              </a:spcBef>
            </a:pPr>
            <a:r>
              <a:rPr lang="en-US" sz="7000">
                <a:solidFill>
                  <a:srgbClr val="000000"/>
                </a:solidFill>
                <a:latin typeface="Open Sans Bold"/>
              </a:rPr>
              <a:t>Effets du dispositif “division du travail”</a:t>
            </a:r>
          </a:p>
        </p:txBody>
      </p:sp>
      <p:grpSp>
        <p:nvGrpSpPr>
          <p:cNvPr id="3" name="Group 3"/>
          <p:cNvGrpSpPr/>
          <p:nvPr/>
        </p:nvGrpSpPr>
        <p:grpSpPr>
          <a:xfrm>
            <a:off x="517674" y="2314688"/>
            <a:ext cx="16741626" cy="1177194"/>
            <a:chOff x="0" y="0"/>
            <a:chExt cx="22322168" cy="1569592"/>
          </a:xfrm>
        </p:grpSpPr>
        <p:sp>
          <p:nvSpPr>
            <p:cNvPr id="4" name="TextBox 4"/>
            <p:cNvSpPr txBox="1"/>
            <p:nvPr/>
          </p:nvSpPr>
          <p:spPr>
            <a:xfrm>
              <a:off x="0" y="-142875"/>
              <a:ext cx="22322168"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3CBCAD"/>
                  </a:solidFill>
                  <a:latin typeface="Agrandir Bold"/>
                </a:rPr>
                <a:t>Nécessite déjà certaines compétences de la part du demandeur</a:t>
              </a:r>
            </a:p>
          </p:txBody>
        </p:sp>
        <p:sp>
          <p:nvSpPr>
            <p:cNvPr id="5" name="TextBox 5"/>
            <p:cNvSpPr txBox="1"/>
            <p:nvPr/>
          </p:nvSpPr>
          <p:spPr>
            <a:xfrm>
              <a:off x="0" y="1018624"/>
              <a:ext cx="22322168" cy="550968"/>
            </a:xfrm>
            <a:prstGeom prst="rect">
              <a:avLst/>
            </a:prstGeom>
          </p:spPr>
          <p:txBody>
            <a:bodyPr lIns="0" tIns="0" rIns="0" bIns="0" rtlCol="0" anchor="t">
              <a:spAutoFit/>
            </a:bodyPr>
            <a:lstStyle/>
            <a:p>
              <a:pPr marL="0" lvl="0" indent="0">
                <a:lnSpc>
                  <a:spcPts val="3080"/>
                </a:lnSpc>
              </a:pPr>
              <a:r>
                <a:rPr lang="en-US" sz="2200">
                  <a:solidFill>
                    <a:srgbClr val="2B2B2B"/>
                  </a:solidFill>
                  <a:latin typeface="Agrandir"/>
                </a:rPr>
                <a:t>Savoir formuler et présenter sa demande</a:t>
              </a:r>
            </a:p>
          </p:txBody>
        </p:sp>
      </p:grpSp>
      <p:grpSp>
        <p:nvGrpSpPr>
          <p:cNvPr id="6" name="Group 6"/>
          <p:cNvGrpSpPr/>
          <p:nvPr/>
        </p:nvGrpSpPr>
        <p:grpSpPr>
          <a:xfrm>
            <a:off x="517674" y="4111499"/>
            <a:ext cx="17435924" cy="1567719"/>
            <a:chOff x="0" y="0"/>
            <a:chExt cx="23247899" cy="2090292"/>
          </a:xfrm>
        </p:grpSpPr>
        <p:sp>
          <p:nvSpPr>
            <p:cNvPr id="7" name="TextBox 7"/>
            <p:cNvSpPr txBox="1"/>
            <p:nvPr/>
          </p:nvSpPr>
          <p:spPr>
            <a:xfrm>
              <a:off x="0" y="-142875"/>
              <a:ext cx="23247899" cy="752475"/>
            </a:xfrm>
            <a:prstGeom prst="rect">
              <a:avLst/>
            </a:prstGeom>
          </p:spPr>
          <p:txBody>
            <a:bodyPr lIns="0" tIns="0" rIns="0" bIns="0" rtlCol="0" anchor="t">
              <a:spAutoFit/>
            </a:bodyPr>
            <a:lstStyle/>
            <a:p>
              <a:pPr marL="0" lvl="0" indent="0">
                <a:lnSpc>
                  <a:spcPts val="4200"/>
                </a:lnSpc>
                <a:spcBef>
                  <a:spcPct val="0"/>
                </a:spcBef>
              </a:pPr>
              <a:r>
                <a:rPr lang="en-US" sz="3000">
                  <a:solidFill>
                    <a:srgbClr val="3CBCAD"/>
                  </a:solidFill>
                  <a:latin typeface="Agrandir Bold"/>
                </a:rPr>
                <a:t>Parfois un manque de clarté par rapport à la procédure </a:t>
              </a:r>
            </a:p>
          </p:txBody>
        </p:sp>
        <p:sp>
          <p:nvSpPr>
            <p:cNvPr id="8" name="TextBox 8"/>
            <p:cNvSpPr txBox="1"/>
            <p:nvPr/>
          </p:nvSpPr>
          <p:spPr>
            <a:xfrm>
              <a:off x="0" y="1018624"/>
              <a:ext cx="23247899" cy="1071668"/>
            </a:xfrm>
            <a:prstGeom prst="rect">
              <a:avLst/>
            </a:prstGeom>
          </p:spPr>
          <p:txBody>
            <a:bodyPr lIns="0" tIns="0" rIns="0" bIns="0" rtlCol="0" anchor="t">
              <a:spAutoFit/>
            </a:bodyPr>
            <a:lstStyle/>
            <a:p>
              <a:pPr marL="474984" lvl="1" indent="-237492">
                <a:lnSpc>
                  <a:spcPts val="3080"/>
                </a:lnSpc>
                <a:buFont typeface="Arial"/>
                <a:buChar char="•"/>
              </a:pPr>
              <a:r>
                <a:rPr lang="en-US" sz="2200">
                  <a:solidFill>
                    <a:srgbClr val="2B2B2B"/>
                  </a:solidFill>
                  <a:latin typeface="Agrandir"/>
                </a:rPr>
                <a:t>Le demandeur ne comprend pas toujours que sa demande a tout un chemin à parcourir</a:t>
              </a:r>
            </a:p>
            <a:p>
              <a:pPr marL="474984" lvl="1" indent="-237492">
                <a:lnSpc>
                  <a:spcPts val="3080"/>
                </a:lnSpc>
                <a:buFont typeface="Arial"/>
                <a:buChar char="•"/>
              </a:pPr>
              <a:r>
                <a:rPr lang="en-US" sz="2200">
                  <a:solidFill>
                    <a:srgbClr val="2B2B2B"/>
                  </a:solidFill>
                  <a:latin typeface="Agrandir"/>
                </a:rPr>
                <a:t>Accentué chez les personnes pour qui il s’agit d’un tout premier contact avec la santé mentale</a:t>
              </a:r>
            </a:p>
          </p:txBody>
        </p:sp>
      </p:grpSp>
      <p:sp>
        <p:nvSpPr>
          <p:cNvPr id="9" name="Freeform 9"/>
          <p:cNvSpPr/>
          <p:nvPr/>
        </p:nvSpPr>
        <p:spPr>
          <a:xfrm>
            <a:off x="15087434" y="2984720"/>
            <a:ext cx="2171866" cy="2253557"/>
          </a:xfrm>
          <a:custGeom>
            <a:avLst/>
            <a:gdLst/>
            <a:ahLst/>
            <a:cxnLst/>
            <a:rect l="l" t="t" r="r" b="b"/>
            <a:pathLst>
              <a:path w="2171866" h="2253557">
                <a:moveTo>
                  <a:pt x="0" y="0"/>
                </a:moveTo>
                <a:lnTo>
                  <a:pt x="2171866" y="0"/>
                </a:lnTo>
                <a:lnTo>
                  <a:pt x="2171866" y="2253557"/>
                </a:lnTo>
                <a:lnTo>
                  <a:pt x="0" y="22535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a:p>
        </p:txBody>
      </p:sp>
      <p:sp>
        <p:nvSpPr>
          <p:cNvPr id="10" name="TextBox 10"/>
          <p:cNvSpPr txBox="1"/>
          <p:nvPr/>
        </p:nvSpPr>
        <p:spPr>
          <a:xfrm>
            <a:off x="183271" y="6155467"/>
            <a:ext cx="17770326" cy="3267075"/>
          </a:xfrm>
          <a:prstGeom prst="rect">
            <a:avLst/>
          </a:prstGeom>
        </p:spPr>
        <p:txBody>
          <a:bodyPr lIns="0" tIns="0" rIns="0" bIns="0" rtlCol="0" anchor="t">
            <a:spAutoFit/>
          </a:bodyPr>
          <a:lstStyle/>
          <a:p>
            <a:pPr algn="ctr">
              <a:lnSpc>
                <a:spcPts val="4200"/>
              </a:lnSpc>
              <a:spcBef>
                <a:spcPct val="0"/>
              </a:spcBef>
            </a:pPr>
            <a:r>
              <a:rPr lang="en-US" sz="3000" dirty="0">
                <a:solidFill>
                  <a:srgbClr val="3CBCAD"/>
                </a:solidFill>
                <a:latin typeface="Agrandir Bold"/>
              </a:rPr>
              <a:t>« </a:t>
            </a:r>
            <a:r>
              <a:rPr lang="en-US" sz="3000" dirty="0" err="1">
                <a:solidFill>
                  <a:srgbClr val="000000"/>
                </a:solidFill>
                <a:latin typeface="Agrandir"/>
              </a:rPr>
              <a:t>Mais</a:t>
            </a:r>
            <a:r>
              <a:rPr lang="en-US" sz="3000" dirty="0">
                <a:solidFill>
                  <a:srgbClr val="000000"/>
                </a:solidFill>
                <a:latin typeface="Agrandir"/>
              </a:rPr>
              <a:t> en </a:t>
            </a:r>
            <a:r>
              <a:rPr lang="en-US" sz="3000" dirty="0" err="1">
                <a:solidFill>
                  <a:srgbClr val="000000"/>
                </a:solidFill>
                <a:latin typeface="Agrandir"/>
              </a:rPr>
              <a:t>termes</a:t>
            </a:r>
            <a:r>
              <a:rPr lang="en-US" sz="3000" dirty="0">
                <a:solidFill>
                  <a:srgbClr val="000000"/>
                </a:solidFill>
                <a:latin typeface="Agrandir"/>
              </a:rPr>
              <a:t> de </a:t>
            </a:r>
            <a:r>
              <a:rPr lang="en-US" sz="3000" dirty="0" err="1">
                <a:solidFill>
                  <a:srgbClr val="000000"/>
                </a:solidFill>
                <a:latin typeface="Agrandir"/>
              </a:rPr>
              <a:t>réponse</a:t>
            </a:r>
            <a:r>
              <a:rPr lang="en-US" sz="3000" dirty="0">
                <a:solidFill>
                  <a:srgbClr val="000000"/>
                </a:solidFill>
                <a:latin typeface="Agrandir"/>
              </a:rPr>
              <a:t> de la </a:t>
            </a:r>
            <a:r>
              <a:rPr lang="en-US" sz="3000" dirty="0" err="1">
                <a:solidFill>
                  <a:srgbClr val="000000"/>
                </a:solidFill>
                <a:latin typeface="Agrandir"/>
              </a:rPr>
              <a:t>demande</a:t>
            </a:r>
            <a:r>
              <a:rPr lang="en-US" sz="3000" dirty="0">
                <a:solidFill>
                  <a:srgbClr val="000000"/>
                </a:solidFill>
                <a:latin typeface="Agrandir"/>
              </a:rPr>
              <a:t>, </a:t>
            </a:r>
            <a:r>
              <a:rPr lang="en-US" sz="3000" dirty="0" err="1">
                <a:solidFill>
                  <a:srgbClr val="000000"/>
                </a:solidFill>
                <a:latin typeface="Agrandir"/>
              </a:rPr>
              <a:t>ça</a:t>
            </a:r>
            <a:r>
              <a:rPr lang="en-US" sz="3000" dirty="0">
                <a:solidFill>
                  <a:srgbClr val="000000"/>
                </a:solidFill>
                <a:latin typeface="Agrandir"/>
              </a:rPr>
              <a:t> a </a:t>
            </a:r>
            <a:r>
              <a:rPr lang="en-US" sz="3000" dirty="0" err="1">
                <a:solidFill>
                  <a:srgbClr val="000000"/>
                </a:solidFill>
                <a:latin typeface="Agrandir"/>
              </a:rPr>
              <a:t>pris</a:t>
            </a:r>
            <a:r>
              <a:rPr lang="en-US" sz="3000" dirty="0">
                <a:solidFill>
                  <a:srgbClr val="000000"/>
                </a:solidFill>
                <a:latin typeface="Agrandir"/>
              </a:rPr>
              <a:t> </a:t>
            </a:r>
            <a:r>
              <a:rPr lang="en-US" sz="3000" dirty="0" err="1">
                <a:solidFill>
                  <a:srgbClr val="000000"/>
                </a:solidFill>
                <a:latin typeface="Agrandir"/>
              </a:rPr>
              <a:t>plusieurs</a:t>
            </a:r>
            <a:r>
              <a:rPr lang="en-US" sz="3000" dirty="0">
                <a:solidFill>
                  <a:srgbClr val="000000"/>
                </a:solidFill>
                <a:latin typeface="Agrandir"/>
              </a:rPr>
              <a:t> </a:t>
            </a:r>
            <a:r>
              <a:rPr lang="en-US" sz="3000" dirty="0" err="1">
                <a:solidFill>
                  <a:srgbClr val="000000"/>
                </a:solidFill>
                <a:latin typeface="Agrandir"/>
              </a:rPr>
              <a:t>jours</a:t>
            </a:r>
            <a:r>
              <a:rPr lang="en-US" sz="3000" dirty="0">
                <a:solidFill>
                  <a:srgbClr val="000000"/>
                </a:solidFill>
                <a:latin typeface="Agrandir"/>
              </a:rPr>
              <a:t>. </a:t>
            </a:r>
            <a:r>
              <a:rPr lang="en-US" sz="3000" dirty="0" err="1">
                <a:solidFill>
                  <a:srgbClr val="000000"/>
                </a:solidFill>
                <a:latin typeface="Agrandir"/>
              </a:rPr>
              <a:t>Donc</a:t>
            </a:r>
            <a:r>
              <a:rPr lang="en-US" sz="3000" dirty="0">
                <a:solidFill>
                  <a:srgbClr val="000000"/>
                </a:solidFill>
                <a:latin typeface="Agrandir"/>
              </a:rPr>
              <a:t> </a:t>
            </a:r>
            <a:r>
              <a:rPr lang="en-US" sz="3000" dirty="0" err="1">
                <a:solidFill>
                  <a:srgbClr val="000000"/>
                </a:solidFill>
                <a:latin typeface="Agrandir"/>
              </a:rPr>
              <a:t>c’était</a:t>
            </a:r>
            <a:r>
              <a:rPr lang="en-US" sz="3000" dirty="0">
                <a:solidFill>
                  <a:srgbClr val="000000"/>
                </a:solidFill>
                <a:latin typeface="Agrandir"/>
              </a:rPr>
              <a:t> pas du tout </a:t>
            </a:r>
            <a:r>
              <a:rPr lang="en-US" sz="3000" dirty="0" err="1">
                <a:solidFill>
                  <a:srgbClr val="000000"/>
                </a:solidFill>
                <a:latin typeface="Agrandir"/>
              </a:rPr>
              <a:t>évident</a:t>
            </a:r>
            <a:r>
              <a:rPr lang="en-US" sz="3000" dirty="0">
                <a:solidFill>
                  <a:srgbClr val="000000"/>
                </a:solidFill>
                <a:latin typeface="Agrandir"/>
              </a:rPr>
              <a:t> </a:t>
            </a:r>
            <a:r>
              <a:rPr lang="en-US" sz="3000" dirty="0" err="1">
                <a:solidFill>
                  <a:srgbClr val="000000"/>
                </a:solidFill>
                <a:latin typeface="Agrandir"/>
              </a:rPr>
              <a:t>parce</a:t>
            </a:r>
            <a:r>
              <a:rPr lang="en-US" sz="3000" dirty="0">
                <a:solidFill>
                  <a:srgbClr val="000000"/>
                </a:solidFill>
                <a:latin typeface="Agrandir"/>
              </a:rPr>
              <a:t> que je </a:t>
            </a:r>
            <a:r>
              <a:rPr lang="en-US" sz="3000" dirty="0" err="1">
                <a:solidFill>
                  <a:srgbClr val="000000"/>
                </a:solidFill>
                <a:latin typeface="Agrandir"/>
              </a:rPr>
              <a:t>passais</a:t>
            </a:r>
            <a:r>
              <a:rPr lang="en-US" sz="3000" dirty="0">
                <a:solidFill>
                  <a:srgbClr val="000000"/>
                </a:solidFill>
                <a:latin typeface="Agrandir"/>
              </a:rPr>
              <a:t> mon temps à passer par le </a:t>
            </a:r>
            <a:r>
              <a:rPr lang="en-US" sz="3000" dirty="0" err="1">
                <a:solidFill>
                  <a:srgbClr val="000000"/>
                </a:solidFill>
                <a:latin typeface="Agrandir"/>
              </a:rPr>
              <a:t>secrétariat</a:t>
            </a:r>
            <a:r>
              <a:rPr lang="en-US" sz="3000" dirty="0">
                <a:solidFill>
                  <a:srgbClr val="000000"/>
                </a:solidFill>
                <a:latin typeface="Agrandir"/>
              </a:rPr>
              <a:t> qui me </a:t>
            </a:r>
            <a:r>
              <a:rPr lang="en-US" sz="3000" dirty="0" err="1">
                <a:solidFill>
                  <a:srgbClr val="000000"/>
                </a:solidFill>
                <a:latin typeface="Agrandir"/>
              </a:rPr>
              <a:t>passait</a:t>
            </a:r>
            <a:r>
              <a:rPr lang="en-US" sz="3000" dirty="0">
                <a:solidFill>
                  <a:srgbClr val="000000"/>
                </a:solidFill>
                <a:latin typeface="Agrandir"/>
              </a:rPr>
              <a:t> </a:t>
            </a:r>
            <a:r>
              <a:rPr lang="en-US" sz="3000" dirty="0" err="1">
                <a:solidFill>
                  <a:srgbClr val="000000"/>
                </a:solidFill>
                <a:latin typeface="Agrandir"/>
              </a:rPr>
              <a:t>vers</a:t>
            </a:r>
            <a:r>
              <a:rPr lang="en-US" sz="3000" dirty="0">
                <a:solidFill>
                  <a:srgbClr val="000000"/>
                </a:solidFill>
                <a:latin typeface="Agrandir"/>
              </a:rPr>
              <a:t> </a:t>
            </a:r>
            <a:r>
              <a:rPr lang="en-US" sz="3000" dirty="0" err="1">
                <a:solidFill>
                  <a:srgbClr val="000000"/>
                </a:solidFill>
                <a:latin typeface="Agrandir"/>
              </a:rPr>
              <a:t>une</a:t>
            </a:r>
            <a:r>
              <a:rPr lang="en-US" sz="3000" dirty="0">
                <a:solidFill>
                  <a:srgbClr val="000000"/>
                </a:solidFill>
                <a:latin typeface="Agrandir"/>
              </a:rPr>
              <a:t> </a:t>
            </a:r>
            <a:r>
              <a:rPr lang="en-US" sz="3000" dirty="0" err="1">
                <a:solidFill>
                  <a:srgbClr val="000000"/>
                </a:solidFill>
                <a:latin typeface="Agrandir"/>
              </a:rPr>
              <a:t>autre</a:t>
            </a:r>
            <a:r>
              <a:rPr lang="en-US" sz="3000" dirty="0">
                <a:solidFill>
                  <a:srgbClr val="000000"/>
                </a:solidFill>
                <a:latin typeface="Agrandir"/>
              </a:rPr>
              <a:t> </a:t>
            </a:r>
            <a:r>
              <a:rPr lang="en-US" sz="3000" dirty="0" err="1">
                <a:solidFill>
                  <a:srgbClr val="000000"/>
                </a:solidFill>
                <a:latin typeface="Agrandir"/>
              </a:rPr>
              <a:t>psychologue</a:t>
            </a:r>
            <a:r>
              <a:rPr lang="en-US" sz="3000" dirty="0">
                <a:solidFill>
                  <a:srgbClr val="000000"/>
                </a:solidFill>
                <a:latin typeface="Agrandir"/>
              </a:rPr>
              <a:t> qui me </a:t>
            </a:r>
            <a:r>
              <a:rPr lang="en-US" sz="3000" dirty="0" err="1">
                <a:solidFill>
                  <a:srgbClr val="000000"/>
                </a:solidFill>
                <a:latin typeface="Agrandir"/>
              </a:rPr>
              <a:t>disait</a:t>
            </a:r>
            <a:r>
              <a:rPr lang="en-US" sz="3000" dirty="0">
                <a:solidFill>
                  <a:srgbClr val="000000"/>
                </a:solidFill>
                <a:latin typeface="Agrandir"/>
              </a:rPr>
              <a:t> « on </a:t>
            </a:r>
            <a:r>
              <a:rPr lang="en-US" sz="3000" dirty="0" err="1">
                <a:solidFill>
                  <a:srgbClr val="000000"/>
                </a:solidFill>
                <a:latin typeface="Agrandir"/>
              </a:rPr>
              <a:t>va</a:t>
            </a:r>
            <a:r>
              <a:rPr lang="en-US" sz="3000" dirty="0">
                <a:solidFill>
                  <a:srgbClr val="000000"/>
                </a:solidFill>
                <a:latin typeface="Agrandir"/>
              </a:rPr>
              <a:t> faire </a:t>
            </a:r>
            <a:r>
              <a:rPr lang="en-US" sz="3000" dirty="0" err="1">
                <a:solidFill>
                  <a:srgbClr val="000000"/>
                </a:solidFill>
                <a:latin typeface="Agrandir"/>
              </a:rPr>
              <a:t>une</a:t>
            </a:r>
            <a:r>
              <a:rPr lang="en-US" sz="3000" dirty="0">
                <a:solidFill>
                  <a:srgbClr val="000000"/>
                </a:solidFill>
                <a:latin typeface="Agrandir"/>
              </a:rPr>
              <a:t> </a:t>
            </a:r>
            <a:r>
              <a:rPr lang="en-US" sz="3000" dirty="0" err="1">
                <a:solidFill>
                  <a:srgbClr val="000000"/>
                </a:solidFill>
                <a:latin typeface="Agrandir"/>
              </a:rPr>
              <a:t>réunion</a:t>
            </a:r>
            <a:r>
              <a:rPr lang="en-US" sz="3000" dirty="0">
                <a:solidFill>
                  <a:srgbClr val="000000"/>
                </a:solidFill>
                <a:latin typeface="Agrandir"/>
              </a:rPr>
              <a:t> ». Et </a:t>
            </a:r>
            <a:r>
              <a:rPr lang="en-US" sz="3000" dirty="0" err="1">
                <a:solidFill>
                  <a:srgbClr val="000000"/>
                </a:solidFill>
                <a:latin typeface="Agrandir"/>
              </a:rPr>
              <a:t>j’attendais</a:t>
            </a:r>
            <a:r>
              <a:rPr lang="en-US" sz="3000" dirty="0">
                <a:solidFill>
                  <a:srgbClr val="000000"/>
                </a:solidFill>
                <a:latin typeface="Agrandir"/>
              </a:rPr>
              <a:t>, </a:t>
            </a:r>
            <a:r>
              <a:rPr lang="en-US" sz="3000" dirty="0" err="1">
                <a:solidFill>
                  <a:srgbClr val="000000"/>
                </a:solidFill>
                <a:latin typeface="Agrandir"/>
              </a:rPr>
              <a:t>deuxième</a:t>
            </a:r>
            <a:r>
              <a:rPr lang="en-US" sz="3000" dirty="0">
                <a:solidFill>
                  <a:srgbClr val="000000"/>
                </a:solidFill>
                <a:latin typeface="Agrandir"/>
              </a:rPr>
              <a:t> jour, </a:t>
            </a:r>
            <a:r>
              <a:rPr lang="en-US" sz="3000" dirty="0" err="1">
                <a:solidFill>
                  <a:srgbClr val="000000"/>
                </a:solidFill>
                <a:latin typeface="Agrandir"/>
              </a:rPr>
              <a:t>troisième</a:t>
            </a:r>
            <a:r>
              <a:rPr lang="en-US" sz="3000" dirty="0">
                <a:solidFill>
                  <a:srgbClr val="000000"/>
                </a:solidFill>
                <a:latin typeface="Agrandir"/>
              </a:rPr>
              <a:t> jour, a </a:t>
            </a:r>
            <a:r>
              <a:rPr lang="en-US" sz="3000" dirty="0" err="1">
                <a:solidFill>
                  <a:srgbClr val="000000"/>
                </a:solidFill>
                <a:latin typeface="Agrandir"/>
              </a:rPr>
              <a:t>peu</a:t>
            </a:r>
            <a:r>
              <a:rPr lang="en-US" sz="3000" dirty="0">
                <a:solidFill>
                  <a:srgbClr val="000000"/>
                </a:solidFill>
                <a:latin typeface="Agrandir"/>
              </a:rPr>
              <a:t> </a:t>
            </a:r>
            <a:r>
              <a:rPr lang="en-US" sz="3000" dirty="0" err="1">
                <a:solidFill>
                  <a:srgbClr val="000000"/>
                </a:solidFill>
                <a:latin typeface="Agrandir"/>
              </a:rPr>
              <a:t>près</a:t>
            </a:r>
            <a:r>
              <a:rPr lang="en-US" sz="3000" dirty="0">
                <a:solidFill>
                  <a:srgbClr val="000000"/>
                </a:solidFill>
                <a:latin typeface="Agrandir"/>
              </a:rPr>
              <a:t> la </a:t>
            </a:r>
            <a:r>
              <a:rPr lang="en-US" sz="3000" dirty="0" err="1">
                <a:solidFill>
                  <a:srgbClr val="000000"/>
                </a:solidFill>
                <a:latin typeface="Agrandir"/>
              </a:rPr>
              <a:t>même</a:t>
            </a:r>
            <a:r>
              <a:rPr lang="en-US" sz="3000" dirty="0">
                <a:solidFill>
                  <a:srgbClr val="000000"/>
                </a:solidFill>
                <a:latin typeface="Agrandir"/>
              </a:rPr>
              <a:t> scène qui se </a:t>
            </a:r>
            <a:r>
              <a:rPr lang="en-US" sz="3000" dirty="0" err="1">
                <a:solidFill>
                  <a:srgbClr val="000000"/>
                </a:solidFill>
                <a:latin typeface="Agrandir"/>
              </a:rPr>
              <a:t>répétait</a:t>
            </a:r>
            <a:r>
              <a:rPr lang="en-US" sz="3000" dirty="0">
                <a:solidFill>
                  <a:srgbClr val="000000"/>
                </a:solidFill>
                <a:latin typeface="Agrandir"/>
              </a:rPr>
              <a:t>. </a:t>
            </a:r>
            <a:r>
              <a:rPr lang="en-US" sz="3000" dirty="0" err="1">
                <a:solidFill>
                  <a:srgbClr val="000000"/>
                </a:solidFill>
                <a:latin typeface="Agrandir"/>
              </a:rPr>
              <a:t>Donc</a:t>
            </a:r>
            <a:r>
              <a:rPr lang="en-US" sz="3000" dirty="0">
                <a:solidFill>
                  <a:srgbClr val="000000"/>
                </a:solidFill>
                <a:latin typeface="Agrandir"/>
              </a:rPr>
              <a:t> voilà, </a:t>
            </a:r>
            <a:r>
              <a:rPr lang="en-US" sz="3000" dirty="0" err="1">
                <a:solidFill>
                  <a:srgbClr val="000000"/>
                </a:solidFill>
                <a:latin typeface="Agrandir"/>
              </a:rPr>
              <a:t>ça</a:t>
            </a:r>
            <a:r>
              <a:rPr lang="en-US" sz="3000" dirty="0">
                <a:solidFill>
                  <a:srgbClr val="000000"/>
                </a:solidFill>
                <a:latin typeface="Agrandir"/>
              </a:rPr>
              <a:t> a </a:t>
            </a:r>
            <a:r>
              <a:rPr lang="en-US" sz="3000" dirty="0" err="1">
                <a:solidFill>
                  <a:srgbClr val="000000"/>
                </a:solidFill>
                <a:latin typeface="Agrandir"/>
              </a:rPr>
              <a:t>pris</a:t>
            </a:r>
            <a:r>
              <a:rPr lang="en-US" sz="3000" dirty="0">
                <a:solidFill>
                  <a:srgbClr val="000000"/>
                </a:solidFill>
                <a:latin typeface="Agrandir"/>
              </a:rPr>
              <a:t> </a:t>
            </a:r>
            <a:r>
              <a:rPr lang="en-US" sz="3000" dirty="0" err="1">
                <a:solidFill>
                  <a:srgbClr val="000000"/>
                </a:solidFill>
                <a:latin typeface="Agrandir"/>
              </a:rPr>
              <a:t>une</a:t>
            </a:r>
            <a:r>
              <a:rPr lang="en-US" sz="3000" dirty="0">
                <a:solidFill>
                  <a:srgbClr val="000000"/>
                </a:solidFill>
                <a:latin typeface="Agrandir"/>
              </a:rPr>
              <a:t> </a:t>
            </a:r>
            <a:r>
              <a:rPr lang="en-US" sz="3000" dirty="0" err="1">
                <a:solidFill>
                  <a:srgbClr val="000000"/>
                </a:solidFill>
                <a:latin typeface="Agrandir"/>
              </a:rPr>
              <a:t>semaine</a:t>
            </a:r>
            <a:r>
              <a:rPr lang="en-US" sz="3000" dirty="0">
                <a:solidFill>
                  <a:srgbClr val="000000"/>
                </a:solidFill>
                <a:latin typeface="Agrandir"/>
              </a:rPr>
              <a:t>. </a:t>
            </a:r>
            <a:r>
              <a:rPr lang="en-US" sz="3000" dirty="0" err="1">
                <a:solidFill>
                  <a:srgbClr val="000000"/>
                </a:solidFill>
                <a:latin typeface="Agrandir"/>
              </a:rPr>
              <a:t>Jusqu’à</a:t>
            </a:r>
            <a:r>
              <a:rPr lang="en-US" sz="3000" dirty="0">
                <a:solidFill>
                  <a:srgbClr val="000000"/>
                </a:solidFill>
                <a:latin typeface="Agrandir"/>
              </a:rPr>
              <a:t> </a:t>
            </a:r>
            <a:r>
              <a:rPr lang="en-US" sz="3000" dirty="0" err="1">
                <a:solidFill>
                  <a:srgbClr val="000000"/>
                </a:solidFill>
                <a:latin typeface="Agrandir"/>
              </a:rPr>
              <a:t>ce</a:t>
            </a:r>
            <a:r>
              <a:rPr lang="en-US" sz="3000" dirty="0">
                <a:solidFill>
                  <a:srgbClr val="000000"/>
                </a:solidFill>
                <a:latin typeface="Agrandir"/>
              </a:rPr>
              <a:t> que </a:t>
            </a:r>
            <a:r>
              <a:rPr lang="en-US" sz="3000" dirty="0" err="1">
                <a:solidFill>
                  <a:srgbClr val="000000"/>
                </a:solidFill>
                <a:latin typeface="Agrandir"/>
              </a:rPr>
              <a:t>j’aie</a:t>
            </a:r>
            <a:r>
              <a:rPr lang="en-US" sz="3000" dirty="0">
                <a:solidFill>
                  <a:srgbClr val="000000"/>
                </a:solidFill>
                <a:latin typeface="Agrandir"/>
              </a:rPr>
              <a:t> </a:t>
            </a:r>
            <a:r>
              <a:rPr lang="en-US" sz="3000" dirty="0" err="1">
                <a:solidFill>
                  <a:srgbClr val="000000"/>
                </a:solidFill>
                <a:latin typeface="Agrandir"/>
              </a:rPr>
              <a:t>reçu</a:t>
            </a:r>
            <a:r>
              <a:rPr lang="en-US" sz="3000" dirty="0">
                <a:solidFill>
                  <a:srgbClr val="000000"/>
                </a:solidFill>
                <a:latin typeface="Agrandir"/>
              </a:rPr>
              <a:t> </a:t>
            </a:r>
            <a:r>
              <a:rPr lang="en-US" sz="3000" dirty="0" err="1">
                <a:solidFill>
                  <a:srgbClr val="000000"/>
                </a:solidFill>
                <a:latin typeface="Agrandir"/>
              </a:rPr>
              <a:t>une</a:t>
            </a:r>
            <a:r>
              <a:rPr lang="en-US" sz="3000" dirty="0">
                <a:solidFill>
                  <a:srgbClr val="000000"/>
                </a:solidFill>
                <a:latin typeface="Agrandir"/>
              </a:rPr>
              <a:t> </a:t>
            </a:r>
            <a:r>
              <a:rPr lang="en-US" sz="3000" dirty="0" err="1">
                <a:solidFill>
                  <a:srgbClr val="000000"/>
                </a:solidFill>
                <a:latin typeface="Agrandir"/>
              </a:rPr>
              <a:t>réponse</a:t>
            </a:r>
            <a:r>
              <a:rPr lang="en-US" sz="3000" dirty="0">
                <a:solidFill>
                  <a:srgbClr val="000000"/>
                </a:solidFill>
                <a:latin typeface="Agrandir"/>
              </a:rPr>
              <a:t> </a:t>
            </a:r>
            <a:r>
              <a:rPr lang="en-US" sz="3000" dirty="0" err="1">
                <a:solidFill>
                  <a:srgbClr val="000000"/>
                </a:solidFill>
                <a:latin typeface="Agrandir"/>
              </a:rPr>
              <a:t>définitive</a:t>
            </a:r>
            <a:r>
              <a:rPr lang="en-US" sz="3000" dirty="0">
                <a:solidFill>
                  <a:srgbClr val="000000"/>
                </a:solidFill>
                <a:latin typeface="Agrandir"/>
              </a:rPr>
              <a:t> que voilà, </a:t>
            </a:r>
            <a:r>
              <a:rPr lang="en-US" sz="3000" dirty="0" err="1">
                <a:solidFill>
                  <a:srgbClr val="000000"/>
                </a:solidFill>
                <a:latin typeface="Agrandir"/>
              </a:rPr>
              <a:t>il</a:t>
            </a:r>
            <a:r>
              <a:rPr lang="en-US" sz="3000" dirty="0">
                <a:solidFill>
                  <a:srgbClr val="000000"/>
                </a:solidFill>
                <a:latin typeface="Agrandir"/>
              </a:rPr>
              <a:t> </a:t>
            </a:r>
            <a:r>
              <a:rPr lang="en-US" sz="3000" dirty="0" err="1">
                <a:solidFill>
                  <a:srgbClr val="000000"/>
                </a:solidFill>
                <a:latin typeface="Agrandir"/>
              </a:rPr>
              <a:t>n’y</a:t>
            </a:r>
            <a:r>
              <a:rPr lang="en-US" sz="3000" dirty="0">
                <a:solidFill>
                  <a:srgbClr val="000000"/>
                </a:solidFill>
                <a:latin typeface="Agrandir"/>
              </a:rPr>
              <a:t> </a:t>
            </a:r>
            <a:r>
              <a:rPr lang="en-US" sz="3000" dirty="0" err="1">
                <a:solidFill>
                  <a:srgbClr val="000000"/>
                </a:solidFill>
                <a:latin typeface="Agrandir"/>
              </a:rPr>
              <a:t>avait</a:t>
            </a:r>
            <a:r>
              <a:rPr lang="en-US" sz="3000" dirty="0">
                <a:solidFill>
                  <a:srgbClr val="000000"/>
                </a:solidFill>
                <a:latin typeface="Agrandir"/>
              </a:rPr>
              <a:t> pas de place et on </a:t>
            </a:r>
            <a:r>
              <a:rPr lang="en-US" sz="3000" dirty="0" err="1">
                <a:solidFill>
                  <a:srgbClr val="000000"/>
                </a:solidFill>
                <a:latin typeface="Agrandir"/>
              </a:rPr>
              <a:t>m’a</a:t>
            </a:r>
            <a:r>
              <a:rPr lang="en-US" sz="3000" dirty="0">
                <a:solidFill>
                  <a:srgbClr val="000000"/>
                </a:solidFill>
                <a:latin typeface="Agrandir"/>
              </a:rPr>
              <a:t> </a:t>
            </a:r>
            <a:r>
              <a:rPr lang="en-US" sz="3000" dirty="0" err="1">
                <a:solidFill>
                  <a:srgbClr val="000000"/>
                </a:solidFill>
                <a:latin typeface="Agrandir"/>
              </a:rPr>
              <a:t>quand</a:t>
            </a:r>
            <a:r>
              <a:rPr lang="en-US" sz="3000" dirty="0">
                <a:solidFill>
                  <a:srgbClr val="000000"/>
                </a:solidFill>
                <a:latin typeface="Agrandir"/>
              </a:rPr>
              <a:t> </a:t>
            </a:r>
            <a:r>
              <a:rPr lang="en-US" sz="3000" dirty="0" err="1">
                <a:solidFill>
                  <a:srgbClr val="000000"/>
                </a:solidFill>
                <a:latin typeface="Agrandir"/>
              </a:rPr>
              <a:t>même</a:t>
            </a:r>
            <a:r>
              <a:rPr lang="en-US" sz="3000" dirty="0">
                <a:solidFill>
                  <a:srgbClr val="000000"/>
                </a:solidFill>
                <a:latin typeface="Agrandir"/>
              </a:rPr>
              <a:t> </a:t>
            </a:r>
            <a:r>
              <a:rPr lang="en-US" sz="3000" dirty="0" err="1">
                <a:solidFill>
                  <a:srgbClr val="000000"/>
                </a:solidFill>
                <a:latin typeface="Agrandir"/>
              </a:rPr>
              <a:t>conseillé</a:t>
            </a:r>
            <a:r>
              <a:rPr lang="en-US" sz="3000" dirty="0">
                <a:solidFill>
                  <a:srgbClr val="000000"/>
                </a:solidFill>
                <a:latin typeface="Agrandir"/>
              </a:rPr>
              <a:t> de </a:t>
            </a:r>
            <a:r>
              <a:rPr lang="en-US" sz="3000" dirty="0" err="1">
                <a:solidFill>
                  <a:srgbClr val="000000"/>
                </a:solidFill>
                <a:latin typeface="Agrandir"/>
              </a:rPr>
              <a:t>contacter</a:t>
            </a:r>
            <a:r>
              <a:rPr lang="en-US" sz="3000" dirty="0">
                <a:solidFill>
                  <a:srgbClr val="000000"/>
                </a:solidFill>
                <a:latin typeface="Agrandir"/>
              </a:rPr>
              <a:t> un </a:t>
            </a:r>
            <a:r>
              <a:rPr lang="en-US" sz="3000" dirty="0" err="1">
                <a:solidFill>
                  <a:srgbClr val="000000"/>
                </a:solidFill>
                <a:latin typeface="Agrandir"/>
              </a:rPr>
              <a:t>psychologue</a:t>
            </a:r>
            <a:r>
              <a:rPr lang="en-US" sz="3000" dirty="0">
                <a:solidFill>
                  <a:srgbClr val="000000"/>
                </a:solidFill>
                <a:latin typeface="Agrandir"/>
              </a:rPr>
              <a:t> qui se </a:t>
            </a:r>
            <a:r>
              <a:rPr lang="en-US" sz="3000" dirty="0" err="1">
                <a:solidFill>
                  <a:srgbClr val="000000"/>
                </a:solidFill>
                <a:latin typeface="Agrandir"/>
              </a:rPr>
              <a:t>trouvait</a:t>
            </a:r>
            <a:r>
              <a:rPr lang="en-US" sz="3000" dirty="0">
                <a:solidFill>
                  <a:srgbClr val="000000"/>
                </a:solidFill>
                <a:latin typeface="Agrandir"/>
              </a:rPr>
              <a:t> pas loin </a:t>
            </a:r>
            <a:r>
              <a:rPr lang="en-US" sz="3000" dirty="0" err="1">
                <a:solidFill>
                  <a:srgbClr val="000000"/>
                </a:solidFill>
                <a:latin typeface="Agrandir"/>
              </a:rPr>
              <a:t>dans</a:t>
            </a:r>
            <a:r>
              <a:rPr lang="en-US" sz="3000" dirty="0">
                <a:solidFill>
                  <a:srgbClr val="000000"/>
                </a:solidFill>
                <a:latin typeface="Agrandir"/>
              </a:rPr>
              <a:t> le quartier</a:t>
            </a:r>
            <a:r>
              <a:rPr lang="en-US" sz="3000" dirty="0">
                <a:solidFill>
                  <a:srgbClr val="2B2B2B"/>
                </a:solidFill>
                <a:latin typeface="Agrandir"/>
              </a:rPr>
              <a:t>.</a:t>
            </a:r>
            <a:r>
              <a:rPr lang="en-US" sz="3000" dirty="0">
                <a:solidFill>
                  <a:srgbClr val="3CBCAD"/>
                </a:solidFill>
                <a:latin typeface="Agrandir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4183</Words>
  <Application>Microsoft Office PowerPoint</Application>
  <PresentationFormat>Personnalisé</PresentationFormat>
  <Paragraphs>206</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Agrandir</vt:lpstr>
      <vt:lpstr>Open Sans Bold</vt:lpstr>
      <vt:lpstr>Times New Roman</vt:lpstr>
      <vt:lpstr>Agrandir Bold</vt:lpstr>
      <vt:lpstr>Arial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Basique et Simple Gouttes Pastel</dc:title>
  <dc:creator>Marie Jenet</dc:creator>
  <cp:lastModifiedBy>Marie Jenet</cp:lastModifiedBy>
  <cp:revision>32</cp:revision>
  <cp:lastPrinted>2023-09-27T09:27:12Z</cp:lastPrinted>
  <dcterms:created xsi:type="dcterms:W3CDTF">2006-08-16T00:00:00Z</dcterms:created>
  <dcterms:modified xsi:type="dcterms:W3CDTF">2023-09-28T15:37:32Z</dcterms:modified>
  <dc:identifier>DAFtrLLOS4A</dc:identifier>
</cp:coreProperties>
</file>