
<file path=[Content_Types].xml><?xml version="1.0" encoding="utf-8"?>
<Types xmlns="http://schemas.openxmlformats.org/package/2006/content-types">
  <Default ContentType="application/x-fontdata" Extension="fntdata"/>
  <Default ContentType="image/jpeg" Extension="jpeg"/>
  <Default ContentType="audio/m4a" Extension="m4a"/>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notesSlide+xml" PartName="/ppt/notesSlides/notesSlide27.xml"/>
  <Override ContentType="application/vnd.openxmlformats-officedocument.presentationml.notesSlide+xml" PartName="/ppt/notesSlides/notesSlide28.xml"/>
  <Override ContentType="application/vnd.openxmlformats-officedocument.presentationml.notesSlide+xml" PartName="/ppt/notesSlides/notesSlide29.xml"/>
  <Override ContentType="application/vnd.openxmlformats-officedocument.presentationml.notesSlide+xml" PartName="/ppt/notesSlides/notesSlide30.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slide+xml" PartName="/ppt/slides/slide40.xml"/>
  <Override ContentType="application/vnd.openxmlformats-officedocument.presentationml.slide+xml" PartName="/ppt/slides/slide41.xml"/>
  <Override ContentType="application/vnd.openxmlformats-officedocument.presentationml.slide+xml" PartName="/ppt/slides/slide42.xml"/>
  <Override ContentType="application/vnd.openxmlformats-officedocument.presentationml.slide+xml" PartName="/ppt/slides/slide43.xml"/>
  <Override ContentType="application/vnd.openxmlformats-officedocument.presentationml.slide+xml" PartName="/ppt/slides/slide44.xml"/>
  <Override ContentType="application/vnd.openxmlformats-officedocument.presentationml.slide+xml" PartName="/ppt/slides/slide45.xml"/>
  <Override ContentType="application/vnd.openxmlformats-officedocument.presentationml.slide+xml" PartName="/ppt/slides/slide46.xml"/>
  <Override ContentType="application/vnd.openxmlformats-officedocument.presentationml.slide+xml" PartName="/ppt/slides/slide47.xml"/>
  <Override ContentType="application/vnd.openxmlformats-officedocument.presentationml.slide+xml" PartName="/ppt/slides/slide48.xml"/>
  <Override ContentType="application/vnd.openxmlformats-officedocument.presentationml.slide+xml" PartName="/ppt/slides/slide49.xml"/>
  <Override ContentType="application/vnd.openxmlformats-officedocument.presentationml.slide+xml" PartName="/ppt/slides/slide50.xml"/>
  <Override ContentType="application/vnd.openxmlformats-officedocument.presentationml.slide+xml" PartName="/ppt/slides/slide51.xml"/>
  <Override ContentType="application/vnd.openxmlformats-officedocument.presentationml.slide+xml" PartName="/ppt/slides/slide52.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no"?><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notesMasterIdLst>
    <p:notesMasterId r:id="rId102"/>
  </p:notesMasterIdLst>
  <p:sldIdLst>
    <p:sldId id="256" r:id="rId50"/>
    <p:sldId id="257" r:id="rId51"/>
    <p:sldId id="258" r:id="rId52"/>
    <p:sldId id="259" r:id="rId53"/>
    <p:sldId id="260" r:id="rId54"/>
    <p:sldId id="261" r:id="rId55"/>
    <p:sldId id="262" r:id="rId56"/>
    <p:sldId id="263" r:id="rId57"/>
    <p:sldId id="264" r:id="rId58"/>
    <p:sldId id="265" r:id="rId59"/>
    <p:sldId id="266" r:id="rId60"/>
    <p:sldId id="267" r:id="rId61"/>
    <p:sldId id="268" r:id="rId62"/>
    <p:sldId id="269" r:id="rId63"/>
    <p:sldId id="270" r:id="rId64"/>
    <p:sldId id="271" r:id="rId65"/>
    <p:sldId id="272" r:id="rId66"/>
    <p:sldId id="273" r:id="rId67"/>
    <p:sldId id="274" r:id="rId68"/>
    <p:sldId id="275" r:id="rId69"/>
    <p:sldId id="276" r:id="rId70"/>
    <p:sldId id="277" r:id="rId71"/>
    <p:sldId id="278" r:id="rId72"/>
    <p:sldId id="279" r:id="rId73"/>
    <p:sldId id="280" r:id="rId74"/>
    <p:sldId id="281" r:id="rId75"/>
    <p:sldId id="282" r:id="rId76"/>
    <p:sldId id="283" r:id="rId77"/>
    <p:sldId id="284" r:id="rId78"/>
    <p:sldId id="285" r:id="rId79"/>
    <p:sldId id="286" r:id="rId80"/>
    <p:sldId id="287" r:id="rId81"/>
    <p:sldId id="288" r:id="rId82"/>
    <p:sldId id="289" r:id="rId83"/>
    <p:sldId id="290" r:id="rId84"/>
    <p:sldId id="291" r:id="rId85"/>
    <p:sldId id="292" r:id="rId86"/>
    <p:sldId id="293" r:id="rId87"/>
    <p:sldId id="294" r:id="rId88"/>
    <p:sldId id="295" r:id="rId89"/>
    <p:sldId id="296" r:id="rId90"/>
    <p:sldId id="297" r:id="rId91"/>
    <p:sldId id="298" r:id="rId92"/>
    <p:sldId id="299" r:id="rId93"/>
    <p:sldId id="300" r:id="rId94"/>
    <p:sldId id="301" r:id="rId95"/>
    <p:sldId id="302" r:id="rId96"/>
    <p:sldId id="303" r:id="rId97"/>
    <p:sldId id="304" r:id="rId98"/>
    <p:sldId id="305" r:id="rId99"/>
    <p:sldId id="306" r:id="rId100"/>
    <p:sldId id="307" r:id="rId101"/>
  </p:sldIdLst>
  <p:sldSz cx="18288000" cy="10287000"/>
  <p:notesSz cx="6858000" cy="9144000"/>
  <p:embeddedFontLst>
    <p:embeddedFont>
      <p:font typeface="Arimo" charset="1" panose="020B0604020202020204"/>
      <p:regular r:id="rId6"/>
    </p:embeddedFont>
    <p:embeddedFont>
      <p:font typeface="Arimo Bold" charset="1" panose="020B0704020202020204"/>
      <p:regular r:id="rId7"/>
    </p:embeddedFont>
    <p:embeddedFont>
      <p:font typeface="Arimo Italics" charset="1" panose="020B0604020202090204"/>
      <p:regular r:id="rId8"/>
    </p:embeddedFont>
    <p:embeddedFont>
      <p:font typeface="Arimo Bold Italics" charset="1" panose="020B0704020202090204"/>
      <p:regular r:id="rId9"/>
    </p:embeddedFont>
    <p:embeddedFont>
      <p:font typeface="Para" charset="1" panose="00000000000000000000"/>
      <p:regular r:id="rId10"/>
    </p:embeddedFont>
    <p:embeddedFont>
      <p:font typeface="Moonlight" charset="1" panose="00000000000000000000"/>
      <p:regular r:id="rId11"/>
    </p:embeddedFont>
    <p:embeddedFont>
      <p:font typeface="Moonlight Bold" charset="1" panose="00000000000000000000"/>
      <p:regular r:id="rId12"/>
    </p:embeddedFont>
    <p:embeddedFont>
      <p:font typeface="Canva Sans" charset="1" panose="020B0503030501040103"/>
      <p:regular r:id="rId13"/>
    </p:embeddedFont>
    <p:embeddedFont>
      <p:font typeface="Canva Sans Bold" charset="1" panose="020B0803030501040103"/>
      <p:regular r:id="rId14"/>
    </p:embeddedFont>
    <p:embeddedFont>
      <p:font typeface="Canva Sans Italics" charset="1" panose="020B0503030501040103"/>
      <p:regular r:id="rId15"/>
    </p:embeddedFont>
    <p:embeddedFont>
      <p:font typeface="Canva Sans Bold Italics" charset="1" panose="020B0803030501040103"/>
      <p:regular r:id="rId16"/>
    </p:embeddedFont>
    <p:embeddedFont>
      <p:font typeface="Canva Sans Medium" charset="1" panose="020B0603030501040103"/>
      <p:regular r:id="rId17"/>
    </p:embeddedFont>
    <p:embeddedFont>
      <p:font typeface="Canva Sans Medium Italics" charset="1" panose="020B0603030501040103"/>
      <p:regular r:id="rId18"/>
    </p:embeddedFont>
    <p:embeddedFont>
      <p:font typeface="Poppins" charset="1" panose="00000500000000000000"/>
      <p:regular r:id="rId19"/>
    </p:embeddedFont>
    <p:embeddedFont>
      <p:font typeface="Poppins Bold" charset="1" panose="00000800000000000000"/>
      <p:regular r:id="rId20"/>
    </p:embeddedFont>
    <p:embeddedFont>
      <p:font typeface="Poppins Italics" charset="1" panose="00000500000000000000"/>
      <p:regular r:id="rId21"/>
    </p:embeddedFont>
    <p:embeddedFont>
      <p:font typeface="Poppins Bold Italics" charset="1" panose="00000800000000000000"/>
      <p:regular r:id="rId22"/>
    </p:embeddedFont>
    <p:embeddedFont>
      <p:font typeface="Poppins Thin" charset="1" panose="00000300000000000000"/>
      <p:regular r:id="rId23"/>
    </p:embeddedFont>
    <p:embeddedFont>
      <p:font typeface="Poppins Thin Italics" charset="1" panose="00000300000000000000"/>
      <p:regular r:id="rId24"/>
    </p:embeddedFont>
    <p:embeddedFont>
      <p:font typeface="Poppins Extra-Light" charset="1" panose="00000300000000000000"/>
      <p:regular r:id="rId25"/>
    </p:embeddedFont>
    <p:embeddedFont>
      <p:font typeface="Poppins Extra-Light Italics" charset="1" panose="00000300000000000000"/>
      <p:regular r:id="rId26"/>
    </p:embeddedFont>
    <p:embeddedFont>
      <p:font typeface="Poppins Light" charset="1" panose="00000400000000000000"/>
      <p:regular r:id="rId27"/>
    </p:embeddedFont>
    <p:embeddedFont>
      <p:font typeface="Poppins Light Italics" charset="1" panose="00000400000000000000"/>
      <p:regular r:id="rId28"/>
    </p:embeddedFont>
    <p:embeddedFont>
      <p:font typeface="Poppins Medium" charset="1" panose="00000600000000000000"/>
      <p:regular r:id="rId29"/>
    </p:embeddedFont>
    <p:embeddedFont>
      <p:font typeface="Poppins Medium Italics" charset="1" panose="00000600000000000000"/>
      <p:regular r:id="rId30"/>
    </p:embeddedFont>
    <p:embeddedFont>
      <p:font typeface="Poppins Semi-Bold" charset="1" panose="00000700000000000000"/>
      <p:regular r:id="rId31"/>
    </p:embeddedFont>
    <p:embeddedFont>
      <p:font typeface="Poppins Semi-Bold Italics" charset="1" panose="00000700000000000000"/>
      <p:regular r:id="rId32"/>
    </p:embeddedFont>
    <p:embeddedFont>
      <p:font typeface="Poppins Ultra-Bold" charset="1" panose="00000900000000000000"/>
      <p:regular r:id="rId33"/>
    </p:embeddedFont>
    <p:embeddedFont>
      <p:font typeface="Poppins Ultra-Bold Italics" charset="1" panose="00000900000000000000"/>
      <p:regular r:id="rId34"/>
    </p:embeddedFont>
    <p:embeddedFont>
      <p:font typeface="Poppins Heavy" charset="1" panose="00000A00000000000000"/>
      <p:regular r:id="rId35"/>
    </p:embeddedFont>
    <p:embeddedFont>
      <p:font typeface="Poppins Heavy Italics" charset="1" panose="00000A00000000000000"/>
      <p:regular r:id="rId36"/>
    </p:embeddedFont>
    <p:embeddedFont>
      <p:font typeface="Bakerie" charset="1" panose="00000500000000000000"/>
      <p:regular r:id="rId37"/>
    </p:embeddedFont>
    <p:embeddedFont>
      <p:font typeface="Bakerie Bold" charset="1" panose="00000800000000000000"/>
      <p:regular r:id="rId38"/>
    </p:embeddedFont>
    <p:embeddedFont>
      <p:font typeface="Bakerie Thin" charset="1" panose="00000300000000000000"/>
      <p:regular r:id="rId39"/>
    </p:embeddedFont>
    <p:embeddedFont>
      <p:font typeface="Bakerie Medium" charset="1" panose="00000600000000000000"/>
      <p:regular r:id="rId40"/>
    </p:embeddedFont>
    <p:embeddedFont>
      <p:font typeface="Bakerie Heavy" charset="1" panose="00000A00000000000000"/>
      <p:regular r:id="rId41"/>
    </p:embeddedFont>
    <p:embeddedFont>
      <p:font typeface="Open Sans" charset="1" panose="020B0606030504020204"/>
      <p:regular r:id="rId42"/>
    </p:embeddedFont>
    <p:embeddedFont>
      <p:font typeface="Open Sans Bold" charset="1" panose="020B0806030504020204"/>
      <p:regular r:id="rId43"/>
    </p:embeddedFont>
    <p:embeddedFont>
      <p:font typeface="Open Sans Italics" charset="1" panose="020B0606030504020204"/>
      <p:regular r:id="rId44"/>
    </p:embeddedFont>
    <p:embeddedFont>
      <p:font typeface="Open Sans Bold Italics" charset="1" panose="020B0806030504020204"/>
      <p:regular r:id="rId45"/>
    </p:embeddedFont>
    <p:embeddedFont>
      <p:font typeface="Open Sans Light" charset="1" panose="020B0306030504020204"/>
      <p:regular r:id="rId46"/>
    </p:embeddedFont>
    <p:embeddedFont>
      <p:font typeface="Open Sans Light Italics" charset="1" panose="020B0306030504020204"/>
      <p:regular r:id="rId47"/>
    </p:embeddedFont>
    <p:embeddedFont>
      <p:font typeface="Open Sans Ultra-Bold" charset="1" panose="00000000000000000000"/>
      <p:regular r:id="rId48"/>
    </p:embeddedFont>
    <p:embeddedFont>
      <p:font typeface="Open Sans Ultra-Bold Italics" charset="1" panose="00000000000000000000"/>
      <p:regular r:id="rId4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no"?><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00" Target="slides/slide51.xml" Type="http://schemas.openxmlformats.org/officeDocument/2006/relationships/slide"/><Relationship Id="rId101" Target="slides/slide52.xml" Type="http://schemas.openxmlformats.org/officeDocument/2006/relationships/slide"/><Relationship Id="rId102" Target="notesMasters/notesMaster1.xml" Type="http://schemas.openxmlformats.org/officeDocument/2006/relationships/notesMaster"/><Relationship Id="rId103" Target="theme/theme2.xml" Type="http://schemas.openxmlformats.org/officeDocument/2006/relationships/theme"/><Relationship Id="rId104" Target="notesSlides/notesSlide1.xml" Type="http://schemas.openxmlformats.org/officeDocument/2006/relationships/notesSlide"/><Relationship Id="rId105" Target="notesSlides/notesSlide2.xml" Type="http://schemas.openxmlformats.org/officeDocument/2006/relationships/notesSlide"/><Relationship Id="rId106" Target="notesSlides/notesSlide3.xml" Type="http://schemas.openxmlformats.org/officeDocument/2006/relationships/notesSlide"/><Relationship Id="rId107" Target="notesSlides/notesSlide4.xml" Type="http://schemas.openxmlformats.org/officeDocument/2006/relationships/notesSlide"/><Relationship Id="rId108" Target="notesSlides/notesSlide5.xml" Type="http://schemas.openxmlformats.org/officeDocument/2006/relationships/notesSlide"/><Relationship Id="rId109" Target="notesSlides/notesSlide6.xml" Type="http://schemas.openxmlformats.org/officeDocument/2006/relationships/notesSlide"/><Relationship Id="rId11" Target="fonts/font11.fntdata" Type="http://schemas.openxmlformats.org/officeDocument/2006/relationships/font"/><Relationship Id="rId110" Target="notesSlides/notesSlide7.xml" Type="http://schemas.openxmlformats.org/officeDocument/2006/relationships/notesSlide"/><Relationship Id="rId111" Target="notesSlides/notesSlide8.xml" Type="http://schemas.openxmlformats.org/officeDocument/2006/relationships/notesSlide"/><Relationship Id="rId112" Target="notesSlides/notesSlide9.xml" Type="http://schemas.openxmlformats.org/officeDocument/2006/relationships/notesSlide"/><Relationship Id="rId113" Target="notesSlides/notesSlide10.xml" Type="http://schemas.openxmlformats.org/officeDocument/2006/relationships/notesSlide"/><Relationship Id="rId114" Target="notesSlides/notesSlide11.xml" Type="http://schemas.openxmlformats.org/officeDocument/2006/relationships/notesSlide"/><Relationship Id="rId115" Target="notesSlides/notesSlide12.xml" Type="http://schemas.openxmlformats.org/officeDocument/2006/relationships/notesSlide"/><Relationship Id="rId116" Target="notesSlides/notesSlide13.xml" Type="http://schemas.openxmlformats.org/officeDocument/2006/relationships/notesSlide"/><Relationship Id="rId117" Target="notesSlides/notesSlide14.xml" Type="http://schemas.openxmlformats.org/officeDocument/2006/relationships/notesSlide"/><Relationship Id="rId118" Target="notesSlides/notesSlide15.xml" Type="http://schemas.openxmlformats.org/officeDocument/2006/relationships/notesSlide"/><Relationship Id="rId119" Target="notesSlides/notesSlide16.xml" Type="http://schemas.openxmlformats.org/officeDocument/2006/relationships/notesSlide"/><Relationship Id="rId12" Target="fonts/font12.fntdata" Type="http://schemas.openxmlformats.org/officeDocument/2006/relationships/font"/><Relationship Id="rId120" Target="notesSlides/notesSlide17.xml" Type="http://schemas.openxmlformats.org/officeDocument/2006/relationships/notesSlide"/><Relationship Id="rId121" Target="notesSlides/notesSlide18.xml" Type="http://schemas.openxmlformats.org/officeDocument/2006/relationships/notesSlide"/><Relationship Id="rId122" Target="notesSlides/notesSlide19.xml" Type="http://schemas.openxmlformats.org/officeDocument/2006/relationships/notesSlide"/><Relationship Id="rId123" Target="notesSlides/notesSlide20.xml" Type="http://schemas.openxmlformats.org/officeDocument/2006/relationships/notesSlide"/><Relationship Id="rId124" Target="notesSlides/notesSlide21.xml" Type="http://schemas.openxmlformats.org/officeDocument/2006/relationships/notesSlide"/><Relationship Id="rId125" Target="notesSlides/notesSlide22.xml" Type="http://schemas.openxmlformats.org/officeDocument/2006/relationships/notesSlide"/><Relationship Id="rId126" Target="notesSlides/notesSlide23.xml" Type="http://schemas.openxmlformats.org/officeDocument/2006/relationships/notesSlide"/><Relationship Id="rId127" Target="notesSlides/notesSlide24.xml" Type="http://schemas.openxmlformats.org/officeDocument/2006/relationships/notesSlide"/><Relationship Id="rId128" Target="notesSlides/notesSlide25.xml" Type="http://schemas.openxmlformats.org/officeDocument/2006/relationships/notesSlide"/><Relationship Id="rId129" Target="notesSlides/notesSlide26.xml" Type="http://schemas.openxmlformats.org/officeDocument/2006/relationships/notesSlide"/><Relationship Id="rId13" Target="fonts/font13.fntdata" Type="http://schemas.openxmlformats.org/officeDocument/2006/relationships/font"/><Relationship Id="rId130" Target="notesSlides/notesSlide27.xml" Type="http://schemas.openxmlformats.org/officeDocument/2006/relationships/notesSlide"/><Relationship Id="rId131" Target="notesSlides/notesSlide28.xml" Type="http://schemas.openxmlformats.org/officeDocument/2006/relationships/notesSlide"/><Relationship Id="rId132" Target="notesSlides/notesSlide29.xml" Type="http://schemas.openxmlformats.org/officeDocument/2006/relationships/notesSlide"/><Relationship Id="rId133" Target="notesSlides/notesSlide30.xml" Type="http://schemas.openxmlformats.org/officeDocument/2006/relationships/notesSlide"/><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22" Target="fonts/font22.fntdata" Type="http://schemas.openxmlformats.org/officeDocument/2006/relationships/font"/><Relationship Id="rId23" Target="fonts/font23.fntdata" Type="http://schemas.openxmlformats.org/officeDocument/2006/relationships/font"/><Relationship Id="rId24" Target="fonts/font24.fntdata" Type="http://schemas.openxmlformats.org/officeDocument/2006/relationships/font"/><Relationship Id="rId25" Target="fonts/font25.fntdata" Type="http://schemas.openxmlformats.org/officeDocument/2006/relationships/font"/><Relationship Id="rId26" Target="fonts/font26.fntdata" Type="http://schemas.openxmlformats.org/officeDocument/2006/relationships/font"/><Relationship Id="rId27" Target="fonts/font27.fntdata" Type="http://schemas.openxmlformats.org/officeDocument/2006/relationships/font"/><Relationship Id="rId28" Target="fonts/font28.fntdata" Type="http://schemas.openxmlformats.org/officeDocument/2006/relationships/font"/><Relationship Id="rId29" Target="fonts/font29.fntdata" Type="http://schemas.openxmlformats.org/officeDocument/2006/relationships/font"/><Relationship Id="rId3" Target="viewProps.xml" Type="http://schemas.openxmlformats.org/officeDocument/2006/relationships/viewProps"/><Relationship Id="rId30" Target="fonts/font30.fntdata" Type="http://schemas.openxmlformats.org/officeDocument/2006/relationships/font"/><Relationship Id="rId31" Target="fonts/font31.fntdata" Type="http://schemas.openxmlformats.org/officeDocument/2006/relationships/font"/><Relationship Id="rId32" Target="fonts/font32.fntdata" Type="http://schemas.openxmlformats.org/officeDocument/2006/relationships/font"/><Relationship Id="rId33" Target="fonts/font33.fntdata" Type="http://schemas.openxmlformats.org/officeDocument/2006/relationships/font"/><Relationship Id="rId34" Target="fonts/font34.fntdata" Type="http://schemas.openxmlformats.org/officeDocument/2006/relationships/font"/><Relationship Id="rId35" Target="fonts/font35.fntdata" Type="http://schemas.openxmlformats.org/officeDocument/2006/relationships/font"/><Relationship Id="rId36" Target="fonts/font36.fntdata" Type="http://schemas.openxmlformats.org/officeDocument/2006/relationships/font"/><Relationship Id="rId37" Target="fonts/font37.fntdata" Type="http://schemas.openxmlformats.org/officeDocument/2006/relationships/font"/><Relationship Id="rId38" Target="fonts/font38.fntdata" Type="http://schemas.openxmlformats.org/officeDocument/2006/relationships/font"/><Relationship Id="rId39" Target="fonts/font39.fntdata" Type="http://schemas.openxmlformats.org/officeDocument/2006/relationships/font"/><Relationship Id="rId4" Target="theme/theme1.xml" Type="http://schemas.openxmlformats.org/officeDocument/2006/relationships/theme"/><Relationship Id="rId40" Target="fonts/font40.fntdata" Type="http://schemas.openxmlformats.org/officeDocument/2006/relationships/font"/><Relationship Id="rId41" Target="fonts/font41.fntdata" Type="http://schemas.openxmlformats.org/officeDocument/2006/relationships/font"/><Relationship Id="rId42" Target="fonts/font42.fntdata" Type="http://schemas.openxmlformats.org/officeDocument/2006/relationships/font"/><Relationship Id="rId43" Target="fonts/font43.fntdata" Type="http://schemas.openxmlformats.org/officeDocument/2006/relationships/font"/><Relationship Id="rId44" Target="fonts/font44.fntdata" Type="http://schemas.openxmlformats.org/officeDocument/2006/relationships/font"/><Relationship Id="rId45" Target="fonts/font45.fntdata" Type="http://schemas.openxmlformats.org/officeDocument/2006/relationships/font"/><Relationship Id="rId46" Target="fonts/font46.fntdata" Type="http://schemas.openxmlformats.org/officeDocument/2006/relationships/font"/><Relationship Id="rId47" Target="fonts/font47.fntdata" Type="http://schemas.openxmlformats.org/officeDocument/2006/relationships/font"/><Relationship Id="rId48" Target="fonts/font48.fntdata" Type="http://schemas.openxmlformats.org/officeDocument/2006/relationships/font"/><Relationship Id="rId49" Target="fonts/font49.fntdata" Type="http://schemas.openxmlformats.org/officeDocument/2006/relationships/font"/><Relationship Id="rId5" Target="tableStyles.xml" Type="http://schemas.openxmlformats.org/officeDocument/2006/relationships/tableStyles"/><Relationship Id="rId50" Target="slides/slide1.xml" Type="http://schemas.openxmlformats.org/officeDocument/2006/relationships/slide"/><Relationship Id="rId51" Target="slides/slide2.xml" Type="http://schemas.openxmlformats.org/officeDocument/2006/relationships/slide"/><Relationship Id="rId52" Target="slides/slide3.xml" Type="http://schemas.openxmlformats.org/officeDocument/2006/relationships/slide"/><Relationship Id="rId53" Target="slides/slide4.xml" Type="http://schemas.openxmlformats.org/officeDocument/2006/relationships/slide"/><Relationship Id="rId54" Target="slides/slide5.xml" Type="http://schemas.openxmlformats.org/officeDocument/2006/relationships/slide"/><Relationship Id="rId55" Target="slides/slide6.xml" Type="http://schemas.openxmlformats.org/officeDocument/2006/relationships/slide"/><Relationship Id="rId56" Target="slides/slide7.xml" Type="http://schemas.openxmlformats.org/officeDocument/2006/relationships/slide"/><Relationship Id="rId57" Target="slides/slide8.xml" Type="http://schemas.openxmlformats.org/officeDocument/2006/relationships/slide"/><Relationship Id="rId58" Target="slides/slide9.xml" Type="http://schemas.openxmlformats.org/officeDocument/2006/relationships/slide"/><Relationship Id="rId59" Target="slides/slide10.xml" Type="http://schemas.openxmlformats.org/officeDocument/2006/relationships/slide"/><Relationship Id="rId6" Target="fonts/font6.fntdata" Type="http://schemas.openxmlformats.org/officeDocument/2006/relationships/font"/><Relationship Id="rId60" Target="slides/slide11.xml" Type="http://schemas.openxmlformats.org/officeDocument/2006/relationships/slide"/><Relationship Id="rId61" Target="slides/slide12.xml" Type="http://schemas.openxmlformats.org/officeDocument/2006/relationships/slide"/><Relationship Id="rId62" Target="slides/slide13.xml" Type="http://schemas.openxmlformats.org/officeDocument/2006/relationships/slide"/><Relationship Id="rId63" Target="slides/slide14.xml" Type="http://schemas.openxmlformats.org/officeDocument/2006/relationships/slide"/><Relationship Id="rId64" Target="slides/slide15.xml" Type="http://schemas.openxmlformats.org/officeDocument/2006/relationships/slide"/><Relationship Id="rId65" Target="slides/slide16.xml" Type="http://schemas.openxmlformats.org/officeDocument/2006/relationships/slide"/><Relationship Id="rId66" Target="slides/slide17.xml" Type="http://schemas.openxmlformats.org/officeDocument/2006/relationships/slide"/><Relationship Id="rId67" Target="slides/slide18.xml" Type="http://schemas.openxmlformats.org/officeDocument/2006/relationships/slide"/><Relationship Id="rId68" Target="slides/slide19.xml" Type="http://schemas.openxmlformats.org/officeDocument/2006/relationships/slide"/><Relationship Id="rId69" Target="slides/slide20.xml" Type="http://schemas.openxmlformats.org/officeDocument/2006/relationships/slide"/><Relationship Id="rId7" Target="fonts/font7.fntdata" Type="http://schemas.openxmlformats.org/officeDocument/2006/relationships/font"/><Relationship Id="rId70" Target="slides/slide21.xml" Type="http://schemas.openxmlformats.org/officeDocument/2006/relationships/slide"/><Relationship Id="rId71" Target="slides/slide22.xml" Type="http://schemas.openxmlformats.org/officeDocument/2006/relationships/slide"/><Relationship Id="rId72" Target="slides/slide23.xml" Type="http://schemas.openxmlformats.org/officeDocument/2006/relationships/slide"/><Relationship Id="rId73" Target="slides/slide24.xml" Type="http://schemas.openxmlformats.org/officeDocument/2006/relationships/slide"/><Relationship Id="rId74" Target="slides/slide25.xml" Type="http://schemas.openxmlformats.org/officeDocument/2006/relationships/slide"/><Relationship Id="rId75" Target="slides/slide26.xml" Type="http://schemas.openxmlformats.org/officeDocument/2006/relationships/slide"/><Relationship Id="rId76" Target="slides/slide27.xml" Type="http://schemas.openxmlformats.org/officeDocument/2006/relationships/slide"/><Relationship Id="rId77" Target="slides/slide28.xml" Type="http://schemas.openxmlformats.org/officeDocument/2006/relationships/slide"/><Relationship Id="rId78" Target="slides/slide29.xml" Type="http://schemas.openxmlformats.org/officeDocument/2006/relationships/slide"/><Relationship Id="rId79" Target="slides/slide30.xml" Type="http://schemas.openxmlformats.org/officeDocument/2006/relationships/slide"/><Relationship Id="rId8" Target="fonts/font8.fntdata" Type="http://schemas.openxmlformats.org/officeDocument/2006/relationships/font"/><Relationship Id="rId80" Target="slides/slide31.xml" Type="http://schemas.openxmlformats.org/officeDocument/2006/relationships/slide"/><Relationship Id="rId81" Target="slides/slide32.xml" Type="http://schemas.openxmlformats.org/officeDocument/2006/relationships/slide"/><Relationship Id="rId82" Target="slides/slide33.xml" Type="http://schemas.openxmlformats.org/officeDocument/2006/relationships/slide"/><Relationship Id="rId83" Target="slides/slide34.xml" Type="http://schemas.openxmlformats.org/officeDocument/2006/relationships/slide"/><Relationship Id="rId84" Target="slides/slide35.xml" Type="http://schemas.openxmlformats.org/officeDocument/2006/relationships/slide"/><Relationship Id="rId85" Target="slides/slide36.xml" Type="http://schemas.openxmlformats.org/officeDocument/2006/relationships/slide"/><Relationship Id="rId86" Target="slides/slide37.xml" Type="http://schemas.openxmlformats.org/officeDocument/2006/relationships/slide"/><Relationship Id="rId87" Target="slides/slide38.xml" Type="http://schemas.openxmlformats.org/officeDocument/2006/relationships/slide"/><Relationship Id="rId88" Target="slides/slide39.xml" Type="http://schemas.openxmlformats.org/officeDocument/2006/relationships/slide"/><Relationship Id="rId89" Target="slides/slide40.xml" Type="http://schemas.openxmlformats.org/officeDocument/2006/relationships/slide"/><Relationship Id="rId9" Target="fonts/font9.fntdata" Type="http://schemas.openxmlformats.org/officeDocument/2006/relationships/font"/><Relationship Id="rId90" Target="slides/slide41.xml" Type="http://schemas.openxmlformats.org/officeDocument/2006/relationships/slide"/><Relationship Id="rId91" Target="slides/slide42.xml" Type="http://schemas.openxmlformats.org/officeDocument/2006/relationships/slide"/><Relationship Id="rId92" Target="slides/slide43.xml" Type="http://schemas.openxmlformats.org/officeDocument/2006/relationships/slide"/><Relationship Id="rId93" Target="slides/slide44.xml" Type="http://schemas.openxmlformats.org/officeDocument/2006/relationships/slide"/><Relationship Id="rId94" Target="slides/slide45.xml" Type="http://schemas.openxmlformats.org/officeDocument/2006/relationships/slide"/><Relationship Id="rId95" Target="slides/slide46.xml" Type="http://schemas.openxmlformats.org/officeDocument/2006/relationships/slide"/><Relationship Id="rId96" Target="slides/slide47.xml" Type="http://schemas.openxmlformats.org/officeDocument/2006/relationships/slide"/><Relationship Id="rId97" Target="slides/slide48.xml" Type="http://schemas.openxmlformats.org/officeDocument/2006/relationships/slide"/><Relationship Id="rId98" Target="slides/slide49.xml" Type="http://schemas.openxmlformats.org/officeDocument/2006/relationships/slide"/><Relationship Id="rId99" Target="slides/slide50.xml" Type="http://schemas.openxmlformats.org/officeDocument/2006/relationships/slide"/></Relationships>
</file>

<file path=ppt/notesMasters/_rels/notesMaster1.xml.rels><?xml version="1.0" encoding="UTF-8" standalone="no"?><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1.xml" Type="http://schemas.openxmlformats.org/officeDocument/2006/relationships/slide"/></Relationships>
</file>

<file path=ppt/notesSlides/_rels/notesSlide10.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15.xml" Type="http://schemas.openxmlformats.org/officeDocument/2006/relationships/slide"/></Relationships>
</file>

<file path=ppt/notesSlides/_rels/notesSlide11.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16.xml" Type="http://schemas.openxmlformats.org/officeDocument/2006/relationships/slide"/></Relationships>
</file>

<file path=ppt/notesSlides/_rels/notesSlide12.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17.xml" Type="http://schemas.openxmlformats.org/officeDocument/2006/relationships/slide"/></Relationships>
</file>

<file path=ppt/notesSlides/_rels/notesSlide13.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19.xml" Type="http://schemas.openxmlformats.org/officeDocument/2006/relationships/slide"/></Relationships>
</file>

<file path=ppt/notesSlides/_rels/notesSlide14.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20.xml" Type="http://schemas.openxmlformats.org/officeDocument/2006/relationships/slide"/></Relationships>
</file>

<file path=ppt/notesSlides/_rels/notesSlide15.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21.xml" Type="http://schemas.openxmlformats.org/officeDocument/2006/relationships/slide"/></Relationships>
</file>

<file path=ppt/notesSlides/_rels/notesSlide16.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22.xml" Type="http://schemas.openxmlformats.org/officeDocument/2006/relationships/slide"/></Relationships>
</file>

<file path=ppt/notesSlides/_rels/notesSlide17.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25.xml" Type="http://schemas.openxmlformats.org/officeDocument/2006/relationships/slide"/></Relationships>
</file>

<file path=ppt/notesSlides/_rels/notesSlide18.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27.xml" Type="http://schemas.openxmlformats.org/officeDocument/2006/relationships/slide"/></Relationships>
</file>

<file path=ppt/notesSlides/_rels/notesSlide19.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29.xml" Type="http://schemas.openxmlformats.org/officeDocument/2006/relationships/slide"/></Relationships>
</file>

<file path=ppt/notesSlides/_rels/notesSlide2.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2.xml" Type="http://schemas.openxmlformats.org/officeDocument/2006/relationships/slide"/></Relationships>
</file>

<file path=ppt/notesSlides/_rels/notesSlide20.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32.xml" Type="http://schemas.openxmlformats.org/officeDocument/2006/relationships/slide"/></Relationships>
</file>

<file path=ppt/notesSlides/_rels/notesSlide21.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33.xml" Type="http://schemas.openxmlformats.org/officeDocument/2006/relationships/slide"/></Relationships>
</file>

<file path=ppt/notesSlides/_rels/notesSlide22.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36.xml" Type="http://schemas.openxmlformats.org/officeDocument/2006/relationships/slide"/></Relationships>
</file>

<file path=ppt/notesSlides/_rels/notesSlide23.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38.xml" Type="http://schemas.openxmlformats.org/officeDocument/2006/relationships/slide"/></Relationships>
</file>

<file path=ppt/notesSlides/_rels/notesSlide24.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43.xml" Type="http://schemas.openxmlformats.org/officeDocument/2006/relationships/slide"/></Relationships>
</file>

<file path=ppt/notesSlides/_rels/notesSlide25.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45.xml" Type="http://schemas.openxmlformats.org/officeDocument/2006/relationships/slide"/></Relationships>
</file>

<file path=ppt/notesSlides/_rels/notesSlide26.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46.xml" Type="http://schemas.openxmlformats.org/officeDocument/2006/relationships/slide"/></Relationships>
</file>

<file path=ppt/notesSlides/_rels/notesSlide27.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47.xml" Type="http://schemas.openxmlformats.org/officeDocument/2006/relationships/slide"/></Relationships>
</file>

<file path=ppt/notesSlides/_rels/notesSlide28.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48.xml" Type="http://schemas.openxmlformats.org/officeDocument/2006/relationships/slide"/></Relationships>
</file>

<file path=ppt/notesSlides/_rels/notesSlide29.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49.xml" Type="http://schemas.openxmlformats.org/officeDocument/2006/relationships/slide"/></Relationships>
</file>

<file path=ppt/notesSlides/_rels/notesSlide3.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5.xml" Type="http://schemas.openxmlformats.org/officeDocument/2006/relationships/slide"/></Relationships>
</file>

<file path=ppt/notesSlides/_rels/notesSlide30.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51.xml" Type="http://schemas.openxmlformats.org/officeDocument/2006/relationships/slide"/></Relationships>
</file>

<file path=ppt/notesSlides/_rels/notesSlide4.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8.xml" Type="http://schemas.openxmlformats.org/officeDocument/2006/relationships/slide"/></Relationships>
</file>

<file path=ppt/notesSlides/_rels/notesSlide5.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9.xml" Type="http://schemas.openxmlformats.org/officeDocument/2006/relationships/slide"/></Relationships>
</file>

<file path=ppt/notesSlides/_rels/notesSlide6.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10.xml" Type="http://schemas.openxmlformats.org/officeDocument/2006/relationships/slide"/></Relationships>
</file>

<file path=ppt/notesSlides/_rels/notesSlide7.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12.xml" Type="http://schemas.openxmlformats.org/officeDocument/2006/relationships/slide"/></Relationships>
</file>

<file path=ppt/notesSlides/_rels/notesSlide8.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13.xml" Type="http://schemas.openxmlformats.org/officeDocument/2006/relationships/slide"/></Relationships>
</file>

<file path=ppt/notesSlides/_rels/notesSlide9.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14.xml" Type="http://schemas.openxmlformats.org/officeDocument/2006/relationships/slide"/></Relationships>
</file>

<file path=ppt/notesSlides/notesSlide1.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Bonjour à toutes et à tous, et merci d’être venues si nombreux pour cette matinée d’étude, et merci à Marie et Robin pour leur présentation.</a:t>
            </a:r>
          </a:p>
          <a:p>
            <a:r>
              <a:rPr lang="en-US"/>
              <a:t>Je vais à mon tour m’atteler à la tâche. </a:t>
            </a:r>
          </a:p>
          <a:p>
            <a:r>
              <a:rPr lang="en-US"/>
              <a:t>Dans la continuité des exposés de mes collègues, je vais vous parler de ces personnes qu’il y a derrière les chiffres que Robin a donnés ce matin, et des personnes qui rencontrent les différents types d’accueil des SSM que Marie vient de présenter. </a:t>
            </a:r>
          </a:p>
          <a:p>
            <a:r>
              <a:rPr lang="en-US"/>
              <a:t>En fait, plus précisément, ce n’est pas moi qui vais parler de ces personnes, ce sont ces personnes qui vont parler. Parler, mais de quoi ? De leurs expériences d’accès et d’inaccés aux soins.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10.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Long parcours de soin : ça fait plusieurs années que sa fille est suivie par différents professionnels, elle a également connu plusieurs hospitalisations, etc. </a:t>
            </a:r>
          </a:p>
          <a:p>
            <a:r>
              <a:rPr lang="en-US"/>
              <a:t>Avec une attente particulière au sujet de la connexion avec le/la thérapeute. </a:t>
            </a:r>
          </a:p>
          <a:p>
            <a:r>
              <a:rPr lang="en-US"/>
              <a:t>On suppose que ces attentes et ces imaginaires, ou tout du moins une partie de ces attentes et de ces imaginaires provient du long parcours de soin qu’a connu sa fille. Elle a en effet déjà été suivi par plusieurs psychologues et psychiatres et a déjà connu plusieurs hospitalisations.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11.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Lorsque Marius a appelé pour déposer sa demande, le service lui a expliqué qu’il était placé sur liste d’attente, et qu’il serait recontacté dans les deux mois. Lorsque nous l’avons rappelé deux mois plus tard, il n’avait toujours pas reçu de nouvelles de la part du service.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12.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Il nous expliquera qu’il compte attendre encore, puisque de toute façon, trouver un psychiatre se révèle être très difficile, mais qu’il a quand même une petite désillusion de ne pas avoir été prévenu que l’attente serait plus longue que prévue. Selon lui, donc d’après sa propre grille de lecture, cette attente représente un danger pour des problèmes qui peuvent s’aggraver avec le temps.</a:t>
            </a:r>
          </a:p>
          <a:p>
            <a:r>
              <a:rPr lang="en-US"/>
              <a:t>Finalement dans les rapports à l’attente, on explore 3 dimensions : </a:t>
            </a:r>
          </a:p>
          <a:p>
            <a:r>
              <a:rPr lang="en-US"/>
              <a:t>1.	Les réactions/sentiments face à l’attente ou à la réorientation</a:t>
            </a:r>
          </a:p>
          <a:p>
            <a:r>
              <a:rPr lang="en-US"/>
              <a:t>2.	Les ressources face à l’attente</a:t>
            </a:r>
          </a:p>
          <a:p>
            <a:r>
              <a:rPr lang="en-US"/>
              <a:t>3.	Les alternatives disponibles et/ou choisies par la personne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13.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On a donc ici une première ligne d’un tableau typologique en construction, avec une première colonne dédiée au cheminement d’accès, qui reprend les critères de choix et le sentiment s’urgence, une deuxième colonne qui reprend les attentes et les imaginaires de soin des personnes interrogées, avec la durée imaginée, le type de thérapie ou de thérapeute attendu, et l’origine de ces imaginaires/attentes. Enfin, une dernière colonne où sont indiquées les rapports entretenus avec les réorientations ou les trop longues attentes : on y verra les ressources personnelles engagées, et les alternatives envisagées ou empruntées.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14.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On passe ensuite à Yasmina. Yasmina a 37 ans, mère au foyer, au CPAS, et fait une demande de psychologue pour son fils de 8 ans et sa fille de 10 ans.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15.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L’accident dont elle parle s’est passé 5 ou 6 mois avant notre échange. Elle a peur que les conséquences de cet accident ressortent à l’adolescence de ses enfants, et que son fils accuse sa fille d’avoir voulu le tuer.</a:t>
            </a:r>
          </a:p>
          <a:p>
            <a:r>
              <a:rPr lang="en-US"/>
              <a:t>Ce n’est pas la première fois qu’elle appelle ce service chez qui elle dit avoir déjà déposé plusieurs nouvelles demandes qui n’aboutissent pas, depuis maintenant quelques mois. A nouveau, au moment de notre appel, Yasmina a été réorienté pour cause de saturation du service. </a:t>
            </a:r>
          </a:p>
          <a:p>
            <a:r>
              <a:rPr lang="en-US"/>
              <a:t>Malgré les propositions de réorientation du service, elle n’en démord pas, elle veut ce centre-là.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16.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Par ailleurs, elle dit avoir le SAJ qui l’encourage avec insistance de faire suivre ses enfants, qu’elle se sent prisonnière par ça. </a:t>
            </a:r>
          </a:p>
          <a:p>
            <a:r>
              <a:rPr lang="en-US"/>
              <a:t>Il faut aussi préciser qu’il y a une dizaine d’année, elle a déjà fréquenté ce service pour son premier enfant, donc elle connait déjà le service. C’est un de ses principaux critères, avec l’aspect tarifaire.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17.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Yasmina précise plus loin qu’elle a besoin que ses enfants aient au moins un ancrage dans le service. Elle dit qu’elle ne demande même pas à ce que ses enfants soient vus toutes les semaines, juste au moins une fois par mois pour qu’ils aient un espace où ils peuvent effectivement s’exprimer, un espace d’écoute sur un temps long. </a:t>
            </a:r>
          </a:p>
          <a:p>
            <a:r>
              <a:rPr lang="en-US"/>
              <a:t>Ces attentes et imaginaires du soin, on peut supposer que Yasmina les a déduits des besoins de ses enfants, de sa propre relation mère-enfant donc, et de ses expériences passées avec les services de santé mentale.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18.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Nous avons eu l’occasion de contacter Yasmina environ deux mois après notre premier échanger. Elle nous a donc expliqué qu’après un ultime essai dans le SSM de sa commune, elle a une nouvelle fois reçu une réponse négative. Elle a donc décidé de faire ses propres recherches sur internet et d’appeler un service de santé mentale dans une commune limitrophe de la sienne, où elle a été réorienté dans un autre service, dans une autre commune limitrophe. Son garçon a pu être pris en charge, et sa fille doit attendre qu’une autre place se libère au sein du service. </a:t>
            </a:r>
          </a:p>
          <a:p>
            <a:r>
              <a:rPr lang="en-US"/>
              <a:t>Au bout du compte, elle dit avoir été déçu par le service de sa commune. Elle pense que l’accueil a changé depuis qu’il y a eu un changement d’équipe. Elle explique qu’avant notre premier échange, ce service l’a fait venir avec ses enfants pour un entretien d’accueil auquel il n’a pas été donné de suite, entretien durant lequel elle dit avoir « tout déballé », et qu’elle ne se serait pas autant livré si elle avait su que ce n’était que pour une unique rencontre.</a:t>
            </a:r>
          </a:p>
          <a:p>
            <a:r>
              <a:rPr lang="en-US"/>
              <a:t>Bref, on a ici un premier exemple de vignette où la personne en demande fait une croix sur certains de ses principaux critères de choix pour pouvoir avoir accès à un service de soin de santé mentale.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19.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Je vous présente ensuite Fabio. 29 ans, employé en repos maladie, il demande à consulter un ethnopsychiatre dans le service avec qui il vient d’entrer en contact au moment de notre échange.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2.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Pendant 3 mois, nous avons réalisé une série d’entretiens semi-directifs par téléphone avec ces gens avec qui les accueillantes et les accueillants des SSM sont en contact tous les jours lorsqu’ils répondent justement au téléphone. </a:t>
            </a:r>
          </a:p>
          <a:p>
            <a:r>
              <a:rPr lang="en-US"/>
              <a:t>Avec la collaboration de 12 SSM, nous avons donc pu discuter et échanger avec 32 personnes qui formulaient une nouvelle demande dans un de ces 12 services. 5 d’entre eux ont répondu à une deuxième sollicitation de notre part, en général deux mois après notre premier échange, pour nous parler de l’avancée de leur première demande. </a:t>
            </a:r>
          </a:p>
          <a:p>
            <a:r>
              <a:rPr lang="en-US"/>
              <a:t>Il me faut avant tout éclaircir le point des biais des méthodologies de cette recherche. Avec qui avons-nous parler, ou plutôt avec qui n’avons-nous pas pu parler ? On peut les ranger en 3 grandes catégories : </a:t>
            </a:r>
          </a:p>
          <a:p>
            <a:r>
              <a:rPr lang="en-US"/>
              <a:t>-	Les personnes qui n’appellent pas les SSM, qui n’osent pas ou qui appellent ailleurs. </a:t>
            </a:r>
          </a:p>
          <a:p>
            <a:r>
              <a:rPr lang="en-US"/>
              <a:t>-	Les personnes qui n’ont pas accepté de répondre à l’enquête lorsqu’elle était proposée par l’accueillant ou l’accueillante, parce qu’elles ne s’en sentaient pas capables ou tout simplement parce qu’elles n’en avaient pas envie. </a:t>
            </a:r>
          </a:p>
          <a:p>
            <a:r>
              <a:rPr lang="en-US"/>
              <a:t>-	Les personnes à qui les accueillantes ne proposaient de participer à la recherche, parce que en trop grande souffrance ou parce que barrière de la langue, etc.</a:t>
            </a:r>
          </a:p>
          <a:p>
            <a:r>
              <a:rPr lang="en-US"/>
              <a:t>Donc il faut garder à l’esprit que, même si nous avons récolté des récits d’une grande richesse empirique, nous n’avons pas pu dialoguer avec certains publics, et donc nous ne pouvons pas en présenter les témoignages. Parmi eux on a les personnes sans-papiers, les personnes en grande précarité, les sans-abris, les toxicomanes, entre autres. Tout un public qui porte en lui seul une grande diversité d’expériences et d’accès au soin, qui mériteraient pour les étudier un financement de recherche à part entière.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20.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Fabio fait partie de ceux qui savent ce qu’ils ne veulent pas, en comparaison avec leurs précédentes expériences dans le soin de santé mentale : ici, il sait qu’il ne veut pas réitérer un suivi avec un professionnel avec qui il ne se sent pas écouté en tant qu’homme racisé. </a:t>
            </a:r>
          </a:p>
          <a:p>
            <a:r>
              <a:rPr lang="en-US"/>
              <a:t>Concernant les tarifs du service ou la distance pour y accéder, Fabio n’y accorde que peu d’importance. Je le cite : « Comme il y avait cette approche en plus que les autres psychologues ne proposaient pas, ça ne m’aurait pas dérangé de payer le prix. Je suppose que c’est un centre social donc je ne m’imaginais pas que ca allaient être des prix exorbitants, quand même. Enfin, je ne sais pas ».</a:t>
            </a:r>
          </a:p>
          <a:p>
            <a:r>
              <a:rPr lang="en-US"/>
              <a:t>Par ailleurs, on suppose ici un sentiment d’urgence qui varie en fonction des épisodes de crise de Fabio, donc modéré au moment de l’appel. Je vais faire un petit aparté sur ce sentiment d’urgence, même si j’y reviendrai en fin de présentation. En fait on a remarqué quand même une grande tendance dans nos échanges avec les personnes en demande, c’est que le sentiment d’urgence ressenti va largement faire varier la « solidité » de leurs critères de choix. C’est-à-dire que plus le sentiment d’urgence va être élevé pour quelqu’un qui au départ voulait un suivi dans un service particulier, plus cette personne aura tendance à délaisser ces critères au profit d’une prise en charge rapide : par exemple, renoncer à avoir un service proche de chez elle, ou renoncer à avoir un service avec des spécificités qui lui correspondaient. J’y reviendrai.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21.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On l’a dit, on devine que Fabio exprime ces besoins (temps longs, compréhension de la thérapeute) en fonction de ses précédentes expériences dans le secteur du soin de santé mentale. Il nous explique d’ailleurs qu’en attendant qu’une place se libère dans le service dans lequel il veut un suivi, il consulte les psychologues des permanences des hôpitaux lorsqu’il se sent en crise.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22.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Voilà, ici, même si Fabio trouve des alternatives ponctuelles dans les consultations à l’hôpital, il est contraint d’attendre une place dans le service qu’il sait correspondre à ses critères. Il nous dira qu’il ne connait pas d’autres centres qui proposent ce genre de suivi dont il a besoin, et que, je cite, "De toute façon, attendre, c'est ce que je fais depuis longtemps... Attendre, attendre, attendre"</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23.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Pour terminer, nous allons découvrir la vignette de Clémentine, 23 ans, étudiante en médecine, qui porte une demande pour un psychologue.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24.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Comme Fabio, Clémentine fait partie de ceux qui savent ce qu’ils ne veulent pas, en comparaison avec leurs précédentes expériences dans le soin de santé mentale : ici, elle veut quelqu’un qui lui propose des solutions concrètes.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25.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Je prends juste un petit temps sur cet aspect : Clémentine souligne le bien que lui a procuré le fait d’avoir été entendue. Au cours de notre enquête, ils ont été plusieurs à souligner les bienfaits de cette écoute, même intermédiaire, lors de leur parcours de soin, chaque fois constitué de nombreuses réorientations. Clémentine explique par ailleurs que la dame qui l’a accueillie au téléphone l’a beaucoup aidé, parce qu’elle lui a donné beaucoup de renseignements, et qu’elle lui a proposé de rappeler en cas de besoin, qu’elle était disponible pour l’accompagner dans son parcours de soin. Clémentine explique que cette petite attention lui a permis de tenir, à deux doigts qu’elle était d’arrêter ses recherches.</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26.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Après avoir écouté nos 4 vignettes, on se retrouve face à ce tableau typologique. Mais à quoi il sert, allez-vous me demander d’un air curieux ? Il nous sert à comprendre, à rendre intelligible l’importante masse d’informations fournies par les entretiens. </a:t>
            </a:r>
          </a:p>
          <a:p>
            <a:r>
              <a:rPr lang="en-US"/>
              <a:t>Il ne sert pas à cloisonner les réalités entendues dans des catégories étanches et immuables, mais sert à comprendre : c’est quoi, faire-demande dans un service de santé mentale bruxellois aujourd’hui ? </a:t>
            </a:r>
          </a:p>
          <a:p>
            <a:r>
              <a:rPr lang="en-US"/>
              <a:t>-	Rapidement, on voit que les critères de choix rencontrés sont les critères géographique (en général, le besoin de proximité), économique (les tarifs préférentiels) et la confiance accordée à l’envoyeur ou au service lui-même (si par exemple la personne a déjà fréquenté ce service par le passé).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27.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Et alors, il nous propose plusieurs tendances, notamment ce lien entre choisir un service pour ses spécificités, et être contraint d’attendre qu’une place s’y libère. Les demandes des personnes qui désirent être pris en charge par un service ou un thérapeute particulier sont généralement prêts à être inscrites sur liste d’attente, ou si elles sont réorientées pour cause de saturation, sont prêtes à attendre quelques semaines avant de retenter un appel.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28.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On a aussi déjà noté ce lien qui apparait au fil des entretiens entre un sentiment d’urgence élevé et abandon de certains critères.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29.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En seulement quelques vignettes, on voit que le nombre de combinaison des composantes des cheminements et des logiques d’accès sont innombrables. D’autant plus qu’ici je me suis basé sur 4 grands types rencontrés, sélectionnés notamment en fonction de la récurrence de leur profil lors des entretiens, mais il y a eu quelques autres cas de figure, plus singuliers, qui méritent également qu’on s’y attarde quelques secondes.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3.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Quoiqu’il en soit, ces 32 personnes interrogées l’ont été en suivant notre guide d’entretien que nous avons construit autour de 3 grandes thématiques : </a:t>
            </a:r>
          </a:p>
          <a:p>
            <a:r>
              <a:rPr lang="en-US"/>
              <a:t>1.	Accès et motivation</a:t>
            </a:r>
          </a:p>
          <a:p>
            <a:r>
              <a:rPr lang="en-US"/>
              <a:t>2.	Attentes</a:t>
            </a:r>
          </a:p>
          <a:p>
            <a:r>
              <a:rPr lang="en-US"/>
              <a:t>3.	Parcours d’accueil </a:t>
            </a:r>
          </a:p>
          <a:p>
            <a:r>
              <a:rPr lang="en-US"/>
              <a:t/>
            </a:r>
          </a:p>
          <a:p>
            <a:r>
              <a:rPr lang="en-US"/>
              <a:t>Après réécoute, retranscription, relecture de nos 200 pages d’entretien, ces 3 catégories de question ont engendré 3 catégories d’analyse adaptées en fonction des réponses récoltées.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30.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En conclusion, malgré les biais de cette entreprise de récolte d’entretien entrevus en début de présentation, on se trouve ici face à une grande multiplicité des manières de concevoir le soin, l’accueil, ou l’attente ; face à une grande multiplicité des cheminements et des logiques d’(in)accès. On voit à quel point la saturation des services s’immisce dans ces cheminements et questionne quant à la prise de conscience des conséquences de cette saturation sur les parcours de soin. </a:t>
            </a:r>
          </a:p>
          <a:p>
            <a:r>
              <a:rPr lang="en-US"/>
              <a:t>Alors, je prêche un peu pour ma paroisse, mais il faut souligner l’importance de la recherche qualitative sur cette multitude de logique d’accès, et pour rejoindre les conclusions de mes estimés collègues, souligner enfin l’importance de garder et même d’encourager une grande diversité des pratiques d’accueil au sein des services de santé mentale bruxellois.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4.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	 Cheminement d’accès jusqu’au SSM </a:t>
            </a:r>
          </a:p>
          <a:p>
            <a:r>
              <a:rPr lang="en-US"/>
              <a:t>2.	Imaginaires du soin de santé mentale et du secteur </a:t>
            </a:r>
          </a:p>
          <a:p>
            <a:r>
              <a:rPr lang="en-US"/>
              <a:t>3.	Les rapports à l’attente et à la réorientation </a:t>
            </a:r>
          </a:p>
          <a:p>
            <a:r>
              <a:rPr lang="en-US"/>
              <a:t>Ce sont ces 3 grands cadres d’analyse que l’on va suivre et utiliser tout au long de cette présentation. Ce sont ces 3 grands cadres d’analyse avec lesquels nous avons cherché à comprendre quelles sont les différentes logiques d’action, les différents types de rationalité de nos interlocuteurs quand il s’agit de penser l’accès à un service de soin de santé mentale. Et donc au regard des différences et des similitudes des attentes vis-à-vis des services, des critères mobilisés, ou encore des « pratiques d’attentes », on voit que les personnes interrogées peuvent être regroupées en quatre grandes catégories, quatre grands profils que je vais vous présenter sous la forme de 4 grandes vignettes fictives.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5.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Chacune de ces vignettes est représentative d’un type de cheminement rencontré lors de notre enquête. Pour chacune d’elle je me suis basé sur un entretien significatif que j’ai complété avec des extraits d’autres entretiens ayant des logiques similaires. Donc chacune des vignettes présentées ici peut être constituée de 3, 4 voire 5 entretiens. </a:t>
            </a:r>
          </a:p>
          <a:p>
            <a:r>
              <a:rPr lang="en-US"/>
              <a:t>Tout est bien entendu anonymisé, les prénoms ne sont pas les prénoms de personnes interrogées, aucun nom de service de santé mentale n’est mentionné, et les voix que vous allez entendre ne sont pas les voix de nos interlocuteurs.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6.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Le temps passe vite, et on va commencer tout de suite avec Marius. </a:t>
            </a:r>
          </a:p>
          <a:p>
            <a:r>
              <a:rPr lang="en-US"/>
              <a:t>Marius a 66 ans. Il est professeur de lettres à l’université, et il appelle pour sa fille de 24 ans.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7.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Lorsqu’on lui demande « pourquoi avoir choisi d’appeler ce centre et pas un autre », il répond :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8.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Les principaux critères de choix de Marius dans son cheminement d’accès sont : la confiance qu’il accorde aux personnes qui lui ont conseillé ce service (ses amis, ses collègues, sa famille), mais aussi la spécificité du service : le fait qu’il y ait plusieurs psychiatres et psychologues. </a:t>
            </a:r>
          </a:p>
          <a:p>
            <a:r>
              <a:rPr lang="en-US"/>
              <a:t>Quand on lui a demandé si la distance ou le coût avaient une importance dans le choix du service, il nous a expliqué qu’il fait déjà tellement de route pour les différents soins de sa fille que la distance n’a pas vraiment d’importance. D’ailleurs, il sait que le service se trouve en région bruxelloise mais ne sait pas précisément où il se trouve. </a:t>
            </a:r>
          </a:p>
          <a:p>
            <a:r>
              <a:rPr lang="en-US"/>
              <a:t>Le sentiment d’urgence est mentionné ici car, on le verra petit à petit, on suppose qu’il a une influence dans le parcours des usagers.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9.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Lorsqu’on interroge Marius sur ses attentes et sur ses imaginaires du soin de santé mentale, il dit :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slideLayouts/_rels/slideLayout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no"?><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8.png" Type="http://schemas.openxmlformats.org/officeDocument/2006/relationships/image"/><Relationship Id="rId11" Target="../media/image9.svg" Type="http://schemas.openxmlformats.org/officeDocument/2006/relationships/image"/><Relationship Id="rId12" Target="../media/image10.png" Type="http://schemas.openxmlformats.org/officeDocument/2006/relationships/image"/><Relationship Id="rId13" Target="../media/image45.svg" Type="http://schemas.openxmlformats.org/officeDocument/2006/relationships/image"/><Relationship Id="rId14" Target="../media/aAFvviecuFA.m4a" Type="http://schemas.microsoft.com/office/2007/relationships/media"/><Relationship Id="rId15" Target="../media/aAFvviecuFA.m4a" Type="http://schemas.openxmlformats.org/officeDocument/2006/relationships/audio"/><Relationship Id="rId2" Target="../notesSlides/notesSlide1.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3.svg" Type="http://schemas.openxmlformats.org/officeDocument/2006/relationships/image"/><Relationship Id="rId6" Target="../media/image4.png" Type="http://schemas.openxmlformats.org/officeDocument/2006/relationships/image"/><Relationship Id="rId7" Target="../media/image5.svg" Type="http://schemas.openxmlformats.org/officeDocument/2006/relationships/image"/><Relationship Id="rId8" Target="../media/image6.png" Type="http://schemas.openxmlformats.org/officeDocument/2006/relationships/image"/><Relationship Id="rId9" Target="../media/image7.svg" Type="http://schemas.openxmlformats.org/officeDocument/2006/relationships/image"/></Relationships>
</file>

<file path=ppt/slides/_rels/slide10.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19.png" Type="http://schemas.openxmlformats.org/officeDocument/2006/relationships/image"/><Relationship Id="rId11" Target="../media/image20.svg" Type="http://schemas.openxmlformats.org/officeDocument/2006/relationships/image"/><Relationship Id="rId12" Target="../media/image26.jpeg" Type="http://schemas.openxmlformats.org/officeDocument/2006/relationships/image"/><Relationship Id="rId13" Target="../media/image15.png" Type="http://schemas.openxmlformats.org/officeDocument/2006/relationships/image"/><Relationship Id="rId14" Target="../media/image16.svg" Type="http://schemas.openxmlformats.org/officeDocument/2006/relationships/image"/><Relationship Id="rId2" Target="../notesSlides/notesSlide6.xml" Type="http://schemas.openxmlformats.org/officeDocument/2006/relationships/notesSlide"/><Relationship Id="rId3" Target="../media/image1.png" Type="http://schemas.openxmlformats.org/officeDocument/2006/relationships/image"/><Relationship Id="rId4" Target="../media/image13.png" Type="http://schemas.openxmlformats.org/officeDocument/2006/relationships/image"/><Relationship Id="rId5" Target="../media/image14.svg" Type="http://schemas.openxmlformats.org/officeDocument/2006/relationships/image"/><Relationship Id="rId6" Target="../media/image24.png" Type="http://schemas.openxmlformats.org/officeDocument/2006/relationships/image"/><Relationship Id="rId7" Target="../media/image25.svg" Type="http://schemas.openxmlformats.org/officeDocument/2006/relationships/image"/><Relationship Id="rId8" Target="../media/image17.png" Type="http://schemas.openxmlformats.org/officeDocument/2006/relationships/image"/><Relationship Id="rId9" Target="../media/image18.svg" Type="http://schemas.openxmlformats.org/officeDocument/2006/relationships/image"/></Relationships>
</file>

<file path=ppt/slides/_rels/slide11.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20.svg" Type="http://schemas.openxmlformats.org/officeDocument/2006/relationships/image"/><Relationship Id="rId11" Target="../media/image26.jpeg" Type="http://schemas.openxmlformats.org/officeDocument/2006/relationships/image"/><Relationship Id="rId12" Target="../media/image15.png" Type="http://schemas.openxmlformats.org/officeDocument/2006/relationships/image"/><Relationship Id="rId13" Target="../media/image16.svg" Type="http://schemas.openxmlformats.org/officeDocument/2006/relationships/image"/><Relationship Id="rId2" Target="../media/image1.png" Type="http://schemas.openxmlformats.org/officeDocument/2006/relationships/image"/><Relationship Id="rId3" Target="../media/image13.png" Type="http://schemas.openxmlformats.org/officeDocument/2006/relationships/image"/><Relationship Id="rId4" Target="../media/image14.svg" Type="http://schemas.openxmlformats.org/officeDocument/2006/relationships/image"/><Relationship Id="rId5" Target="../media/image24.png" Type="http://schemas.openxmlformats.org/officeDocument/2006/relationships/image"/><Relationship Id="rId6" Target="../media/image25.svg" Type="http://schemas.openxmlformats.org/officeDocument/2006/relationships/image"/><Relationship Id="rId7" Target="../media/image17.png" Type="http://schemas.openxmlformats.org/officeDocument/2006/relationships/image"/><Relationship Id="rId8" Target="../media/image18.svg" Type="http://schemas.openxmlformats.org/officeDocument/2006/relationships/image"/><Relationship Id="rId9" Target="../media/image19.png" Type="http://schemas.openxmlformats.org/officeDocument/2006/relationships/image"/></Relationships>
</file>

<file path=ppt/slides/_rels/slide12.xml.rels><?xml version="1.0" encoding="UTF-8" standalone="no"?><Relationships xmlns="http://schemas.openxmlformats.org/package/2006/relationships"><Relationship Id="rId1" Target="../slideLayouts/slideLayout7.xml" Type="http://schemas.openxmlformats.org/officeDocument/2006/relationships/slideLayout"/><Relationship Id="rId2" Target="../notesSlides/notesSlide7.xml" Type="http://schemas.openxmlformats.org/officeDocument/2006/relationships/notesSlide"/><Relationship Id="rId3" Target="../media/image30.png" Type="http://schemas.openxmlformats.org/officeDocument/2006/relationships/image"/><Relationship Id="rId4" Target="../media/image31.svg" Type="http://schemas.openxmlformats.org/officeDocument/2006/relationships/image"/><Relationship Id="rId5" Target="../media/image8.png" Type="http://schemas.openxmlformats.org/officeDocument/2006/relationships/image"/><Relationship Id="rId6" Target="../media/image9.svg" Type="http://schemas.openxmlformats.org/officeDocument/2006/relationships/image"/><Relationship Id="rId7" Target="../media/image26.jpeg" Type="http://schemas.openxmlformats.org/officeDocument/2006/relationships/image"/></Relationships>
</file>

<file path=ppt/slides/_rels/slide13.xml.rels><?xml version="1.0" encoding="UTF-8" standalone="no"?><Relationships xmlns="http://schemas.openxmlformats.org/package/2006/relationships"><Relationship Id="rId1" Target="../slideLayouts/slideLayout7.xml" Type="http://schemas.openxmlformats.org/officeDocument/2006/relationships/slideLayout"/><Relationship Id="rId2" Target="../notesSlides/notesSlide8.xml" Type="http://schemas.openxmlformats.org/officeDocument/2006/relationships/notesSlide"/><Relationship Id="rId3" Target="../media/image30.png" Type="http://schemas.openxmlformats.org/officeDocument/2006/relationships/image"/><Relationship Id="rId4" Target="../media/image31.svg" Type="http://schemas.openxmlformats.org/officeDocument/2006/relationships/image"/><Relationship Id="rId5" Target="../media/image8.png" Type="http://schemas.openxmlformats.org/officeDocument/2006/relationships/image"/><Relationship Id="rId6" Target="../media/image9.svg" Type="http://schemas.openxmlformats.org/officeDocument/2006/relationships/image"/><Relationship Id="rId7" Target="../media/image26.jpeg" Type="http://schemas.openxmlformats.org/officeDocument/2006/relationships/image"/></Relationships>
</file>

<file path=ppt/slides/_rels/slide14.xml.rels><?xml version="1.0" encoding="UTF-8" standalone="no"?><Relationships xmlns="http://schemas.openxmlformats.org/package/2006/relationships"><Relationship Id="rId1" Target="../slideLayouts/slideLayout7.xml" Type="http://schemas.openxmlformats.org/officeDocument/2006/relationships/slideLayout"/><Relationship Id="rId2" Target="../notesSlides/notesSlide9.xml" Type="http://schemas.openxmlformats.org/officeDocument/2006/relationships/notesSlide"/><Relationship Id="rId3" Target="../media/image30.png" Type="http://schemas.openxmlformats.org/officeDocument/2006/relationships/image"/><Relationship Id="rId4" Target="../media/image31.svg" Type="http://schemas.openxmlformats.org/officeDocument/2006/relationships/image"/><Relationship Id="rId5" Target="../media/image8.png" Type="http://schemas.openxmlformats.org/officeDocument/2006/relationships/image"/><Relationship Id="rId6" Target="../media/image9.svg" Type="http://schemas.openxmlformats.org/officeDocument/2006/relationships/image"/><Relationship Id="rId7" Target="../media/image26.jpeg" Type="http://schemas.openxmlformats.org/officeDocument/2006/relationships/image"/></Relationships>
</file>

<file path=ppt/slides/_rels/slide15.xml.rels><?xml version="1.0" encoding="UTF-8" standalone="no"?><Relationships xmlns="http://schemas.openxmlformats.org/package/2006/relationships"><Relationship Id="rId1" Target="../slideLayouts/slideLayout7.xml" Type="http://schemas.openxmlformats.org/officeDocument/2006/relationships/slideLayout"/><Relationship Id="rId2" Target="../notesSlides/notesSlide10.xml" Type="http://schemas.openxmlformats.org/officeDocument/2006/relationships/notesSlide"/><Relationship Id="rId3" Target="../media/image30.png" Type="http://schemas.openxmlformats.org/officeDocument/2006/relationships/image"/><Relationship Id="rId4" Target="../media/image31.svg" Type="http://schemas.openxmlformats.org/officeDocument/2006/relationships/image"/><Relationship Id="rId5" Target="../media/image8.png" Type="http://schemas.openxmlformats.org/officeDocument/2006/relationships/image"/><Relationship Id="rId6" Target="../media/image9.svg" Type="http://schemas.openxmlformats.org/officeDocument/2006/relationships/image"/><Relationship Id="rId7" Target="../media/image26.jpeg" Type="http://schemas.openxmlformats.org/officeDocument/2006/relationships/image"/></Relationships>
</file>

<file path=ppt/slides/_rels/slide16.xml.rels><?xml version="1.0" encoding="UTF-8" standalone="no"?><Relationships xmlns="http://schemas.openxmlformats.org/package/2006/relationships"><Relationship Id="rId1" Target="../slideLayouts/slideLayout7.xml" Type="http://schemas.openxmlformats.org/officeDocument/2006/relationships/slideLayout"/><Relationship Id="rId2" Target="../notesSlides/notesSlide11.xml" Type="http://schemas.openxmlformats.org/officeDocument/2006/relationships/notesSlide"/><Relationship Id="rId3" Target="../media/image30.png" Type="http://schemas.openxmlformats.org/officeDocument/2006/relationships/image"/><Relationship Id="rId4" Target="../media/image31.svg" Type="http://schemas.openxmlformats.org/officeDocument/2006/relationships/image"/><Relationship Id="rId5" Target="../media/image8.png" Type="http://schemas.openxmlformats.org/officeDocument/2006/relationships/image"/><Relationship Id="rId6" Target="../media/image9.svg" Type="http://schemas.openxmlformats.org/officeDocument/2006/relationships/image"/><Relationship Id="rId7" Target="../media/image26.jpeg" Type="http://schemas.openxmlformats.org/officeDocument/2006/relationships/image"/></Relationships>
</file>

<file path=ppt/slides/_rels/slide17.xml.rels><?xml version="1.0" encoding="UTF-8" standalone="no"?><Relationships xmlns="http://schemas.openxmlformats.org/package/2006/relationships"><Relationship Id="rId1" Target="../slideLayouts/slideLayout7.xml" Type="http://schemas.openxmlformats.org/officeDocument/2006/relationships/slideLayout"/><Relationship Id="rId2" Target="../notesSlides/notesSlide12.xml" Type="http://schemas.openxmlformats.org/officeDocument/2006/relationships/notesSlide"/><Relationship Id="rId3" Target="../media/image30.png" Type="http://schemas.openxmlformats.org/officeDocument/2006/relationships/image"/><Relationship Id="rId4" Target="../media/image31.svg" Type="http://schemas.openxmlformats.org/officeDocument/2006/relationships/image"/><Relationship Id="rId5" Target="../media/image8.png" Type="http://schemas.openxmlformats.org/officeDocument/2006/relationships/image"/><Relationship Id="rId6" Target="../media/image9.svg" Type="http://schemas.openxmlformats.org/officeDocument/2006/relationships/image"/><Relationship Id="rId7" Target="../media/image26.jpeg" Type="http://schemas.openxmlformats.org/officeDocument/2006/relationships/image"/></Relationships>
</file>

<file path=ppt/slides/_rels/slide18.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30.png" Type="http://schemas.openxmlformats.org/officeDocument/2006/relationships/image"/><Relationship Id="rId3" Target="../media/image31.svg" Type="http://schemas.openxmlformats.org/officeDocument/2006/relationships/image"/></Relationships>
</file>

<file path=ppt/slides/_rels/slide19.xml.rels><?xml version="1.0" encoding="UTF-8" standalone="no"?><Relationships xmlns="http://schemas.openxmlformats.org/package/2006/relationships"><Relationship Id="rId1" Target="../slideLayouts/slideLayout7.xml" Type="http://schemas.openxmlformats.org/officeDocument/2006/relationships/slideLayout"/><Relationship Id="rId2" Target="../notesSlides/notesSlide13.xml" Type="http://schemas.openxmlformats.org/officeDocument/2006/relationships/notesSlide"/><Relationship Id="rId3" Target="../media/image30.png" Type="http://schemas.openxmlformats.org/officeDocument/2006/relationships/image"/><Relationship Id="rId4" Target="../media/image31.svg" Type="http://schemas.openxmlformats.org/officeDocument/2006/relationships/image"/></Relationships>
</file>

<file path=ppt/slides/_rels/slide2.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17.png" Type="http://schemas.openxmlformats.org/officeDocument/2006/relationships/image"/><Relationship Id="rId11" Target="../media/image18.svg" Type="http://schemas.openxmlformats.org/officeDocument/2006/relationships/image"/><Relationship Id="rId12" Target="../media/image19.png" Type="http://schemas.openxmlformats.org/officeDocument/2006/relationships/image"/><Relationship Id="rId13" Target="../media/image20.svg" Type="http://schemas.openxmlformats.org/officeDocument/2006/relationships/image"/><Relationship Id="rId2" Target="../notesSlides/notesSlide2.xml" Type="http://schemas.openxmlformats.org/officeDocument/2006/relationships/notesSlide"/><Relationship Id="rId3" Target="../media/image1.png" Type="http://schemas.openxmlformats.org/officeDocument/2006/relationships/image"/><Relationship Id="rId4" Target="../media/image11.png" Type="http://schemas.openxmlformats.org/officeDocument/2006/relationships/image"/><Relationship Id="rId5" Target="../media/image12.svg" Type="http://schemas.openxmlformats.org/officeDocument/2006/relationships/image"/><Relationship Id="rId6" Target="../media/image13.png" Type="http://schemas.openxmlformats.org/officeDocument/2006/relationships/image"/><Relationship Id="rId7" Target="../media/image14.svg" Type="http://schemas.openxmlformats.org/officeDocument/2006/relationships/image"/><Relationship Id="rId8" Target="../media/image15.png" Type="http://schemas.openxmlformats.org/officeDocument/2006/relationships/image"/><Relationship Id="rId9" Target="../media/image16.svg" Type="http://schemas.openxmlformats.org/officeDocument/2006/relationships/image"/></Relationships>
</file>

<file path=ppt/slides/_rels/slide20.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19.png" Type="http://schemas.openxmlformats.org/officeDocument/2006/relationships/image"/><Relationship Id="rId11" Target="../media/image20.svg" Type="http://schemas.openxmlformats.org/officeDocument/2006/relationships/image"/><Relationship Id="rId12" Target="../media/image15.png" Type="http://schemas.openxmlformats.org/officeDocument/2006/relationships/image"/><Relationship Id="rId13" Target="../media/image16.svg" Type="http://schemas.openxmlformats.org/officeDocument/2006/relationships/image"/><Relationship Id="rId14" Target="../media/image27.jpeg" Type="http://schemas.openxmlformats.org/officeDocument/2006/relationships/image"/><Relationship Id="rId2" Target="../notesSlides/notesSlide14.xml" Type="http://schemas.openxmlformats.org/officeDocument/2006/relationships/notesSlide"/><Relationship Id="rId3" Target="../media/image1.png" Type="http://schemas.openxmlformats.org/officeDocument/2006/relationships/image"/><Relationship Id="rId4" Target="../media/image13.png" Type="http://schemas.openxmlformats.org/officeDocument/2006/relationships/image"/><Relationship Id="rId5" Target="../media/image14.svg" Type="http://schemas.openxmlformats.org/officeDocument/2006/relationships/image"/><Relationship Id="rId6" Target="../media/image24.png" Type="http://schemas.openxmlformats.org/officeDocument/2006/relationships/image"/><Relationship Id="rId7" Target="../media/image25.svg" Type="http://schemas.openxmlformats.org/officeDocument/2006/relationships/image"/><Relationship Id="rId8" Target="../media/image17.png" Type="http://schemas.openxmlformats.org/officeDocument/2006/relationships/image"/><Relationship Id="rId9" Target="../media/image18.svg" Type="http://schemas.openxmlformats.org/officeDocument/2006/relationships/image"/></Relationships>
</file>

<file path=ppt/slides/_rels/slide21.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19.png" Type="http://schemas.openxmlformats.org/officeDocument/2006/relationships/image"/><Relationship Id="rId11" Target="../media/image20.svg" Type="http://schemas.openxmlformats.org/officeDocument/2006/relationships/image"/><Relationship Id="rId12" Target="../media/image15.png" Type="http://schemas.openxmlformats.org/officeDocument/2006/relationships/image"/><Relationship Id="rId13" Target="../media/image16.svg" Type="http://schemas.openxmlformats.org/officeDocument/2006/relationships/image"/><Relationship Id="rId14" Target="../media/image27.jpeg" Type="http://schemas.openxmlformats.org/officeDocument/2006/relationships/image"/><Relationship Id="rId2" Target="../notesSlides/notesSlide15.xml" Type="http://schemas.openxmlformats.org/officeDocument/2006/relationships/notesSlide"/><Relationship Id="rId3" Target="../media/image1.png" Type="http://schemas.openxmlformats.org/officeDocument/2006/relationships/image"/><Relationship Id="rId4" Target="../media/image13.png" Type="http://schemas.openxmlformats.org/officeDocument/2006/relationships/image"/><Relationship Id="rId5" Target="../media/image14.svg" Type="http://schemas.openxmlformats.org/officeDocument/2006/relationships/image"/><Relationship Id="rId6" Target="../media/image24.png" Type="http://schemas.openxmlformats.org/officeDocument/2006/relationships/image"/><Relationship Id="rId7" Target="../media/image25.svg" Type="http://schemas.openxmlformats.org/officeDocument/2006/relationships/image"/><Relationship Id="rId8" Target="../media/image17.png" Type="http://schemas.openxmlformats.org/officeDocument/2006/relationships/image"/><Relationship Id="rId9" Target="../media/image18.svg" Type="http://schemas.openxmlformats.org/officeDocument/2006/relationships/image"/></Relationships>
</file>

<file path=ppt/slides/_rels/slide22.xml.rels><?xml version="1.0" encoding="UTF-8" standalone="no"?><Relationships xmlns="http://schemas.openxmlformats.org/package/2006/relationships"><Relationship Id="rId1" Target="../slideLayouts/slideLayout7.xml" Type="http://schemas.openxmlformats.org/officeDocument/2006/relationships/slideLayout"/><Relationship Id="rId2" Target="../notesSlides/notesSlide16.xml" Type="http://schemas.openxmlformats.org/officeDocument/2006/relationships/notesSlide"/><Relationship Id="rId3" Target="../media/image30.png" Type="http://schemas.openxmlformats.org/officeDocument/2006/relationships/image"/><Relationship Id="rId4" Target="../media/image31.svg" Type="http://schemas.openxmlformats.org/officeDocument/2006/relationships/image"/><Relationship Id="rId5" Target="../media/image8.png" Type="http://schemas.openxmlformats.org/officeDocument/2006/relationships/image"/><Relationship Id="rId6" Target="../media/image9.svg" Type="http://schemas.openxmlformats.org/officeDocument/2006/relationships/image"/><Relationship Id="rId7" Target="../media/image26.jpeg" Type="http://schemas.openxmlformats.org/officeDocument/2006/relationships/image"/><Relationship Id="rId8" Target="../media/image27.jpeg" Type="http://schemas.openxmlformats.org/officeDocument/2006/relationships/image"/></Relationships>
</file>

<file path=ppt/slides/_rels/slide23.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30.png" Type="http://schemas.openxmlformats.org/officeDocument/2006/relationships/image"/><Relationship Id="rId3" Target="../media/image31.svg" Type="http://schemas.openxmlformats.org/officeDocument/2006/relationships/image"/><Relationship Id="rId4" Target="../media/image8.png" Type="http://schemas.openxmlformats.org/officeDocument/2006/relationships/image"/><Relationship Id="rId5" Target="../media/image9.svg" Type="http://schemas.openxmlformats.org/officeDocument/2006/relationships/image"/><Relationship Id="rId6" Target="../media/image26.jpeg" Type="http://schemas.openxmlformats.org/officeDocument/2006/relationships/image"/><Relationship Id="rId7" Target="../media/image27.jpeg" Type="http://schemas.openxmlformats.org/officeDocument/2006/relationships/image"/></Relationships>
</file>

<file path=ppt/slides/_rels/slide24.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30.png" Type="http://schemas.openxmlformats.org/officeDocument/2006/relationships/image"/><Relationship Id="rId3" Target="../media/image31.svg" Type="http://schemas.openxmlformats.org/officeDocument/2006/relationships/image"/><Relationship Id="rId4" Target="../media/image8.png" Type="http://schemas.openxmlformats.org/officeDocument/2006/relationships/image"/><Relationship Id="rId5" Target="../media/image9.svg" Type="http://schemas.openxmlformats.org/officeDocument/2006/relationships/image"/><Relationship Id="rId6" Target="../media/image26.jpeg" Type="http://schemas.openxmlformats.org/officeDocument/2006/relationships/image"/><Relationship Id="rId7" Target="../media/image27.jpeg" Type="http://schemas.openxmlformats.org/officeDocument/2006/relationships/image"/></Relationships>
</file>

<file path=ppt/slides/_rels/slide25.xml.rels><?xml version="1.0" encoding="UTF-8" standalone="no"?><Relationships xmlns="http://schemas.openxmlformats.org/package/2006/relationships"><Relationship Id="rId1" Target="../slideLayouts/slideLayout7.xml" Type="http://schemas.openxmlformats.org/officeDocument/2006/relationships/slideLayout"/><Relationship Id="rId2" Target="../notesSlides/notesSlide17.xml" Type="http://schemas.openxmlformats.org/officeDocument/2006/relationships/notesSlide"/><Relationship Id="rId3" Target="../media/image30.png" Type="http://schemas.openxmlformats.org/officeDocument/2006/relationships/image"/><Relationship Id="rId4" Target="../media/image31.svg" Type="http://schemas.openxmlformats.org/officeDocument/2006/relationships/image"/><Relationship Id="rId5" Target="../media/image8.png" Type="http://schemas.openxmlformats.org/officeDocument/2006/relationships/image"/><Relationship Id="rId6" Target="../media/image9.svg" Type="http://schemas.openxmlformats.org/officeDocument/2006/relationships/image"/><Relationship Id="rId7" Target="../media/image26.jpeg" Type="http://schemas.openxmlformats.org/officeDocument/2006/relationships/image"/><Relationship Id="rId8" Target="../media/image27.jpeg" Type="http://schemas.openxmlformats.org/officeDocument/2006/relationships/image"/></Relationships>
</file>

<file path=ppt/slides/_rels/slide26.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30.png" Type="http://schemas.openxmlformats.org/officeDocument/2006/relationships/image"/><Relationship Id="rId3" Target="../media/image31.svg" Type="http://schemas.openxmlformats.org/officeDocument/2006/relationships/image"/><Relationship Id="rId4" Target="../media/image8.png" Type="http://schemas.openxmlformats.org/officeDocument/2006/relationships/image"/><Relationship Id="rId5" Target="../media/image9.svg" Type="http://schemas.openxmlformats.org/officeDocument/2006/relationships/image"/><Relationship Id="rId6" Target="../media/image26.jpeg" Type="http://schemas.openxmlformats.org/officeDocument/2006/relationships/image"/><Relationship Id="rId7" Target="../media/image27.jpeg" Type="http://schemas.openxmlformats.org/officeDocument/2006/relationships/image"/></Relationships>
</file>

<file path=ppt/slides/_rels/slide27.xml.rels><?xml version="1.0" encoding="UTF-8" standalone="no"?><Relationships xmlns="http://schemas.openxmlformats.org/package/2006/relationships"><Relationship Id="rId1" Target="../slideLayouts/slideLayout7.xml" Type="http://schemas.openxmlformats.org/officeDocument/2006/relationships/slideLayout"/><Relationship Id="rId2" Target="../notesSlides/notesSlide18.xml" Type="http://schemas.openxmlformats.org/officeDocument/2006/relationships/notesSlide"/><Relationship Id="rId3" Target="../media/image30.png" Type="http://schemas.openxmlformats.org/officeDocument/2006/relationships/image"/><Relationship Id="rId4" Target="../media/image31.svg" Type="http://schemas.openxmlformats.org/officeDocument/2006/relationships/image"/><Relationship Id="rId5" Target="../media/image8.png" Type="http://schemas.openxmlformats.org/officeDocument/2006/relationships/image"/><Relationship Id="rId6" Target="../media/image9.svg" Type="http://schemas.openxmlformats.org/officeDocument/2006/relationships/image"/><Relationship Id="rId7" Target="../media/image26.jpeg" Type="http://schemas.openxmlformats.org/officeDocument/2006/relationships/image"/><Relationship Id="rId8" Target="../media/image27.jpeg" Type="http://schemas.openxmlformats.org/officeDocument/2006/relationships/image"/></Relationships>
</file>

<file path=ppt/slides/_rels/slide28.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30.png" Type="http://schemas.openxmlformats.org/officeDocument/2006/relationships/image"/><Relationship Id="rId3" Target="../media/image31.svg" Type="http://schemas.openxmlformats.org/officeDocument/2006/relationships/image"/><Relationship Id="rId4" Target="../media/image8.png" Type="http://schemas.openxmlformats.org/officeDocument/2006/relationships/image"/><Relationship Id="rId5" Target="../media/image9.svg" Type="http://schemas.openxmlformats.org/officeDocument/2006/relationships/image"/></Relationships>
</file>

<file path=ppt/slides/_rels/slide29.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19.png" Type="http://schemas.openxmlformats.org/officeDocument/2006/relationships/image"/><Relationship Id="rId11" Target="../media/image20.svg" Type="http://schemas.openxmlformats.org/officeDocument/2006/relationships/image"/><Relationship Id="rId12" Target="../media/image15.png" Type="http://schemas.openxmlformats.org/officeDocument/2006/relationships/image"/><Relationship Id="rId13" Target="../media/image16.svg" Type="http://schemas.openxmlformats.org/officeDocument/2006/relationships/image"/><Relationship Id="rId14" Target="../media/image28.jpeg" Type="http://schemas.openxmlformats.org/officeDocument/2006/relationships/image"/><Relationship Id="rId2" Target="../notesSlides/notesSlide19.xml" Type="http://schemas.openxmlformats.org/officeDocument/2006/relationships/notesSlide"/><Relationship Id="rId3" Target="../media/image1.png" Type="http://schemas.openxmlformats.org/officeDocument/2006/relationships/image"/><Relationship Id="rId4" Target="../media/image13.png" Type="http://schemas.openxmlformats.org/officeDocument/2006/relationships/image"/><Relationship Id="rId5" Target="../media/image14.svg" Type="http://schemas.openxmlformats.org/officeDocument/2006/relationships/image"/><Relationship Id="rId6" Target="../media/image24.png" Type="http://schemas.openxmlformats.org/officeDocument/2006/relationships/image"/><Relationship Id="rId7" Target="../media/image25.svg" Type="http://schemas.openxmlformats.org/officeDocument/2006/relationships/image"/><Relationship Id="rId8" Target="../media/image17.png" Type="http://schemas.openxmlformats.org/officeDocument/2006/relationships/image"/><Relationship Id="rId9" Target="../media/image18.svg" Type="http://schemas.openxmlformats.org/officeDocument/2006/relationships/image"/></Relationships>
</file>

<file path=ppt/slides/_rels/slide3.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1.jpeg" Type="http://schemas.openxmlformats.org/officeDocument/2006/relationships/image"/></Relationships>
</file>

<file path=ppt/slides/_rels/slide30.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20.svg" Type="http://schemas.openxmlformats.org/officeDocument/2006/relationships/image"/><Relationship Id="rId11" Target="../media/image15.png" Type="http://schemas.openxmlformats.org/officeDocument/2006/relationships/image"/><Relationship Id="rId12" Target="../media/image16.svg" Type="http://schemas.openxmlformats.org/officeDocument/2006/relationships/image"/><Relationship Id="rId13" Target="../media/image28.jpeg" Type="http://schemas.openxmlformats.org/officeDocument/2006/relationships/image"/><Relationship Id="rId2" Target="../media/image1.png" Type="http://schemas.openxmlformats.org/officeDocument/2006/relationships/image"/><Relationship Id="rId3" Target="../media/image13.png" Type="http://schemas.openxmlformats.org/officeDocument/2006/relationships/image"/><Relationship Id="rId4" Target="../media/image14.svg" Type="http://schemas.openxmlformats.org/officeDocument/2006/relationships/image"/><Relationship Id="rId5" Target="../media/image24.png" Type="http://schemas.openxmlformats.org/officeDocument/2006/relationships/image"/><Relationship Id="rId6" Target="../media/image25.svg" Type="http://schemas.openxmlformats.org/officeDocument/2006/relationships/image"/><Relationship Id="rId7" Target="../media/image17.png" Type="http://schemas.openxmlformats.org/officeDocument/2006/relationships/image"/><Relationship Id="rId8" Target="../media/image18.svg" Type="http://schemas.openxmlformats.org/officeDocument/2006/relationships/image"/><Relationship Id="rId9" Target="../media/image19.png" Type="http://schemas.openxmlformats.org/officeDocument/2006/relationships/image"/></Relationships>
</file>

<file path=ppt/slides/_rels/slide31.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30.png" Type="http://schemas.openxmlformats.org/officeDocument/2006/relationships/image"/><Relationship Id="rId3" Target="../media/image31.svg" Type="http://schemas.openxmlformats.org/officeDocument/2006/relationships/image"/><Relationship Id="rId4" Target="../media/image8.png" Type="http://schemas.openxmlformats.org/officeDocument/2006/relationships/image"/><Relationship Id="rId5" Target="../media/image9.svg" Type="http://schemas.openxmlformats.org/officeDocument/2006/relationships/image"/><Relationship Id="rId6" Target="../media/image28.jpeg" Type="http://schemas.openxmlformats.org/officeDocument/2006/relationships/image"/></Relationships>
</file>

<file path=ppt/slides/_rels/slide32.xml.rels><?xml version="1.0" encoding="UTF-8" standalone="no"?><Relationships xmlns="http://schemas.openxmlformats.org/package/2006/relationships"><Relationship Id="rId1" Target="../slideLayouts/slideLayout7.xml" Type="http://schemas.openxmlformats.org/officeDocument/2006/relationships/slideLayout"/><Relationship Id="rId2" Target="../notesSlides/notesSlide20.xml" Type="http://schemas.openxmlformats.org/officeDocument/2006/relationships/notesSlide"/><Relationship Id="rId3" Target="../media/image30.png" Type="http://schemas.openxmlformats.org/officeDocument/2006/relationships/image"/><Relationship Id="rId4" Target="../media/image31.svg" Type="http://schemas.openxmlformats.org/officeDocument/2006/relationships/image"/><Relationship Id="rId5" Target="../media/image8.png" Type="http://schemas.openxmlformats.org/officeDocument/2006/relationships/image"/><Relationship Id="rId6" Target="../media/image9.svg" Type="http://schemas.openxmlformats.org/officeDocument/2006/relationships/image"/><Relationship Id="rId7" Target="../media/image28.jpeg" Type="http://schemas.openxmlformats.org/officeDocument/2006/relationships/image"/></Relationships>
</file>

<file path=ppt/slides/_rels/slide33.xml.rels><?xml version="1.0" encoding="UTF-8" standalone="no"?><Relationships xmlns="http://schemas.openxmlformats.org/package/2006/relationships"><Relationship Id="rId1" Target="../slideLayouts/slideLayout7.xml" Type="http://schemas.openxmlformats.org/officeDocument/2006/relationships/slideLayout"/><Relationship Id="rId2" Target="../notesSlides/notesSlide21.xml" Type="http://schemas.openxmlformats.org/officeDocument/2006/relationships/notesSlide"/><Relationship Id="rId3" Target="../media/image30.png" Type="http://schemas.openxmlformats.org/officeDocument/2006/relationships/image"/><Relationship Id="rId4" Target="../media/image31.svg" Type="http://schemas.openxmlformats.org/officeDocument/2006/relationships/image"/><Relationship Id="rId5" Target="../media/image8.png" Type="http://schemas.openxmlformats.org/officeDocument/2006/relationships/image"/><Relationship Id="rId6" Target="../media/image9.svg" Type="http://schemas.openxmlformats.org/officeDocument/2006/relationships/image"/><Relationship Id="rId7" Target="../media/image28.jpeg" Type="http://schemas.openxmlformats.org/officeDocument/2006/relationships/image"/></Relationships>
</file>

<file path=ppt/slides/_rels/slide34.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30.png" Type="http://schemas.openxmlformats.org/officeDocument/2006/relationships/image"/><Relationship Id="rId3" Target="../media/image31.svg" Type="http://schemas.openxmlformats.org/officeDocument/2006/relationships/image"/><Relationship Id="rId4" Target="../media/image8.png" Type="http://schemas.openxmlformats.org/officeDocument/2006/relationships/image"/><Relationship Id="rId5" Target="../media/image9.svg" Type="http://schemas.openxmlformats.org/officeDocument/2006/relationships/image"/><Relationship Id="rId6" Target="../media/image28.jpeg" Type="http://schemas.openxmlformats.org/officeDocument/2006/relationships/image"/></Relationships>
</file>

<file path=ppt/slides/_rels/slide35.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30.png" Type="http://schemas.openxmlformats.org/officeDocument/2006/relationships/image"/><Relationship Id="rId3" Target="../media/image31.svg" Type="http://schemas.openxmlformats.org/officeDocument/2006/relationships/image"/><Relationship Id="rId4" Target="../media/image8.png" Type="http://schemas.openxmlformats.org/officeDocument/2006/relationships/image"/><Relationship Id="rId5" Target="../media/image9.svg" Type="http://schemas.openxmlformats.org/officeDocument/2006/relationships/image"/><Relationship Id="rId6" Target="../media/image28.jpeg" Type="http://schemas.openxmlformats.org/officeDocument/2006/relationships/image"/></Relationships>
</file>

<file path=ppt/slides/_rels/slide36.xml.rels><?xml version="1.0" encoding="UTF-8" standalone="no"?><Relationships xmlns="http://schemas.openxmlformats.org/package/2006/relationships"><Relationship Id="rId1" Target="../slideLayouts/slideLayout7.xml" Type="http://schemas.openxmlformats.org/officeDocument/2006/relationships/slideLayout"/><Relationship Id="rId2" Target="../notesSlides/notesSlide22.xml" Type="http://schemas.openxmlformats.org/officeDocument/2006/relationships/notesSlide"/><Relationship Id="rId3" Target="../media/image30.png" Type="http://schemas.openxmlformats.org/officeDocument/2006/relationships/image"/><Relationship Id="rId4" Target="../media/image31.svg" Type="http://schemas.openxmlformats.org/officeDocument/2006/relationships/image"/><Relationship Id="rId5" Target="../media/image8.png" Type="http://schemas.openxmlformats.org/officeDocument/2006/relationships/image"/><Relationship Id="rId6" Target="../media/image9.svg" Type="http://schemas.openxmlformats.org/officeDocument/2006/relationships/image"/><Relationship Id="rId7" Target="../media/image28.jpeg" Type="http://schemas.openxmlformats.org/officeDocument/2006/relationships/image"/></Relationships>
</file>

<file path=ppt/slides/_rels/slide37.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30.png" Type="http://schemas.openxmlformats.org/officeDocument/2006/relationships/image"/><Relationship Id="rId3" Target="../media/image31.svg" Type="http://schemas.openxmlformats.org/officeDocument/2006/relationships/image"/><Relationship Id="rId4" Target="../media/image8.png" Type="http://schemas.openxmlformats.org/officeDocument/2006/relationships/image"/><Relationship Id="rId5" Target="../media/image9.svg" Type="http://schemas.openxmlformats.org/officeDocument/2006/relationships/image"/></Relationships>
</file>

<file path=ppt/slides/_rels/slide38.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19.png" Type="http://schemas.openxmlformats.org/officeDocument/2006/relationships/image"/><Relationship Id="rId11" Target="../media/image20.svg" Type="http://schemas.openxmlformats.org/officeDocument/2006/relationships/image"/><Relationship Id="rId12" Target="../media/image15.png" Type="http://schemas.openxmlformats.org/officeDocument/2006/relationships/image"/><Relationship Id="rId13" Target="../media/image16.svg" Type="http://schemas.openxmlformats.org/officeDocument/2006/relationships/image"/><Relationship Id="rId14" Target="../media/image29.jpeg" Type="http://schemas.openxmlformats.org/officeDocument/2006/relationships/image"/><Relationship Id="rId2" Target="../notesSlides/notesSlide23.xml" Type="http://schemas.openxmlformats.org/officeDocument/2006/relationships/notesSlide"/><Relationship Id="rId3" Target="../media/image1.png" Type="http://schemas.openxmlformats.org/officeDocument/2006/relationships/image"/><Relationship Id="rId4" Target="../media/image13.png" Type="http://schemas.openxmlformats.org/officeDocument/2006/relationships/image"/><Relationship Id="rId5" Target="../media/image14.svg" Type="http://schemas.openxmlformats.org/officeDocument/2006/relationships/image"/><Relationship Id="rId6" Target="../media/image24.png" Type="http://schemas.openxmlformats.org/officeDocument/2006/relationships/image"/><Relationship Id="rId7" Target="../media/image25.svg" Type="http://schemas.openxmlformats.org/officeDocument/2006/relationships/image"/><Relationship Id="rId8" Target="../media/image17.png" Type="http://schemas.openxmlformats.org/officeDocument/2006/relationships/image"/><Relationship Id="rId9" Target="../media/image18.svg" Type="http://schemas.openxmlformats.org/officeDocument/2006/relationships/image"/></Relationships>
</file>

<file path=ppt/slides/_rels/slide39.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20.svg" Type="http://schemas.openxmlformats.org/officeDocument/2006/relationships/image"/><Relationship Id="rId11" Target="../media/image15.png" Type="http://schemas.openxmlformats.org/officeDocument/2006/relationships/image"/><Relationship Id="rId12" Target="../media/image16.svg" Type="http://schemas.openxmlformats.org/officeDocument/2006/relationships/image"/><Relationship Id="rId13" Target="../media/image29.jpeg" Type="http://schemas.openxmlformats.org/officeDocument/2006/relationships/image"/><Relationship Id="rId2" Target="../media/image1.png" Type="http://schemas.openxmlformats.org/officeDocument/2006/relationships/image"/><Relationship Id="rId3" Target="../media/image13.png" Type="http://schemas.openxmlformats.org/officeDocument/2006/relationships/image"/><Relationship Id="rId4" Target="../media/image14.svg" Type="http://schemas.openxmlformats.org/officeDocument/2006/relationships/image"/><Relationship Id="rId5" Target="../media/image24.png" Type="http://schemas.openxmlformats.org/officeDocument/2006/relationships/image"/><Relationship Id="rId6" Target="../media/image25.svg" Type="http://schemas.openxmlformats.org/officeDocument/2006/relationships/image"/><Relationship Id="rId7" Target="../media/image17.png" Type="http://schemas.openxmlformats.org/officeDocument/2006/relationships/image"/><Relationship Id="rId8" Target="../media/image18.svg" Type="http://schemas.openxmlformats.org/officeDocument/2006/relationships/image"/><Relationship Id="rId9" Target="../media/image19.png" Type="http://schemas.openxmlformats.org/officeDocument/2006/relationships/image"/></Relationships>
</file>

<file path=ppt/slides/_rels/slide4.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1.jpeg" Type="http://schemas.openxmlformats.org/officeDocument/2006/relationships/image"/></Relationships>
</file>

<file path=ppt/slides/_rels/slide40.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30.png" Type="http://schemas.openxmlformats.org/officeDocument/2006/relationships/image"/><Relationship Id="rId3" Target="../media/image31.svg" Type="http://schemas.openxmlformats.org/officeDocument/2006/relationships/image"/><Relationship Id="rId4" Target="../media/image8.png" Type="http://schemas.openxmlformats.org/officeDocument/2006/relationships/image"/><Relationship Id="rId5" Target="../media/image9.svg" Type="http://schemas.openxmlformats.org/officeDocument/2006/relationships/image"/><Relationship Id="rId6" Target="../media/image29.jpeg" Type="http://schemas.openxmlformats.org/officeDocument/2006/relationships/image"/></Relationships>
</file>

<file path=ppt/slides/_rels/slide41.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30.png" Type="http://schemas.openxmlformats.org/officeDocument/2006/relationships/image"/><Relationship Id="rId3" Target="../media/image31.svg" Type="http://schemas.openxmlformats.org/officeDocument/2006/relationships/image"/><Relationship Id="rId4" Target="../media/image8.png" Type="http://schemas.openxmlformats.org/officeDocument/2006/relationships/image"/><Relationship Id="rId5" Target="../media/image9.svg" Type="http://schemas.openxmlformats.org/officeDocument/2006/relationships/image"/><Relationship Id="rId6" Target="../media/image29.jpeg" Type="http://schemas.openxmlformats.org/officeDocument/2006/relationships/image"/></Relationships>
</file>

<file path=ppt/slides/_rels/slide42.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30.png" Type="http://schemas.openxmlformats.org/officeDocument/2006/relationships/image"/><Relationship Id="rId3" Target="../media/image31.svg" Type="http://schemas.openxmlformats.org/officeDocument/2006/relationships/image"/><Relationship Id="rId4" Target="../media/image8.png" Type="http://schemas.openxmlformats.org/officeDocument/2006/relationships/image"/><Relationship Id="rId5" Target="../media/image9.svg" Type="http://schemas.openxmlformats.org/officeDocument/2006/relationships/image"/><Relationship Id="rId6" Target="../media/image29.jpeg" Type="http://schemas.openxmlformats.org/officeDocument/2006/relationships/image"/></Relationships>
</file>

<file path=ppt/slides/_rels/slide43.xml.rels><?xml version="1.0" encoding="UTF-8" standalone="no"?><Relationships xmlns="http://schemas.openxmlformats.org/package/2006/relationships"><Relationship Id="rId1" Target="../slideLayouts/slideLayout7.xml" Type="http://schemas.openxmlformats.org/officeDocument/2006/relationships/slideLayout"/><Relationship Id="rId2" Target="../notesSlides/notesSlide24.xml" Type="http://schemas.openxmlformats.org/officeDocument/2006/relationships/notesSlide"/><Relationship Id="rId3" Target="../media/image30.png" Type="http://schemas.openxmlformats.org/officeDocument/2006/relationships/image"/><Relationship Id="rId4" Target="../media/image31.svg" Type="http://schemas.openxmlformats.org/officeDocument/2006/relationships/image"/><Relationship Id="rId5" Target="../media/image8.png" Type="http://schemas.openxmlformats.org/officeDocument/2006/relationships/image"/><Relationship Id="rId6" Target="../media/image9.svg" Type="http://schemas.openxmlformats.org/officeDocument/2006/relationships/image"/><Relationship Id="rId7" Target="../media/image29.jpeg" Type="http://schemas.openxmlformats.org/officeDocument/2006/relationships/image"/></Relationships>
</file>

<file path=ppt/slides/_rels/slide44.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30.png" Type="http://schemas.openxmlformats.org/officeDocument/2006/relationships/image"/><Relationship Id="rId3" Target="../media/image31.svg" Type="http://schemas.openxmlformats.org/officeDocument/2006/relationships/image"/><Relationship Id="rId4" Target="../media/image8.png" Type="http://schemas.openxmlformats.org/officeDocument/2006/relationships/image"/><Relationship Id="rId5" Target="../media/image9.svg" Type="http://schemas.openxmlformats.org/officeDocument/2006/relationships/image"/><Relationship Id="rId6" Target="../media/image29.jpeg" Type="http://schemas.openxmlformats.org/officeDocument/2006/relationships/image"/></Relationships>
</file>

<file path=ppt/slides/_rels/slide45.xml.rels><?xml version="1.0" encoding="UTF-8" standalone="no"?><Relationships xmlns="http://schemas.openxmlformats.org/package/2006/relationships"><Relationship Id="rId1" Target="../slideLayouts/slideLayout7.xml" Type="http://schemas.openxmlformats.org/officeDocument/2006/relationships/slideLayout"/><Relationship Id="rId2" Target="../notesSlides/notesSlide25.xml" Type="http://schemas.openxmlformats.org/officeDocument/2006/relationships/notesSlide"/><Relationship Id="rId3" Target="../media/image30.png" Type="http://schemas.openxmlformats.org/officeDocument/2006/relationships/image"/><Relationship Id="rId4" Target="../media/image31.svg" Type="http://schemas.openxmlformats.org/officeDocument/2006/relationships/image"/><Relationship Id="rId5" Target="../media/image8.png" Type="http://schemas.openxmlformats.org/officeDocument/2006/relationships/image"/><Relationship Id="rId6" Target="../media/image9.svg" Type="http://schemas.openxmlformats.org/officeDocument/2006/relationships/image"/><Relationship Id="rId7" Target="../media/image29.jpeg" Type="http://schemas.openxmlformats.org/officeDocument/2006/relationships/image"/></Relationships>
</file>

<file path=ppt/slides/_rels/slide46.xml.rels><?xml version="1.0" encoding="UTF-8" standalone="no"?><Relationships xmlns="http://schemas.openxmlformats.org/package/2006/relationships"><Relationship Id="rId1" Target="../slideLayouts/slideLayout7.xml" Type="http://schemas.openxmlformats.org/officeDocument/2006/relationships/slideLayout"/><Relationship Id="rId2" Target="../notesSlides/notesSlide26.xml" Type="http://schemas.openxmlformats.org/officeDocument/2006/relationships/notesSlide"/><Relationship Id="rId3" Target="../media/image30.png" Type="http://schemas.openxmlformats.org/officeDocument/2006/relationships/image"/><Relationship Id="rId4" Target="../media/image31.svg" Type="http://schemas.openxmlformats.org/officeDocument/2006/relationships/image"/><Relationship Id="rId5" Target="../media/image8.png" Type="http://schemas.openxmlformats.org/officeDocument/2006/relationships/image"/><Relationship Id="rId6" Target="../media/image9.svg" Type="http://schemas.openxmlformats.org/officeDocument/2006/relationships/image"/></Relationships>
</file>

<file path=ppt/slides/_rels/slide47.xml.rels><?xml version="1.0" encoding="UTF-8" standalone="no"?><Relationships xmlns="http://schemas.openxmlformats.org/package/2006/relationships"><Relationship Id="rId1" Target="../slideLayouts/slideLayout7.xml" Type="http://schemas.openxmlformats.org/officeDocument/2006/relationships/slideLayout"/><Relationship Id="rId2" Target="../notesSlides/notesSlide27.xml" Type="http://schemas.openxmlformats.org/officeDocument/2006/relationships/notesSlide"/><Relationship Id="rId3" Target="../media/image30.png" Type="http://schemas.openxmlformats.org/officeDocument/2006/relationships/image"/><Relationship Id="rId4" Target="../media/image31.svg" Type="http://schemas.openxmlformats.org/officeDocument/2006/relationships/image"/><Relationship Id="rId5" Target="../media/image8.png" Type="http://schemas.openxmlformats.org/officeDocument/2006/relationships/image"/><Relationship Id="rId6" Target="../media/image9.svg" Type="http://schemas.openxmlformats.org/officeDocument/2006/relationships/image"/></Relationships>
</file>

<file path=ppt/slides/_rels/slide48.xml.rels><?xml version="1.0" encoding="UTF-8" standalone="no"?><Relationships xmlns="http://schemas.openxmlformats.org/package/2006/relationships"><Relationship Id="rId1" Target="../slideLayouts/slideLayout7.xml" Type="http://schemas.openxmlformats.org/officeDocument/2006/relationships/slideLayout"/><Relationship Id="rId2" Target="../notesSlides/notesSlide28.xml" Type="http://schemas.openxmlformats.org/officeDocument/2006/relationships/notesSlide"/><Relationship Id="rId3" Target="../media/image30.png" Type="http://schemas.openxmlformats.org/officeDocument/2006/relationships/image"/><Relationship Id="rId4" Target="../media/image31.svg" Type="http://schemas.openxmlformats.org/officeDocument/2006/relationships/image"/><Relationship Id="rId5" Target="../media/image8.png" Type="http://schemas.openxmlformats.org/officeDocument/2006/relationships/image"/><Relationship Id="rId6" Target="../media/image9.svg" Type="http://schemas.openxmlformats.org/officeDocument/2006/relationships/image"/></Relationships>
</file>

<file path=ppt/slides/_rels/slide49.xml.rels><?xml version="1.0" encoding="UTF-8" standalone="no"?><Relationships xmlns="http://schemas.openxmlformats.org/package/2006/relationships"><Relationship Id="rId1" Target="../slideLayouts/slideLayout7.xml" Type="http://schemas.openxmlformats.org/officeDocument/2006/relationships/slideLayout"/><Relationship Id="rId2" Target="../notesSlides/notesSlide29.xml" Type="http://schemas.openxmlformats.org/officeDocument/2006/relationships/notesSlide"/><Relationship Id="rId3" Target="../media/image30.png" Type="http://schemas.openxmlformats.org/officeDocument/2006/relationships/image"/><Relationship Id="rId4" Target="../media/image31.svg" Type="http://schemas.openxmlformats.org/officeDocument/2006/relationships/image"/><Relationship Id="rId5" Target="../media/image32.jpeg" Type="http://schemas.openxmlformats.org/officeDocument/2006/relationships/image"/></Relationships>
</file>

<file path=ppt/slides/_rels/slide5.xml.rels><?xml version="1.0" encoding="UTF-8" standalone="no"?><Relationships xmlns="http://schemas.openxmlformats.org/package/2006/relationships"><Relationship Id="rId1" Target="../slideLayouts/slideLayout7.xml" Type="http://schemas.openxmlformats.org/officeDocument/2006/relationships/slideLayout"/><Relationship Id="rId2" Target="../notesSlides/notesSlide3.xml" Type="http://schemas.openxmlformats.org/officeDocument/2006/relationships/notesSlide"/><Relationship Id="rId3" Target="../media/image21.jpeg" Type="http://schemas.openxmlformats.org/officeDocument/2006/relationships/image"/></Relationships>
</file>

<file path=ppt/slides/_rels/slide50.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30.png" Type="http://schemas.openxmlformats.org/officeDocument/2006/relationships/image"/><Relationship Id="rId3" Target="../media/image31.svg" Type="http://schemas.openxmlformats.org/officeDocument/2006/relationships/image"/><Relationship Id="rId4" Target="../media/image33.jpeg" Type="http://schemas.openxmlformats.org/officeDocument/2006/relationships/image"/></Relationships>
</file>

<file path=ppt/slides/_rels/slide51.xml.rels><?xml version="1.0" encoding="UTF-8" standalone="no"?><Relationships xmlns="http://schemas.openxmlformats.org/package/2006/relationships"><Relationship Id="rId1" Target="../slideLayouts/slideLayout7.xml" Type="http://schemas.openxmlformats.org/officeDocument/2006/relationships/slideLayout"/><Relationship Id="rId2" Target="../notesSlides/notesSlide30.xml" Type="http://schemas.openxmlformats.org/officeDocument/2006/relationships/notesSlide"/><Relationship Id="rId3" Target="../media/image30.png" Type="http://schemas.openxmlformats.org/officeDocument/2006/relationships/image"/><Relationship Id="rId4" Target="../media/image31.svg" Type="http://schemas.openxmlformats.org/officeDocument/2006/relationships/image"/><Relationship Id="rId5" Target="../media/image34.jpeg" Type="http://schemas.openxmlformats.org/officeDocument/2006/relationships/image"/></Relationships>
</file>

<file path=ppt/slides/_rels/slide52.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38.svg" Type="http://schemas.openxmlformats.org/officeDocument/2006/relationships/image"/><Relationship Id="rId11" Target="../media/image39.png" Type="http://schemas.openxmlformats.org/officeDocument/2006/relationships/image"/><Relationship Id="rId12" Target="../media/image40.svg" Type="http://schemas.openxmlformats.org/officeDocument/2006/relationships/image"/><Relationship Id="rId13" Target="../media/image41.png" Type="http://schemas.openxmlformats.org/officeDocument/2006/relationships/image"/><Relationship Id="rId14" Target="../media/image42.svg" Type="http://schemas.openxmlformats.org/officeDocument/2006/relationships/image"/><Relationship Id="rId15" Target="../media/image43.png" Type="http://schemas.openxmlformats.org/officeDocument/2006/relationships/image"/><Relationship Id="rId16" Target="../media/image44.svg" Type="http://schemas.openxmlformats.org/officeDocument/2006/relationships/image"/><Relationship Id="rId17" Target="../media/image10.png" Type="http://schemas.openxmlformats.org/officeDocument/2006/relationships/image"/><Relationship Id="rId2" Target="../media/image1.png" Type="http://schemas.openxmlformats.org/officeDocument/2006/relationships/image"/><Relationship Id="rId3" Target="../media/image11.png" Type="http://schemas.openxmlformats.org/officeDocument/2006/relationships/image"/><Relationship Id="rId4" Target="../media/image12.svg" Type="http://schemas.openxmlformats.org/officeDocument/2006/relationships/image"/><Relationship Id="rId5" Target="../media/image2.png" Type="http://schemas.openxmlformats.org/officeDocument/2006/relationships/image"/><Relationship Id="rId6" Target="../media/image3.svg" Type="http://schemas.openxmlformats.org/officeDocument/2006/relationships/image"/><Relationship Id="rId7" Target="../media/image35.png" Type="http://schemas.openxmlformats.org/officeDocument/2006/relationships/image"/><Relationship Id="rId8" Target="../media/image36.svg" Type="http://schemas.openxmlformats.org/officeDocument/2006/relationships/image"/><Relationship Id="rId9" Target="../media/image37.png" Type="http://schemas.openxmlformats.org/officeDocument/2006/relationships/image"/></Relationships>
</file>

<file path=ppt/slides/_rels/slide6.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2.png" Type="http://schemas.openxmlformats.org/officeDocument/2006/relationships/image"/><Relationship Id="rId4" Target="../media/image23.svg" Type="http://schemas.openxmlformats.org/officeDocument/2006/relationships/image"/><Relationship Id="rId5" Target="../media/image17.png" Type="http://schemas.openxmlformats.org/officeDocument/2006/relationships/image"/><Relationship Id="rId6" Target="../media/image18.svg" Type="http://schemas.openxmlformats.org/officeDocument/2006/relationships/image"/></Relationships>
</file>

<file path=ppt/slides/_rels/slide7.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2.png" Type="http://schemas.openxmlformats.org/officeDocument/2006/relationships/image"/><Relationship Id="rId4" Target="../media/image23.svg" Type="http://schemas.openxmlformats.org/officeDocument/2006/relationships/image"/><Relationship Id="rId5" Target="../media/image17.png" Type="http://schemas.openxmlformats.org/officeDocument/2006/relationships/image"/><Relationship Id="rId6" Target="../media/image18.svg" Type="http://schemas.openxmlformats.org/officeDocument/2006/relationships/image"/></Relationships>
</file>

<file path=ppt/slides/_rels/slide8.xml.rels><?xml version="1.0" encoding="UTF-8" standalone="no"?><Relationships xmlns="http://schemas.openxmlformats.org/package/2006/relationships"><Relationship Id="rId1" Target="../slideLayouts/slideLayout7.xml" Type="http://schemas.openxmlformats.org/officeDocument/2006/relationships/slideLayout"/><Relationship Id="rId2" Target="../notesSlides/notesSlide4.xml" Type="http://schemas.openxmlformats.org/officeDocument/2006/relationships/notesSlide"/><Relationship Id="rId3" Target="../media/image1.png" Type="http://schemas.openxmlformats.org/officeDocument/2006/relationships/image"/><Relationship Id="rId4" Target="../media/image22.png" Type="http://schemas.openxmlformats.org/officeDocument/2006/relationships/image"/><Relationship Id="rId5" Target="../media/image23.svg" Type="http://schemas.openxmlformats.org/officeDocument/2006/relationships/image"/><Relationship Id="rId6" Target="../media/image17.png" Type="http://schemas.openxmlformats.org/officeDocument/2006/relationships/image"/><Relationship Id="rId7" Target="../media/image18.svg" Type="http://schemas.openxmlformats.org/officeDocument/2006/relationships/image"/></Relationships>
</file>

<file path=ppt/slides/_rels/slide9.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24.png" Type="http://schemas.openxmlformats.org/officeDocument/2006/relationships/image"/><Relationship Id="rId11" Target="../media/image25.svg" Type="http://schemas.openxmlformats.org/officeDocument/2006/relationships/image"/><Relationship Id="rId12" Target="../media/image26.jpeg" Type="http://schemas.openxmlformats.org/officeDocument/2006/relationships/image"/><Relationship Id="rId13" Target="../media/image27.jpeg" Type="http://schemas.openxmlformats.org/officeDocument/2006/relationships/image"/><Relationship Id="rId14" Target="../media/image28.jpeg" Type="http://schemas.openxmlformats.org/officeDocument/2006/relationships/image"/><Relationship Id="rId15" Target="../media/image29.jpeg" Type="http://schemas.openxmlformats.org/officeDocument/2006/relationships/image"/><Relationship Id="rId16" Target="../media/image15.png" Type="http://schemas.openxmlformats.org/officeDocument/2006/relationships/image"/><Relationship Id="rId17" Target="../media/image16.svg" Type="http://schemas.openxmlformats.org/officeDocument/2006/relationships/image"/><Relationship Id="rId2" Target="../notesSlides/notesSlide5.xml" Type="http://schemas.openxmlformats.org/officeDocument/2006/relationships/notesSlide"/><Relationship Id="rId3" Target="../media/image1.png" Type="http://schemas.openxmlformats.org/officeDocument/2006/relationships/image"/><Relationship Id="rId4" Target="../media/image13.png" Type="http://schemas.openxmlformats.org/officeDocument/2006/relationships/image"/><Relationship Id="rId5" Target="../media/image14.svg" Type="http://schemas.openxmlformats.org/officeDocument/2006/relationships/image"/><Relationship Id="rId6" Target="../media/image17.png" Type="http://schemas.openxmlformats.org/officeDocument/2006/relationships/image"/><Relationship Id="rId7" Target="../media/image18.svg" Type="http://schemas.openxmlformats.org/officeDocument/2006/relationships/image"/><Relationship Id="rId8" Target="../media/image19.png" Type="http://schemas.openxmlformats.org/officeDocument/2006/relationships/image"/><Relationship Id="rId9" Target="../media/image20.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B1D4E0"/>
        </a:solidFill>
      </p:bgPr>
    </p:bg>
    <p:spTree>
      <p:nvGrpSpPr>
        <p:cNvPr id="1" name=""/>
        <p:cNvGrpSpPr/>
        <p:nvPr/>
      </p:nvGrpSpPr>
      <p:grpSpPr>
        <a:xfrm>
          <a:off x="0" y="0"/>
          <a:ext cx="0" cy="0"/>
          <a:chOff x="0" y="0"/>
          <a:chExt cx="0" cy="0"/>
        </a:xfrm>
      </p:grpSpPr>
      <p:sp>
        <p:nvSpPr>
          <p:cNvPr name="Freeform 2" id="2"/>
          <p:cNvSpPr/>
          <p:nvPr/>
        </p:nvSpPr>
        <p:spPr>
          <a:xfrm flipH="false" flipV="false" rot="0">
            <a:off x="0" y="8222925"/>
            <a:ext cx="18288000" cy="3083814"/>
          </a:xfrm>
          <a:custGeom>
            <a:avLst/>
            <a:gdLst/>
            <a:ahLst/>
            <a:cxnLst/>
            <a:rect r="r" b="b" t="t" l="l"/>
            <a:pathLst>
              <a:path h="3083814" w="18288000">
                <a:moveTo>
                  <a:pt x="0" y="0"/>
                </a:moveTo>
                <a:lnTo>
                  <a:pt x="18288000" y="0"/>
                </a:lnTo>
                <a:lnTo>
                  <a:pt x="18288000" y="3083814"/>
                </a:lnTo>
                <a:lnTo>
                  <a:pt x="0" y="3083814"/>
                </a:lnTo>
                <a:lnTo>
                  <a:pt x="0" y="0"/>
                </a:lnTo>
                <a:close/>
              </a:path>
            </a:pathLst>
          </a:custGeom>
          <a:blipFill>
            <a:blip r:embed="rId3"/>
            <a:stretch>
              <a:fillRect l="0" t="-6338" r="0" b="-6338"/>
            </a:stretch>
          </a:blipFill>
        </p:spPr>
      </p:sp>
      <p:sp>
        <p:nvSpPr>
          <p:cNvPr name="Freeform 3" id="3"/>
          <p:cNvSpPr/>
          <p:nvPr/>
        </p:nvSpPr>
        <p:spPr>
          <a:xfrm flipH="false" flipV="false" rot="0">
            <a:off x="5811578" y="6793602"/>
            <a:ext cx="12476422" cy="6986796"/>
          </a:xfrm>
          <a:custGeom>
            <a:avLst/>
            <a:gdLst/>
            <a:ahLst/>
            <a:cxnLst/>
            <a:rect r="r" b="b" t="t" l="l"/>
            <a:pathLst>
              <a:path h="6986796" w="12476422">
                <a:moveTo>
                  <a:pt x="0" y="0"/>
                </a:moveTo>
                <a:lnTo>
                  <a:pt x="12476422" y="0"/>
                </a:lnTo>
                <a:lnTo>
                  <a:pt x="12476422" y="6986796"/>
                </a:lnTo>
                <a:lnTo>
                  <a:pt x="0" y="698679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10237802" y="6279249"/>
            <a:ext cx="2741248" cy="1908905"/>
          </a:xfrm>
          <a:custGeom>
            <a:avLst/>
            <a:gdLst/>
            <a:ahLst/>
            <a:cxnLst/>
            <a:rect r="r" b="b" t="t" l="l"/>
            <a:pathLst>
              <a:path h="1908905" w="2741248">
                <a:moveTo>
                  <a:pt x="0" y="0"/>
                </a:moveTo>
                <a:lnTo>
                  <a:pt x="2741248" y="0"/>
                </a:lnTo>
                <a:lnTo>
                  <a:pt x="2741248" y="1908906"/>
                </a:lnTo>
                <a:lnTo>
                  <a:pt x="0" y="190890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false" rot="0">
            <a:off x="9630496" y="2181950"/>
            <a:ext cx="2834200" cy="2143686"/>
          </a:xfrm>
          <a:custGeom>
            <a:avLst/>
            <a:gdLst/>
            <a:ahLst/>
            <a:cxnLst/>
            <a:rect r="r" b="b" t="t" l="l"/>
            <a:pathLst>
              <a:path h="2143686" w="2834200">
                <a:moveTo>
                  <a:pt x="0" y="0"/>
                </a:moveTo>
                <a:lnTo>
                  <a:pt x="2834200" y="0"/>
                </a:lnTo>
                <a:lnTo>
                  <a:pt x="2834200" y="2143686"/>
                </a:lnTo>
                <a:lnTo>
                  <a:pt x="0" y="2143686"/>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6" id="6"/>
          <p:cNvSpPr/>
          <p:nvPr/>
        </p:nvSpPr>
        <p:spPr>
          <a:xfrm flipH="false" flipV="false" rot="1069944">
            <a:off x="14151115" y="437003"/>
            <a:ext cx="4103258" cy="1835275"/>
          </a:xfrm>
          <a:custGeom>
            <a:avLst/>
            <a:gdLst/>
            <a:ahLst/>
            <a:cxnLst/>
            <a:rect r="r" b="b" t="t" l="l"/>
            <a:pathLst>
              <a:path h="1835275" w="4103258">
                <a:moveTo>
                  <a:pt x="0" y="0"/>
                </a:moveTo>
                <a:lnTo>
                  <a:pt x="4103258" y="0"/>
                </a:lnTo>
                <a:lnTo>
                  <a:pt x="4103258" y="1835275"/>
                </a:lnTo>
                <a:lnTo>
                  <a:pt x="0" y="1835275"/>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7" id="7"/>
          <p:cNvSpPr/>
          <p:nvPr/>
        </p:nvSpPr>
        <p:spPr>
          <a:xfrm flipH="false" flipV="false" rot="0">
            <a:off x="14259596" y="6793602"/>
            <a:ext cx="3886295" cy="3886295"/>
          </a:xfrm>
          <a:custGeom>
            <a:avLst/>
            <a:gdLst/>
            <a:ahLst/>
            <a:cxnLst/>
            <a:rect r="r" b="b" t="t" l="l"/>
            <a:pathLst>
              <a:path h="3886295" w="3886295">
                <a:moveTo>
                  <a:pt x="0" y="0"/>
                </a:moveTo>
                <a:lnTo>
                  <a:pt x="3886296" y="0"/>
                </a:lnTo>
                <a:lnTo>
                  <a:pt x="3886296" y="3886295"/>
                </a:lnTo>
                <a:lnTo>
                  <a:pt x="0" y="3886295"/>
                </a:lnTo>
                <a:lnTo>
                  <a:pt x="0" y="0"/>
                </a:lnTo>
                <a:close/>
              </a:path>
            </a:pathLst>
          </a:custGeom>
          <a:blipFill>
            <a:blip r:embed="rId12"/>
            <a:stretch>
              <a:fillRect l="0" t="0" r="0" b="0"/>
            </a:stretch>
          </a:blipFill>
        </p:spPr>
      </p:sp>
      <p:sp>
        <p:nvSpPr>
          <p:cNvPr name="TextBox 8" id="8"/>
          <p:cNvSpPr txBox="true"/>
          <p:nvPr/>
        </p:nvSpPr>
        <p:spPr>
          <a:xfrm rot="0">
            <a:off x="398538" y="515800"/>
            <a:ext cx="9429841" cy="4627700"/>
          </a:xfrm>
          <a:prstGeom prst="rect">
            <a:avLst/>
          </a:prstGeom>
        </p:spPr>
        <p:txBody>
          <a:bodyPr anchor="t" rtlCol="false" tIns="0" lIns="0" bIns="0" rIns="0">
            <a:spAutoFit/>
          </a:bodyPr>
          <a:lstStyle/>
          <a:p>
            <a:pPr marL="0" indent="0" lvl="0">
              <a:lnSpc>
                <a:spcPts val="11942"/>
              </a:lnSpc>
            </a:pPr>
            <a:r>
              <a:rPr lang="en-US" sz="11942" spc="358">
                <a:solidFill>
                  <a:srgbClr val="C94741"/>
                </a:solidFill>
                <a:latin typeface="Moonlight"/>
              </a:rPr>
              <a:t>Cheminer vers les soins de santé mentale</a:t>
            </a:r>
          </a:p>
        </p:txBody>
      </p:sp>
      <p:sp>
        <p:nvSpPr>
          <p:cNvPr name="TextBox 9" id="9"/>
          <p:cNvSpPr txBox="true"/>
          <p:nvPr/>
        </p:nvSpPr>
        <p:spPr>
          <a:xfrm rot="0">
            <a:off x="398538" y="5090154"/>
            <a:ext cx="18038279" cy="2254365"/>
          </a:xfrm>
          <a:prstGeom prst="rect">
            <a:avLst/>
          </a:prstGeom>
        </p:spPr>
        <p:txBody>
          <a:bodyPr anchor="t" rtlCol="false" tIns="0" lIns="0" bIns="0" rIns="0">
            <a:spAutoFit/>
          </a:bodyPr>
          <a:lstStyle/>
          <a:p>
            <a:pPr>
              <a:lnSpc>
                <a:spcPts val="9723"/>
              </a:lnSpc>
            </a:pPr>
            <a:r>
              <a:rPr lang="en-US" sz="6945">
                <a:solidFill>
                  <a:srgbClr val="000000"/>
                </a:solidFill>
                <a:latin typeface="Bakerie"/>
              </a:rPr>
              <a:t>Singularité et typicité des </a:t>
            </a:r>
            <a:r>
              <a:rPr lang="en-US" sz="6945">
                <a:solidFill>
                  <a:srgbClr val="000000"/>
                </a:solidFill>
                <a:latin typeface="Bakerie Bold"/>
              </a:rPr>
              <a:t>expériences de l’(in)accès aux soins</a:t>
            </a:r>
          </a:p>
          <a:p>
            <a:pPr>
              <a:lnSpc>
                <a:spcPts val="8463"/>
              </a:lnSpc>
            </a:pPr>
          </a:p>
        </p:txBody>
      </p:sp>
      <p:pic>
        <p:nvPicPr>
          <p:cNvPr name="Picture 10" id="10">
            <a:hlinkClick action="ppaction://media"/>
          </p:cNvPr>
          <p:cNvPicPr>
            <a:picLocks noChangeAspect="true"/>
          </p:cNvPicPr>
          <p:nvPr>
            <a:audioFile r:link="rId15"/>
            <p:extLst>
              <p:ext uri="{DAA4B4D4-6D71-4841-9C94-3DE7FCFB9230}">
                <p14:media xmlns:p14="http://schemas.microsoft.com/office/powerpoint/2010/main" r:embed="rId14">
                  <p14:trim st="0.0000" end="14151.0000"/>
                </p14:media>
              </p:ext>
            </p:extLst>
          </p:nvPr>
        </p:nvPicPr>
        <p:blipFill>
          <a:blip r:embed="rId13"/>
          <a:stretch>
            <a:fillRect/>
          </a:stretch>
        </p:blipFill>
        <p:spPr>
          <a:xfrm>
            <a:off x="8629650" y="4629150"/>
            <a:ext cx="1028700" cy="1028700"/>
          </a:xfrm>
          <a:prstGeom prst="rect">
            <a:avLst/>
          </a:prstGeom>
        </p:spPr>
      </p:pic>
    </p:spTree>
  </p:cSld>
  <p:clrMapOvr>
    <a:masterClrMapping/>
  </p:clrMapOvr>
  <p:timing>
    <p:tnLst>
      <p:par>
        <p:cTn dur="indefinite" restart="never" nodeType="tmRoot">
          <p:childTnLst>
            <p:cmd cmd="playFrom(0.0)">
              <p:cBhvr>
                <p:cTn/>
                <p:tgtEl>
                  <p:spTgt spid="10"/>
                </p:tgtEl>
              </p:cBhvr>
            </p:cmd>
            <p:audio>
              <p:cMediaNode vol="100000" showWhenStopped="false">
                <p:cTn/>
                <p:tgtEl>
                  <p:spTgt spid="10"/>
                </p:tgtEl>
              </p:cMediaNode>
            </p:audio>
          </p:childTnLst>
        </p:cTn>
      </p:par>
    </p:tnLst>
  </p:timing>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B1D4E0"/>
        </a:solidFill>
      </p:bgPr>
    </p:bg>
    <p:spTree>
      <p:nvGrpSpPr>
        <p:cNvPr id="1" name=""/>
        <p:cNvGrpSpPr/>
        <p:nvPr/>
      </p:nvGrpSpPr>
      <p:grpSpPr>
        <a:xfrm>
          <a:off x="0" y="0"/>
          <a:ext cx="0" cy="0"/>
          <a:chOff x="0" y="0"/>
          <a:chExt cx="0" cy="0"/>
        </a:xfrm>
      </p:grpSpPr>
      <p:sp>
        <p:nvSpPr>
          <p:cNvPr name="Freeform 2" id="2"/>
          <p:cNvSpPr/>
          <p:nvPr/>
        </p:nvSpPr>
        <p:spPr>
          <a:xfrm flipH="false" flipV="false" rot="0">
            <a:off x="0" y="8222925"/>
            <a:ext cx="18288000" cy="3083814"/>
          </a:xfrm>
          <a:custGeom>
            <a:avLst/>
            <a:gdLst/>
            <a:ahLst/>
            <a:cxnLst/>
            <a:rect r="r" b="b" t="t" l="l"/>
            <a:pathLst>
              <a:path h="3083814" w="18288000">
                <a:moveTo>
                  <a:pt x="0" y="0"/>
                </a:moveTo>
                <a:lnTo>
                  <a:pt x="18288000" y="0"/>
                </a:lnTo>
                <a:lnTo>
                  <a:pt x="18288000" y="3083814"/>
                </a:lnTo>
                <a:lnTo>
                  <a:pt x="0" y="3083814"/>
                </a:lnTo>
                <a:lnTo>
                  <a:pt x="0" y="0"/>
                </a:lnTo>
                <a:close/>
              </a:path>
            </a:pathLst>
          </a:custGeom>
          <a:blipFill>
            <a:blip r:embed="rId3"/>
            <a:stretch>
              <a:fillRect l="0" t="-6338" r="0" b="-6338"/>
            </a:stretch>
          </a:blipFill>
        </p:spPr>
      </p:sp>
      <p:sp>
        <p:nvSpPr>
          <p:cNvPr name="Freeform 3" id="3"/>
          <p:cNvSpPr/>
          <p:nvPr/>
        </p:nvSpPr>
        <p:spPr>
          <a:xfrm flipH="false" flipV="false" rot="0">
            <a:off x="-676431" y="0"/>
            <a:ext cx="3114991" cy="3447173"/>
          </a:xfrm>
          <a:custGeom>
            <a:avLst/>
            <a:gdLst/>
            <a:ahLst/>
            <a:cxnLst/>
            <a:rect r="r" b="b" t="t" l="l"/>
            <a:pathLst>
              <a:path h="3447173" w="3114991">
                <a:moveTo>
                  <a:pt x="0" y="0"/>
                </a:moveTo>
                <a:lnTo>
                  <a:pt x="3114991" y="0"/>
                </a:lnTo>
                <a:lnTo>
                  <a:pt x="3114991" y="3447173"/>
                </a:lnTo>
                <a:lnTo>
                  <a:pt x="0" y="3447173"/>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true" flipV="false" rot="0">
            <a:off x="8694946" y="7580779"/>
            <a:ext cx="4526280" cy="4114800"/>
          </a:xfrm>
          <a:custGeom>
            <a:avLst/>
            <a:gdLst/>
            <a:ahLst/>
            <a:cxnLst/>
            <a:rect r="r" b="b" t="t" l="l"/>
            <a:pathLst>
              <a:path h="4114800" w="4526280">
                <a:moveTo>
                  <a:pt x="4526280" y="0"/>
                </a:moveTo>
                <a:lnTo>
                  <a:pt x="0" y="0"/>
                </a:lnTo>
                <a:lnTo>
                  <a:pt x="0" y="4114800"/>
                </a:lnTo>
                <a:lnTo>
                  <a:pt x="4526280" y="4114800"/>
                </a:lnTo>
                <a:lnTo>
                  <a:pt x="452628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false" rot="0">
            <a:off x="-676431" y="7006718"/>
            <a:ext cx="2521250" cy="4114800"/>
          </a:xfrm>
          <a:custGeom>
            <a:avLst/>
            <a:gdLst/>
            <a:ahLst/>
            <a:cxnLst/>
            <a:rect r="r" b="b" t="t" l="l"/>
            <a:pathLst>
              <a:path h="4114800" w="2521250">
                <a:moveTo>
                  <a:pt x="0" y="0"/>
                </a:moveTo>
                <a:lnTo>
                  <a:pt x="2521250" y="0"/>
                </a:lnTo>
                <a:lnTo>
                  <a:pt x="2521250"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6" id="6"/>
          <p:cNvSpPr/>
          <p:nvPr/>
        </p:nvSpPr>
        <p:spPr>
          <a:xfrm flipH="false" flipV="false" rot="0">
            <a:off x="16484937" y="-861963"/>
            <a:ext cx="1548725" cy="3624676"/>
          </a:xfrm>
          <a:custGeom>
            <a:avLst/>
            <a:gdLst/>
            <a:ahLst/>
            <a:cxnLst/>
            <a:rect r="r" b="b" t="t" l="l"/>
            <a:pathLst>
              <a:path h="3624676" w="1548725">
                <a:moveTo>
                  <a:pt x="0" y="0"/>
                </a:moveTo>
                <a:lnTo>
                  <a:pt x="1548726" y="0"/>
                </a:lnTo>
                <a:lnTo>
                  <a:pt x="1548726" y="3624676"/>
                </a:lnTo>
                <a:lnTo>
                  <a:pt x="0" y="3624676"/>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grpSp>
        <p:nvGrpSpPr>
          <p:cNvPr name="Group 7" id="7"/>
          <p:cNvGrpSpPr/>
          <p:nvPr/>
        </p:nvGrpSpPr>
        <p:grpSpPr>
          <a:xfrm rot="0">
            <a:off x="732373" y="2215227"/>
            <a:ext cx="4695498" cy="5922230"/>
            <a:chOff x="0" y="0"/>
            <a:chExt cx="6260664" cy="7896306"/>
          </a:xfrm>
        </p:grpSpPr>
        <p:grpSp>
          <p:nvGrpSpPr>
            <p:cNvPr name="Group 8" id="8"/>
            <p:cNvGrpSpPr>
              <a:grpSpLocks noChangeAspect="true"/>
            </p:cNvGrpSpPr>
            <p:nvPr/>
          </p:nvGrpSpPr>
          <p:grpSpPr>
            <a:xfrm rot="0">
              <a:off x="0" y="0"/>
              <a:ext cx="6260664" cy="6877141"/>
              <a:chOff x="0" y="0"/>
              <a:chExt cx="5803900" cy="6375400"/>
            </a:xfrm>
          </p:grpSpPr>
          <p:sp>
            <p:nvSpPr>
              <p:cNvPr name="Freeform 9" id="9"/>
              <p:cNvSpPr/>
              <p:nvPr/>
            </p:nvSpPr>
            <p:spPr>
              <a:xfrm flipH="false" flipV="false" rot="0">
                <a:off x="12700" y="12700"/>
                <a:ext cx="5778500" cy="6350000"/>
              </a:xfrm>
              <a:custGeom>
                <a:avLst/>
                <a:gdLst/>
                <a:ahLst/>
                <a:cxnLst/>
                <a:rect r="r" b="b" t="t" l="l"/>
                <a:pathLst>
                  <a:path h="6350000" w="5778500">
                    <a:moveTo>
                      <a:pt x="2889250" y="0"/>
                    </a:moveTo>
                    <a:cubicBezTo>
                      <a:pt x="1258570" y="0"/>
                      <a:pt x="0" y="1144270"/>
                      <a:pt x="0" y="2917190"/>
                    </a:cubicBezTo>
                    <a:cubicBezTo>
                      <a:pt x="0" y="4175760"/>
                      <a:pt x="0" y="6350000"/>
                      <a:pt x="0" y="6350000"/>
                    </a:cubicBezTo>
                    <a:lnTo>
                      <a:pt x="2889250" y="6350000"/>
                    </a:lnTo>
                    <a:lnTo>
                      <a:pt x="5778500" y="6350000"/>
                    </a:lnTo>
                    <a:cubicBezTo>
                      <a:pt x="5778500" y="6350000"/>
                      <a:pt x="5778500" y="4175760"/>
                      <a:pt x="5778500" y="2917190"/>
                    </a:cubicBezTo>
                    <a:cubicBezTo>
                      <a:pt x="5778500" y="1144270"/>
                      <a:pt x="4519930" y="0"/>
                      <a:pt x="2889250" y="0"/>
                    </a:cubicBezTo>
                    <a:close/>
                  </a:path>
                </a:pathLst>
              </a:custGeom>
              <a:blipFill>
                <a:blip r:embed="rId12"/>
                <a:stretch>
                  <a:fillRect l="-4945" t="0" r="-4945" b="0"/>
                </a:stretch>
              </a:blipFill>
            </p:spPr>
          </p:sp>
          <p:sp>
            <p:nvSpPr>
              <p:cNvPr name="Freeform 10" id="10"/>
              <p:cNvSpPr/>
              <p:nvPr/>
            </p:nvSpPr>
            <p:spPr>
              <a:xfrm flipH="false" flipV="false" rot="0">
                <a:off x="0" y="0"/>
                <a:ext cx="5803900" cy="6375400"/>
              </a:xfrm>
              <a:custGeom>
                <a:avLst/>
                <a:gdLst/>
                <a:ahLst/>
                <a:cxnLst/>
                <a:rect r="r" b="b" t="t" l="l"/>
                <a:pathLst>
                  <a:path h="6375400" w="5803900">
                    <a:moveTo>
                      <a:pt x="5803900" y="6375400"/>
                    </a:moveTo>
                    <a:lnTo>
                      <a:pt x="0" y="6375400"/>
                    </a:lnTo>
                    <a:lnTo>
                      <a:pt x="0" y="2929890"/>
                    </a:lnTo>
                    <a:cubicBezTo>
                      <a:pt x="0" y="2495550"/>
                      <a:pt x="74930" y="2089150"/>
                      <a:pt x="223520" y="1720850"/>
                    </a:cubicBezTo>
                    <a:cubicBezTo>
                      <a:pt x="365760" y="1367790"/>
                      <a:pt x="571500" y="1056640"/>
                      <a:pt x="836930" y="797560"/>
                    </a:cubicBezTo>
                    <a:cubicBezTo>
                      <a:pt x="1361440" y="283210"/>
                      <a:pt x="2095500" y="0"/>
                      <a:pt x="2901950" y="0"/>
                    </a:cubicBezTo>
                    <a:cubicBezTo>
                      <a:pt x="3708400" y="0"/>
                      <a:pt x="4441190" y="283210"/>
                      <a:pt x="4966970" y="797560"/>
                    </a:cubicBezTo>
                    <a:cubicBezTo>
                      <a:pt x="5232400" y="1056640"/>
                      <a:pt x="5438140" y="1367790"/>
                      <a:pt x="5580380" y="1722120"/>
                    </a:cubicBezTo>
                    <a:cubicBezTo>
                      <a:pt x="5728970" y="2090420"/>
                      <a:pt x="5803900" y="2496820"/>
                      <a:pt x="5803900" y="2931160"/>
                    </a:cubicBezTo>
                    <a:lnTo>
                      <a:pt x="5803900" y="6375400"/>
                    </a:lnTo>
                    <a:close/>
                    <a:moveTo>
                      <a:pt x="25400" y="6350000"/>
                    </a:moveTo>
                    <a:lnTo>
                      <a:pt x="5778500" y="6350000"/>
                    </a:lnTo>
                    <a:lnTo>
                      <a:pt x="5778500" y="2929890"/>
                    </a:lnTo>
                    <a:cubicBezTo>
                      <a:pt x="5778500" y="2499360"/>
                      <a:pt x="5703570" y="2095500"/>
                      <a:pt x="5557520" y="1731010"/>
                    </a:cubicBezTo>
                    <a:cubicBezTo>
                      <a:pt x="5416550" y="1380490"/>
                      <a:pt x="5212080" y="1073150"/>
                      <a:pt x="4949190" y="815340"/>
                    </a:cubicBezTo>
                    <a:cubicBezTo>
                      <a:pt x="4428490" y="306070"/>
                      <a:pt x="3700780" y="25400"/>
                      <a:pt x="2901950" y="25400"/>
                    </a:cubicBezTo>
                    <a:cubicBezTo>
                      <a:pt x="2103120" y="25400"/>
                      <a:pt x="1375410" y="306070"/>
                      <a:pt x="854710" y="815340"/>
                    </a:cubicBezTo>
                    <a:cubicBezTo>
                      <a:pt x="591820" y="1071880"/>
                      <a:pt x="387350" y="1380490"/>
                      <a:pt x="246380" y="1731010"/>
                    </a:cubicBezTo>
                    <a:cubicBezTo>
                      <a:pt x="100330" y="2095500"/>
                      <a:pt x="25400" y="2499360"/>
                      <a:pt x="25400" y="2929890"/>
                    </a:cubicBezTo>
                    <a:lnTo>
                      <a:pt x="25400" y="6350000"/>
                    </a:lnTo>
                    <a:close/>
                  </a:path>
                </a:pathLst>
              </a:custGeom>
              <a:solidFill>
                <a:srgbClr val="2A1E50"/>
              </a:solidFill>
            </p:spPr>
          </p:sp>
        </p:grpSp>
        <p:grpSp>
          <p:nvGrpSpPr>
            <p:cNvPr name="Group 11" id="11"/>
            <p:cNvGrpSpPr/>
            <p:nvPr/>
          </p:nvGrpSpPr>
          <p:grpSpPr>
            <a:xfrm rot="0">
              <a:off x="1410930" y="6043144"/>
              <a:ext cx="3965341" cy="1853162"/>
              <a:chOff x="0" y="0"/>
              <a:chExt cx="4149634" cy="1939290"/>
            </a:xfrm>
          </p:grpSpPr>
          <p:sp>
            <p:nvSpPr>
              <p:cNvPr name="Freeform 12" id="12"/>
              <p:cNvSpPr/>
              <p:nvPr/>
            </p:nvSpPr>
            <p:spPr>
              <a:xfrm flipH="false" flipV="false" rot="0">
                <a:off x="12700" y="12700"/>
                <a:ext cx="4124234" cy="1913890"/>
              </a:xfrm>
              <a:custGeom>
                <a:avLst/>
                <a:gdLst/>
                <a:ahLst/>
                <a:cxnLst/>
                <a:rect r="r" b="b" t="t" l="l"/>
                <a:pathLst>
                  <a:path h="1913890" w="4124234">
                    <a:moveTo>
                      <a:pt x="3167289" y="1913890"/>
                    </a:moveTo>
                    <a:lnTo>
                      <a:pt x="956945" y="1913890"/>
                    </a:lnTo>
                    <a:cubicBezTo>
                      <a:pt x="428371" y="1913890"/>
                      <a:pt x="0" y="1485392"/>
                      <a:pt x="0" y="956945"/>
                    </a:cubicBezTo>
                    <a:cubicBezTo>
                      <a:pt x="0" y="428371"/>
                      <a:pt x="428371" y="0"/>
                      <a:pt x="956945" y="0"/>
                    </a:cubicBezTo>
                    <a:lnTo>
                      <a:pt x="3167289" y="0"/>
                    </a:lnTo>
                    <a:cubicBezTo>
                      <a:pt x="3695736" y="0"/>
                      <a:pt x="4124234" y="428371"/>
                      <a:pt x="4124234" y="956945"/>
                    </a:cubicBezTo>
                    <a:cubicBezTo>
                      <a:pt x="4124234" y="1485392"/>
                      <a:pt x="3695736" y="1913890"/>
                      <a:pt x="3167289" y="1913890"/>
                    </a:cubicBezTo>
                    <a:close/>
                  </a:path>
                </a:pathLst>
              </a:custGeom>
              <a:solidFill>
                <a:srgbClr val="2A1E50"/>
              </a:solidFill>
            </p:spPr>
          </p:sp>
          <p:sp>
            <p:nvSpPr>
              <p:cNvPr name="Freeform 13" id="13"/>
              <p:cNvSpPr/>
              <p:nvPr/>
            </p:nvSpPr>
            <p:spPr>
              <a:xfrm flipH="false" flipV="false" rot="0">
                <a:off x="0" y="0"/>
                <a:ext cx="4149634" cy="1939290"/>
              </a:xfrm>
              <a:custGeom>
                <a:avLst/>
                <a:gdLst/>
                <a:ahLst/>
                <a:cxnLst/>
                <a:rect r="r" b="b" t="t" l="l"/>
                <a:pathLst>
                  <a:path h="1939290" w="4149634">
                    <a:moveTo>
                      <a:pt x="3179989" y="0"/>
                    </a:moveTo>
                    <a:lnTo>
                      <a:pt x="969645" y="0"/>
                    </a:lnTo>
                    <a:cubicBezTo>
                      <a:pt x="434975" y="0"/>
                      <a:pt x="0" y="434975"/>
                      <a:pt x="0" y="969645"/>
                    </a:cubicBezTo>
                    <a:cubicBezTo>
                      <a:pt x="0" y="1504315"/>
                      <a:pt x="434975" y="1939290"/>
                      <a:pt x="969645" y="1939290"/>
                    </a:cubicBezTo>
                    <a:lnTo>
                      <a:pt x="3179989" y="1939290"/>
                    </a:lnTo>
                    <a:cubicBezTo>
                      <a:pt x="3714659" y="1939290"/>
                      <a:pt x="4149634" y="1504315"/>
                      <a:pt x="4149634" y="969645"/>
                    </a:cubicBezTo>
                    <a:cubicBezTo>
                      <a:pt x="4149634" y="434975"/>
                      <a:pt x="3714659" y="0"/>
                      <a:pt x="3179989" y="0"/>
                    </a:cubicBezTo>
                    <a:close/>
                    <a:moveTo>
                      <a:pt x="3179989" y="1913890"/>
                    </a:moveTo>
                    <a:lnTo>
                      <a:pt x="969645" y="1913890"/>
                    </a:lnTo>
                    <a:cubicBezTo>
                      <a:pt x="448945" y="1913890"/>
                      <a:pt x="25400" y="1490345"/>
                      <a:pt x="25400" y="969645"/>
                    </a:cubicBezTo>
                    <a:cubicBezTo>
                      <a:pt x="25400" y="448945"/>
                      <a:pt x="448945" y="25400"/>
                      <a:pt x="969645" y="25400"/>
                    </a:cubicBezTo>
                    <a:lnTo>
                      <a:pt x="3179989" y="25400"/>
                    </a:lnTo>
                    <a:cubicBezTo>
                      <a:pt x="3700689" y="25400"/>
                      <a:pt x="4124234" y="448945"/>
                      <a:pt x="4124234" y="969645"/>
                    </a:cubicBezTo>
                    <a:cubicBezTo>
                      <a:pt x="4124234" y="1490345"/>
                      <a:pt x="3700689" y="1913890"/>
                      <a:pt x="3179989" y="1913890"/>
                    </a:cubicBezTo>
                    <a:close/>
                  </a:path>
                </a:pathLst>
              </a:custGeom>
              <a:solidFill>
                <a:srgbClr val="2A1E50"/>
              </a:solidFill>
            </p:spPr>
          </p:sp>
        </p:grpSp>
        <p:sp>
          <p:nvSpPr>
            <p:cNvPr name="TextBox 14" id="14"/>
            <p:cNvSpPr txBox="true"/>
            <p:nvPr/>
          </p:nvSpPr>
          <p:spPr>
            <a:xfrm rot="0">
              <a:off x="1999426" y="6660752"/>
              <a:ext cx="2788349" cy="656046"/>
            </a:xfrm>
            <a:prstGeom prst="rect">
              <a:avLst/>
            </a:prstGeom>
          </p:spPr>
          <p:txBody>
            <a:bodyPr anchor="t" rtlCol="false" tIns="0" lIns="0" bIns="0" rIns="0">
              <a:spAutoFit/>
            </a:bodyPr>
            <a:lstStyle/>
            <a:p>
              <a:pPr algn="ctr">
                <a:lnSpc>
                  <a:spcPts val="3441"/>
                </a:lnSpc>
              </a:pPr>
              <a:r>
                <a:rPr lang="en-US" sz="3441" spc="-34">
                  <a:solidFill>
                    <a:srgbClr val="FFFFFF"/>
                  </a:solidFill>
                  <a:latin typeface="Poppins Bold"/>
                </a:rPr>
                <a:t>Marius</a:t>
              </a:r>
            </a:p>
          </p:txBody>
        </p:sp>
      </p:grpSp>
      <p:sp>
        <p:nvSpPr>
          <p:cNvPr name="Freeform 15" id="15"/>
          <p:cNvSpPr/>
          <p:nvPr/>
        </p:nvSpPr>
        <p:spPr>
          <a:xfrm flipH="false" flipV="false" rot="0">
            <a:off x="13901972" y="7580779"/>
            <a:ext cx="5335601" cy="3734921"/>
          </a:xfrm>
          <a:custGeom>
            <a:avLst/>
            <a:gdLst/>
            <a:ahLst/>
            <a:cxnLst/>
            <a:rect r="r" b="b" t="t" l="l"/>
            <a:pathLst>
              <a:path h="3734921" w="5335601">
                <a:moveTo>
                  <a:pt x="0" y="0"/>
                </a:moveTo>
                <a:lnTo>
                  <a:pt x="5335601" y="0"/>
                </a:lnTo>
                <a:lnTo>
                  <a:pt x="5335601" y="3734921"/>
                </a:lnTo>
                <a:lnTo>
                  <a:pt x="0" y="3734921"/>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TextBox 16" id="16"/>
          <p:cNvSpPr txBox="true"/>
          <p:nvPr/>
        </p:nvSpPr>
        <p:spPr>
          <a:xfrm rot="0">
            <a:off x="5427871" y="312141"/>
            <a:ext cx="8448080" cy="1817361"/>
          </a:xfrm>
          <a:prstGeom prst="rect">
            <a:avLst/>
          </a:prstGeom>
        </p:spPr>
        <p:txBody>
          <a:bodyPr anchor="t" rtlCol="false" tIns="0" lIns="0" bIns="0" rIns="0">
            <a:spAutoFit/>
          </a:bodyPr>
          <a:lstStyle/>
          <a:p>
            <a:pPr>
              <a:lnSpc>
                <a:spcPts val="4830"/>
              </a:lnSpc>
            </a:pPr>
            <a:r>
              <a:rPr lang="en-US" sz="3450">
                <a:solidFill>
                  <a:srgbClr val="000000"/>
                </a:solidFill>
                <a:latin typeface="Para"/>
              </a:rPr>
              <a:t>66 ans</a:t>
            </a:r>
          </a:p>
          <a:p>
            <a:pPr>
              <a:lnSpc>
                <a:spcPts val="4830"/>
              </a:lnSpc>
            </a:pPr>
            <a:r>
              <a:rPr lang="en-US" sz="3450">
                <a:solidFill>
                  <a:srgbClr val="000000"/>
                </a:solidFill>
                <a:latin typeface="Para"/>
              </a:rPr>
              <a:t>Professeur de lettres</a:t>
            </a:r>
          </a:p>
          <a:p>
            <a:pPr>
              <a:lnSpc>
                <a:spcPts val="4830"/>
              </a:lnSpc>
              <a:spcBef>
                <a:spcPct val="0"/>
              </a:spcBef>
            </a:pPr>
            <a:r>
              <a:rPr lang="en-US" sz="3450">
                <a:solidFill>
                  <a:srgbClr val="000000"/>
                </a:solidFill>
                <a:latin typeface="Para"/>
              </a:rPr>
              <a:t>Demande : Psychiatre pour sa fille de 24 ans </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B1D4E0"/>
        </a:solidFill>
      </p:bgPr>
    </p:bg>
    <p:spTree>
      <p:nvGrpSpPr>
        <p:cNvPr id="1" name=""/>
        <p:cNvGrpSpPr/>
        <p:nvPr/>
      </p:nvGrpSpPr>
      <p:grpSpPr>
        <a:xfrm>
          <a:off x="0" y="0"/>
          <a:ext cx="0" cy="0"/>
          <a:chOff x="0" y="0"/>
          <a:chExt cx="0" cy="0"/>
        </a:xfrm>
      </p:grpSpPr>
      <p:sp>
        <p:nvSpPr>
          <p:cNvPr name="Freeform 2" id="2"/>
          <p:cNvSpPr/>
          <p:nvPr/>
        </p:nvSpPr>
        <p:spPr>
          <a:xfrm flipH="false" flipV="false" rot="0">
            <a:off x="0" y="8222925"/>
            <a:ext cx="18288000" cy="3083814"/>
          </a:xfrm>
          <a:custGeom>
            <a:avLst/>
            <a:gdLst/>
            <a:ahLst/>
            <a:cxnLst/>
            <a:rect r="r" b="b" t="t" l="l"/>
            <a:pathLst>
              <a:path h="3083814" w="18288000">
                <a:moveTo>
                  <a:pt x="0" y="0"/>
                </a:moveTo>
                <a:lnTo>
                  <a:pt x="18288000" y="0"/>
                </a:lnTo>
                <a:lnTo>
                  <a:pt x="18288000" y="3083814"/>
                </a:lnTo>
                <a:lnTo>
                  <a:pt x="0" y="3083814"/>
                </a:lnTo>
                <a:lnTo>
                  <a:pt x="0" y="0"/>
                </a:lnTo>
                <a:close/>
              </a:path>
            </a:pathLst>
          </a:custGeom>
          <a:blipFill>
            <a:blip r:embed="rId2"/>
            <a:stretch>
              <a:fillRect l="0" t="-6338" r="0" b="-6338"/>
            </a:stretch>
          </a:blipFill>
        </p:spPr>
      </p:sp>
      <p:sp>
        <p:nvSpPr>
          <p:cNvPr name="Freeform 3" id="3"/>
          <p:cNvSpPr/>
          <p:nvPr/>
        </p:nvSpPr>
        <p:spPr>
          <a:xfrm flipH="false" flipV="false" rot="0">
            <a:off x="-676431" y="0"/>
            <a:ext cx="3114991" cy="3447173"/>
          </a:xfrm>
          <a:custGeom>
            <a:avLst/>
            <a:gdLst/>
            <a:ahLst/>
            <a:cxnLst/>
            <a:rect r="r" b="b" t="t" l="l"/>
            <a:pathLst>
              <a:path h="3447173" w="3114991">
                <a:moveTo>
                  <a:pt x="0" y="0"/>
                </a:moveTo>
                <a:lnTo>
                  <a:pt x="3114991" y="0"/>
                </a:lnTo>
                <a:lnTo>
                  <a:pt x="3114991" y="3447173"/>
                </a:lnTo>
                <a:lnTo>
                  <a:pt x="0" y="3447173"/>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true" flipV="false" rot="0">
            <a:off x="8694946" y="7580779"/>
            <a:ext cx="4526280" cy="4114800"/>
          </a:xfrm>
          <a:custGeom>
            <a:avLst/>
            <a:gdLst/>
            <a:ahLst/>
            <a:cxnLst/>
            <a:rect r="r" b="b" t="t" l="l"/>
            <a:pathLst>
              <a:path h="4114800" w="4526280">
                <a:moveTo>
                  <a:pt x="4526280" y="0"/>
                </a:moveTo>
                <a:lnTo>
                  <a:pt x="0" y="0"/>
                </a:lnTo>
                <a:lnTo>
                  <a:pt x="0" y="4114800"/>
                </a:lnTo>
                <a:lnTo>
                  <a:pt x="4526280" y="4114800"/>
                </a:lnTo>
                <a:lnTo>
                  <a:pt x="452628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5" id="5"/>
          <p:cNvSpPr/>
          <p:nvPr/>
        </p:nvSpPr>
        <p:spPr>
          <a:xfrm flipH="false" flipV="false" rot="0">
            <a:off x="-676431" y="7006718"/>
            <a:ext cx="2521250" cy="4114800"/>
          </a:xfrm>
          <a:custGeom>
            <a:avLst/>
            <a:gdLst/>
            <a:ahLst/>
            <a:cxnLst/>
            <a:rect r="r" b="b" t="t" l="l"/>
            <a:pathLst>
              <a:path h="4114800" w="2521250">
                <a:moveTo>
                  <a:pt x="0" y="0"/>
                </a:moveTo>
                <a:lnTo>
                  <a:pt x="2521250" y="0"/>
                </a:lnTo>
                <a:lnTo>
                  <a:pt x="2521250" y="4114800"/>
                </a:lnTo>
                <a:lnTo>
                  <a:pt x="0" y="4114800"/>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6" id="6"/>
          <p:cNvSpPr/>
          <p:nvPr/>
        </p:nvSpPr>
        <p:spPr>
          <a:xfrm flipH="false" flipV="false" rot="0">
            <a:off x="16484937" y="-861963"/>
            <a:ext cx="1548725" cy="3624676"/>
          </a:xfrm>
          <a:custGeom>
            <a:avLst/>
            <a:gdLst/>
            <a:ahLst/>
            <a:cxnLst/>
            <a:rect r="r" b="b" t="t" l="l"/>
            <a:pathLst>
              <a:path h="3624676" w="1548725">
                <a:moveTo>
                  <a:pt x="0" y="0"/>
                </a:moveTo>
                <a:lnTo>
                  <a:pt x="1548726" y="0"/>
                </a:lnTo>
                <a:lnTo>
                  <a:pt x="1548726" y="3624676"/>
                </a:lnTo>
                <a:lnTo>
                  <a:pt x="0" y="3624676"/>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grpSp>
        <p:nvGrpSpPr>
          <p:cNvPr name="Group 7" id="7"/>
          <p:cNvGrpSpPr/>
          <p:nvPr/>
        </p:nvGrpSpPr>
        <p:grpSpPr>
          <a:xfrm rot="0">
            <a:off x="732373" y="2215227"/>
            <a:ext cx="4695498" cy="5922230"/>
            <a:chOff x="0" y="0"/>
            <a:chExt cx="6260664" cy="7896306"/>
          </a:xfrm>
        </p:grpSpPr>
        <p:grpSp>
          <p:nvGrpSpPr>
            <p:cNvPr name="Group 8" id="8"/>
            <p:cNvGrpSpPr>
              <a:grpSpLocks noChangeAspect="true"/>
            </p:cNvGrpSpPr>
            <p:nvPr/>
          </p:nvGrpSpPr>
          <p:grpSpPr>
            <a:xfrm rot="0">
              <a:off x="0" y="0"/>
              <a:ext cx="6260664" cy="6877141"/>
              <a:chOff x="0" y="0"/>
              <a:chExt cx="5803900" cy="6375400"/>
            </a:xfrm>
          </p:grpSpPr>
          <p:sp>
            <p:nvSpPr>
              <p:cNvPr name="Freeform 9" id="9"/>
              <p:cNvSpPr/>
              <p:nvPr/>
            </p:nvSpPr>
            <p:spPr>
              <a:xfrm flipH="false" flipV="false" rot="0">
                <a:off x="12700" y="12700"/>
                <a:ext cx="5778500" cy="6350000"/>
              </a:xfrm>
              <a:custGeom>
                <a:avLst/>
                <a:gdLst/>
                <a:ahLst/>
                <a:cxnLst/>
                <a:rect r="r" b="b" t="t" l="l"/>
                <a:pathLst>
                  <a:path h="6350000" w="5778500">
                    <a:moveTo>
                      <a:pt x="2889250" y="0"/>
                    </a:moveTo>
                    <a:cubicBezTo>
                      <a:pt x="1258570" y="0"/>
                      <a:pt x="0" y="1144270"/>
                      <a:pt x="0" y="2917190"/>
                    </a:cubicBezTo>
                    <a:cubicBezTo>
                      <a:pt x="0" y="4175760"/>
                      <a:pt x="0" y="6350000"/>
                      <a:pt x="0" y="6350000"/>
                    </a:cubicBezTo>
                    <a:lnTo>
                      <a:pt x="2889250" y="6350000"/>
                    </a:lnTo>
                    <a:lnTo>
                      <a:pt x="5778500" y="6350000"/>
                    </a:lnTo>
                    <a:cubicBezTo>
                      <a:pt x="5778500" y="6350000"/>
                      <a:pt x="5778500" y="4175760"/>
                      <a:pt x="5778500" y="2917190"/>
                    </a:cubicBezTo>
                    <a:cubicBezTo>
                      <a:pt x="5778500" y="1144270"/>
                      <a:pt x="4519930" y="0"/>
                      <a:pt x="2889250" y="0"/>
                    </a:cubicBezTo>
                    <a:close/>
                  </a:path>
                </a:pathLst>
              </a:custGeom>
              <a:blipFill>
                <a:blip r:embed="rId11"/>
                <a:stretch>
                  <a:fillRect l="-4945" t="0" r="-4945" b="0"/>
                </a:stretch>
              </a:blipFill>
            </p:spPr>
          </p:sp>
          <p:sp>
            <p:nvSpPr>
              <p:cNvPr name="Freeform 10" id="10"/>
              <p:cNvSpPr/>
              <p:nvPr/>
            </p:nvSpPr>
            <p:spPr>
              <a:xfrm flipH="false" flipV="false" rot="0">
                <a:off x="0" y="0"/>
                <a:ext cx="5803900" cy="6375400"/>
              </a:xfrm>
              <a:custGeom>
                <a:avLst/>
                <a:gdLst/>
                <a:ahLst/>
                <a:cxnLst/>
                <a:rect r="r" b="b" t="t" l="l"/>
                <a:pathLst>
                  <a:path h="6375400" w="5803900">
                    <a:moveTo>
                      <a:pt x="5803900" y="6375400"/>
                    </a:moveTo>
                    <a:lnTo>
                      <a:pt x="0" y="6375400"/>
                    </a:lnTo>
                    <a:lnTo>
                      <a:pt x="0" y="2929890"/>
                    </a:lnTo>
                    <a:cubicBezTo>
                      <a:pt x="0" y="2495550"/>
                      <a:pt x="74930" y="2089150"/>
                      <a:pt x="223520" y="1720850"/>
                    </a:cubicBezTo>
                    <a:cubicBezTo>
                      <a:pt x="365760" y="1367790"/>
                      <a:pt x="571500" y="1056640"/>
                      <a:pt x="836930" y="797560"/>
                    </a:cubicBezTo>
                    <a:cubicBezTo>
                      <a:pt x="1361440" y="283210"/>
                      <a:pt x="2095500" y="0"/>
                      <a:pt x="2901950" y="0"/>
                    </a:cubicBezTo>
                    <a:cubicBezTo>
                      <a:pt x="3708400" y="0"/>
                      <a:pt x="4441190" y="283210"/>
                      <a:pt x="4966970" y="797560"/>
                    </a:cubicBezTo>
                    <a:cubicBezTo>
                      <a:pt x="5232400" y="1056640"/>
                      <a:pt x="5438140" y="1367790"/>
                      <a:pt x="5580380" y="1722120"/>
                    </a:cubicBezTo>
                    <a:cubicBezTo>
                      <a:pt x="5728970" y="2090420"/>
                      <a:pt x="5803900" y="2496820"/>
                      <a:pt x="5803900" y="2931160"/>
                    </a:cubicBezTo>
                    <a:lnTo>
                      <a:pt x="5803900" y="6375400"/>
                    </a:lnTo>
                    <a:close/>
                    <a:moveTo>
                      <a:pt x="25400" y="6350000"/>
                    </a:moveTo>
                    <a:lnTo>
                      <a:pt x="5778500" y="6350000"/>
                    </a:lnTo>
                    <a:lnTo>
                      <a:pt x="5778500" y="2929890"/>
                    </a:lnTo>
                    <a:cubicBezTo>
                      <a:pt x="5778500" y="2499360"/>
                      <a:pt x="5703570" y="2095500"/>
                      <a:pt x="5557520" y="1731010"/>
                    </a:cubicBezTo>
                    <a:cubicBezTo>
                      <a:pt x="5416550" y="1380490"/>
                      <a:pt x="5212080" y="1073150"/>
                      <a:pt x="4949190" y="815340"/>
                    </a:cubicBezTo>
                    <a:cubicBezTo>
                      <a:pt x="4428490" y="306070"/>
                      <a:pt x="3700780" y="25400"/>
                      <a:pt x="2901950" y="25400"/>
                    </a:cubicBezTo>
                    <a:cubicBezTo>
                      <a:pt x="2103120" y="25400"/>
                      <a:pt x="1375410" y="306070"/>
                      <a:pt x="854710" y="815340"/>
                    </a:cubicBezTo>
                    <a:cubicBezTo>
                      <a:pt x="591820" y="1071880"/>
                      <a:pt x="387350" y="1380490"/>
                      <a:pt x="246380" y="1731010"/>
                    </a:cubicBezTo>
                    <a:cubicBezTo>
                      <a:pt x="100330" y="2095500"/>
                      <a:pt x="25400" y="2499360"/>
                      <a:pt x="25400" y="2929890"/>
                    </a:cubicBezTo>
                    <a:lnTo>
                      <a:pt x="25400" y="6350000"/>
                    </a:lnTo>
                    <a:close/>
                  </a:path>
                </a:pathLst>
              </a:custGeom>
              <a:solidFill>
                <a:srgbClr val="2A1E50"/>
              </a:solidFill>
            </p:spPr>
          </p:sp>
        </p:grpSp>
        <p:grpSp>
          <p:nvGrpSpPr>
            <p:cNvPr name="Group 11" id="11"/>
            <p:cNvGrpSpPr/>
            <p:nvPr/>
          </p:nvGrpSpPr>
          <p:grpSpPr>
            <a:xfrm rot="0">
              <a:off x="1410930" y="6043144"/>
              <a:ext cx="3965341" cy="1853162"/>
              <a:chOff x="0" y="0"/>
              <a:chExt cx="4149634" cy="1939290"/>
            </a:xfrm>
          </p:grpSpPr>
          <p:sp>
            <p:nvSpPr>
              <p:cNvPr name="Freeform 12" id="12"/>
              <p:cNvSpPr/>
              <p:nvPr/>
            </p:nvSpPr>
            <p:spPr>
              <a:xfrm flipH="false" flipV="false" rot="0">
                <a:off x="12700" y="12700"/>
                <a:ext cx="4124234" cy="1913890"/>
              </a:xfrm>
              <a:custGeom>
                <a:avLst/>
                <a:gdLst/>
                <a:ahLst/>
                <a:cxnLst/>
                <a:rect r="r" b="b" t="t" l="l"/>
                <a:pathLst>
                  <a:path h="1913890" w="4124234">
                    <a:moveTo>
                      <a:pt x="3167289" y="1913890"/>
                    </a:moveTo>
                    <a:lnTo>
                      <a:pt x="956945" y="1913890"/>
                    </a:lnTo>
                    <a:cubicBezTo>
                      <a:pt x="428371" y="1913890"/>
                      <a:pt x="0" y="1485392"/>
                      <a:pt x="0" y="956945"/>
                    </a:cubicBezTo>
                    <a:cubicBezTo>
                      <a:pt x="0" y="428371"/>
                      <a:pt x="428371" y="0"/>
                      <a:pt x="956945" y="0"/>
                    </a:cubicBezTo>
                    <a:lnTo>
                      <a:pt x="3167289" y="0"/>
                    </a:lnTo>
                    <a:cubicBezTo>
                      <a:pt x="3695736" y="0"/>
                      <a:pt x="4124234" y="428371"/>
                      <a:pt x="4124234" y="956945"/>
                    </a:cubicBezTo>
                    <a:cubicBezTo>
                      <a:pt x="4124234" y="1485392"/>
                      <a:pt x="3695736" y="1913890"/>
                      <a:pt x="3167289" y="1913890"/>
                    </a:cubicBezTo>
                    <a:close/>
                  </a:path>
                </a:pathLst>
              </a:custGeom>
              <a:solidFill>
                <a:srgbClr val="2A1E50"/>
              </a:solidFill>
            </p:spPr>
          </p:sp>
          <p:sp>
            <p:nvSpPr>
              <p:cNvPr name="Freeform 13" id="13"/>
              <p:cNvSpPr/>
              <p:nvPr/>
            </p:nvSpPr>
            <p:spPr>
              <a:xfrm flipH="false" flipV="false" rot="0">
                <a:off x="0" y="0"/>
                <a:ext cx="4149634" cy="1939290"/>
              </a:xfrm>
              <a:custGeom>
                <a:avLst/>
                <a:gdLst/>
                <a:ahLst/>
                <a:cxnLst/>
                <a:rect r="r" b="b" t="t" l="l"/>
                <a:pathLst>
                  <a:path h="1939290" w="4149634">
                    <a:moveTo>
                      <a:pt x="3179989" y="0"/>
                    </a:moveTo>
                    <a:lnTo>
                      <a:pt x="969645" y="0"/>
                    </a:lnTo>
                    <a:cubicBezTo>
                      <a:pt x="434975" y="0"/>
                      <a:pt x="0" y="434975"/>
                      <a:pt x="0" y="969645"/>
                    </a:cubicBezTo>
                    <a:cubicBezTo>
                      <a:pt x="0" y="1504315"/>
                      <a:pt x="434975" y="1939290"/>
                      <a:pt x="969645" y="1939290"/>
                    </a:cubicBezTo>
                    <a:lnTo>
                      <a:pt x="3179989" y="1939290"/>
                    </a:lnTo>
                    <a:cubicBezTo>
                      <a:pt x="3714659" y="1939290"/>
                      <a:pt x="4149634" y="1504315"/>
                      <a:pt x="4149634" y="969645"/>
                    </a:cubicBezTo>
                    <a:cubicBezTo>
                      <a:pt x="4149634" y="434975"/>
                      <a:pt x="3714659" y="0"/>
                      <a:pt x="3179989" y="0"/>
                    </a:cubicBezTo>
                    <a:close/>
                    <a:moveTo>
                      <a:pt x="3179989" y="1913890"/>
                    </a:moveTo>
                    <a:lnTo>
                      <a:pt x="969645" y="1913890"/>
                    </a:lnTo>
                    <a:cubicBezTo>
                      <a:pt x="448945" y="1913890"/>
                      <a:pt x="25400" y="1490345"/>
                      <a:pt x="25400" y="969645"/>
                    </a:cubicBezTo>
                    <a:cubicBezTo>
                      <a:pt x="25400" y="448945"/>
                      <a:pt x="448945" y="25400"/>
                      <a:pt x="969645" y="25400"/>
                    </a:cubicBezTo>
                    <a:lnTo>
                      <a:pt x="3179989" y="25400"/>
                    </a:lnTo>
                    <a:cubicBezTo>
                      <a:pt x="3700689" y="25400"/>
                      <a:pt x="4124234" y="448945"/>
                      <a:pt x="4124234" y="969645"/>
                    </a:cubicBezTo>
                    <a:cubicBezTo>
                      <a:pt x="4124234" y="1490345"/>
                      <a:pt x="3700689" y="1913890"/>
                      <a:pt x="3179989" y="1913890"/>
                    </a:cubicBezTo>
                    <a:close/>
                  </a:path>
                </a:pathLst>
              </a:custGeom>
              <a:solidFill>
                <a:srgbClr val="2A1E50"/>
              </a:solidFill>
            </p:spPr>
          </p:sp>
        </p:grpSp>
        <p:sp>
          <p:nvSpPr>
            <p:cNvPr name="TextBox 14" id="14"/>
            <p:cNvSpPr txBox="true"/>
            <p:nvPr/>
          </p:nvSpPr>
          <p:spPr>
            <a:xfrm rot="0">
              <a:off x="1999426" y="6660752"/>
              <a:ext cx="2788349" cy="656046"/>
            </a:xfrm>
            <a:prstGeom prst="rect">
              <a:avLst/>
            </a:prstGeom>
          </p:spPr>
          <p:txBody>
            <a:bodyPr anchor="t" rtlCol="false" tIns="0" lIns="0" bIns="0" rIns="0">
              <a:spAutoFit/>
            </a:bodyPr>
            <a:lstStyle/>
            <a:p>
              <a:pPr algn="ctr">
                <a:lnSpc>
                  <a:spcPts val="3441"/>
                </a:lnSpc>
              </a:pPr>
              <a:r>
                <a:rPr lang="en-US" sz="3441" spc="-34">
                  <a:solidFill>
                    <a:srgbClr val="FFFFFF"/>
                  </a:solidFill>
                  <a:latin typeface="Poppins Bold"/>
                </a:rPr>
                <a:t>Marius</a:t>
              </a:r>
            </a:p>
          </p:txBody>
        </p:sp>
      </p:grpSp>
      <p:sp>
        <p:nvSpPr>
          <p:cNvPr name="Freeform 15" id="15"/>
          <p:cNvSpPr/>
          <p:nvPr/>
        </p:nvSpPr>
        <p:spPr>
          <a:xfrm flipH="false" flipV="false" rot="0">
            <a:off x="13901972" y="7580779"/>
            <a:ext cx="5335601" cy="3734921"/>
          </a:xfrm>
          <a:custGeom>
            <a:avLst/>
            <a:gdLst/>
            <a:ahLst/>
            <a:cxnLst/>
            <a:rect r="r" b="b" t="t" l="l"/>
            <a:pathLst>
              <a:path h="3734921" w="5335601">
                <a:moveTo>
                  <a:pt x="0" y="0"/>
                </a:moveTo>
                <a:lnTo>
                  <a:pt x="5335601" y="0"/>
                </a:lnTo>
                <a:lnTo>
                  <a:pt x="5335601" y="3734921"/>
                </a:lnTo>
                <a:lnTo>
                  <a:pt x="0" y="3734921"/>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TextBox 16" id="16"/>
          <p:cNvSpPr txBox="true"/>
          <p:nvPr/>
        </p:nvSpPr>
        <p:spPr>
          <a:xfrm rot="0">
            <a:off x="5427871" y="312141"/>
            <a:ext cx="8448080" cy="1817361"/>
          </a:xfrm>
          <a:prstGeom prst="rect">
            <a:avLst/>
          </a:prstGeom>
        </p:spPr>
        <p:txBody>
          <a:bodyPr anchor="t" rtlCol="false" tIns="0" lIns="0" bIns="0" rIns="0">
            <a:spAutoFit/>
          </a:bodyPr>
          <a:lstStyle/>
          <a:p>
            <a:pPr>
              <a:lnSpc>
                <a:spcPts val="4830"/>
              </a:lnSpc>
            </a:pPr>
            <a:r>
              <a:rPr lang="en-US" sz="3450">
                <a:solidFill>
                  <a:srgbClr val="000000"/>
                </a:solidFill>
                <a:latin typeface="Para"/>
              </a:rPr>
              <a:t>66 ans</a:t>
            </a:r>
          </a:p>
          <a:p>
            <a:pPr>
              <a:lnSpc>
                <a:spcPts val="4830"/>
              </a:lnSpc>
            </a:pPr>
            <a:r>
              <a:rPr lang="en-US" sz="3450">
                <a:solidFill>
                  <a:srgbClr val="000000"/>
                </a:solidFill>
                <a:latin typeface="Para"/>
              </a:rPr>
              <a:t>Professeur de lettres</a:t>
            </a:r>
          </a:p>
          <a:p>
            <a:pPr>
              <a:lnSpc>
                <a:spcPts val="4830"/>
              </a:lnSpc>
              <a:spcBef>
                <a:spcPct val="0"/>
              </a:spcBef>
            </a:pPr>
            <a:r>
              <a:rPr lang="en-US" sz="3450">
                <a:solidFill>
                  <a:srgbClr val="000000"/>
                </a:solidFill>
                <a:latin typeface="Para"/>
              </a:rPr>
              <a:t>Demande : Psychiatre pour sa fille de 24 ans </a:t>
            </a:r>
          </a:p>
        </p:txBody>
      </p:sp>
      <p:sp>
        <p:nvSpPr>
          <p:cNvPr name="TextBox 17" id="17"/>
          <p:cNvSpPr txBox="true"/>
          <p:nvPr/>
        </p:nvSpPr>
        <p:spPr>
          <a:xfrm rot="0">
            <a:off x="5893296" y="2534136"/>
            <a:ext cx="11231471" cy="4758802"/>
          </a:xfrm>
          <a:prstGeom prst="rect">
            <a:avLst/>
          </a:prstGeom>
        </p:spPr>
        <p:txBody>
          <a:bodyPr anchor="t" rtlCol="false" tIns="0" lIns="0" bIns="0" rIns="0">
            <a:spAutoFit/>
          </a:bodyPr>
          <a:lstStyle/>
          <a:p>
            <a:pPr algn="just">
              <a:lnSpc>
                <a:spcPts val="4170"/>
              </a:lnSpc>
            </a:pPr>
            <a:r>
              <a:rPr lang="en-US" sz="3826">
                <a:solidFill>
                  <a:srgbClr val="2A1E50"/>
                </a:solidFill>
                <a:latin typeface="Poppins"/>
              </a:rPr>
              <a:t>“Ma fille a fait des </a:t>
            </a:r>
            <a:r>
              <a:rPr lang="en-US" sz="3826">
                <a:solidFill>
                  <a:srgbClr val="2A1E50"/>
                </a:solidFill>
                <a:latin typeface="Poppins Bold"/>
              </a:rPr>
              <a:t>tentatives de suicide</a:t>
            </a:r>
            <a:r>
              <a:rPr lang="en-US" sz="3826">
                <a:solidFill>
                  <a:srgbClr val="2A1E50"/>
                </a:solidFill>
                <a:latin typeface="Poppins"/>
              </a:rPr>
              <a:t>, elle souffre de troubles du </a:t>
            </a:r>
            <a:r>
              <a:rPr lang="en-US" sz="3826">
                <a:solidFill>
                  <a:srgbClr val="2A1E50"/>
                </a:solidFill>
                <a:latin typeface="Poppins Bold"/>
              </a:rPr>
              <a:t>spectre de l’autisme</a:t>
            </a:r>
            <a:r>
              <a:rPr lang="en-US" sz="3826">
                <a:solidFill>
                  <a:srgbClr val="2A1E50"/>
                </a:solidFill>
                <a:latin typeface="Poppins"/>
              </a:rPr>
              <a:t>. Elle a eu un rendez-vous la semaine dernière dans un hôpital psychiatrique, mais on aimerait travailler davantage sur le trauma, directement avec un psychiatre. C’est pour ça que j’appelle ici [...] J’appelle pour elle car c’est un peu plus clair quand c’est moi qui l’explique. Elle a difficile à en parler”. </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solidFill>
          <a:srgbClr val="B1D4E0"/>
        </a:solidFill>
      </p:bgPr>
    </p:bg>
    <p:spTree>
      <p:nvGrpSpPr>
        <p:cNvPr id="1" name=""/>
        <p:cNvGrpSpPr/>
        <p:nvPr/>
      </p:nvGrpSpPr>
      <p:grpSpPr>
        <a:xfrm>
          <a:off x="0" y="0"/>
          <a:ext cx="0" cy="0"/>
          <a:chOff x="0" y="0"/>
          <a:chExt cx="0" cy="0"/>
        </a:xfrm>
      </p:grpSpPr>
      <p:sp>
        <p:nvSpPr>
          <p:cNvPr name="Freeform 2" id="2"/>
          <p:cNvSpPr/>
          <p:nvPr/>
        </p:nvSpPr>
        <p:spPr>
          <a:xfrm flipH="true" flipV="false" rot="0">
            <a:off x="-1586925" y="6804899"/>
            <a:ext cx="4214413" cy="4114800"/>
          </a:xfrm>
          <a:custGeom>
            <a:avLst/>
            <a:gdLst/>
            <a:ahLst/>
            <a:cxnLst/>
            <a:rect r="r" b="b" t="t" l="l"/>
            <a:pathLst>
              <a:path h="4114800" w="4214413">
                <a:moveTo>
                  <a:pt x="4214413" y="0"/>
                </a:moveTo>
                <a:lnTo>
                  <a:pt x="0" y="0"/>
                </a:lnTo>
                <a:lnTo>
                  <a:pt x="0" y="4114800"/>
                </a:lnTo>
                <a:lnTo>
                  <a:pt x="4214413" y="4114800"/>
                </a:lnTo>
                <a:lnTo>
                  <a:pt x="4214413"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3" id="3"/>
          <p:cNvGrpSpPr/>
          <p:nvPr/>
        </p:nvGrpSpPr>
        <p:grpSpPr>
          <a:xfrm rot="0">
            <a:off x="1028700" y="7196859"/>
            <a:ext cx="16230600" cy="2061441"/>
            <a:chOff x="0" y="0"/>
            <a:chExt cx="4274726" cy="542931"/>
          </a:xfrm>
        </p:grpSpPr>
        <p:sp>
          <p:nvSpPr>
            <p:cNvPr name="Freeform 4" id="4"/>
            <p:cNvSpPr/>
            <p:nvPr/>
          </p:nvSpPr>
          <p:spPr>
            <a:xfrm flipH="false" flipV="false" rot="0">
              <a:off x="0" y="0"/>
              <a:ext cx="4274726" cy="542931"/>
            </a:xfrm>
            <a:custGeom>
              <a:avLst/>
              <a:gdLst/>
              <a:ahLst/>
              <a:cxnLst/>
              <a:rect r="r" b="b" t="t" l="l"/>
              <a:pathLst>
                <a:path h="542931" w="4274726">
                  <a:moveTo>
                    <a:pt x="24327" y="0"/>
                  </a:moveTo>
                  <a:lnTo>
                    <a:pt x="4250399" y="0"/>
                  </a:lnTo>
                  <a:cubicBezTo>
                    <a:pt x="4263834" y="0"/>
                    <a:pt x="4274726" y="10891"/>
                    <a:pt x="4274726" y="24327"/>
                  </a:cubicBezTo>
                  <a:lnTo>
                    <a:pt x="4274726" y="518604"/>
                  </a:lnTo>
                  <a:cubicBezTo>
                    <a:pt x="4274726" y="532039"/>
                    <a:pt x="4263834" y="542931"/>
                    <a:pt x="4250399" y="542931"/>
                  </a:cubicBezTo>
                  <a:lnTo>
                    <a:pt x="24327" y="542931"/>
                  </a:lnTo>
                  <a:cubicBezTo>
                    <a:pt x="10891" y="542931"/>
                    <a:pt x="0" y="532039"/>
                    <a:pt x="0" y="518604"/>
                  </a:cubicBezTo>
                  <a:lnTo>
                    <a:pt x="0" y="24327"/>
                  </a:lnTo>
                  <a:cubicBezTo>
                    <a:pt x="0" y="10891"/>
                    <a:pt x="10891" y="0"/>
                    <a:pt x="24327" y="0"/>
                  </a:cubicBezTo>
                  <a:close/>
                </a:path>
              </a:pathLst>
            </a:custGeom>
            <a:solidFill>
              <a:srgbClr val="2A1E50"/>
            </a:solidFill>
          </p:spPr>
        </p:sp>
        <p:sp>
          <p:nvSpPr>
            <p:cNvPr name="TextBox 5" id="5"/>
            <p:cNvSpPr txBox="true"/>
            <p:nvPr/>
          </p:nvSpPr>
          <p:spPr>
            <a:xfrm>
              <a:off x="0" y="-38100"/>
              <a:ext cx="812800" cy="850900"/>
            </a:xfrm>
            <a:prstGeom prst="rect">
              <a:avLst/>
            </a:prstGeom>
          </p:spPr>
          <p:txBody>
            <a:bodyPr anchor="ctr" rtlCol="false" tIns="50800" lIns="50800" bIns="50800" rIns="50800"/>
            <a:lstStyle/>
            <a:p>
              <a:pPr algn="ctr">
                <a:lnSpc>
                  <a:spcPts val="2659"/>
                </a:lnSpc>
                <a:spcBef>
                  <a:spcPct val="0"/>
                </a:spcBef>
              </a:pPr>
            </a:p>
          </p:txBody>
        </p:sp>
      </p:grpSp>
      <p:grpSp>
        <p:nvGrpSpPr>
          <p:cNvPr name="Group 6" id="6"/>
          <p:cNvGrpSpPr/>
          <p:nvPr/>
        </p:nvGrpSpPr>
        <p:grpSpPr>
          <a:xfrm rot="0">
            <a:off x="1028700" y="1028700"/>
            <a:ext cx="11993840" cy="5891934"/>
            <a:chOff x="0" y="0"/>
            <a:chExt cx="3158871" cy="1551785"/>
          </a:xfrm>
        </p:grpSpPr>
        <p:sp>
          <p:nvSpPr>
            <p:cNvPr name="Freeform 7" id="7"/>
            <p:cNvSpPr/>
            <p:nvPr/>
          </p:nvSpPr>
          <p:spPr>
            <a:xfrm flipH="false" flipV="false" rot="0">
              <a:off x="0" y="0"/>
              <a:ext cx="3158871" cy="1551785"/>
            </a:xfrm>
            <a:custGeom>
              <a:avLst/>
              <a:gdLst/>
              <a:ahLst/>
              <a:cxnLst/>
              <a:rect r="r" b="b" t="t" l="l"/>
              <a:pathLst>
                <a:path h="1551785" w="3158871">
                  <a:moveTo>
                    <a:pt x="32920" y="0"/>
                  </a:moveTo>
                  <a:lnTo>
                    <a:pt x="3125951" y="0"/>
                  </a:lnTo>
                  <a:cubicBezTo>
                    <a:pt x="3134682" y="0"/>
                    <a:pt x="3143056" y="3468"/>
                    <a:pt x="3149229" y="9642"/>
                  </a:cubicBezTo>
                  <a:cubicBezTo>
                    <a:pt x="3155403" y="15816"/>
                    <a:pt x="3158871" y="24189"/>
                    <a:pt x="3158871" y="32920"/>
                  </a:cubicBezTo>
                  <a:lnTo>
                    <a:pt x="3158871" y="1518865"/>
                  </a:lnTo>
                  <a:cubicBezTo>
                    <a:pt x="3158871" y="1537046"/>
                    <a:pt x="3144133" y="1551785"/>
                    <a:pt x="3125951" y="1551785"/>
                  </a:cubicBezTo>
                  <a:lnTo>
                    <a:pt x="32920" y="1551785"/>
                  </a:lnTo>
                  <a:cubicBezTo>
                    <a:pt x="14739" y="1551785"/>
                    <a:pt x="0" y="1537046"/>
                    <a:pt x="0" y="1518865"/>
                  </a:cubicBezTo>
                  <a:lnTo>
                    <a:pt x="0" y="32920"/>
                  </a:lnTo>
                  <a:cubicBezTo>
                    <a:pt x="0" y="14739"/>
                    <a:pt x="14739" y="0"/>
                    <a:pt x="32920" y="0"/>
                  </a:cubicBezTo>
                  <a:close/>
                </a:path>
              </a:pathLst>
            </a:custGeom>
            <a:solidFill>
              <a:srgbClr val="2A1E50"/>
            </a:solidFill>
          </p:spPr>
        </p:sp>
        <p:sp>
          <p:nvSpPr>
            <p:cNvPr name="TextBox 8" id="8"/>
            <p:cNvSpPr txBox="true"/>
            <p:nvPr/>
          </p:nvSpPr>
          <p:spPr>
            <a:xfrm>
              <a:off x="0" y="-38100"/>
              <a:ext cx="812800" cy="850900"/>
            </a:xfrm>
            <a:prstGeom prst="rect">
              <a:avLst/>
            </a:prstGeom>
          </p:spPr>
          <p:txBody>
            <a:bodyPr anchor="ctr" rtlCol="false" tIns="50800" lIns="50800" bIns="50800" rIns="50800"/>
            <a:lstStyle/>
            <a:p>
              <a:pPr algn="ctr">
                <a:lnSpc>
                  <a:spcPts val="2659"/>
                </a:lnSpc>
                <a:spcBef>
                  <a:spcPct val="0"/>
                </a:spcBef>
              </a:pPr>
            </a:p>
          </p:txBody>
        </p:sp>
      </p:grpSp>
      <p:sp>
        <p:nvSpPr>
          <p:cNvPr name="Freeform 9" id="9"/>
          <p:cNvSpPr/>
          <p:nvPr/>
        </p:nvSpPr>
        <p:spPr>
          <a:xfrm flipH="false" flipV="false" rot="1069944">
            <a:off x="14151115" y="111062"/>
            <a:ext cx="4103258" cy="1835275"/>
          </a:xfrm>
          <a:custGeom>
            <a:avLst/>
            <a:gdLst/>
            <a:ahLst/>
            <a:cxnLst/>
            <a:rect r="r" b="b" t="t" l="l"/>
            <a:pathLst>
              <a:path h="1835275" w="4103258">
                <a:moveTo>
                  <a:pt x="0" y="0"/>
                </a:moveTo>
                <a:lnTo>
                  <a:pt x="4103258" y="0"/>
                </a:lnTo>
                <a:lnTo>
                  <a:pt x="4103258" y="1835276"/>
                </a:lnTo>
                <a:lnTo>
                  <a:pt x="0" y="1835276"/>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nvGrpSpPr>
          <p:cNvPr name="Group 10" id="10"/>
          <p:cNvGrpSpPr/>
          <p:nvPr/>
        </p:nvGrpSpPr>
        <p:grpSpPr>
          <a:xfrm rot="0">
            <a:off x="1433730" y="463331"/>
            <a:ext cx="6591145" cy="1303966"/>
            <a:chOff x="0" y="0"/>
            <a:chExt cx="11304241" cy="2236386"/>
          </a:xfrm>
        </p:grpSpPr>
        <p:sp>
          <p:nvSpPr>
            <p:cNvPr name="Freeform 11" id="11"/>
            <p:cNvSpPr/>
            <p:nvPr/>
          </p:nvSpPr>
          <p:spPr>
            <a:xfrm flipH="false" flipV="false" rot="0">
              <a:off x="12700" y="12700"/>
              <a:ext cx="11278841" cy="2210986"/>
            </a:xfrm>
            <a:custGeom>
              <a:avLst/>
              <a:gdLst/>
              <a:ahLst/>
              <a:cxnLst/>
              <a:rect r="r" b="b" t="t" l="l"/>
              <a:pathLst>
                <a:path h="2210986" w="11278841">
                  <a:moveTo>
                    <a:pt x="10321896" y="2210986"/>
                  </a:moveTo>
                  <a:lnTo>
                    <a:pt x="956945" y="2210986"/>
                  </a:lnTo>
                  <a:cubicBezTo>
                    <a:pt x="428371" y="2210986"/>
                    <a:pt x="0" y="1782488"/>
                    <a:pt x="0" y="1105493"/>
                  </a:cubicBezTo>
                  <a:cubicBezTo>
                    <a:pt x="0" y="428371"/>
                    <a:pt x="428371" y="0"/>
                    <a:pt x="956945" y="0"/>
                  </a:cubicBezTo>
                  <a:lnTo>
                    <a:pt x="10321896" y="0"/>
                  </a:lnTo>
                  <a:cubicBezTo>
                    <a:pt x="10850342" y="0"/>
                    <a:pt x="11278841" y="428371"/>
                    <a:pt x="11278841" y="1105493"/>
                  </a:cubicBezTo>
                  <a:cubicBezTo>
                    <a:pt x="11278841" y="1782488"/>
                    <a:pt x="10850343" y="2210986"/>
                    <a:pt x="10321896" y="2210986"/>
                  </a:cubicBezTo>
                  <a:close/>
                </a:path>
              </a:pathLst>
            </a:custGeom>
            <a:solidFill>
              <a:srgbClr val="FFFFFF"/>
            </a:solidFill>
          </p:spPr>
        </p:sp>
        <p:sp>
          <p:nvSpPr>
            <p:cNvPr name="Freeform 12" id="12"/>
            <p:cNvSpPr/>
            <p:nvPr/>
          </p:nvSpPr>
          <p:spPr>
            <a:xfrm flipH="false" flipV="false" rot="0">
              <a:off x="0" y="0"/>
              <a:ext cx="11304241" cy="2236386"/>
            </a:xfrm>
            <a:custGeom>
              <a:avLst/>
              <a:gdLst/>
              <a:ahLst/>
              <a:cxnLst/>
              <a:rect r="r" b="b" t="t" l="l"/>
              <a:pathLst>
                <a:path h="2236386" w="11304241">
                  <a:moveTo>
                    <a:pt x="10334596" y="0"/>
                  </a:moveTo>
                  <a:lnTo>
                    <a:pt x="969645" y="0"/>
                  </a:lnTo>
                  <a:cubicBezTo>
                    <a:pt x="434975" y="0"/>
                    <a:pt x="0" y="434975"/>
                    <a:pt x="0" y="1118193"/>
                  </a:cubicBezTo>
                  <a:cubicBezTo>
                    <a:pt x="0" y="1801411"/>
                    <a:pt x="434975" y="2236386"/>
                    <a:pt x="969645" y="2236386"/>
                  </a:cubicBezTo>
                  <a:lnTo>
                    <a:pt x="10334596" y="2236386"/>
                  </a:lnTo>
                  <a:cubicBezTo>
                    <a:pt x="10869266" y="2236386"/>
                    <a:pt x="11304241" y="1801411"/>
                    <a:pt x="11304241" y="1118193"/>
                  </a:cubicBezTo>
                  <a:cubicBezTo>
                    <a:pt x="11304241" y="434975"/>
                    <a:pt x="10869266" y="0"/>
                    <a:pt x="10334596" y="0"/>
                  </a:cubicBezTo>
                  <a:close/>
                  <a:moveTo>
                    <a:pt x="10334596" y="2210986"/>
                  </a:moveTo>
                  <a:lnTo>
                    <a:pt x="969645" y="2210986"/>
                  </a:lnTo>
                  <a:cubicBezTo>
                    <a:pt x="448945" y="2210986"/>
                    <a:pt x="25400" y="1787441"/>
                    <a:pt x="25400" y="1118193"/>
                  </a:cubicBezTo>
                  <a:cubicBezTo>
                    <a:pt x="25400" y="448945"/>
                    <a:pt x="448945" y="25400"/>
                    <a:pt x="969645" y="25400"/>
                  </a:cubicBezTo>
                  <a:lnTo>
                    <a:pt x="10334596" y="25400"/>
                  </a:lnTo>
                  <a:cubicBezTo>
                    <a:pt x="10855296" y="25400"/>
                    <a:pt x="11278841" y="448945"/>
                    <a:pt x="11278841" y="1118193"/>
                  </a:cubicBezTo>
                  <a:cubicBezTo>
                    <a:pt x="11278841" y="1787441"/>
                    <a:pt x="10855296" y="2210986"/>
                    <a:pt x="10334596" y="2210986"/>
                  </a:cubicBezTo>
                  <a:close/>
                </a:path>
              </a:pathLst>
            </a:custGeom>
            <a:solidFill>
              <a:srgbClr val="2A1E50"/>
            </a:solidFill>
          </p:spPr>
        </p:sp>
      </p:grpSp>
      <p:sp>
        <p:nvSpPr>
          <p:cNvPr name="TextBox 13" id="13"/>
          <p:cNvSpPr txBox="true"/>
          <p:nvPr/>
        </p:nvSpPr>
        <p:spPr>
          <a:xfrm rot="0">
            <a:off x="2391392" y="850011"/>
            <a:ext cx="5917680" cy="625855"/>
          </a:xfrm>
          <a:prstGeom prst="rect">
            <a:avLst/>
          </a:prstGeom>
        </p:spPr>
        <p:txBody>
          <a:bodyPr anchor="t" rtlCol="false" tIns="0" lIns="0" bIns="0" rIns="0">
            <a:spAutoFit/>
          </a:bodyPr>
          <a:lstStyle/>
          <a:p>
            <a:pPr algn="ctr">
              <a:lnSpc>
                <a:spcPts val="4511"/>
              </a:lnSpc>
            </a:pPr>
            <a:r>
              <a:rPr lang="en-US" sz="4699">
                <a:solidFill>
                  <a:srgbClr val="DBB660"/>
                </a:solidFill>
                <a:latin typeface="Moonlight Bold"/>
              </a:rPr>
              <a:t>CHEMINEMENT D’ACCÈS</a:t>
            </a:r>
          </a:p>
        </p:txBody>
      </p:sp>
      <p:grpSp>
        <p:nvGrpSpPr>
          <p:cNvPr name="Group 14" id="14"/>
          <p:cNvGrpSpPr>
            <a:grpSpLocks noChangeAspect="true"/>
          </p:cNvGrpSpPr>
          <p:nvPr/>
        </p:nvGrpSpPr>
        <p:grpSpPr>
          <a:xfrm rot="0">
            <a:off x="13344435" y="1320130"/>
            <a:ext cx="4440414" cy="4877654"/>
            <a:chOff x="0" y="0"/>
            <a:chExt cx="5803900" cy="6375400"/>
          </a:xfrm>
        </p:grpSpPr>
        <p:sp>
          <p:nvSpPr>
            <p:cNvPr name="Freeform 15" id="15"/>
            <p:cNvSpPr/>
            <p:nvPr/>
          </p:nvSpPr>
          <p:spPr>
            <a:xfrm flipH="false" flipV="false" rot="0">
              <a:off x="12700" y="12700"/>
              <a:ext cx="5778500" cy="6350000"/>
            </a:xfrm>
            <a:custGeom>
              <a:avLst/>
              <a:gdLst/>
              <a:ahLst/>
              <a:cxnLst/>
              <a:rect r="r" b="b" t="t" l="l"/>
              <a:pathLst>
                <a:path h="6350000" w="5778500">
                  <a:moveTo>
                    <a:pt x="2889250" y="0"/>
                  </a:moveTo>
                  <a:cubicBezTo>
                    <a:pt x="1258570" y="0"/>
                    <a:pt x="0" y="1144270"/>
                    <a:pt x="0" y="2917190"/>
                  </a:cubicBezTo>
                  <a:cubicBezTo>
                    <a:pt x="0" y="4175760"/>
                    <a:pt x="0" y="6350000"/>
                    <a:pt x="0" y="6350000"/>
                  </a:cubicBezTo>
                  <a:lnTo>
                    <a:pt x="2889250" y="6350000"/>
                  </a:lnTo>
                  <a:lnTo>
                    <a:pt x="5778500" y="6350000"/>
                  </a:lnTo>
                  <a:cubicBezTo>
                    <a:pt x="5778500" y="6350000"/>
                    <a:pt x="5778500" y="4175760"/>
                    <a:pt x="5778500" y="2917190"/>
                  </a:cubicBezTo>
                  <a:cubicBezTo>
                    <a:pt x="5778500" y="1144270"/>
                    <a:pt x="4519930" y="0"/>
                    <a:pt x="2889250" y="0"/>
                  </a:cubicBezTo>
                  <a:close/>
                </a:path>
              </a:pathLst>
            </a:custGeom>
            <a:blipFill>
              <a:blip r:embed="rId7"/>
              <a:stretch>
                <a:fillRect l="-4945" t="0" r="-4945" b="0"/>
              </a:stretch>
            </a:blipFill>
          </p:spPr>
        </p:sp>
        <p:sp>
          <p:nvSpPr>
            <p:cNvPr name="Freeform 16" id="16"/>
            <p:cNvSpPr/>
            <p:nvPr/>
          </p:nvSpPr>
          <p:spPr>
            <a:xfrm flipH="false" flipV="false" rot="0">
              <a:off x="0" y="0"/>
              <a:ext cx="5803900" cy="6375400"/>
            </a:xfrm>
            <a:custGeom>
              <a:avLst/>
              <a:gdLst/>
              <a:ahLst/>
              <a:cxnLst/>
              <a:rect r="r" b="b" t="t" l="l"/>
              <a:pathLst>
                <a:path h="6375400" w="5803900">
                  <a:moveTo>
                    <a:pt x="5803900" y="6375400"/>
                  </a:moveTo>
                  <a:lnTo>
                    <a:pt x="0" y="6375400"/>
                  </a:lnTo>
                  <a:lnTo>
                    <a:pt x="0" y="2929890"/>
                  </a:lnTo>
                  <a:cubicBezTo>
                    <a:pt x="0" y="2495550"/>
                    <a:pt x="74930" y="2089150"/>
                    <a:pt x="223520" y="1720850"/>
                  </a:cubicBezTo>
                  <a:cubicBezTo>
                    <a:pt x="365760" y="1367790"/>
                    <a:pt x="571500" y="1056640"/>
                    <a:pt x="836930" y="797560"/>
                  </a:cubicBezTo>
                  <a:cubicBezTo>
                    <a:pt x="1361440" y="283210"/>
                    <a:pt x="2095500" y="0"/>
                    <a:pt x="2901950" y="0"/>
                  </a:cubicBezTo>
                  <a:cubicBezTo>
                    <a:pt x="3708400" y="0"/>
                    <a:pt x="4441190" y="283210"/>
                    <a:pt x="4966970" y="797560"/>
                  </a:cubicBezTo>
                  <a:cubicBezTo>
                    <a:pt x="5232400" y="1056640"/>
                    <a:pt x="5438140" y="1367790"/>
                    <a:pt x="5580380" y="1722120"/>
                  </a:cubicBezTo>
                  <a:cubicBezTo>
                    <a:pt x="5728970" y="2090420"/>
                    <a:pt x="5803900" y="2496820"/>
                    <a:pt x="5803900" y="2931160"/>
                  </a:cubicBezTo>
                  <a:lnTo>
                    <a:pt x="5803900" y="6375400"/>
                  </a:lnTo>
                  <a:close/>
                  <a:moveTo>
                    <a:pt x="25400" y="6350000"/>
                  </a:moveTo>
                  <a:lnTo>
                    <a:pt x="5778500" y="6350000"/>
                  </a:lnTo>
                  <a:lnTo>
                    <a:pt x="5778500" y="2929890"/>
                  </a:lnTo>
                  <a:cubicBezTo>
                    <a:pt x="5778500" y="2499360"/>
                    <a:pt x="5703570" y="2095500"/>
                    <a:pt x="5557520" y="1731010"/>
                  </a:cubicBezTo>
                  <a:cubicBezTo>
                    <a:pt x="5416550" y="1380490"/>
                    <a:pt x="5212080" y="1073150"/>
                    <a:pt x="4949190" y="815340"/>
                  </a:cubicBezTo>
                  <a:cubicBezTo>
                    <a:pt x="4428490" y="306070"/>
                    <a:pt x="3700780" y="25400"/>
                    <a:pt x="2901950" y="25400"/>
                  </a:cubicBezTo>
                  <a:cubicBezTo>
                    <a:pt x="2103120" y="25400"/>
                    <a:pt x="1375410" y="306070"/>
                    <a:pt x="854710" y="815340"/>
                  </a:cubicBezTo>
                  <a:cubicBezTo>
                    <a:pt x="591820" y="1071880"/>
                    <a:pt x="387350" y="1380490"/>
                    <a:pt x="246380" y="1731010"/>
                  </a:cubicBezTo>
                  <a:cubicBezTo>
                    <a:pt x="100330" y="2095500"/>
                    <a:pt x="25400" y="2499360"/>
                    <a:pt x="25400" y="2929890"/>
                  </a:cubicBezTo>
                  <a:lnTo>
                    <a:pt x="25400" y="6350000"/>
                  </a:lnTo>
                  <a:close/>
                </a:path>
              </a:pathLst>
            </a:custGeom>
            <a:solidFill>
              <a:srgbClr val="2A1E50"/>
            </a:solidFill>
          </p:spPr>
        </p:sp>
      </p:grpSp>
      <p:grpSp>
        <p:nvGrpSpPr>
          <p:cNvPr name="Group 17" id="17"/>
          <p:cNvGrpSpPr/>
          <p:nvPr/>
        </p:nvGrpSpPr>
        <p:grpSpPr>
          <a:xfrm rot="0">
            <a:off x="14158422" y="5606268"/>
            <a:ext cx="2812442" cy="1314367"/>
            <a:chOff x="0" y="0"/>
            <a:chExt cx="3749923" cy="1752489"/>
          </a:xfrm>
        </p:grpSpPr>
        <p:grpSp>
          <p:nvGrpSpPr>
            <p:cNvPr name="Group 18" id="18"/>
            <p:cNvGrpSpPr/>
            <p:nvPr/>
          </p:nvGrpSpPr>
          <p:grpSpPr>
            <a:xfrm rot="0">
              <a:off x="0" y="0"/>
              <a:ext cx="3749923" cy="1752489"/>
              <a:chOff x="0" y="0"/>
              <a:chExt cx="4149634" cy="1939290"/>
            </a:xfrm>
          </p:grpSpPr>
          <p:sp>
            <p:nvSpPr>
              <p:cNvPr name="Freeform 19" id="19"/>
              <p:cNvSpPr/>
              <p:nvPr/>
            </p:nvSpPr>
            <p:spPr>
              <a:xfrm flipH="false" flipV="false" rot="0">
                <a:off x="12700" y="12700"/>
                <a:ext cx="4124234" cy="1913890"/>
              </a:xfrm>
              <a:custGeom>
                <a:avLst/>
                <a:gdLst/>
                <a:ahLst/>
                <a:cxnLst/>
                <a:rect r="r" b="b" t="t" l="l"/>
                <a:pathLst>
                  <a:path h="1913890" w="4124234">
                    <a:moveTo>
                      <a:pt x="3167289" y="1913890"/>
                    </a:moveTo>
                    <a:lnTo>
                      <a:pt x="956945" y="1913890"/>
                    </a:lnTo>
                    <a:cubicBezTo>
                      <a:pt x="428371" y="1913890"/>
                      <a:pt x="0" y="1485392"/>
                      <a:pt x="0" y="956945"/>
                    </a:cubicBezTo>
                    <a:cubicBezTo>
                      <a:pt x="0" y="428371"/>
                      <a:pt x="428371" y="0"/>
                      <a:pt x="956945" y="0"/>
                    </a:cubicBezTo>
                    <a:lnTo>
                      <a:pt x="3167289" y="0"/>
                    </a:lnTo>
                    <a:cubicBezTo>
                      <a:pt x="3695736" y="0"/>
                      <a:pt x="4124234" y="428371"/>
                      <a:pt x="4124234" y="956945"/>
                    </a:cubicBezTo>
                    <a:cubicBezTo>
                      <a:pt x="4124234" y="1485392"/>
                      <a:pt x="3695736" y="1913890"/>
                      <a:pt x="3167289" y="1913890"/>
                    </a:cubicBezTo>
                    <a:close/>
                  </a:path>
                </a:pathLst>
              </a:custGeom>
              <a:solidFill>
                <a:srgbClr val="2A1E50"/>
              </a:solidFill>
            </p:spPr>
          </p:sp>
          <p:sp>
            <p:nvSpPr>
              <p:cNvPr name="Freeform 20" id="20"/>
              <p:cNvSpPr/>
              <p:nvPr/>
            </p:nvSpPr>
            <p:spPr>
              <a:xfrm flipH="false" flipV="false" rot="0">
                <a:off x="0" y="0"/>
                <a:ext cx="4149634" cy="1939290"/>
              </a:xfrm>
              <a:custGeom>
                <a:avLst/>
                <a:gdLst/>
                <a:ahLst/>
                <a:cxnLst/>
                <a:rect r="r" b="b" t="t" l="l"/>
                <a:pathLst>
                  <a:path h="1939290" w="4149634">
                    <a:moveTo>
                      <a:pt x="3179989" y="0"/>
                    </a:moveTo>
                    <a:lnTo>
                      <a:pt x="969645" y="0"/>
                    </a:lnTo>
                    <a:cubicBezTo>
                      <a:pt x="434975" y="0"/>
                      <a:pt x="0" y="434975"/>
                      <a:pt x="0" y="969645"/>
                    </a:cubicBezTo>
                    <a:cubicBezTo>
                      <a:pt x="0" y="1504315"/>
                      <a:pt x="434975" y="1939290"/>
                      <a:pt x="969645" y="1939290"/>
                    </a:cubicBezTo>
                    <a:lnTo>
                      <a:pt x="3179989" y="1939290"/>
                    </a:lnTo>
                    <a:cubicBezTo>
                      <a:pt x="3714659" y="1939290"/>
                      <a:pt x="4149634" y="1504315"/>
                      <a:pt x="4149634" y="969645"/>
                    </a:cubicBezTo>
                    <a:cubicBezTo>
                      <a:pt x="4149634" y="434975"/>
                      <a:pt x="3714659" y="0"/>
                      <a:pt x="3179989" y="0"/>
                    </a:cubicBezTo>
                    <a:close/>
                    <a:moveTo>
                      <a:pt x="3179989" y="1913890"/>
                    </a:moveTo>
                    <a:lnTo>
                      <a:pt x="969645" y="1913890"/>
                    </a:lnTo>
                    <a:cubicBezTo>
                      <a:pt x="448945" y="1913890"/>
                      <a:pt x="25400" y="1490345"/>
                      <a:pt x="25400" y="969645"/>
                    </a:cubicBezTo>
                    <a:cubicBezTo>
                      <a:pt x="25400" y="448945"/>
                      <a:pt x="448945" y="25400"/>
                      <a:pt x="969645" y="25400"/>
                    </a:cubicBezTo>
                    <a:lnTo>
                      <a:pt x="3179989" y="25400"/>
                    </a:lnTo>
                    <a:cubicBezTo>
                      <a:pt x="3700689" y="25400"/>
                      <a:pt x="4124234" y="448945"/>
                      <a:pt x="4124234" y="969645"/>
                    </a:cubicBezTo>
                    <a:cubicBezTo>
                      <a:pt x="4124234" y="1490345"/>
                      <a:pt x="3700689" y="1913890"/>
                      <a:pt x="3179989" y="1913890"/>
                    </a:cubicBezTo>
                    <a:close/>
                  </a:path>
                </a:pathLst>
              </a:custGeom>
              <a:solidFill>
                <a:srgbClr val="2A1E50"/>
              </a:solidFill>
            </p:spPr>
          </p:sp>
        </p:grpSp>
        <p:sp>
          <p:nvSpPr>
            <p:cNvPr name="TextBox 21" id="21"/>
            <p:cNvSpPr txBox="true"/>
            <p:nvPr/>
          </p:nvSpPr>
          <p:spPr>
            <a:xfrm rot="0">
              <a:off x="556526" y="586126"/>
              <a:ext cx="2636872" cy="618337"/>
            </a:xfrm>
            <a:prstGeom prst="rect">
              <a:avLst/>
            </a:prstGeom>
          </p:spPr>
          <p:txBody>
            <a:bodyPr anchor="t" rtlCol="false" tIns="0" lIns="0" bIns="0" rIns="0">
              <a:spAutoFit/>
            </a:bodyPr>
            <a:lstStyle/>
            <a:p>
              <a:pPr algn="ctr">
                <a:lnSpc>
                  <a:spcPts val="3254"/>
                </a:lnSpc>
              </a:pPr>
              <a:r>
                <a:rPr lang="en-US" sz="3254" spc="-32">
                  <a:solidFill>
                    <a:srgbClr val="FFFFFF"/>
                  </a:solidFill>
                  <a:latin typeface="Poppins Bold"/>
                </a:rPr>
                <a:t>Marius</a:t>
              </a:r>
            </a:p>
          </p:txBody>
        </p:sp>
      </p:grpSp>
      <p:grpSp>
        <p:nvGrpSpPr>
          <p:cNvPr name="Group 22" id="22"/>
          <p:cNvGrpSpPr/>
          <p:nvPr/>
        </p:nvGrpSpPr>
        <p:grpSpPr>
          <a:xfrm rot="0">
            <a:off x="1562480" y="560451"/>
            <a:ext cx="1109724" cy="1109724"/>
            <a:chOff x="0" y="0"/>
            <a:chExt cx="812800" cy="812800"/>
          </a:xfrm>
        </p:grpSpPr>
        <p:sp>
          <p:nvSpPr>
            <p:cNvPr name="Freeform 23" id="2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solidFill>
            <a:ln w="38100" cap="sq">
              <a:solidFill>
                <a:srgbClr val="FFFFFF"/>
              </a:solidFill>
              <a:prstDash val="solid"/>
              <a:miter/>
            </a:ln>
          </p:spPr>
        </p:sp>
        <p:sp>
          <p:nvSpPr>
            <p:cNvPr name="TextBox 24" id="24"/>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25" id="25"/>
          <p:cNvSpPr txBox="true"/>
          <p:nvPr/>
        </p:nvSpPr>
        <p:spPr>
          <a:xfrm rot="0">
            <a:off x="1843293" y="907503"/>
            <a:ext cx="548100" cy="413385"/>
          </a:xfrm>
          <a:prstGeom prst="rect">
            <a:avLst/>
          </a:prstGeom>
        </p:spPr>
        <p:txBody>
          <a:bodyPr anchor="t" rtlCol="false" tIns="0" lIns="0" bIns="0" rIns="0">
            <a:spAutoFit/>
          </a:bodyPr>
          <a:lstStyle/>
          <a:p>
            <a:pPr algn="ctr" marL="0" indent="0" lvl="0">
              <a:lnSpc>
                <a:spcPts val="2789"/>
              </a:lnSpc>
            </a:pPr>
            <a:r>
              <a:rPr lang="en-US" sz="3099" spc="-30">
                <a:solidFill>
                  <a:srgbClr val="FFFFFF"/>
                </a:solidFill>
                <a:latin typeface="Poppins"/>
              </a:rPr>
              <a:t>1</a:t>
            </a:r>
          </a:p>
        </p:txBody>
      </p:sp>
      <p:sp>
        <p:nvSpPr>
          <p:cNvPr name="TextBox 26" id="26"/>
          <p:cNvSpPr txBox="true"/>
          <p:nvPr/>
        </p:nvSpPr>
        <p:spPr>
          <a:xfrm rot="0">
            <a:off x="1409885" y="1916939"/>
            <a:ext cx="11231471" cy="5003696"/>
          </a:xfrm>
          <a:prstGeom prst="rect">
            <a:avLst/>
          </a:prstGeom>
        </p:spPr>
        <p:txBody>
          <a:bodyPr anchor="t" rtlCol="false" tIns="0" lIns="0" bIns="0" rIns="0">
            <a:spAutoFit/>
          </a:bodyPr>
          <a:lstStyle/>
          <a:p>
            <a:pPr algn="just">
              <a:lnSpc>
                <a:spcPts val="4423"/>
              </a:lnSpc>
            </a:pPr>
            <a:r>
              <a:rPr lang="en-US" sz="3626" spc="-14">
                <a:solidFill>
                  <a:srgbClr val="FFFFFF"/>
                </a:solidFill>
                <a:latin typeface="Poppins"/>
              </a:rPr>
              <a:t>“Disons que ce centre représente vraiment une </a:t>
            </a:r>
            <a:r>
              <a:rPr lang="en-US" sz="3626" spc="-14">
                <a:solidFill>
                  <a:srgbClr val="FFFFFF"/>
                </a:solidFill>
                <a:latin typeface="Poppins Bold"/>
              </a:rPr>
              <a:t>référence </a:t>
            </a:r>
            <a:r>
              <a:rPr lang="en-US" sz="3626" spc="-14">
                <a:solidFill>
                  <a:srgbClr val="FFFFFF"/>
                </a:solidFill>
                <a:latin typeface="Poppins"/>
              </a:rPr>
              <a:t>pour moi dans le monde de la psychothérapie, je suis sûr qu’on s’oriente vers une </a:t>
            </a:r>
            <a:r>
              <a:rPr lang="en-US" sz="3626" spc="-14">
                <a:solidFill>
                  <a:srgbClr val="FFFFFF"/>
                </a:solidFill>
                <a:latin typeface="Poppins Bold"/>
              </a:rPr>
              <a:t>consultation de qualité</a:t>
            </a:r>
            <a:r>
              <a:rPr lang="en-US" sz="3626" spc="-14">
                <a:solidFill>
                  <a:srgbClr val="FFFFFF"/>
                </a:solidFill>
                <a:latin typeface="Poppins"/>
              </a:rPr>
              <a:t>. […] Ma fille a déjà eu un psychiatre dans le privé, mais le contact ne passait pas bien. Et alors ici, vu </a:t>
            </a:r>
            <a:r>
              <a:rPr lang="en-US" sz="3626" spc="-14">
                <a:solidFill>
                  <a:srgbClr val="FFFFFF"/>
                </a:solidFill>
                <a:latin typeface="Poppins Bold"/>
              </a:rPr>
              <a:t>le nombre de psychiatres et de psychologues</a:t>
            </a:r>
            <a:r>
              <a:rPr lang="en-US" sz="3626" spc="-14">
                <a:solidFill>
                  <a:srgbClr val="FFFFFF"/>
                </a:solidFill>
                <a:latin typeface="Poppins"/>
              </a:rPr>
              <a:t>, j’me suis dit qu’il y en aura bien un qui conviendra à ma fille”. </a:t>
            </a:r>
          </a:p>
          <a:p>
            <a:pPr algn="ctr">
              <a:lnSpc>
                <a:spcPts val="4170"/>
              </a:lnSpc>
            </a:pPr>
          </a:p>
        </p:txBody>
      </p:sp>
    </p:spTree>
  </p:cSld>
  <p:clrMapOvr>
    <a:masterClrMapping/>
  </p:clrMapOvr>
  <p:transition spd="slow">
    <p:cover dir="l"/>
  </p:transition>
</p:sld>
</file>

<file path=ppt/slides/slide13.xml><?xml version="1.0" encoding="utf-8"?>
<p:sld xmlns:p="http://schemas.openxmlformats.org/presentationml/2006/main" xmlns:a="http://schemas.openxmlformats.org/drawingml/2006/main" xmlns:r="http://schemas.openxmlformats.org/officeDocument/2006/relationships">
  <p:cSld>
    <p:bg>
      <p:bgPr>
        <a:solidFill>
          <a:srgbClr val="B1D4E0"/>
        </a:solidFill>
      </p:bgPr>
    </p:bg>
    <p:spTree>
      <p:nvGrpSpPr>
        <p:cNvPr id="1" name=""/>
        <p:cNvGrpSpPr/>
        <p:nvPr/>
      </p:nvGrpSpPr>
      <p:grpSpPr>
        <a:xfrm>
          <a:off x="0" y="0"/>
          <a:ext cx="0" cy="0"/>
          <a:chOff x="0" y="0"/>
          <a:chExt cx="0" cy="0"/>
        </a:xfrm>
      </p:grpSpPr>
      <p:sp>
        <p:nvSpPr>
          <p:cNvPr name="Freeform 2" id="2"/>
          <p:cNvSpPr/>
          <p:nvPr/>
        </p:nvSpPr>
        <p:spPr>
          <a:xfrm flipH="true" flipV="false" rot="0">
            <a:off x="-1586925" y="6804899"/>
            <a:ext cx="4214413" cy="4114800"/>
          </a:xfrm>
          <a:custGeom>
            <a:avLst/>
            <a:gdLst/>
            <a:ahLst/>
            <a:cxnLst/>
            <a:rect r="r" b="b" t="t" l="l"/>
            <a:pathLst>
              <a:path h="4114800" w="4214413">
                <a:moveTo>
                  <a:pt x="4214413" y="0"/>
                </a:moveTo>
                <a:lnTo>
                  <a:pt x="0" y="0"/>
                </a:lnTo>
                <a:lnTo>
                  <a:pt x="0" y="4114800"/>
                </a:lnTo>
                <a:lnTo>
                  <a:pt x="4214413" y="4114800"/>
                </a:lnTo>
                <a:lnTo>
                  <a:pt x="4214413"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3" id="3"/>
          <p:cNvGrpSpPr/>
          <p:nvPr/>
        </p:nvGrpSpPr>
        <p:grpSpPr>
          <a:xfrm rot="0">
            <a:off x="1028700" y="7196859"/>
            <a:ext cx="16230600" cy="2061441"/>
            <a:chOff x="0" y="0"/>
            <a:chExt cx="4274726" cy="542931"/>
          </a:xfrm>
        </p:grpSpPr>
        <p:sp>
          <p:nvSpPr>
            <p:cNvPr name="Freeform 4" id="4"/>
            <p:cNvSpPr/>
            <p:nvPr/>
          </p:nvSpPr>
          <p:spPr>
            <a:xfrm flipH="false" flipV="false" rot="0">
              <a:off x="0" y="0"/>
              <a:ext cx="4274726" cy="542931"/>
            </a:xfrm>
            <a:custGeom>
              <a:avLst/>
              <a:gdLst/>
              <a:ahLst/>
              <a:cxnLst/>
              <a:rect r="r" b="b" t="t" l="l"/>
              <a:pathLst>
                <a:path h="542931" w="4274726">
                  <a:moveTo>
                    <a:pt x="24327" y="0"/>
                  </a:moveTo>
                  <a:lnTo>
                    <a:pt x="4250399" y="0"/>
                  </a:lnTo>
                  <a:cubicBezTo>
                    <a:pt x="4263834" y="0"/>
                    <a:pt x="4274726" y="10891"/>
                    <a:pt x="4274726" y="24327"/>
                  </a:cubicBezTo>
                  <a:lnTo>
                    <a:pt x="4274726" y="518604"/>
                  </a:lnTo>
                  <a:cubicBezTo>
                    <a:pt x="4274726" y="532039"/>
                    <a:pt x="4263834" y="542931"/>
                    <a:pt x="4250399" y="542931"/>
                  </a:cubicBezTo>
                  <a:lnTo>
                    <a:pt x="24327" y="542931"/>
                  </a:lnTo>
                  <a:cubicBezTo>
                    <a:pt x="10891" y="542931"/>
                    <a:pt x="0" y="532039"/>
                    <a:pt x="0" y="518604"/>
                  </a:cubicBezTo>
                  <a:lnTo>
                    <a:pt x="0" y="24327"/>
                  </a:lnTo>
                  <a:cubicBezTo>
                    <a:pt x="0" y="10891"/>
                    <a:pt x="10891" y="0"/>
                    <a:pt x="24327" y="0"/>
                  </a:cubicBezTo>
                  <a:close/>
                </a:path>
              </a:pathLst>
            </a:custGeom>
            <a:solidFill>
              <a:srgbClr val="2A1E50"/>
            </a:solidFill>
          </p:spPr>
        </p:sp>
        <p:sp>
          <p:nvSpPr>
            <p:cNvPr name="TextBox 5" id="5"/>
            <p:cNvSpPr txBox="true"/>
            <p:nvPr/>
          </p:nvSpPr>
          <p:spPr>
            <a:xfrm>
              <a:off x="0" y="-38100"/>
              <a:ext cx="812800" cy="850900"/>
            </a:xfrm>
            <a:prstGeom prst="rect">
              <a:avLst/>
            </a:prstGeom>
          </p:spPr>
          <p:txBody>
            <a:bodyPr anchor="ctr" rtlCol="false" tIns="50800" lIns="50800" bIns="50800" rIns="50800"/>
            <a:lstStyle/>
            <a:p>
              <a:pPr algn="ctr">
                <a:lnSpc>
                  <a:spcPts val="2659"/>
                </a:lnSpc>
                <a:spcBef>
                  <a:spcPct val="0"/>
                </a:spcBef>
              </a:pPr>
            </a:p>
          </p:txBody>
        </p:sp>
      </p:grpSp>
      <p:grpSp>
        <p:nvGrpSpPr>
          <p:cNvPr name="Group 6" id="6"/>
          <p:cNvGrpSpPr/>
          <p:nvPr/>
        </p:nvGrpSpPr>
        <p:grpSpPr>
          <a:xfrm rot="0">
            <a:off x="1028700" y="1028700"/>
            <a:ext cx="11993840" cy="5891934"/>
            <a:chOff x="0" y="0"/>
            <a:chExt cx="3158871" cy="1551785"/>
          </a:xfrm>
        </p:grpSpPr>
        <p:sp>
          <p:nvSpPr>
            <p:cNvPr name="Freeform 7" id="7"/>
            <p:cNvSpPr/>
            <p:nvPr/>
          </p:nvSpPr>
          <p:spPr>
            <a:xfrm flipH="false" flipV="false" rot="0">
              <a:off x="0" y="0"/>
              <a:ext cx="3158871" cy="1551785"/>
            </a:xfrm>
            <a:custGeom>
              <a:avLst/>
              <a:gdLst/>
              <a:ahLst/>
              <a:cxnLst/>
              <a:rect r="r" b="b" t="t" l="l"/>
              <a:pathLst>
                <a:path h="1551785" w="3158871">
                  <a:moveTo>
                    <a:pt x="32920" y="0"/>
                  </a:moveTo>
                  <a:lnTo>
                    <a:pt x="3125951" y="0"/>
                  </a:lnTo>
                  <a:cubicBezTo>
                    <a:pt x="3134682" y="0"/>
                    <a:pt x="3143056" y="3468"/>
                    <a:pt x="3149229" y="9642"/>
                  </a:cubicBezTo>
                  <a:cubicBezTo>
                    <a:pt x="3155403" y="15816"/>
                    <a:pt x="3158871" y="24189"/>
                    <a:pt x="3158871" y="32920"/>
                  </a:cubicBezTo>
                  <a:lnTo>
                    <a:pt x="3158871" y="1518865"/>
                  </a:lnTo>
                  <a:cubicBezTo>
                    <a:pt x="3158871" y="1537046"/>
                    <a:pt x="3144133" y="1551785"/>
                    <a:pt x="3125951" y="1551785"/>
                  </a:cubicBezTo>
                  <a:lnTo>
                    <a:pt x="32920" y="1551785"/>
                  </a:lnTo>
                  <a:cubicBezTo>
                    <a:pt x="14739" y="1551785"/>
                    <a:pt x="0" y="1537046"/>
                    <a:pt x="0" y="1518865"/>
                  </a:cubicBezTo>
                  <a:lnTo>
                    <a:pt x="0" y="32920"/>
                  </a:lnTo>
                  <a:cubicBezTo>
                    <a:pt x="0" y="14739"/>
                    <a:pt x="14739" y="0"/>
                    <a:pt x="32920" y="0"/>
                  </a:cubicBezTo>
                  <a:close/>
                </a:path>
              </a:pathLst>
            </a:custGeom>
            <a:solidFill>
              <a:srgbClr val="2A1E50"/>
            </a:solidFill>
          </p:spPr>
        </p:sp>
        <p:sp>
          <p:nvSpPr>
            <p:cNvPr name="TextBox 8" id="8"/>
            <p:cNvSpPr txBox="true"/>
            <p:nvPr/>
          </p:nvSpPr>
          <p:spPr>
            <a:xfrm>
              <a:off x="0" y="-38100"/>
              <a:ext cx="812800" cy="850900"/>
            </a:xfrm>
            <a:prstGeom prst="rect">
              <a:avLst/>
            </a:prstGeom>
          </p:spPr>
          <p:txBody>
            <a:bodyPr anchor="ctr" rtlCol="false" tIns="50800" lIns="50800" bIns="50800" rIns="50800"/>
            <a:lstStyle/>
            <a:p>
              <a:pPr algn="ctr">
                <a:lnSpc>
                  <a:spcPts val="2659"/>
                </a:lnSpc>
                <a:spcBef>
                  <a:spcPct val="0"/>
                </a:spcBef>
              </a:pPr>
            </a:p>
          </p:txBody>
        </p:sp>
      </p:grpSp>
      <p:sp>
        <p:nvSpPr>
          <p:cNvPr name="Freeform 9" id="9"/>
          <p:cNvSpPr/>
          <p:nvPr/>
        </p:nvSpPr>
        <p:spPr>
          <a:xfrm flipH="false" flipV="false" rot="1069944">
            <a:off x="14151115" y="111062"/>
            <a:ext cx="4103258" cy="1835275"/>
          </a:xfrm>
          <a:custGeom>
            <a:avLst/>
            <a:gdLst/>
            <a:ahLst/>
            <a:cxnLst/>
            <a:rect r="r" b="b" t="t" l="l"/>
            <a:pathLst>
              <a:path h="1835275" w="4103258">
                <a:moveTo>
                  <a:pt x="0" y="0"/>
                </a:moveTo>
                <a:lnTo>
                  <a:pt x="4103258" y="0"/>
                </a:lnTo>
                <a:lnTo>
                  <a:pt x="4103258" y="1835276"/>
                </a:lnTo>
                <a:lnTo>
                  <a:pt x="0" y="1835276"/>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nvGrpSpPr>
          <p:cNvPr name="Group 10" id="10"/>
          <p:cNvGrpSpPr/>
          <p:nvPr/>
        </p:nvGrpSpPr>
        <p:grpSpPr>
          <a:xfrm rot="0">
            <a:off x="1433730" y="463331"/>
            <a:ext cx="6591145" cy="1303966"/>
            <a:chOff x="0" y="0"/>
            <a:chExt cx="11304241" cy="2236386"/>
          </a:xfrm>
        </p:grpSpPr>
        <p:sp>
          <p:nvSpPr>
            <p:cNvPr name="Freeform 11" id="11"/>
            <p:cNvSpPr/>
            <p:nvPr/>
          </p:nvSpPr>
          <p:spPr>
            <a:xfrm flipH="false" flipV="false" rot="0">
              <a:off x="12700" y="12700"/>
              <a:ext cx="11278841" cy="2210986"/>
            </a:xfrm>
            <a:custGeom>
              <a:avLst/>
              <a:gdLst/>
              <a:ahLst/>
              <a:cxnLst/>
              <a:rect r="r" b="b" t="t" l="l"/>
              <a:pathLst>
                <a:path h="2210986" w="11278841">
                  <a:moveTo>
                    <a:pt x="10321896" y="2210986"/>
                  </a:moveTo>
                  <a:lnTo>
                    <a:pt x="956945" y="2210986"/>
                  </a:lnTo>
                  <a:cubicBezTo>
                    <a:pt x="428371" y="2210986"/>
                    <a:pt x="0" y="1782488"/>
                    <a:pt x="0" y="1105493"/>
                  </a:cubicBezTo>
                  <a:cubicBezTo>
                    <a:pt x="0" y="428371"/>
                    <a:pt x="428371" y="0"/>
                    <a:pt x="956945" y="0"/>
                  </a:cubicBezTo>
                  <a:lnTo>
                    <a:pt x="10321896" y="0"/>
                  </a:lnTo>
                  <a:cubicBezTo>
                    <a:pt x="10850342" y="0"/>
                    <a:pt x="11278841" y="428371"/>
                    <a:pt x="11278841" y="1105493"/>
                  </a:cubicBezTo>
                  <a:cubicBezTo>
                    <a:pt x="11278841" y="1782488"/>
                    <a:pt x="10850343" y="2210986"/>
                    <a:pt x="10321896" y="2210986"/>
                  </a:cubicBezTo>
                  <a:close/>
                </a:path>
              </a:pathLst>
            </a:custGeom>
            <a:solidFill>
              <a:srgbClr val="FFFFFF"/>
            </a:solidFill>
          </p:spPr>
        </p:sp>
        <p:sp>
          <p:nvSpPr>
            <p:cNvPr name="Freeform 12" id="12"/>
            <p:cNvSpPr/>
            <p:nvPr/>
          </p:nvSpPr>
          <p:spPr>
            <a:xfrm flipH="false" flipV="false" rot="0">
              <a:off x="0" y="0"/>
              <a:ext cx="11304241" cy="2236386"/>
            </a:xfrm>
            <a:custGeom>
              <a:avLst/>
              <a:gdLst/>
              <a:ahLst/>
              <a:cxnLst/>
              <a:rect r="r" b="b" t="t" l="l"/>
              <a:pathLst>
                <a:path h="2236386" w="11304241">
                  <a:moveTo>
                    <a:pt x="10334596" y="0"/>
                  </a:moveTo>
                  <a:lnTo>
                    <a:pt x="969645" y="0"/>
                  </a:lnTo>
                  <a:cubicBezTo>
                    <a:pt x="434975" y="0"/>
                    <a:pt x="0" y="434975"/>
                    <a:pt x="0" y="1118193"/>
                  </a:cubicBezTo>
                  <a:cubicBezTo>
                    <a:pt x="0" y="1801411"/>
                    <a:pt x="434975" y="2236386"/>
                    <a:pt x="969645" y="2236386"/>
                  </a:cubicBezTo>
                  <a:lnTo>
                    <a:pt x="10334596" y="2236386"/>
                  </a:lnTo>
                  <a:cubicBezTo>
                    <a:pt x="10869266" y="2236386"/>
                    <a:pt x="11304241" y="1801411"/>
                    <a:pt x="11304241" y="1118193"/>
                  </a:cubicBezTo>
                  <a:cubicBezTo>
                    <a:pt x="11304241" y="434975"/>
                    <a:pt x="10869266" y="0"/>
                    <a:pt x="10334596" y="0"/>
                  </a:cubicBezTo>
                  <a:close/>
                  <a:moveTo>
                    <a:pt x="10334596" y="2210986"/>
                  </a:moveTo>
                  <a:lnTo>
                    <a:pt x="969645" y="2210986"/>
                  </a:lnTo>
                  <a:cubicBezTo>
                    <a:pt x="448945" y="2210986"/>
                    <a:pt x="25400" y="1787441"/>
                    <a:pt x="25400" y="1118193"/>
                  </a:cubicBezTo>
                  <a:cubicBezTo>
                    <a:pt x="25400" y="448945"/>
                    <a:pt x="448945" y="25400"/>
                    <a:pt x="969645" y="25400"/>
                  </a:cubicBezTo>
                  <a:lnTo>
                    <a:pt x="10334596" y="25400"/>
                  </a:lnTo>
                  <a:cubicBezTo>
                    <a:pt x="10855296" y="25400"/>
                    <a:pt x="11278841" y="448945"/>
                    <a:pt x="11278841" y="1118193"/>
                  </a:cubicBezTo>
                  <a:cubicBezTo>
                    <a:pt x="11278841" y="1787441"/>
                    <a:pt x="10855296" y="2210986"/>
                    <a:pt x="10334596" y="2210986"/>
                  </a:cubicBezTo>
                  <a:close/>
                </a:path>
              </a:pathLst>
            </a:custGeom>
            <a:solidFill>
              <a:srgbClr val="2A1E50"/>
            </a:solidFill>
          </p:spPr>
        </p:sp>
      </p:grpSp>
      <p:sp>
        <p:nvSpPr>
          <p:cNvPr name="TextBox 13" id="13"/>
          <p:cNvSpPr txBox="true"/>
          <p:nvPr/>
        </p:nvSpPr>
        <p:spPr>
          <a:xfrm rot="0">
            <a:off x="2391392" y="850011"/>
            <a:ext cx="5917680" cy="625855"/>
          </a:xfrm>
          <a:prstGeom prst="rect">
            <a:avLst/>
          </a:prstGeom>
        </p:spPr>
        <p:txBody>
          <a:bodyPr anchor="t" rtlCol="false" tIns="0" lIns="0" bIns="0" rIns="0">
            <a:spAutoFit/>
          </a:bodyPr>
          <a:lstStyle/>
          <a:p>
            <a:pPr algn="ctr">
              <a:lnSpc>
                <a:spcPts val="4511"/>
              </a:lnSpc>
            </a:pPr>
            <a:r>
              <a:rPr lang="en-US" sz="4699">
                <a:solidFill>
                  <a:srgbClr val="DBB660"/>
                </a:solidFill>
                <a:latin typeface="Moonlight Bold"/>
              </a:rPr>
              <a:t>CHEMINEMENT D’ACCÈS</a:t>
            </a:r>
          </a:p>
        </p:txBody>
      </p:sp>
      <p:grpSp>
        <p:nvGrpSpPr>
          <p:cNvPr name="Group 14" id="14"/>
          <p:cNvGrpSpPr>
            <a:grpSpLocks noChangeAspect="true"/>
          </p:cNvGrpSpPr>
          <p:nvPr/>
        </p:nvGrpSpPr>
        <p:grpSpPr>
          <a:xfrm rot="0">
            <a:off x="13344435" y="1320130"/>
            <a:ext cx="4440414" cy="4877654"/>
            <a:chOff x="0" y="0"/>
            <a:chExt cx="5803900" cy="6375400"/>
          </a:xfrm>
        </p:grpSpPr>
        <p:sp>
          <p:nvSpPr>
            <p:cNvPr name="Freeform 15" id="15"/>
            <p:cNvSpPr/>
            <p:nvPr/>
          </p:nvSpPr>
          <p:spPr>
            <a:xfrm flipH="false" flipV="false" rot="0">
              <a:off x="12700" y="12700"/>
              <a:ext cx="5778500" cy="6350000"/>
            </a:xfrm>
            <a:custGeom>
              <a:avLst/>
              <a:gdLst/>
              <a:ahLst/>
              <a:cxnLst/>
              <a:rect r="r" b="b" t="t" l="l"/>
              <a:pathLst>
                <a:path h="6350000" w="5778500">
                  <a:moveTo>
                    <a:pt x="2889250" y="0"/>
                  </a:moveTo>
                  <a:cubicBezTo>
                    <a:pt x="1258570" y="0"/>
                    <a:pt x="0" y="1144270"/>
                    <a:pt x="0" y="2917190"/>
                  </a:cubicBezTo>
                  <a:cubicBezTo>
                    <a:pt x="0" y="4175760"/>
                    <a:pt x="0" y="6350000"/>
                    <a:pt x="0" y="6350000"/>
                  </a:cubicBezTo>
                  <a:lnTo>
                    <a:pt x="2889250" y="6350000"/>
                  </a:lnTo>
                  <a:lnTo>
                    <a:pt x="5778500" y="6350000"/>
                  </a:lnTo>
                  <a:cubicBezTo>
                    <a:pt x="5778500" y="6350000"/>
                    <a:pt x="5778500" y="4175760"/>
                    <a:pt x="5778500" y="2917190"/>
                  </a:cubicBezTo>
                  <a:cubicBezTo>
                    <a:pt x="5778500" y="1144270"/>
                    <a:pt x="4519930" y="0"/>
                    <a:pt x="2889250" y="0"/>
                  </a:cubicBezTo>
                  <a:close/>
                </a:path>
              </a:pathLst>
            </a:custGeom>
            <a:blipFill>
              <a:blip r:embed="rId7"/>
              <a:stretch>
                <a:fillRect l="-4945" t="0" r="-4945" b="0"/>
              </a:stretch>
            </a:blipFill>
          </p:spPr>
        </p:sp>
        <p:sp>
          <p:nvSpPr>
            <p:cNvPr name="Freeform 16" id="16"/>
            <p:cNvSpPr/>
            <p:nvPr/>
          </p:nvSpPr>
          <p:spPr>
            <a:xfrm flipH="false" flipV="false" rot="0">
              <a:off x="0" y="0"/>
              <a:ext cx="5803900" cy="6375400"/>
            </a:xfrm>
            <a:custGeom>
              <a:avLst/>
              <a:gdLst/>
              <a:ahLst/>
              <a:cxnLst/>
              <a:rect r="r" b="b" t="t" l="l"/>
              <a:pathLst>
                <a:path h="6375400" w="5803900">
                  <a:moveTo>
                    <a:pt x="5803900" y="6375400"/>
                  </a:moveTo>
                  <a:lnTo>
                    <a:pt x="0" y="6375400"/>
                  </a:lnTo>
                  <a:lnTo>
                    <a:pt x="0" y="2929890"/>
                  </a:lnTo>
                  <a:cubicBezTo>
                    <a:pt x="0" y="2495550"/>
                    <a:pt x="74930" y="2089150"/>
                    <a:pt x="223520" y="1720850"/>
                  </a:cubicBezTo>
                  <a:cubicBezTo>
                    <a:pt x="365760" y="1367790"/>
                    <a:pt x="571500" y="1056640"/>
                    <a:pt x="836930" y="797560"/>
                  </a:cubicBezTo>
                  <a:cubicBezTo>
                    <a:pt x="1361440" y="283210"/>
                    <a:pt x="2095500" y="0"/>
                    <a:pt x="2901950" y="0"/>
                  </a:cubicBezTo>
                  <a:cubicBezTo>
                    <a:pt x="3708400" y="0"/>
                    <a:pt x="4441190" y="283210"/>
                    <a:pt x="4966970" y="797560"/>
                  </a:cubicBezTo>
                  <a:cubicBezTo>
                    <a:pt x="5232400" y="1056640"/>
                    <a:pt x="5438140" y="1367790"/>
                    <a:pt x="5580380" y="1722120"/>
                  </a:cubicBezTo>
                  <a:cubicBezTo>
                    <a:pt x="5728970" y="2090420"/>
                    <a:pt x="5803900" y="2496820"/>
                    <a:pt x="5803900" y="2931160"/>
                  </a:cubicBezTo>
                  <a:lnTo>
                    <a:pt x="5803900" y="6375400"/>
                  </a:lnTo>
                  <a:close/>
                  <a:moveTo>
                    <a:pt x="25400" y="6350000"/>
                  </a:moveTo>
                  <a:lnTo>
                    <a:pt x="5778500" y="6350000"/>
                  </a:lnTo>
                  <a:lnTo>
                    <a:pt x="5778500" y="2929890"/>
                  </a:lnTo>
                  <a:cubicBezTo>
                    <a:pt x="5778500" y="2499360"/>
                    <a:pt x="5703570" y="2095500"/>
                    <a:pt x="5557520" y="1731010"/>
                  </a:cubicBezTo>
                  <a:cubicBezTo>
                    <a:pt x="5416550" y="1380490"/>
                    <a:pt x="5212080" y="1073150"/>
                    <a:pt x="4949190" y="815340"/>
                  </a:cubicBezTo>
                  <a:cubicBezTo>
                    <a:pt x="4428490" y="306070"/>
                    <a:pt x="3700780" y="25400"/>
                    <a:pt x="2901950" y="25400"/>
                  </a:cubicBezTo>
                  <a:cubicBezTo>
                    <a:pt x="2103120" y="25400"/>
                    <a:pt x="1375410" y="306070"/>
                    <a:pt x="854710" y="815340"/>
                  </a:cubicBezTo>
                  <a:cubicBezTo>
                    <a:pt x="591820" y="1071880"/>
                    <a:pt x="387350" y="1380490"/>
                    <a:pt x="246380" y="1731010"/>
                  </a:cubicBezTo>
                  <a:cubicBezTo>
                    <a:pt x="100330" y="2095500"/>
                    <a:pt x="25400" y="2499360"/>
                    <a:pt x="25400" y="2929890"/>
                  </a:cubicBezTo>
                  <a:lnTo>
                    <a:pt x="25400" y="6350000"/>
                  </a:lnTo>
                  <a:close/>
                </a:path>
              </a:pathLst>
            </a:custGeom>
            <a:solidFill>
              <a:srgbClr val="2A1E50"/>
            </a:solidFill>
          </p:spPr>
        </p:sp>
      </p:grpSp>
      <p:grpSp>
        <p:nvGrpSpPr>
          <p:cNvPr name="Group 17" id="17"/>
          <p:cNvGrpSpPr/>
          <p:nvPr/>
        </p:nvGrpSpPr>
        <p:grpSpPr>
          <a:xfrm rot="0">
            <a:off x="14158422" y="5606268"/>
            <a:ext cx="2812442" cy="1314367"/>
            <a:chOff x="0" y="0"/>
            <a:chExt cx="3749923" cy="1752489"/>
          </a:xfrm>
        </p:grpSpPr>
        <p:grpSp>
          <p:nvGrpSpPr>
            <p:cNvPr name="Group 18" id="18"/>
            <p:cNvGrpSpPr/>
            <p:nvPr/>
          </p:nvGrpSpPr>
          <p:grpSpPr>
            <a:xfrm rot="0">
              <a:off x="0" y="0"/>
              <a:ext cx="3749923" cy="1752489"/>
              <a:chOff x="0" y="0"/>
              <a:chExt cx="4149634" cy="1939290"/>
            </a:xfrm>
          </p:grpSpPr>
          <p:sp>
            <p:nvSpPr>
              <p:cNvPr name="Freeform 19" id="19"/>
              <p:cNvSpPr/>
              <p:nvPr/>
            </p:nvSpPr>
            <p:spPr>
              <a:xfrm flipH="false" flipV="false" rot="0">
                <a:off x="12700" y="12700"/>
                <a:ext cx="4124234" cy="1913890"/>
              </a:xfrm>
              <a:custGeom>
                <a:avLst/>
                <a:gdLst/>
                <a:ahLst/>
                <a:cxnLst/>
                <a:rect r="r" b="b" t="t" l="l"/>
                <a:pathLst>
                  <a:path h="1913890" w="4124234">
                    <a:moveTo>
                      <a:pt x="3167289" y="1913890"/>
                    </a:moveTo>
                    <a:lnTo>
                      <a:pt x="956945" y="1913890"/>
                    </a:lnTo>
                    <a:cubicBezTo>
                      <a:pt x="428371" y="1913890"/>
                      <a:pt x="0" y="1485392"/>
                      <a:pt x="0" y="956945"/>
                    </a:cubicBezTo>
                    <a:cubicBezTo>
                      <a:pt x="0" y="428371"/>
                      <a:pt x="428371" y="0"/>
                      <a:pt x="956945" y="0"/>
                    </a:cubicBezTo>
                    <a:lnTo>
                      <a:pt x="3167289" y="0"/>
                    </a:lnTo>
                    <a:cubicBezTo>
                      <a:pt x="3695736" y="0"/>
                      <a:pt x="4124234" y="428371"/>
                      <a:pt x="4124234" y="956945"/>
                    </a:cubicBezTo>
                    <a:cubicBezTo>
                      <a:pt x="4124234" y="1485392"/>
                      <a:pt x="3695736" y="1913890"/>
                      <a:pt x="3167289" y="1913890"/>
                    </a:cubicBezTo>
                    <a:close/>
                  </a:path>
                </a:pathLst>
              </a:custGeom>
              <a:solidFill>
                <a:srgbClr val="2A1E50"/>
              </a:solidFill>
            </p:spPr>
          </p:sp>
          <p:sp>
            <p:nvSpPr>
              <p:cNvPr name="Freeform 20" id="20"/>
              <p:cNvSpPr/>
              <p:nvPr/>
            </p:nvSpPr>
            <p:spPr>
              <a:xfrm flipH="false" flipV="false" rot="0">
                <a:off x="0" y="0"/>
                <a:ext cx="4149634" cy="1939290"/>
              </a:xfrm>
              <a:custGeom>
                <a:avLst/>
                <a:gdLst/>
                <a:ahLst/>
                <a:cxnLst/>
                <a:rect r="r" b="b" t="t" l="l"/>
                <a:pathLst>
                  <a:path h="1939290" w="4149634">
                    <a:moveTo>
                      <a:pt x="3179989" y="0"/>
                    </a:moveTo>
                    <a:lnTo>
                      <a:pt x="969645" y="0"/>
                    </a:lnTo>
                    <a:cubicBezTo>
                      <a:pt x="434975" y="0"/>
                      <a:pt x="0" y="434975"/>
                      <a:pt x="0" y="969645"/>
                    </a:cubicBezTo>
                    <a:cubicBezTo>
                      <a:pt x="0" y="1504315"/>
                      <a:pt x="434975" y="1939290"/>
                      <a:pt x="969645" y="1939290"/>
                    </a:cubicBezTo>
                    <a:lnTo>
                      <a:pt x="3179989" y="1939290"/>
                    </a:lnTo>
                    <a:cubicBezTo>
                      <a:pt x="3714659" y="1939290"/>
                      <a:pt x="4149634" y="1504315"/>
                      <a:pt x="4149634" y="969645"/>
                    </a:cubicBezTo>
                    <a:cubicBezTo>
                      <a:pt x="4149634" y="434975"/>
                      <a:pt x="3714659" y="0"/>
                      <a:pt x="3179989" y="0"/>
                    </a:cubicBezTo>
                    <a:close/>
                    <a:moveTo>
                      <a:pt x="3179989" y="1913890"/>
                    </a:moveTo>
                    <a:lnTo>
                      <a:pt x="969645" y="1913890"/>
                    </a:lnTo>
                    <a:cubicBezTo>
                      <a:pt x="448945" y="1913890"/>
                      <a:pt x="25400" y="1490345"/>
                      <a:pt x="25400" y="969645"/>
                    </a:cubicBezTo>
                    <a:cubicBezTo>
                      <a:pt x="25400" y="448945"/>
                      <a:pt x="448945" y="25400"/>
                      <a:pt x="969645" y="25400"/>
                    </a:cubicBezTo>
                    <a:lnTo>
                      <a:pt x="3179989" y="25400"/>
                    </a:lnTo>
                    <a:cubicBezTo>
                      <a:pt x="3700689" y="25400"/>
                      <a:pt x="4124234" y="448945"/>
                      <a:pt x="4124234" y="969645"/>
                    </a:cubicBezTo>
                    <a:cubicBezTo>
                      <a:pt x="4124234" y="1490345"/>
                      <a:pt x="3700689" y="1913890"/>
                      <a:pt x="3179989" y="1913890"/>
                    </a:cubicBezTo>
                    <a:close/>
                  </a:path>
                </a:pathLst>
              </a:custGeom>
              <a:solidFill>
                <a:srgbClr val="2A1E50"/>
              </a:solidFill>
            </p:spPr>
          </p:sp>
        </p:grpSp>
        <p:sp>
          <p:nvSpPr>
            <p:cNvPr name="TextBox 21" id="21"/>
            <p:cNvSpPr txBox="true"/>
            <p:nvPr/>
          </p:nvSpPr>
          <p:spPr>
            <a:xfrm rot="0">
              <a:off x="556526" y="586126"/>
              <a:ext cx="2636872" cy="618337"/>
            </a:xfrm>
            <a:prstGeom prst="rect">
              <a:avLst/>
            </a:prstGeom>
          </p:spPr>
          <p:txBody>
            <a:bodyPr anchor="t" rtlCol="false" tIns="0" lIns="0" bIns="0" rIns="0">
              <a:spAutoFit/>
            </a:bodyPr>
            <a:lstStyle/>
            <a:p>
              <a:pPr algn="ctr">
                <a:lnSpc>
                  <a:spcPts val="3254"/>
                </a:lnSpc>
              </a:pPr>
              <a:r>
                <a:rPr lang="en-US" sz="3254" spc="-32">
                  <a:solidFill>
                    <a:srgbClr val="FFFFFF"/>
                  </a:solidFill>
                  <a:latin typeface="Poppins Bold"/>
                </a:rPr>
                <a:t>Marius</a:t>
              </a:r>
            </a:p>
          </p:txBody>
        </p:sp>
      </p:grpSp>
      <p:grpSp>
        <p:nvGrpSpPr>
          <p:cNvPr name="Group 22" id="22"/>
          <p:cNvGrpSpPr/>
          <p:nvPr/>
        </p:nvGrpSpPr>
        <p:grpSpPr>
          <a:xfrm rot="0">
            <a:off x="1562480" y="560451"/>
            <a:ext cx="1109724" cy="1109724"/>
            <a:chOff x="0" y="0"/>
            <a:chExt cx="812800" cy="812800"/>
          </a:xfrm>
        </p:grpSpPr>
        <p:sp>
          <p:nvSpPr>
            <p:cNvPr name="Freeform 23" id="2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solidFill>
            <a:ln w="38100" cap="sq">
              <a:solidFill>
                <a:srgbClr val="FFFFFF"/>
              </a:solidFill>
              <a:prstDash val="solid"/>
              <a:miter/>
            </a:ln>
          </p:spPr>
        </p:sp>
        <p:sp>
          <p:nvSpPr>
            <p:cNvPr name="TextBox 24" id="24"/>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25" id="25"/>
          <p:cNvSpPr txBox="true"/>
          <p:nvPr/>
        </p:nvSpPr>
        <p:spPr>
          <a:xfrm rot="0">
            <a:off x="1843293" y="907503"/>
            <a:ext cx="548100" cy="413385"/>
          </a:xfrm>
          <a:prstGeom prst="rect">
            <a:avLst/>
          </a:prstGeom>
        </p:spPr>
        <p:txBody>
          <a:bodyPr anchor="t" rtlCol="false" tIns="0" lIns="0" bIns="0" rIns="0">
            <a:spAutoFit/>
          </a:bodyPr>
          <a:lstStyle/>
          <a:p>
            <a:pPr algn="ctr" marL="0" indent="0" lvl="0">
              <a:lnSpc>
                <a:spcPts val="2789"/>
              </a:lnSpc>
            </a:pPr>
            <a:r>
              <a:rPr lang="en-US" sz="3099" spc="-30">
                <a:solidFill>
                  <a:srgbClr val="FFFFFF"/>
                </a:solidFill>
                <a:latin typeface="Poppins"/>
              </a:rPr>
              <a:t>1</a:t>
            </a:r>
          </a:p>
        </p:txBody>
      </p:sp>
      <p:sp>
        <p:nvSpPr>
          <p:cNvPr name="TextBox 26" id="26"/>
          <p:cNvSpPr txBox="true"/>
          <p:nvPr/>
        </p:nvSpPr>
        <p:spPr>
          <a:xfrm rot="0">
            <a:off x="1409885" y="1916939"/>
            <a:ext cx="11231471" cy="5003696"/>
          </a:xfrm>
          <a:prstGeom prst="rect">
            <a:avLst/>
          </a:prstGeom>
        </p:spPr>
        <p:txBody>
          <a:bodyPr anchor="t" rtlCol="false" tIns="0" lIns="0" bIns="0" rIns="0">
            <a:spAutoFit/>
          </a:bodyPr>
          <a:lstStyle/>
          <a:p>
            <a:pPr algn="just">
              <a:lnSpc>
                <a:spcPts val="4423"/>
              </a:lnSpc>
            </a:pPr>
            <a:r>
              <a:rPr lang="en-US" sz="3626" spc="-14">
                <a:solidFill>
                  <a:srgbClr val="FFFFFF"/>
                </a:solidFill>
                <a:latin typeface="Poppins"/>
              </a:rPr>
              <a:t>“Disons que ce centre représente vraiment une </a:t>
            </a:r>
            <a:r>
              <a:rPr lang="en-US" sz="3626" spc="-14">
                <a:solidFill>
                  <a:srgbClr val="FFFFFF"/>
                </a:solidFill>
                <a:latin typeface="Poppins Bold"/>
              </a:rPr>
              <a:t>référence </a:t>
            </a:r>
            <a:r>
              <a:rPr lang="en-US" sz="3626" spc="-14">
                <a:solidFill>
                  <a:srgbClr val="FFFFFF"/>
                </a:solidFill>
                <a:latin typeface="Poppins"/>
              </a:rPr>
              <a:t>pour moi dans le monde de la psychothérapie, je suis sûr qu’on s’oriente vers une </a:t>
            </a:r>
            <a:r>
              <a:rPr lang="en-US" sz="3626" spc="-14">
                <a:solidFill>
                  <a:srgbClr val="FFFFFF"/>
                </a:solidFill>
                <a:latin typeface="Poppins Bold"/>
              </a:rPr>
              <a:t>consultation de qualité</a:t>
            </a:r>
            <a:r>
              <a:rPr lang="en-US" sz="3626" spc="-14">
                <a:solidFill>
                  <a:srgbClr val="FFFFFF"/>
                </a:solidFill>
                <a:latin typeface="Poppins"/>
              </a:rPr>
              <a:t>. […] Ma fille a déjà eu un psychiatre dans le privé, mais le contact ne passait pas bien. Et alors ici, vu </a:t>
            </a:r>
            <a:r>
              <a:rPr lang="en-US" sz="3626" spc="-14">
                <a:solidFill>
                  <a:srgbClr val="FFFFFF"/>
                </a:solidFill>
                <a:latin typeface="Poppins Bold"/>
              </a:rPr>
              <a:t>le nombre de psychiatres et de psychologues</a:t>
            </a:r>
            <a:r>
              <a:rPr lang="en-US" sz="3626" spc="-14">
                <a:solidFill>
                  <a:srgbClr val="FFFFFF"/>
                </a:solidFill>
                <a:latin typeface="Poppins"/>
              </a:rPr>
              <a:t>, j’me suis dit qu’il y en aura bien un qui conviendra à ma fille”. </a:t>
            </a:r>
          </a:p>
          <a:p>
            <a:pPr algn="ctr">
              <a:lnSpc>
                <a:spcPts val="4170"/>
              </a:lnSpc>
            </a:pPr>
          </a:p>
        </p:txBody>
      </p:sp>
      <p:grpSp>
        <p:nvGrpSpPr>
          <p:cNvPr name="Group 27" id="27"/>
          <p:cNvGrpSpPr/>
          <p:nvPr/>
        </p:nvGrpSpPr>
        <p:grpSpPr>
          <a:xfrm rot="0">
            <a:off x="1562480" y="7672717"/>
            <a:ext cx="1109724" cy="1109724"/>
            <a:chOff x="0" y="0"/>
            <a:chExt cx="812800" cy="812800"/>
          </a:xfrm>
        </p:grpSpPr>
        <p:sp>
          <p:nvSpPr>
            <p:cNvPr name="Freeform 28" id="2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29" id="29"/>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30" id="30"/>
          <p:cNvSpPr txBox="true"/>
          <p:nvPr/>
        </p:nvSpPr>
        <p:spPr>
          <a:xfrm rot="0">
            <a:off x="1843293" y="8019769"/>
            <a:ext cx="548100" cy="413385"/>
          </a:xfrm>
          <a:prstGeom prst="rect">
            <a:avLst/>
          </a:prstGeom>
        </p:spPr>
        <p:txBody>
          <a:bodyPr anchor="t" rtlCol="false" tIns="0" lIns="0" bIns="0" rIns="0">
            <a:spAutoFit/>
          </a:bodyPr>
          <a:lstStyle/>
          <a:p>
            <a:pPr algn="ctr" marL="0" indent="0" lvl="0">
              <a:lnSpc>
                <a:spcPts val="2789"/>
              </a:lnSpc>
            </a:pPr>
            <a:r>
              <a:rPr lang="en-US" sz="3099" spc="-30">
                <a:solidFill>
                  <a:srgbClr val="FFFFFF"/>
                </a:solidFill>
                <a:latin typeface="Poppins"/>
              </a:rPr>
              <a:t>1</a:t>
            </a:r>
          </a:p>
        </p:txBody>
      </p:sp>
      <p:sp>
        <p:nvSpPr>
          <p:cNvPr name="TextBox 31" id="31"/>
          <p:cNvSpPr txBox="true"/>
          <p:nvPr/>
        </p:nvSpPr>
        <p:spPr>
          <a:xfrm rot="0">
            <a:off x="2806929" y="7590849"/>
            <a:ext cx="4218691" cy="1244887"/>
          </a:xfrm>
          <a:prstGeom prst="rect">
            <a:avLst/>
          </a:prstGeom>
        </p:spPr>
        <p:txBody>
          <a:bodyPr anchor="t" rtlCol="false" tIns="0" lIns="0" bIns="0" rIns="0">
            <a:spAutoFit/>
          </a:bodyPr>
          <a:lstStyle/>
          <a:p>
            <a:pPr algn="just">
              <a:lnSpc>
                <a:spcPts val="3229"/>
              </a:lnSpc>
            </a:pPr>
            <a:r>
              <a:rPr lang="en-US" sz="2646" spc="-10">
                <a:solidFill>
                  <a:srgbClr val="FFFFFF"/>
                </a:solidFill>
                <a:latin typeface="Poppins"/>
              </a:rPr>
              <a:t>Confiance en l’envoyeur</a:t>
            </a:r>
          </a:p>
          <a:p>
            <a:pPr algn="just">
              <a:lnSpc>
                <a:spcPts val="3229"/>
              </a:lnSpc>
            </a:pPr>
            <a:r>
              <a:rPr lang="en-US" sz="2646" spc="-10">
                <a:solidFill>
                  <a:srgbClr val="FFFFFF"/>
                </a:solidFill>
                <a:latin typeface="Poppins"/>
              </a:rPr>
              <a:t>Spécificité du service</a:t>
            </a:r>
          </a:p>
          <a:p>
            <a:pPr algn="just">
              <a:lnSpc>
                <a:spcPts val="3229"/>
              </a:lnSpc>
            </a:pPr>
            <a:r>
              <a:rPr lang="en-US" sz="2646" spc="-10">
                <a:solidFill>
                  <a:srgbClr val="FFFFFF"/>
                </a:solidFill>
                <a:latin typeface="Poppins"/>
              </a:rPr>
              <a:t>Peu ou pas d’urgence</a:t>
            </a:r>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bg>
      <p:bgPr>
        <a:solidFill>
          <a:srgbClr val="B1D4E0"/>
        </a:solidFill>
      </p:bgPr>
    </p:bg>
    <p:spTree>
      <p:nvGrpSpPr>
        <p:cNvPr id="1" name=""/>
        <p:cNvGrpSpPr/>
        <p:nvPr/>
      </p:nvGrpSpPr>
      <p:grpSpPr>
        <a:xfrm>
          <a:off x="0" y="0"/>
          <a:ext cx="0" cy="0"/>
          <a:chOff x="0" y="0"/>
          <a:chExt cx="0" cy="0"/>
        </a:xfrm>
      </p:grpSpPr>
      <p:sp>
        <p:nvSpPr>
          <p:cNvPr name="Freeform 2" id="2"/>
          <p:cNvSpPr/>
          <p:nvPr/>
        </p:nvSpPr>
        <p:spPr>
          <a:xfrm flipH="true" flipV="false" rot="0">
            <a:off x="-1586925" y="6804899"/>
            <a:ext cx="4214413" cy="4114800"/>
          </a:xfrm>
          <a:custGeom>
            <a:avLst/>
            <a:gdLst/>
            <a:ahLst/>
            <a:cxnLst/>
            <a:rect r="r" b="b" t="t" l="l"/>
            <a:pathLst>
              <a:path h="4114800" w="4214413">
                <a:moveTo>
                  <a:pt x="4214413" y="0"/>
                </a:moveTo>
                <a:lnTo>
                  <a:pt x="0" y="0"/>
                </a:lnTo>
                <a:lnTo>
                  <a:pt x="0" y="4114800"/>
                </a:lnTo>
                <a:lnTo>
                  <a:pt x="4214413" y="4114800"/>
                </a:lnTo>
                <a:lnTo>
                  <a:pt x="4214413"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3" id="3"/>
          <p:cNvGrpSpPr/>
          <p:nvPr/>
        </p:nvGrpSpPr>
        <p:grpSpPr>
          <a:xfrm rot="0">
            <a:off x="1028700" y="7196859"/>
            <a:ext cx="16230600" cy="2061441"/>
            <a:chOff x="0" y="0"/>
            <a:chExt cx="4274726" cy="542931"/>
          </a:xfrm>
        </p:grpSpPr>
        <p:sp>
          <p:nvSpPr>
            <p:cNvPr name="Freeform 4" id="4"/>
            <p:cNvSpPr/>
            <p:nvPr/>
          </p:nvSpPr>
          <p:spPr>
            <a:xfrm flipH="false" flipV="false" rot="0">
              <a:off x="0" y="0"/>
              <a:ext cx="4274726" cy="542931"/>
            </a:xfrm>
            <a:custGeom>
              <a:avLst/>
              <a:gdLst/>
              <a:ahLst/>
              <a:cxnLst/>
              <a:rect r="r" b="b" t="t" l="l"/>
              <a:pathLst>
                <a:path h="542931" w="4274726">
                  <a:moveTo>
                    <a:pt x="24327" y="0"/>
                  </a:moveTo>
                  <a:lnTo>
                    <a:pt x="4250399" y="0"/>
                  </a:lnTo>
                  <a:cubicBezTo>
                    <a:pt x="4263834" y="0"/>
                    <a:pt x="4274726" y="10891"/>
                    <a:pt x="4274726" y="24327"/>
                  </a:cubicBezTo>
                  <a:lnTo>
                    <a:pt x="4274726" y="518604"/>
                  </a:lnTo>
                  <a:cubicBezTo>
                    <a:pt x="4274726" y="532039"/>
                    <a:pt x="4263834" y="542931"/>
                    <a:pt x="4250399" y="542931"/>
                  </a:cubicBezTo>
                  <a:lnTo>
                    <a:pt x="24327" y="542931"/>
                  </a:lnTo>
                  <a:cubicBezTo>
                    <a:pt x="10891" y="542931"/>
                    <a:pt x="0" y="532039"/>
                    <a:pt x="0" y="518604"/>
                  </a:cubicBezTo>
                  <a:lnTo>
                    <a:pt x="0" y="24327"/>
                  </a:lnTo>
                  <a:cubicBezTo>
                    <a:pt x="0" y="10891"/>
                    <a:pt x="10891" y="0"/>
                    <a:pt x="24327" y="0"/>
                  </a:cubicBezTo>
                  <a:close/>
                </a:path>
              </a:pathLst>
            </a:custGeom>
            <a:solidFill>
              <a:srgbClr val="2A1E50"/>
            </a:solidFill>
          </p:spPr>
        </p:sp>
        <p:sp>
          <p:nvSpPr>
            <p:cNvPr name="TextBox 5" id="5"/>
            <p:cNvSpPr txBox="true"/>
            <p:nvPr/>
          </p:nvSpPr>
          <p:spPr>
            <a:xfrm>
              <a:off x="0" y="-38100"/>
              <a:ext cx="812800" cy="850900"/>
            </a:xfrm>
            <a:prstGeom prst="rect">
              <a:avLst/>
            </a:prstGeom>
          </p:spPr>
          <p:txBody>
            <a:bodyPr anchor="ctr" rtlCol="false" tIns="50800" lIns="50800" bIns="50800" rIns="50800"/>
            <a:lstStyle/>
            <a:p>
              <a:pPr algn="ctr">
                <a:lnSpc>
                  <a:spcPts val="2659"/>
                </a:lnSpc>
                <a:spcBef>
                  <a:spcPct val="0"/>
                </a:spcBef>
              </a:pPr>
            </a:p>
          </p:txBody>
        </p:sp>
      </p:grpSp>
      <p:grpSp>
        <p:nvGrpSpPr>
          <p:cNvPr name="Group 6" id="6"/>
          <p:cNvGrpSpPr/>
          <p:nvPr/>
        </p:nvGrpSpPr>
        <p:grpSpPr>
          <a:xfrm rot="0">
            <a:off x="1028700" y="1028700"/>
            <a:ext cx="11993840" cy="5891934"/>
            <a:chOff x="0" y="0"/>
            <a:chExt cx="3158871" cy="1551785"/>
          </a:xfrm>
        </p:grpSpPr>
        <p:sp>
          <p:nvSpPr>
            <p:cNvPr name="Freeform 7" id="7"/>
            <p:cNvSpPr/>
            <p:nvPr/>
          </p:nvSpPr>
          <p:spPr>
            <a:xfrm flipH="false" flipV="false" rot="0">
              <a:off x="0" y="0"/>
              <a:ext cx="3158871" cy="1551785"/>
            </a:xfrm>
            <a:custGeom>
              <a:avLst/>
              <a:gdLst/>
              <a:ahLst/>
              <a:cxnLst/>
              <a:rect r="r" b="b" t="t" l="l"/>
              <a:pathLst>
                <a:path h="1551785" w="3158871">
                  <a:moveTo>
                    <a:pt x="32920" y="0"/>
                  </a:moveTo>
                  <a:lnTo>
                    <a:pt x="3125951" y="0"/>
                  </a:lnTo>
                  <a:cubicBezTo>
                    <a:pt x="3134682" y="0"/>
                    <a:pt x="3143056" y="3468"/>
                    <a:pt x="3149229" y="9642"/>
                  </a:cubicBezTo>
                  <a:cubicBezTo>
                    <a:pt x="3155403" y="15816"/>
                    <a:pt x="3158871" y="24189"/>
                    <a:pt x="3158871" y="32920"/>
                  </a:cubicBezTo>
                  <a:lnTo>
                    <a:pt x="3158871" y="1518865"/>
                  </a:lnTo>
                  <a:cubicBezTo>
                    <a:pt x="3158871" y="1537046"/>
                    <a:pt x="3144133" y="1551785"/>
                    <a:pt x="3125951" y="1551785"/>
                  </a:cubicBezTo>
                  <a:lnTo>
                    <a:pt x="32920" y="1551785"/>
                  </a:lnTo>
                  <a:cubicBezTo>
                    <a:pt x="14739" y="1551785"/>
                    <a:pt x="0" y="1537046"/>
                    <a:pt x="0" y="1518865"/>
                  </a:cubicBezTo>
                  <a:lnTo>
                    <a:pt x="0" y="32920"/>
                  </a:lnTo>
                  <a:cubicBezTo>
                    <a:pt x="0" y="14739"/>
                    <a:pt x="14739" y="0"/>
                    <a:pt x="32920" y="0"/>
                  </a:cubicBezTo>
                  <a:close/>
                </a:path>
              </a:pathLst>
            </a:custGeom>
            <a:solidFill>
              <a:srgbClr val="2A1E50"/>
            </a:solidFill>
          </p:spPr>
        </p:sp>
        <p:sp>
          <p:nvSpPr>
            <p:cNvPr name="TextBox 8" id="8"/>
            <p:cNvSpPr txBox="true"/>
            <p:nvPr/>
          </p:nvSpPr>
          <p:spPr>
            <a:xfrm>
              <a:off x="0" y="-38100"/>
              <a:ext cx="812800" cy="850900"/>
            </a:xfrm>
            <a:prstGeom prst="rect">
              <a:avLst/>
            </a:prstGeom>
          </p:spPr>
          <p:txBody>
            <a:bodyPr anchor="ctr" rtlCol="false" tIns="50800" lIns="50800" bIns="50800" rIns="50800"/>
            <a:lstStyle/>
            <a:p>
              <a:pPr algn="ctr">
                <a:lnSpc>
                  <a:spcPts val="2659"/>
                </a:lnSpc>
                <a:spcBef>
                  <a:spcPct val="0"/>
                </a:spcBef>
              </a:pPr>
            </a:p>
          </p:txBody>
        </p:sp>
      </p:grpSp>
      <p:sp>
        <p:nvSpPr>
          <p:cNvPr name="Freeform 9" id="9"/>
          <p:cNvSpPr/>
          <p:nvPr/>
        </p:nvSpPr>
        <p:spPr>
          <a:xfrm flipH="false" flipV="false" rot="1069944">
            <a:off x="14151115" y="111062"/>
            <a:ext cx="4103258" cy="1835275"/>
          </a:xfrm>
          <a:custGeom>
            <a:avLst/>
            <a:gdLst/>
            <a:ahLst/>
            <a:cxnLst/>
            <a:rect r="r" b="b" t="t" l="l"/>
            <a:pathLst>
              <a:path h="1835275" w="4103258">
                <a:moveTo>
                  <a:pt x="0" y="0"/>
                </a:moveTo>
                <a:lnTo>
                  <a:pt x="4103258" y="0"/>
                </a:lnTo>
                <a:lnTo>
                  <a:pt x="4103258" y="1835276"/>
                </a:lnTo>
                <a:lnTo>
                  <a:pt x="0" y="1835276"/>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nvGrpSpPr>
          <p:cNvPr name="Group 10" id="10"/>
          <p:cNvGrpSpPr/>
          <p:nvPr/>
        </p:nvGrpSpPr>
        <p:grpSpPr>
          <a:xfrm rot="0">
            <a:off x="1433730" y="463331"/>
            <a:ext cx="8951021" cy="1303966"/>
            <a:chOff x="0" y="0"/>
            <a:chExt cx="15351581" cy="2236386"/>
          </a:xfrm>
        </p:grpSpPr>
        <p:sp>
          <p:nvSpPr>
            <p:cNvPr name="Freeform 11" id="11"/>
            <p:cNvSpPr/>
            <p:nvPr/>
          </p:nvSpPr>
          <p:spPr>
            <a:xfrm flipH="false" flipV="false" rot="0">
              <a:off x="12700" y="12700"/>
              <a:ext cx="15326181" cy="2210986"/>
            </a:xfrm>
            <a:custGeom>
              <a:avLst/>
              <a:gdLst/>
              <a:ahLst/>
              <a:cxnLst/>
              <a:rect r="r" b="b" t="t" l="l"/>
              <a:pathLst>
                <a:path h="2210986" w="15326181">
                  <a:moveTo>
                    <a:pt x="14369236" y="2210986"/>
                  </a:moveTo>
                  <a:lnTo>
                    <a:pt x="956945" y="2210986"/>
                  </a:lnTo>
                  <a:cubicBezTo>
                    <a:pt x="428371" y="2210986"/>
                    <a:pt x="0" y="1782488"/>
                    <a:pt x="0" y="1105493"/>
                  </a:cubicBezTo>
                  <a:cubicBezTo>
                    <a:pt x="0" y="428371"/>
                    <a:pt x="428371" y="0"/>
                    <a:pt x="956945" y="0"/>
                  </a:cubicBezTo>
                  <a:lnTo>
                    <a:pt x="14369236" y="0"/>
                  </a:lnTo>
                  <a:cubicBezTo>
                    <a:pt x="14897683" y="0"/>
                    <a:pt x="15326181" y="428371"/>
                    <a:pt x="15326181" y="1105493"/>
                  </a:cubicBezTo>
                  <a:cubicBezTo>
                    <a:pt x="15326181" y="1782488"/>
                    <a:pt x="14897683" y="2210986"/>
                    <a:pt x="14369236" y="2210986"/>
                  </a:cubicBezTo>
                  <a:close/>
                </a:path>
              </a:pathLst>
            </a:custGeom>
            <a:solidFill>
              <a:srgbClr val="FFFFFF"/>
            </a:solidFill>
          </p:spPr>
        </p:sp>
        <p:sp>
          <p:nvSpPr>
            <p:cNvPr name="Freeform 12" id="12"/>
            <p:cNvSpPr/>
            <p:nvPr/>
          </p:nvSpPr>
          <p:spPr>
            <a:xfrm flipH="false" flipV="false" rot="0">
              <a:off x="0" y="0"/>
              <a:ext cx="15351581" cy="2236386"/>
            </a:xfrm>
            <a:custGeom>
              <a:avLst/>
              <a:gdLst/>
              <a:ahLst/>
              <a:cxnLst/>
              <a:rect r="r" b="b" t="t" l="l"/>
              <a:pathLst>
                <a:path h="2236386" w="15351581">
                  <a:moveTo>
                    <a:pt x="14381936" y="0"/>
                  </a:moveTo>
                  <a:lnTo>
                    <a:pt x="969645" y="0"/>
                  </a:lnTo>
                  <a:cubicBezTo>
                    <a:pt x="434975" y="0"/>
                    <a:pt x="0" y="434975"/>
                    <a:pt x="0" y="1118193"/>
                  </a:cubicBezTo>
                  <a:cubicBezTo>
                    <a:pt x="0" y="1801411"/>
                    <a:pt x="434975" y="2236386"/>
                    <a:pt x="969645" y="2236386"/>
                  </a:cubicBezTo>
                  <a:lnTo>
                    <a:pt x="14381936" y="2236386"/>
                  </a:lnTo>
                  <a:cubicBezTo>
                    <a:pt x="14916606" y="2236386"/>
                    <a:pt x="15351581" y="1801411"/>
                    <a:pt x="15351581" y="1118193"/>
                  </a:cubicBezTo>
                  <a:cubicBezTo>
                    <a:pt x="15351581" y="434975"/>
                    <a:pt x="14916606" y="0"/>
                    <a:pt x="14381936" y="0"/>
                  </a:cubicBezTo>
                  <a:close/>
                  <a:moveTo>
                    <a:pt x="14381936" y="2210986"/>
                  </a:moveTo>
                  <a:lnTo>
                    <a:pt x="969645" y="2210986"/>
                  </a:lnTo>
                  <a:cubicBezTo>
                    <a:pt x="448945" y="2210986"/>
                    <a:pt x="25400" y="1787441"/>
                    <a:pt x="25400" y="1118193"/>
                  </a:cubicBezTo>
                  <a:cubicBezTo>
                    <a:pt x="25400" y="448945"/>
                    <a:pt x="448945" y="25400"/>
                    <a:pt x="969645" y="25400"/>
                  </a:cubicBezTo>
                  <a:lnTo>
                    <a:pt x="14381936" y="25400"/>
                  </a:lnTo>
                  <a:cubicBezTo>
                    <a:pt x="14902636" y="25400"/>
                    <a:pt x="15326181" y="448945"/>
                    <a:pt x="15326181" y="1118193"/>
                  </a:cubicBezTo>
                  <a:cubicBezTo>
                    <a:pt x="15326181" y="1787441"/>
                    <a:pt x="14902636" y="2210986"/>
                    <a:pt x="14381936" y="2210986"/>
                  </a:cubicBezTo>
                  <a:close/>
                </a:path>
              </a:pathLst>
            </a:custGeom>
            <a:solidFill>
              <a:srgbClr val="2A1E50"/>
            </a:solidFill>
          </p:spPr>
        </p:sp>
      </p:grpSp>
      <p:sp>
        <p:nvSpPr>
          <p:cNvPr name="TextBox 13" id="13"/>
          <p:cNvSpPr txBox="true"/>
          <p:nvPr/>
        </p:nvSpPr>
        <p:spPr>
          <a:xfrm rot="0">
            <a:off x="2391392" y="850011"/>
            <a:ext cx="8144605" cy="619505"/>
          </a:xfrm>
          <a:prstGeom prst="rect">
            <a:avLst/>
          </a:prstGeom>
        </p:spPr>
        <p:txBody>
          <a:bodyPr anchor="t" rtlCol="false" tIns="0" lIns="0" bIns="0" rIns="0">
            <a:spAutoFit/>
          </a:bodyPr>
          <a:lstStyle/>
          <a:p>
            <a:pPr algn="ctr">
              <a:lnSpc>
                <a:spcPts val="4511"/>
              </a:lnSpc>
            </a:pPr>
            <a:r>
              <a:rPr lang="en-US" sz="4699">
                <a:solidFill>
                  <a:srgbClr val="DBB660"/>
                </a:solidFill>
                <a:latin typeface="Moonlight Bold"/>
              </a:rPr>
              <a:t>ATTENTES ET IMAGINAIRES DU SOIN</a:t>
            </a:r>
          </a:p>
        </p:txBody>
      </p:sp>
      <p:grpSp>
        <p:nvGrpSpPr>
          <p:cNvPr name="Group 14" id="14"/>
          <p:cNvGrpSpPr>
            <a:grpSpLocks noChangeAspect="true"/>
          </p:cNvGrpSpPr>
          <p:nvPr/>
        </p:nvGrpSpPr>
        <p:grpSpPr>
          <a:xfrm rot="0">
            <a:off x="13344435" y="1320130"/>
            <a:ext cx="4440414" cy="4877654"/>
            <a:chOff x="0" y="0"/>
            <a:chExt cx="5803900" cy="6375400"/>
          </a:xfrm>
        </p:grpSpPr>
        <p:sp>
          <p:nvSpPr>
            <p:cNvPr name="Freeform 15" id="15"/>
            <p:cNvSpPr/>
            <p:nvPr/>
          </p:nvSpPr>
          <p:spPr>
            <a:xfrm flipH="false" flipV="false" rot="0">
              <a:off x="12700" y="12700"/>
              <a:ext cx="5778500" cy="6350000"/>
            </a:xfrm>
            <a:custGeom>
              <a:avLst/>
              <a:gdLst/>
              <a:ahLst/>
              <a:cxnLst/>
              <a:rect r="r" b="b" t="t" l="l"/>
              <a:pathLst>
                <a:path h="6350000" w="5778500">
                  <a:moveTo>
                    <a:pt x="2889250" y="0"/>
                  </a:moveTo>
                  <a:cubicBezTo>
                    <a:pt x="1258570" y="0"/>
                    <a:pt x="0" y="1144270"/>
                    <a:pt x="0" y="2917190"/>
                  </a:cubicBezTo>
                  <a:cubicBezTo>
                    <a:pt x="0" y="4175760"/>
                    <a:pt x="0" y="6350000"/>
                    <a:pt x="0" y="6350000"/>
                  </a:cubicBezTo>
                  <a:lnTo>
                    <a:pt x="2889250" y="6350000"/>
                  </a:lnTo>
                  <a:lnTo>
                    <a:pt x="5778500" y="6350000"/>
                  </a:lnTo>
                  <a:cubicBezTo>
                    <a:pt x="5778500" y="6350000"/>
                    <a:pt x="5778500" y="4175760"/>
                    <a:pt x="5778500" y="2917190"/>
                  </a:cubicBezTo>
                  <a:cubicBezTo>
                    <a:pt x="5778500" y="1144270"/>
                    <a:pt x="4519930" y="0"/>
                    <a:pt x="2889250" y="0"/>
                  </a:cubicBezTo>
                  <a:close/>
                </a:path>
              </a:pathLst>
            </a:custGeom>
            <a:blipFill>
              <a:blip r:embed="rId7"/>
              <a:stretch>
                <a:fillRect l="-4945" t="0" r="-4945" b="0"/>
              </a:stretch>
            </a:blipFill>
          </p:spPr>
        </p:sp>
        <p:sp>
          <p:nvSpPr>
            <p:cNvPr name="Freeform 16" id="16"/>
            <p:cNvSpPr/>
            <p:nvPr/>
          </p:nvSpPr>
          <p:spPr>
            <a:xfrm flipH="false" flipV="false" rot="0">
              <a:off x="0" y="0"/>
              <a:ext cx="5803900" cy="6375400"/>
            </a:xfrm>
            <a:custGeom>
              <a:avLst/>
              <a:gdLst/>
              <a:ahLst/>
              <a:cxnLst/>
              <a:rect r="r" b="b" t="t" l="l"/>
              <a:pathLst>
                <a:path h="6375400" w="5803900">
                  <a:moveTo>
                    <a:pt x="5803900" y="6375400"/>
                  </a:moveTo>
                  <a:lnTo>
                    <a:pt x="0" y="6375400"/>
                  </a:lnTo>
                  <a:lnTo>
                    <a:pt x="0" y="2929890"/>
                  </a:lnTo>
                  <a:cubicBezTo>
                    <a:pt x="0" y="2495550"/>
                    <a:pt x="74930" y="2089150"/>
                    <a:pt x="223520" y="1720850"/>
                  </a:cubicBezTo>
                  <a:cubicBezTo>
                    <a:pt x="365760" y="1367790"/>
                    <a:pt x="571500" y="1056640"/>
                    <a:pt x="836930" y="797560"/>
                  </a:cubicBezTo>
                  <a:cubicBezTo>
                    <a:pt x="1361440" y="283210"/>
                    <a:pt x="2095500" y="0"/>
                    <a:pt x="2901950" y="0"/>
                  </a:cubicBezTo>
                  <a:cubicBezTo>
                    <a:pt x="3708400" y="0"/>
                    <a:pt x="4441190" y="283210"/>
                    <a:pt x="4966970" y="797560"/>
                  </a:cubicBezTo>
                  <a:cubicBezTo>
                    <a:pt x="5232400" y="1056640"/>
                    <a:pt x="5438140" y="1367790"/>
                    <a:pt x="5580380" y="1722120"/>
                  </a:cubicBezTo>
                  <a:cubicBezTo>
                    <a:pt x="5728970" y="2090420"/>
                    <a:pt x="5803900" y="2496820"/>
                    <a:pt x="5803900" y="2931160"/>
                  </a:cubicBezTo>
                  <a:lnTo>
                    <a:pt x="5803900" y="6375400"/>
                  </a:lnTo>
                  <a:close/>
                  <a:moveTo>
                    <a:pt x="25400" y="6350000"/>
                  </a:moveTo>
                  <a:lnTo>
                    <a:pt x="5778500" y="6350000"/>
                  </a:lnTo>
                  <a:lnTo>
                    <a:pt x="5778500" y="2929890"/>
                  </a:lnTo>
                  <a:cubicBezTo>
                    <a:pt x="5778500" y="2499360"/>
                    <a:pt x="5703570" y="2095500"/>
                    <a:pt x="5557520" y="1731010"/>
                  </a:cubicBezTo>
                  <a:cubicBezTo>
                    <a:pt x="5416550" y="1380490"/>
                    <a:pt x="5212080" y="1073150"/>
                    <a:pt x="4949190" y="815340"/>
                  </a:cubicBezTo>
                  <a:cubicBezTo>
                    <a:pt x="4428490" y="306070"/>
                    <a:pt x="3700780" y="25400"/>
                    <a:pt x="2901950" y="25400"/>
                  </a:cubicBezTo>
                  <a:cubicBezTo>
                    <a:pt x="2103120" y="25400"/>
                    <a:pt x="1375410" y="306070"/>
                    <a:pt x="854710" y="815340"/>
                  </a:cubicBezTo>
                  <a:cubicBezTo>
                    <a:pt x="591820" y="1071880"/>
                    <a:pt x="387350" y="1380490"/>
                    <a:pt x="246380" y="1731010"/>
                  </a:cubicBezTo>
                  <a:cubicBezTo>
                    <a:pt x="100330" y="2095500"/>
                    <a:pt x="25400" y="2499360"/>
                    <a:pt x="25400" y="2929890"/>
                  </a:cubicBezTo>
                  <a:lnTo>
                    <a:pt x="25400" y="6350000"/>
                  </a:lnTo>
                  <a:close/>
                </a:path>
              </a:pathLst>
            </a:custGeom>
            <a:solidFill>
              <a:srgbClr val="2A1E50"/>
            </a:solidFill>
          </p:spPr>
        </p:sp>
      </p:grpSp>
      <p:grpSp>
        <p:nvGrpSpPr>
          <p:cNvPr name="Group 17" id="17"/>
          <p:cNvGrpSpPr/>
          <p:nvPr/>
        </p:nvGrpSpPr>
        <p:grpSpPr>
          <a:xfrm rot="0">
            <a:off x="14158422" y="5606268"/>
            <a:ext cx="2812442" cy="1314367"/>
            <a:chOff x="0" y="0"/>
            <a:chExt cx="3749923" cy="1752489"/>
          </a:xfrm>
        </p:grpSpPr>
        <p:grpSp>
          <p:nvGrpSpPr>
            <p:cNvPr name="Group 18" id="18"/>
            <p:cNvGrpSpPr/>
            <p:nvPr/>
          </p:nvGrpSpPr>
          <p:grpSpPr>
            <a:xfrm rot="0">
              <a:off x="0" y="0"/>
              <a:ext cx="3749923" cy="1752489"/>
              <a:chOff x="0" y="0"/>
              <a:chExt cx="4149634" cy="1939290"/>
            </a:xfrm>
          </p:grpSpPr>
          <p:sp>
            <p:nvSpPr>
              <p:cNvPr name="Freeform 19" id="19"/>
              <p:cNvSpPr/>
              <p:nvPr/>
            </p:nvSpPr>
            <p:spPr>
              <a:xfrm flipH="false" flipV="false" rot="0">
                <a:off x="12700" y="12700"/>
                <a:ext cx="4124234" cy="1913890"/>
              </a:xfrm>
              <a:custGeom>
                <a:avLst/>
                <a:gdLst/>
                <a:ahLst/>
                <a:cxnLst/>
                <a:rect r="r" b="b" t="t" l="l"/>
                <a:pathLst>
                  <a:path h="1913890" w="4124234">
                    <a:moveTo>
                      <a:pt x="3167289" y="1913890"/>
                    </a:moveTo>
                    <a:lnTo>
                      <a:pt x="956945" y="1913890"/>
                    </a:lnTo>
                    <a:cubicBezTo>
                      <a:pt x="428371" y="1913890"/>
                      <a:pt x="0" y="1485392"/>
                      <a:pt x="0" y="956945"/>
                    </a:cubicBezTo>
                    <a:cubicBezTo>
                      <a:pt x="0" y="428371"/>
                      <a:pt x="428371" y="0"/>
                      <a:pt x="956945" y="0"/>
                    </a:cubicBezTo>
                    <a:lnTo>
                      <a:pt x="3167289" y="0"/>
                    </a:lnTo>
                    <a:cubicBezTo>
                      <a:pt x="3695736" y="0"/>
                      <a:pt x="4124234" y="428371"/>
                      <a:pt x="4124234" y="956945"/>
                    </a:cubicBezTo>
                    <a:cubicBezTo>
                      <a:pt x="4124234" y="1485392"/>
                      <a:pt x="3695736" y="1913890"/>
                      <a:pt x="3167289" y="1913890"/>
                    </a:cubicBezTo>
                    <a:close/>
                  </a:path>
                </a:pathLst>
              </a:custGeom>
              <a:solidFill>
                <a:srgbClr val="2A1E50"/>
              </a:solidFill>
            </p:spPr>
          </p:sp>
          <p:sp>
            <p:nvSpPr>
              <p:cNvPr name="Freeform 20" id="20"/>
              <p:cNvSpPr/>
              <p:nvPr/>
            </p:nvSpPr>
            <p:spPr>
              <a:xfrm flipH="false" flipV="false" rot="0">
                <a:off x="0" y="0"/>
                <a:ext cx="4149634" cy="1939290"/>
              </a:xfrm>
              <a:custGeom>
                <a:avLst/>
                <a:gdLst/>
                <a:ahLst/>
                <a:cxnLst/>
                <a:rect r="r" b="b" t="t" l="l"/>
                <a:pathLst>
                  <a:path h="1939290" w="4149634">
                    <a:moveTo>
                      <a:pt x="3179989" y="0"/>
                    </a:moveTo>
                    <a:lnTo>
                      <a:pt x="969645" y="0"/>
                    </a:lnTo>
                    <a:cubicBezTo>
                      <a:pt x="434975" y="0"/>
                      <a:pt x="0" y="434975"/>
                      <a:pt x="0" y="969645"/>
                    </a:cubicBezTo>
                    <a:cubicBezTo>
                      <a:pt x="0" y="1504315"/>
                      <a:pt x="434975" y="1939290"/>
                      <a:pt x="969645" y="1939290"/>
                    </a:cubicBezTo>
                    <a:lnTo>
                      <a:pt x="3179989" y="1939290"/>
                    </a:lnTo>
                    <a:cubicBezTo>
                      <a:pt x="3714659" y="1939290"/>
                      <a:pt x="4149634" y="1504315"/>
                      <a:pt x="4149634" y="969645"/>
                    </a:cubicBezTo>
                    <a:cubicBezTo>
                      <a:pt x="4149634" y="434975"/>
                      <a:pt x="3714659" y="0"/>
                      <a:pt x="3179989" y="0"/>
                    </a:cubicBezTo>
                    <a:close/>
                    <a:moveTo>
                      <a:pt x="3179989" y="1913890"/>
                    </a:moveTo>
                    <a:lnTo>
                      <a:pt x="969645" y="1913890"/>
                    </a:lnTo>
                    <a:cubicBezTo>
                      <a:pt x="448945" y="1913890"/>
                      <a:pt x="25400" y="1490345"/>
                      <a:pt x="25400" y="969645"/>
                    </a:cubicBezTo>
                    <a:cubicBezTo>
                      <a:pt x="25400" y="448945"/>
                      <a:pt x="448945" y="25400"/>
                      <a:pt x="969645" y="25400"/>
                    </a:cubicBezTo>
                    <a:lnTo>
                      <a:pt x="3179989" y="25400"/>
                    </a:lnTo>
                    <a:cubicBezTo>
                      <a:pt x="3700689" y="25400"/>
                      <a:pt x="4124234" y="448945"/>
                      <a:pt x="4124234" y="969645"/>
                    </a:cubicBezTo>
                    <a:cubicBezTo>
                      <a:pt x="4124234" y="1490345"/>
                      <a:pt x="3700689" y="1913890"/>
                      <a:pt x="3179989" y="1913890"/>
                    </a:cubicBezTo>
                    <a:close/>
                  </a:path>
                </a:pathLst>
              </a:custGeom>
              <a:solidFill>
                <a:srgbClr val="2A1E50"/>
              </a:solidFill>
            </p:spPr>
          </p:sp>
        </p:grpSp>
        <p:sp>
          <p:nvSpPr>
            <p:cNvPr name="TextBox 21" id="21"/>
            <p:cNvSpPr txBox="true"/>
            <p:nvPr/>
          </p:nvSpPr>
          <p:spPr>
            <a:xfrm rot="0">
              <a:off x="556526" y="586126"/>
              <a:ext cx="2636872" cy="618337"/>
            </a:xfrm>
            <a:prstGeom prst="rect">
              <a:avLst/>
            </a:prstGeom>
          </p:spPr>
          <p:txBody>
            <a:bodyPr anchor="t" rtlCol="false" tIns="0" lIns="0" bIns="0" rIns="0">
              <a:spAutoFit/>
            </a:bodyPr>
            <a:lstStyle/>
            <a:p>
              <a:pPr algn="ctr">
                <a:lnSpc>
                  <a:spcPts val="3254"/>
                </a:lnSpc>
              </a:pPr>
              <a:r>
                <a:rPr lang="en-US" sz="3254" spc="-32">
                  <a:solidFill>
                    <a:srgbClr val="FFFFFF"/>
                  </a:solidFill>
                  <a:latin typeface="Poppins Bold"/>
                </a:rPr>
                <a:t>Marius</a:t>
              </a:r>
            </a:p>
          </p:txBody>
        </p:sp>
      </p:grpSp>
      <p:grpSp>
        <p:nvGrpSpPr>
          <p:cNvPr name="Group 22" id="22"/>
          <p:cNvGrpSpPr/>
          <p:nvPr/>
        </p:nvGrpSpPr>
        <p:grpSpPr>
          <a:xfrm rot="0">
            <a:off x="1562480" y="560451"/>
            <a:ext cx="1109724" cy="1109724"/>
            <a:chOff x="0" y="0"/>
            <a:chExt cx="812800" cy="812800"/>
          </a:xfrm>
        </p:grpSpPr>
        <p:sp>
          <p:nvSpPr>
            <p:cNvPr name="Freeform 23" id="2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solidFill>
            <a:ln w="38100" cap="sq">
              <a:solidFill>
                <a:srgbClr val="FFFFFF"/>
              </a:solidFill>
              <a:prstDash val="solid"/>
              <a:miter/>
            </a:ln>
          </p:spPr>
        </p:sp>
        <p:sp>
          <p:nvSpPr>
            <p:cNvPr name="TextBox 24" id="24"/>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25" id="25"/>
          <p:cNvSpPr txBox="true"/>
          <p:nvPr/>
        </p:nvSpPr>
        <p:spPr>
          <a:xfrm rot="0">
            <a:off x="1843293" y="907503"/>
            <a:ext cx="548100" cy="413385"/>
          </a:xfrm>
          <a:prstGeom prst="rect">
            <a:avLst/>
          </a:prstGeom>
        </p:spPr>
        <p:txBody>
          <a:bodyPr anchor="t" rtlCol="false" tIns="0" lIns="0" bIns="0" rIns="0">
            <a:spAutoFit/>
          </a:bodyPr>
          <a:lstStyle/>
          <a:p>
            <a:pPr algn="ctr" marL="0" indent="0" lvl="0">
              <a:lnSpc>
                <a:spcPts val="2789"/>
              </a:lnSpc>
            </a:pPr>
            <a:r>
              <a:rPr lang="en-US" sz="3099" spc="-30">
                <a:solidFill>
                  <a:srgbClr val="FFFFFF"/>
                </a:solidFill>
                <a:latin typeface="Poppins"/>
              </a:rPr>
              <a:t>2</a:t>
            </a:r>
          </a:p>
        </p:txBody>
      </p:sp>
      <p:sp>
        <p:nvSpPr>
          <p:cNvPr name="TextBox 26" id="26"/>
          <p:cNvSpPr txBox="true"/>
          <p:nvPr/>
        </p:nvSpPr>
        <p:spPr>
          <a:xfrm rot="0">
            <a:off x="1409885" y="1807402"/>
            <a:ext cx="11231471" cy="4996020"/>
          </a:xfrm>
          <a:prstGeom prst="rect">
            <a:avLst/>
          </a:prstGeom>
        </p:spPr>
        <p:txBody>
          <a:bodyPr anchor="t" rtlCol="false" tIns="0" lIns="0" bIns="0" rIns="0">
            <a:spAutoFit/>
          </a:bodyPr>
          <a:lstStyle/>
          <a:p>
            <a:pPr algn="just">
              <a:lnSpc>
                <a:spcPts val="4387"/>
              </a:lnSpc>
            </a:pPr>
            <a:r>
              <a:rPr lang="en-US" sz="3626">
                <a:solidFill>
                  <a:srgbClr val="FFFFFF"/>
                </a:solidFill>
                <a:latin typeface="Poppins"/>
              </a:rPr>
              <a:t>“Je pense qu’on est parti pour une </a:t>
            </a:r>
            <a:r>
              <a:rPr lang="en-US" sz="3626">
                <a:solidFill>
                  <a:srgbClr val="FFFFFF"/>
                </a:solidFill>
                <a:latin typeface="Poppins Bold"/>
              </a:rPr>
              <a:t>grande période</a:t>
            </a:r>
            <a:r>
              <a:rPr lang="en-US" sz="3626">
                <a:solidFill>
                  <a:srgbClr val="FFFFFF"/>
                </a:solidFill>
                <a:latin typeface="Poppins"/>
              </a:rPr>
              <a:t> parce que travailler sur un trauma ça va prendre longtemps, et alors il faudra voir aussi la </a:t>
            </a:r>
            <a:r>
              <a:rPr lang="en-US" sz="3626">
                <a:solidFill>
                  <a:srgbClr val="FFFFFF"/>
                </a:solidFill>
                <a:latin typeface="Poppins Bold"/>
              </a:rPr>
              <a:t>réceptivité</a:t>
            </a:r>
            <a:r>
              <a:rPr lang="en-US" sz="3626">
                <a:solidFill>
                  <a:srgbClr val="FFFFFF"/>
                </a:solidFill>
                <a:latin typeface="Poppins"/>
              </a:rPr>
              <a:t> de ma fille, ça ça dépendra d’elle. Parce que quand on travaille sur un trauma, ça réveille des souvenirs anciens et ça doit être… Je ne sais pas, il faudra qu’on en parle avec le psychiatre avant de commencer quoi que ce soit”.</a:t>
            </a:r>
          </a:p>
        </p:txBody>
      </p:sp>
      <p:grpSp>
        <p:nvGrpSpPr>
          <p:cNvPr name="Group 27" id="27"/>
          <p:cNvGrpSpPr/>
          <p:nvPr/>
        </p:nvGrpSpPr>
        <p:grpSpPr>
          <a:xfrm rot="0">
            <a:off x="1562480" y="7672717"/>
            <a:ext cx="1109724" cy="1109724"/>
            <a:chOff x="0" y="0"/>
            <a:chExt cx="812800" cy="812800"/>
          </a:xfrm>
        </p:grpSpPr>
        <p:sp>
          <p:nvSpPr>
            <p:cNvPr name="Freeform 28" id="2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29" id="29"/>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30" id="30"/>
          <p:cNvSpPr txBox="true"/>
          <p:nvPr/>
        </p:nvSpPr>
        <p:spPr>
          <a:xfrm rot="0">
            <a:off x="1843293" y="8019769"/>
            <a:ext cx="548100" cy="413385"/>
          </a:xfrm>
          <a:prstGeom prst="rect">
            <a:avLst/>
          </a:prstGeom>
        </p:spPr>
        <p:txBody>
          <a:bodyPr anchor="t" rtlCol="false" tIns="0" lIns="0" bIns="0" rIns="0">
            <a:spAutoFit/>
          </a:bodyPr>
          <a:lstStyle/>
          <a:p>
            <a:pPr algn="ctr" marL="0" indent="0" lvl="0">
              <a:lnSpc>
                <a:spcPts val="2789"/>
              </a:lnSpc>
            </a:pPr>
            <a:r>
              <a:rPr lang="en-US" sz="3099" spc="-30">
                <a:solidFill>
                  <a:srgbClr val="FFFFFF"/>
                </a:solidFill>
                <a:latin typeface="Poppins"/>
              </a:rPr>
              <a:t>1</a:t>
            </a:r>
          </a:p>
        </p:txBody>
      </p:sp>
      <p:sp>
        <p:nvSpPr>
          <p:cNvPr name="TextBox 31" id="31"/>
          <p:cNvSpPr txBox="true"/>
          <p:nvPr/>
        </p:nvSpPr>
        <p:spPr>
          <a:xfrm rot="0">
            <a:off x="2806929" y="7590849"/>
            <a:ext cx="4218691" cy="1244887"/>
          </a:xfrm>
          <a:prstGeom prst="rect">
            <a:avLst/>
          </a:prstGeom>
        </p:spPr>
        <p:txBody>
          <a:bodyPr anchor="t" rtlCol="false" tIns="0" lIns="0" bIns="0" rIns="0">
            <a:spAutoFit/>
          </a:bodyPr>
          <a:lstStyle/>
          <a:p>
            <a:pPr algn="just">
              <a:lnSpc>
                <a:spcPts val="3229"/>
              </a:lnSpc>
            </a:pPr>
            <a:r>
              <a:rPr lang="en-US" sz="2646" spc="-10">
                <a:solidFill>
                  <a:srgbClr val="FFFFFF"/>
                </a:solidFill>
                <a:latin typeface="Poppins"/>
              </a:rPr>
              <a:t>Confiance en l’envoyeur</a:t>
            </a:r>
          </a:p>
          <a:p>
            <a:pPr algn="just">
              <a:lnSpc>
                <a:spcPts val="3229"/>
              </a:lnSpc>
            </a:pPr>
            <a:r>
              <a:rPr lang="en-US" sz="2646" spc="-10">
                <a:solidFill>
                  <a:srgbClr val="FFFFFF"/>
                </a:solidFill>
                <a:latin typeface="Poppins"/>
              </a:rPr>
              <a:t>Spécificité du service</a:t>
            </a:r>
          </a:p>
          <a:p>
            <a:pPr algn="just">
              <a:lnSpc>
                <a:spcPts val="3229"/>
              </a:lnSpc>
            </a:pPr>
            <a:r>
              <a:rPr lang="en-US" sz="2646" spc="-10">
                <a:solidFill>
                  <a:srgbClr val="FFFFFF"/>
                </a:solidFill>
                <a:latin typeface="Poppins"/>
              </a:rPr>
              <a:t>Peu ou pas d’urgence</a:t>
            </a:r>
          </a:p>
        </p:txBody>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bg>
      <p:bgPr>
        <a:solidFill>
          <a:srgbClr val="B1D4E0"/>
        </a:solidFill>
      </p:bgPr>
    </p:bg>
    <p:spTree>
      <p:nvGrpSpPr>
        <p:cNvPr id="1" name=""/>
        <p:cNvGrpSpPr/>
        <p:nvPr/>
      </p:nvGrpSpPr>
      <p:grpSpPr>
        <a:xfrm>
          <a:off x="0" y="0"/>
          <a:ext cx="0" cy="0"/>
          <a:chOff x="0" y="0"/>
          <a:chExt cx="0" cy="0"/>
        </a:xfrm>
      </p:grpSpPr>
      <p:sp>
        <p:nvSpPr>
          <p:cNvPr name="Freeform 2" id="2"/>
          <p:cNvSpPr/>
          <p:nvPr/>
        </p:nvSpPr>
        <p:spPr>
          <a:xfrm flipH="true" flipV="false" rot="0">
            <a:off x="-1586925" y="6804899"/>
            <a:ext cx="4214413" cy="4114800"/>
          </a:xfrm>
          <a:custGeom>
            <a:avLst/>
            <a:gdLst/>
            <a:ahLst/>
            <a:cxnLst/>
            <a:rect r="r" b="b" t="t" l="l"/>
            <a:pathLst>
              <a:path h="4114800" w="4214413">
                <a:moveTo>
                  <a:pt x="4214413" y="0"/>
                </a:moveTo>
                <a:lnTo>
                  <a:pt x="0" y="0"/>
                </a:lnTo>
                <a:lnTo>
                  <a:pt x="0" y="4114800"/>
                </a:lnTo>
                <a:lnTo>
                  <a:pt x="4214413" y="4114800"/>
                </a:lnTo>
                <a:lnTo>
                  <a:pt x="4214413"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3" id="3"/>
          <p:cNvGrpSpPr/>
          <p:nvPr/>
        </p:nvGrpSpPr>
        <p:grpSpPr>
          <a:xfrm rot="0">
            <a:off x="1028700" y="7196859"/>
            <a:ext cx="16230600" cy="2061441"/>
            <a:chOff x="0" y="0"/>
            <a:chExt cx="4274726" cy="542931"/>
          </a:xfrm>
        </p:grpSpPr>
        <p:sp>
          <p:nvSpPr>
            <p:cNvPr name="Freeform 4" id="4"/>
            <p:cNvSpPr/>
            <p:nvPr/>
          </p:nvSpPr>
          <p:spPr>
            <a:xfrm flipH="false" flipV="false" rot="0">
              <a:off x="0" y="0"/>
              <a:ext cx="4274726" cy="542931"/>
            </a:xfrm>
            <a:custGeom>
              <a:avLst/>
              <a:gdLst/>
              <a:ahLst/>
              <a:cxnLst/>
              <a:rect r="r" b="b" t="t" l="l"/>
              <a:pathLst>
                <a:path h="542931" w="4274726">
                  <a:moveTo>
                    <a:pt x="24327" y="0"/>
                  </a:moveTo>
                  <a:lnTo>
                    <a:pt x="4250399" y="0"/>
                  </a:lnTo>
                  <a:cubicBezTo>
                    <a:pt x="4263834" y="0"/>
                    <a:pt x="4274726" y="10891"/>
                    <a:pt x="4274726" y="24327"/>
                  </a:cubicBezTo>
                  <a:lnTo>
                    <a:pt x="4274726" y="518604"/>
                  </a:lnTo>
                  <a:cubicBezTo>
                    <a:pt x="4274726" y="532039"/>
                    <a:pt x="4263834" y="542931"/>
                    <a:pt x="4250399" y="542931"/>
                  </a:cubicBezTo>
                  <a:lnTo>
                    <a:pt x="24327" y="542931"/>
                  </a:lnTo>
                  <a:cubicBezTo>
                    <a:pt x="10891" y="542931"/>
                    <a:pt x="0" y="532039"/>
                    <a:pt x="0" y="518604"/>
                  </a:cubicBezTo>
                  <a:lnTo>
                    <a:pt x="0" y="24327"/>
                  </a:lnTo>
                  <a:cubicBezTo>
                    <a:pt x="0" y="10891"/>
                    <a:pt x="10891" y="0"/>
                    <a:pt x="24327" y="0"/>
                  </a:cubicBezTo>
                  <a:close/>
                </a:path>
              </a:pathLst>
            </a:custGeom>
            <a:solidFill>
              <a:srgbClr val="2A1E50"/>
            </a:solidFill>
          </p:spPr>
        </p:sp>
        <p:sp>
          <p:nvSpPr>
            <p:cNvPr name="TextBox 5" id="5"/>
            <p:cNvSpPr txBox="true"/>
            <p:nvPr/>
          </p:nvSpPr>
          <p:spPr>
            <a:xfrm>
              <a:off x="0" y="-38100"/>
              <a:ext cx="812800" cy="850900"/>
            </a:xfrm>
            <a:prstGeom prst="rect">
              <a:avLst/>
            </a:prstGeom>
          </p:spPr>
          <p:txBody>
            <a:bodyPr anchor="ctr" rtlCol="false" tIns="50800" lIns="50800" bIns="50800" rIns="50800"/>
            <a:lstStyle/>
            <a:p>
              <a:pPr algn="ctr">
                <a:lnSpc>
                  <a:spcPts val="2659"/>
                </a:lnSpc>
                <a:spcBef>
                  <a:spcPct val="0"/>
                </a:spcBef>
              </a:pPr>
            </a:p>
          </p:txBody>
        </p:sp>
      </p:grpSp>
      <p:grpSp>
        <p:nvGrpSpPr>
          <p:cNvPr name="Group 6" id="6"/>
          <p:cNvGrpSpPr/>
          <p:nvPr/>
        </p:nvGrpSpPr>
        <p:grpSpPr>
          <a:xfrm rot="0">
            <a:off x="1028700" y="1028700"/>
            <a:ext cx="11993840" cy="5891934"/>
            <a:chOff x="0" y="0"/>
            <a:chExt cx="3158871" cy="1551785"/>
          </a:xfrm>
        </p:grpSpPr>
        <p:sp>
          <p:nvSpPr>
            <p:cNvPr name="Freeform 7" id="7"/>
            <p:cNvSpPr/>
            <p:nvPr/>
          </p:nvSpPr>
          <p:spPr>
            <a:xfrm flipH="false" flipV="false" rot="0">
              <a:off x="0" y="0"/>
              <a:ext cx="3158871" cy="1551785"/>
            </a:xfrm>
            <a:custGeom>
              <a:avLst/>
              <a:gdLst/>
              <a:ahLst/>
              <a:cxnLst/>
              <a:rect r="r" b="b" t="t" l="l"/>
              <a:pathLst>
                <a:path h="1551785" w="3158871">
                  <a:moveTo>
                    <a:pt x="32920" y="0"/>
                  </a:moveTo>
                  <a:lnTo>
                    <a:pt x="3125951" y="0"/>
                  </a:lnTo>
                  <a:cubicBezTo>
                    <a:pt x="3134682" y="0"/>
                    <a:pt x="3143056" y="3468"/>
                    <a:pt x="3149229" y="9642"/>
                  </a:cubicBezTo>
                  <a:cubicBezTo>
                    <a:pt x="3155403" y="15816"/>
                    <a:pt x="3158871" y="24189"/>
                    <a:pt x="3158871" y="32920"/>
                  </a:cubicBezTo>
                  <a:lnTo>
                    <a:pt x="3158871" y="1518865"/>
                  </a:lnTo>
                  <a:cubicBezTo>
                    <a:pt x="3158871" y="1537046"/>
                    <a:pt x="3144133" y="1551785"/>
                    <a:pt x="3125951" y="1551785"/>
                  </a:cubicBezTo>
                  <a:lnTo>
                    <a:pt x="32920" y="1551785"/>
                  </a:lnTo>
                  <a:cubicBezTo>
                    <a:pt x="14739" y="1551785"/>
                    <a:pt x="0" y="1537046"/>
                    <a:pt x="0" y="1518865"/>
                  </a:cubicBezTo>
                  <a:lnTo>
                    <a:pt x="0" y="32920"/>
                  </a:lnTo>
                  <a:cubicBezTo>
                    <a:pt x="0" y="14739"/>
                    <a:pt x="14739" y="0"/>
                    <a:pt x="32920" y="0"/>
                  </a:cubicBezTo>
                  <a:close/>
                </a:path>
              </a:pathLst>
            </a:custGeom>
            <a:solidFill>
              <a:srgbClr val="2A1E50"/>
            </a:solidFill>
          </p:spPr>
        </p:sp>
        <p:sp>
          <p:nvSpPr>
            <p:cNvPr name="TextBox 8" id="8"/>
            <p:cNvSpPr txBox="true"/>
            <p:nvPr/>
          </p:nvSpPr>
          <p:spPr>
            <a:xfrm>
              <a:off x="0" y="-38100"/>
              <a:ext cx="812800" cy="850900"/>
            </a:xfrm>
            <a:prstGeom prst="rect">
              <a:avLst/>
            </a:prstGeom>
          </p:spPr>
          <p:txBody>
            <a:bodyPr anchor="ctr" rtlCol="false" tIns="50800" lIns="50800" bIns="50800" rIns="50800"/>
            <a:lstStyle/>
            <a:p>
              <a:pPr algn="ctr">
                <a:lnSpc>
                  <a:spcPts val="2659"/>
                </a:lnSpc>
                <a:spcBef>
                  <a:spcPct val="0"/>
                </a:spcBef>
              </a:pPr>
            </a:p>
          </p:txBody>
        </p:sp>
      </p:grpSp>
      <p:sp>
        <p:nvSpPr>
          <p:cNvPr name="Freeform 9" id="9"/>
          <p:cNvSpPr/>
          <p:nvPr/>
        </p:nvSpPr>
        <p:spPr>
          <a:xfrm flipH="false" flipV="false" rot="1069944">
            <a:off x="14151115" y="111062"/>
            <a:ext cx="4103258" cy="1835275"/>
          </a:xfrm>
          <a:custGeom>
            <a:avLst/>
            <a:gdLst/>
            <a:ahLst/>
            <a:cxnLst/>
            <a:rect r="r" b="b" t="t" l="l"/>
            <a:pathLst>
              <a:path h="1835275" w="4103258">
                <a:moveTo>
                  <a:pt x="0" y="0"/>
                </a:moveTo>
                <a:lnTo>
                  <a:pt x="4103258" y="0"/>
                </a:lnTo>
                <a:lnTo>
                  <a:pt x="4103258" y="1835276"/>
                </a:lnTo>
                <a:lnTo>
                  <a:pt x="0" y="1835276"/>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nvGrpSpPr>
          <p:cNvPr name="Group 10" id="10"/>
          <p:cNvGrpSpPr/>
          <p:nvPr/>
        </p:nvGrpSpPr>
        <p:grpSpPr>
          <a:xfrm rot="0">
            <a:off x="1433730" y="463331"/>
            <a:ext cx="8951021" cy="1303966"/>
            <a:chOff x="0" y="0"/>
            <a:chExt cx="15351581" cy="2236386"/>
          </a:xfrm>
        </p:grpSpPr>
        <p:sp>
          <p:nvSpPr>
            <p:cNvPr name="Freeform 11" id="11"/>
            <p:cNvSpPr/>
            <p:nvPr/>
          </p:nvSpPr>
          <p:spPr>
            <a:xfrm flipH="false" flipV="false" rot="0">
              <a:off x="12700" y="12700"/>
              <a:ext cx="15326181" cy="2210986"/>
            </a:xfrm>
            <a:custGeom>
              <a:avLst/>
              <a:gdLst/>
              <a:ahLst/>
              <a:cxnLst/>
              <a:rect r="r" b="b" t="t" l="l"/>
              <a:pathLst>
                <a:path h="2210986" w="15326181">
                  <a:moveTo>
                    <a:pt x="14369236" y="2210986"/>
                  </a:moveTo>
                  <a:lnTo>
                    <a:pt x="956945" y="2210986"/>
                  </a:lnTo>
                  <a:cubicBezTo>
                    <a:pt x="428371" y="2210986"/>
                    <a:pt x="0" y="1782488"/>
                    <a:pt x="0" y="1105493"/>
                  </a:cubicBezTo>
                  <a:cubicBezTo>
                    <a:pt x="0" y="428371"/>
                    <a:pt x="428371" y="0"/>
                    <a:pt x="956945" y="0"/>
                  </a:cubicBezTo>
                  <a:lnTo>
                    <a:pt x="14369236" y="0"/>
                  </a:lnTo>
                  <a:cubicBezTo>
                    <a:pt x="14897683" y="0"/>
                    <a:pt x="15326181" y="428371"/>
                    <a:pt x="15326181" y="1105493"/>
                  </a:cubicBezTo>
                  <a:cubicBezTo>
                    <a:pt x="15326181" y="1782488"/>
                    <a:pt x="14897683" y="2210986"/>
                    <a:pt x="14369236" y="2210986"/>
                  </a:cubicBezTo>
                  <a:close/>
                </a:path>
              </a:pathLst>
            </a:custGeom>
            <a:solidFill>
              <a:srgbClr val="FFFFFF"/>
            </a:solidFill>
          </p:spPr>
        </p:sp>
        <p:sp>
          <p:nvSpPr>
            <p:cNvPr name="Freeform 12" id="12"/>
            <p:cNvSpPr/>
            <p:nvPr/>
          </p:nvSpPr>
          <p:spPr>
            <a:xfrm flipH="false" flipV="false" rot="0">
              <a:off x="0" y="0"/>
              <a:ext cx="15351581" cy="2236386"/>
            </a:xfrm>
            <a:custGeom>
              <a:avLst/>
              <a:gdLst/>
              <a:ahLst/>
              <a:cxnLst/>
              <a:rect r="r" b="b" t="t" l="l"/>
              <a:pathLst>
                <a:path h="2236386" w="15351581">
                  <a:moveTo>
                    <a:pt x="14381936" y="0"/>
                  </a:moveTo>
                  <a:lnTo>
                    <a:pt x="969645" y="0"/>
                  </a:lnTo>
                  <a:cubicBezTo>
                    <a:pt x="434975" y="0"/>
                    <a:pt x="0" y="434975"/>
                    <a:pt x="0" y="1118193"/>
                  </a:cubicBezTo>
                  <a:cubicBezTo>
                    <a:pt x="0" y="1801411"/>
                    <a:pt x="434975" y="2236386"/>
                    <a:pt x="969645" y="2236386"/>
                  </a:cubicBezTo>
                  <a:lnTo>
                    <a:pt x="14381936" y="2236386"/>
                  </a:lnTo>
                  <a:cubicBezTo>
                    <a:pt x="14916606" y="2236386"/>
                    <a:pt x="15351581" y="1801411"/>
                    <a:pt x="15351581" y="1118193"/>
                  </a:cubicBezTo>
                  <a:cubicBezTo>
                    <a:pt x="15351581" y="434975"/>
                    <a:pt x="14916606" y="0"/>
                    <a:pt x="14381936" y="0"/>
                  </a:cubicBezTo>
                  <a:close/>
                  <a:moveTo>
                    <a:pt x="14381936" y="2210986"/>
                  </a:moveTo>
                  <a:lnTo>
                    <a:pt x="969645" y="2210986"/>
                  </a:lnTo>
                  <a:cubicBezTo>
                    <a:pt x="448945" y="2210986"/>
                    <a:pt x="25400" y="1787441"/>
                    <a:pt x="25400" y="1118193"/>
                  </a:cubicBezTo>
                  <a:cubicBezTo>
                    <a:pt x="25400" y="448945"/>
                    <a:pt x="448945" y="25400"/>
                    <a:pt x="969645" y="25400"/>
                  </a:cubicBezTo>
                  <a:lnTo>
                    <a:pt x="14381936" y="25400"/>
                  </a:lnTo>
                  <a:cubicBezTo>
                    <a:pt x="14902636" y="25400"/>
                    <a:pt x="15326181" y="448945"/>
                    <a:pt x="15326181" y="1118193"/>
                  </a:cubicBezTo>
                  <a:cubicBezTo>
                    <a:pt x="15326181" y="1787441"/>
                    <a:pt x="14902636" y="2210986"/>
                    <a:pt x="14381936" y="2210986"/>
                  </a:cubicBezTo>
                  <a:close/>
                </a:path>
              </a:pathLst>
            </a:custGeom>
            <a:solidFill>
              <a:srgbClr val="2A1E50"/>
            </a:solidFill>
          </p:spPr>
        </p:sp>
      </p:grpSp>
      <p:sp>
        <p:nvSpPr>
          <p:cNvPr name="TextBox 13" id="13"/>
          <p:cNvSpPr txBox="true"/>
          <p:nvPr/>
        </p:nvSpPr>
        <p:spPr>
          <a:xfrm rot="0">
            <a:off x="2391392" y="850011"/>
            <a:ext cx="8144605" cy="625855"/>
          </a:xfrm>
          <a:prstGeom prst="rect">
            <a:avLst/>
          </a:prstGeom>
        </p:spPr>
        <p:txBody>
          <a:bodyPr anchor="t" rtlCol="false" tIns="0" lIns="0" bIns="0" rIns="0">
            <a:spAutoFit/>
          </a:bodyPr>
          <a:lstStyle/>
          <a:p>
            <a:pPr algn="ctr">
              <a:lnSpc>
                <a:spcPts val="4511"/>
              </a:lnSpc>
            </a:pPr>
            <a:r>
              <a:rPr lang="en-US" sz="4699">
                <a:solidFill>
                  <a:srgbClr val="DBB660"/>
                </a:solidFill>
                <a:latin typeface="Moonlight Bold"/>
              </a:rPr>
              <a:t>ATTENTES ET IMAGINAIRES DU SOIN</a:t>
            </a:r>
          </a:p>
        </p:txBody>
      </p:sp>
      <p:grpSp>
        <p:nvGrpSpPr>
          <p:cNvPr name="Group 14" id="14"/>
          <p:cNvGrpSpPr>
            <a:grpSpLocks noChangeAspect="true"/>
          </p:cNvGrpSpPr>
          <p:nvPr/>
        </p:nvGrpSpPr>
        <p:grpSpPr>
          <a:xfrm rot="0">
            <a:off x="13344435" y="1320130"/>
            <a:ext cx="4440414" cy="4877654"/>
            <a:chOff x="0" y="0"/>
            <a:chExt cx="5803900" cy="6375400"/>
          </a:xfrm>
        </p:grpSpPr>
        <p:sp>
          <p:nvSpPr>
            <p:cNvPr name="Freeform 15" id="15"/>
            <p:cNvSpPr/>
            <p:nvPr/>
          </p:nvSpPr>
          <p:spPr>
            <a:xfrm flipH="false" flipV="false" rot="0">
              <a:off x="12700" y="12700"/>
              <a:ext cx="5778500" cy="6350000"/>
            </a:xfrm>
            <a:custGeom>
              <a:avLst/>
              <a:gdLst/>
              <a:ahLst/>
              <a:cxnLst/>
              <a:rect r="r" b="b" t="t" l="l"/>
              <a:pathLst>
                <a:path h="6350000" w="5778500">
                  <a:moveTo>
                    <a:pt x="2889250" y="0"/>
                  </a:moveTo>
                  <a:cubicBezTo>
                    <a:pt x="1258570" y="0"/>
                    <a:pt x="0" y="1144270"/>
                    <a:pt x="0" y="2917190"/>
                  </a:cubicBezTo>
                  <a:cubicBezTo>
                    <a:pt x="0" y="4175760"/>
                    <a:pt x="0" y="6350000"/>
                    <a:pt x="0" y="6350000"/>
                  </a:cubicBezTo>
                  <a:lnTo>
                    <a:pt x="2889250" y="6350000"/>
                  </a:lnTo>
                  <a:lnTo>
                    <a:pt x="5778500" y="6350000"/>
                  </a:lnTo>
                  <a:cubicBezTo>
                    <a:pt x="5778500" y="6350000"/>
                    <a:pt x="5778500" y="4175760"/>
                    <a:pt x="5778500" y="2917190"/>
                  </a:cubicBezTo>
                  <a:cubicBezTo>
                    <a:pt x="5778500" y="1144270"/>
                    <a:pt x="4519930" y="0"/>
                    <a:pt x="2889250" y="0"/>
                  </a:cubicBezTo>
                  <a:close/>
                </a:path>
              </a:pathLst>
            </a:custGeom>
            <a:blipFill>
              <a:blip r:embed="rId7"/>
              <a:stretch>
                <a:fillRect l="-4945" t="0" r="-4945" b="0"/>
              </a:stretch>
            </a:blipFill>
          </p:spPr>
        </p:sp>
        <p:sp>
          <p:nvSpPr>
            <p:cNvPr name="Freeform 16" id="16"/>
            <p:cNvSpPr/>
            <p:nvPr/>
          </p:nvSpPr>
          <p:spPr>
            <a:xfrm flipH="false" flipV="false" rot="0">
              <a:off x="0" y="0"/>
              <a:ext cx="5803900" cy="6375400"/>
            </a:xfrm>
            <a:custGeom>
              <a:avLst/>
              <a:gdLst/>
              <a:ahLst/>
              <a:cxnLst/>
              <a:rect r="r" b="b" t="t" l="l"/>
              <a:pathLst>
                <a:path h="6375400" w="5803900">
                  <a:moveTo>
                    <a:pt x="5803900" y="6375400"/>
                  </a:moveTo>
                  <a:lnTo>
                    <a:pt x="0" y="6375400"/>
                  </a:lnTo>
                  <a:lnTo>
                    <a:pt x="0" y="2929890"/>
                  </a:lnTo>
                  <a:cubicBezTo>
                    <a:pt x="0" y="2495550"/>
                    <a:pt x="74930" y="2089150"/>
                    <a:pt x="223520" y="1720850"/>
                  </a:cubicBezTo>
                  <a:cubicBezTo>
                    <a:pt x="365760" y="1367790"/>
                    <a:pt x="571500" y="1056640"/>
                    <a:pt x="836930" y="797560"/>
                  </a:cubicBezTo>
                  <a:cubicBezTo>
                    <a:pt x="1361440" y="283210"/>
                    <a:pt x="2095500" y="0"/>
                    <a:pt x="2901950" y="0"/>
                  </a:cubicBezTo>
                  <a:cubicBezTo>
                    <a:pt x="3708400" y="0"/>
                    <a:pt x="4441190" y="283210"/>
                    <a:pt x="4966970" y="797560"/>
                  </a:cubicBezTo>
                  <a:cubicBezTo>
                    <a:pt x="5232400" y="1056640"/>
                    <a:pt x="5438140" y="1367790"/>
                    <a:pt x="5580380" y="1722120"/>
                  </a:cubicBezTo>
                  <a:cubicBezTo>
                    <a:pt x="5728970" y="2090420"/>
                    <a:pt x="5803900" y="2496820"/>
                    <a:pt x="5803900" y="2931160"/>
                  </a:cubicBezTo>
                  <a:lnTo>
                    <a:pt x="5803900" y="6375400"/>
                  </a:lnTo>
                  <a:close/>
                  <a:moveTo>
                    <a:pt x="25400" y="6350000"/>
                  </a:moveTo>
                  <a:lnTo>
                    <a:pt x="5778500" y="6350000"/>
                  </a:lnTo>
                  <a:lnTo>
                    <a:pt x="5778500" y="2929890"/>
                  </a:lnTo>
                  <a:cubicBezTo>
                    <a:pt x="5778500" y="2499360"/>
                    <a:pt x="5703570" y="2095500"/>
                    <a:pt x="5557520" y="1731010"/>
                  </a:cubicBezTo>
                  <a:cubicBezTo>
                    <a:pt x="5416550" y="1380490"/>
                    <a:pt x="5212080" y="1073150"/>
                    <a:pt x="4949190" y="815340"/>
                  </a:cubicBezTo>
                  <a:cubicBezTo>
                    <a:pt x="4428490" y="306070"/>
                    <a:pt x="3700780" y="25400"/>
                    <a:pt x="2901950" y="25400"/>
                  </a:cubicBezTo>
                  <a:cubicBezTo>
                    <a:pt x="2103120" y="25400"/>
                    <a:pt x="1375410" y="306070"/>
                    <a:pt x="854710" y="815340"/>
                  </a:cubicBezTo>
                  <a:cubicBezTo>
                    <a:pt x="591820" y="1071880"/>
                    <a:pt x="387350" y="1380490"/>
                    <a:pt x="246380" y="1731010"/>
                  </a:cubicBezTo>
                  <a:cubicBezTo>
                    <a:pt x="100330" y="2095500"/>
                    <a:pt x="25400" y="2499360"/>
                    <a:pt x="25400" y="2929890"/>
                  </a:cubicBezTo>
                  <a:lnTo>
                    <a:pt x="25400" y="6350000"/>
                  </a:lnTo>
                  <a:close/>
                </a:path>
              </a:pathLst>
            </a:custGeom>
            <a:solidFill>
              <a:srgbClr val="2A1E50"/>
            </a:solidFill>
          </p:spPr>
        </p:sp>
      </p:grpSp>
      <p:grpSp>
        <p:nvGrpSpPr>
          <p:cNvPr name="Group 17" id="17"/>
          <p:cNvGrpSpPr/>
          <p:nvPr/>
        </p:nvGrpSpPr>
        <p:grpSpPr>
          <a:xfrm rot="0">
            <a:off x="14158422" y="5606268"/>
            <a:ext cx="2812442" cy="1314367"/>
            <a:chOff x="0" y="0"/>
            <a:chExt cx="3749923" cy="1752489"/>
          </a:xfrm>
        </p:grpSpPr>
        <p:grpSp>
          <p:nvGrpSpPr>
            <p:cNvPr name="Group 18" id="18"/>
            <p:cNvGrpSpPr/>
            <p:nvPr/>
          </p:nvGrpSpPr>
          <p:grpSpPr>
            <a:xfrm rot="0">
              <a:off x="0" y="0"/>
              <a:ext cx="3749923" cy="1752489"/>
              <a:chOff x="0" y="0"/>
              <a:chExt cx="4149634" cy="1939290"/>
            </a:xfrm>
          </p:grpSpPr>
          <p:sp>
            <p:nvSpPr>
              <p:cNvPr name="Freeform 19" id="19"/>
              <p:cNvSpPr/>
              <p:nvPr/>
            </p:nvSpPr>
            <p:spPr>
              <a:xfrm flipH="false" flipV="false" rot="0">
                <a:off x="12700" y="12700"/>
                <a:ext cx="4124234" cy="1913890"/>
              </a:xfrm>
              <a:custGeom>
                <a:avLst/>
                <a:gdLst/>
                <a:ahLst/>
                <a:cxnLst/>
                <a:rect r="r" b="b" t="t" l="l"/>
                <a:pathLst>
                  <a:path h="1913890" w="4124234">
                    <a:moveTo>
                      <a:pt x="3167289" y="1913890"/>
                    </a:moveTo>
                    <a:lnTo>
                      <a:pt x="956945" y="1913890"/>
                    </a:lnTo>
                    <a:cubicBezTo>
                      <a:pt x="428371" y="1913890"/>
                      <a:pt x="0" y="1485392"/>
                      <a:pt x="0" y="956945"/>
                    </a:cubicBezTo>
                    <a:cubicBezTo>
                      <a:pt x="0" y="428371"/>
                      <a:pt x="428371" y="0"/>
                      <a:pt x="956945" y="0"/>
                    </a:cubicBezTo>
                    <a:lnTo>
                      <a:pt x="3167289" y="0"/>
                    </a:lnTo>
                    <a:cubicBezTo>
                      <a:pt x="3695736" y="0"/>
                      <a:pt x="4124234" y="428371"/>
                      <a:pt x="4124234" y="956945"/>
                    </a:cubicBezTo>
                    <a:cubicBezTo>
                      <a:pt x="4124234" y="1485392"/>
                      <a:pt x="3695736" y="1913890"/>
                      <a:pt x="3167289" y="1913890"/>
                    </a:cubicBezTo>
                    <a:close/>
                  </a:path>
                </a:pathLst>
              </a:custGeom>
              <a:solidFill>
                <a:srgbClr val="2A1E50"/>
              </a:solidFill>
            </p:spPr>
          </p:sp>
          <p:sp>
            <p:nvSpPr>
              <p:cNvPr name="Freeform 20" id="20"/>
              <p:cNvSpPr/>
              <p:nvPr/>
            </p:nvSpPr>
            <p:spPr>
              <a:xfrm flipH="false" flipV="false" rot="0">
                <a:off x="0" y="0"/>
                <a:ext cx="4149634" cy="1939290"/>
              </a:xfrm>
              <a:custGeom>
                <a:avLst/>
                <a:gdLst/>
                <a:ahLst/>
                <a:cxnLst/>
                <a:rect r="r" b="b" t="t" l="l"/>
                <a:pathLst>
                  <a:path h="1939290" w="4149634">
                    <a:moveTo>
                      <a:pt x="3179989" y="0"/>
                    </a:moveTo>
                    <a:lnTo>
                      <a:pt x="969645" y="0"/>
                    </a:lnTo>
                    <a:cubicBezTo>
                      <a:pt x="434975" y="0"/>
                      <a:pt x="0" y="434975"/>
                      <a:pt x="0" y="969645"/>
                    </a:cubicBezTo>
                    <a:cubicBezTo>
                      <a:pt x="0" y="1504315"/>
                      <a:pt x="434975" y="1939290"/>
                      <a:pt x="969645" y="1939290"/>
                    </a:cubicBezTo>
                    <a:lnTo>
                      <a:pt x="3179989" y="1939290"/>
                    </a:lnTo>
                    <a:cubicBezTo>
                      <a:pt x="3714659" y="1939290"/>
                      <a:pt x="4149634" y="1504315"/>
                      <a:pt x="4149634" y="969645"/>
                    </a:cubicBezTo>
                    <a:cubicBezTo>
                      <a:pt x="4149634" y="434975"/>
                      <a:pt x="3714659" y="0"/>
                      <a:pt x="3179989" y="0"/>
                    </a:cubicBezTo>
                    <a:close/>
                    <a:moveTo>
                      <a:pt x="3179989" y="1913890"/>
                    </a:moveTo>
                    <a:lnTo>
                      <a:pt x="969645" y="1913890"/>
                    </a:lnTo>
                    <a:cubicBezTo>
                      <a:pt x="448945" y="1913890"/>
                      <a:pt x="25400" y="1490345"/>
                      <a:pt x="25400" y="969645"/>
                    </a:cubicBezTo>
                    <a:cubicBezTo>
                      <a:pt x="25400" y="448945"/>
                      <a:pt x="448945" y="25400"/>
                      <a:pt x="969645" y="25400"/>
                    </a:cubicBezTo>
                    <a:lnTo>
                      <a:pt x="3179989" y="25400"/>
                    </a:lnTo>
                    <a:cubicBezTo>
                      <a:pt x="3700689" y="25400"/>
                      <a:pt x="4124234" y="448945"/>
                      <a:pt x="4124234" y="969645"/>
                    </a:cubicBezTo>
                    <a:cubicBezTo>
                      <a:pt x="4124234" y="1490345"/>
                      <a:pt x="3700689" y="1913890"/>
                      <a:pt x="3179989" y="1913890"/>
                    </a:cubicBezTo>
                    <a:close/>
                  </a:path>
                </a:pathLst>
              </a:custGeom>
              <a:solidFill>
                <a:srgbClr val="2A1E50"/>
              </a:solidFill>
            </p:spPr>
          </p:sp>
        </p:grpSp>
        <p:sp>
          <p:nvSpPr>
            <p:cNvPr name="TextBox 21" id="21"/>
            <p:cNvSpPr txBox="true"/>
            <p:nvPr/>
          </p:nvSpPr>
          <p:spPr>
            <a:xfrm rot="0">
              <a:off x="556526" y="586126"/>
              <a:ext cx="2636872" cy="618337"/>
            </a:xfrm>
            <a:prstGeom prst="rect">
              <a:avLst/>
            </a:prstGeom>
          </p:spPr>
          <p:txBody>
            <a:bodyPr anchor="t" rtlCol="false" tIns="0" lIns="0" bIns="0" rIns="0">
              <a:spAutoFit/>
            </a:bodyPr>
            <a:lstStyle/>
            <a:p>
              <a:pPr algn="ctr">
                <a:lnSpc>
                  <a:spcPts val="3254"/>
                </a:lnSpc>
              </a:pPr>
              <a:r>
                <a:rPr lang="en-US" sz="3254" spc="-32">
                  <a:solidFill>
                    <a:srgbClr val="FFFFFF"/>
                  </a:solidFill>
                  <a:latin typeface="Poppins Bold"/>
                </a:rPr>
                <a:t>Marius</a:t>
              </a:r>
            </a:p>
          </p:txBody>
        </p:sp>
      </p:grpSp>
      <p:grpSp>
        <p:nvGrpSpPr>
          <p:cNvPr name="Group 22" id="22"/>
          <p:cNvGrpSpPr/>
          <p:nvPr/>
        </p:nvGrpSpPr>
        <p:grpSpPr>
          <a:xfrm rot="0">
            <a:off x="1562480" y="560451"/>
            <a:ext cx="1109724" cy="1109724"/>
            <a:chOff x="0" y="0"/>
            <a:chExt cx="812800" cy="812800"/>
          </a:xfrm>
        </p:grpSpPr>
        <p:sp>
          <p:nvSpPr>
            <p:cNvPr name="Freeform 23" id="2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solidFill>
            <a:ln w="38100" cap="sq">
              <a:solidFill>
                <a:srgbClr val="FFFFFF"/>
              </a:solidFill>
              <a:prstDash val="solid"/>
              <a:miter/>
            </a:ln>
          </p:spPr>
        </p:sp>
        <p:sp>
          <p:nvSpPr>
            <p:cNvPr name="TextBox 24" id="24"/>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25" id="25"/>
          <p:cNvSpPr txBox="true"/>
          <p:nvPr/>
        </p:nvSpPr>
        <p:spPr>
          <a:xfrm rot="0">
            <a:off x="1843293" y="907503"/>
            <a:ext cx="548100" cy="413385"/>
          </a:xfrm>
          <a:prstGeom prst="rect">
            <a:avLst/>
          </a:prstGeom>
        </p:spPr>
        <p:txBody>
          <a:bodyPr anchor="t" rtlCol="false" tIns="0" lIns="0" bIns="0" rIns="0">
            <a:spAutoFit/>
          </a:bodyPr>
          <a:lstStyle/>
          <a:p>
            <a:pPr algn="ctr" marL="0" indent="0" lvl="0">
              <a:lnSpc>
                <a:spcPts val="2789"/>
              </a:lnSpc>
            </a:pPr>
            <a:r>
              <a:rPr lang="en-US" sz="3099" spc="-30">
                <a:solidFill>
                  <a:srgbClr val="FFFFFF"/>
                </a:solidFill>
                <a:latin typeface="Poppins"/>
              </a:rPr>
              <a:t>2</a:t>
            </a:r>
          </a:p>
        </p:txBody>
      </p:sp>
      <p:sp>
        <p:nvSpPr>
          <p:cNvPr name="TextBox 26" id="26"/>
          <p:cNvSpPr txBox="true"/>
          <p:nvPr/>
        </p:nvSpPr>
        <p:spPr>
          <a:xfrm rot="0">
            <a:off x="1409885" y="1807402"/>
            <a:ext cx="11231471" cy="4996020"/>
          </a:xfrm>
          <a:prstGeom prst="rect">
            <a:avLst/>
          </a:prstGeom>
        </p:spPr>
        <p:txBody>
          <a:bodyPr anchor="t" rtlCol="false" tIns="0" lIns="0" bIns="0" rIns="0">
            <a:spAutoFit/>
          </a:bodyPr>
          <a:lstStyle/>
          <a:p>
            <a:pPr algn="just">
              <a:lnSpc>
                <a:spcPts val="4387"/>
              </a:lnSpc>
            </a:pPr>
            <a:r>
              <a:rPr lang="en-US" sz="3626">
                <a:solidFill>
                  <a:srgbClr val="FFFFFF"/>
                </a:solidFill>
                <a:latin typeface="Poppins"/>
              </a:rPr>
              <a:t>“Je pense qu’on est parti pour une </a:t>
            </a:r>
            <a:r>
              <a:rPr lang="en-US" sz="3626">
                <a:solidFill>
                  <a:srgbClr val="FFFFFF"/>
                </a:solidFill>
                <a:latin typeface="Poppins Bold"/>
              </a:rPr>
              <a:t>grande période</a:t>
            </a:r>
            <a:r>
              <a:rPr lang="en-US" sz="3626">
                <a:solidFill>
                  <a:srgbClr val="FFFFFF"/>
                </a:solidFill>
                <a:latin typeface="Poppins"/>
              </a:rPr>
              <a:t> parce que travailler sur un trauma ça va prendre longtemps, et alors il faudra voir aussi la </a:t>
            </a:r>
            <a:r>
              <a:rPr lang="en-US" sz="3626">
                <a:solidFill>
                  <a:srgbClr val="FFFFFF"/>
                </a:solidFill>
                <a:latin typeface="Poppins Bold"/>
              </a:rPr>
              <a:t>réceptivité</a:t>
            </a:r>
            <a:r>
              <a:rPr lang="en-US" sz="3626">
                <a:solidFill>
                  <a:srgbClr val="FFFFFF"/>
                </a:solidFill>
                <a:latin typeface="Poppins"/>
              </a:rPr>
              <a:t> de ma fille, ça ça dépendra d’elle. Parce que quand on travaille sur un trauma, ça réveille des souvenirs anciens et ça doit être… Je ne sais pas, il faudra qu’on en parle avec le psychiatre avant de commencer quoi que ce soit”.</a:t>
            </a:r>
          </a:p>
        </p:txBody>
      </p:sp>
      <p:grpSp>
        <p:nvGrpSpPr>
          <p:cNvPr name="Group 27" id="27"/>
          <p:cNvGrpSpPr/>
          <p:nvPr/>
        </p:nvGrpSpPr>
        <p:grpSpPr>
          <a:xfrm rot="0">
            <a:off x="1562480" y="7672717"/>
            <a:ext cx="1109724" cy="1109724"/>
            <a:chOff x="0" y="0"/>
            <a:chExt cx="812800" cy="812800"/>
          </a:xfrm>
        </p:grpSpPr>
        <p:sp>
          <p:nvSpPr>
            <p:cNvPr name="Freeform 28" id="2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29" id="29"/>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30" id="30"/>
          <p:cNvSpPr txBox="true"/>
          <p:nvPr/>
        </p:nvSpPr>
        <p:spPr>
          <a:xfrm rot="0">
            <a:off x="1843293" y="8019769"/>
            <a:ext cx="548100" cy="413385"/>
          </a:xfrm>
          <a:prstGeom prst="rect">
            <a:avLst/>
          </a:prstGeom>
        </p:spPr>
        <p:txBody>
          <a:bodyPr anchor="t" rtlCol="false" tIns="0" lIns="0" bIns="0" rIns="0">
            <a:spAutoFit/>
          </a:bodyPr>
          <a:lstStyle/>
          <a:p>
            <a:pPr algn="ctr" marL="0" indent="0" lvl="0">
              <a:lnSpc>
                <a:spcPts val="2789"/>
              </a:lnSpc>
            </a:pPr>
            <a:r>
              <a:rPr lang="en-US" sz="3099" spc="-30">
                <a:solidFill>
                  <a:srgbClr val="FFFFFF"/>
                </a:solidFill>
                <a:latin typeface="Poppins"/>
              </a:rPr>
              <a:t>1</a:t>
            </a:r>
          </a:p>
        </p:txBody>
      </p:sp>
      <p:sp>
        <p:nvSpPr>
          <p:cNvPr name="TextBox 31" id="31"/>
          <p:cNvSpPr txBox="true"/>
          <p:nvPr/>
        </p:nvSpPr>
        <p:spPr>
          <a:xfrm rot="0">
            <a:off x="2806929" y="7590849"/>
            <a:ext cx="4218691" cy="1244887"/>
          </a:xfrm>
          <a:prstGeom prst="rect">
            <a:avLst/>
          </a:prstGeom>
        </p:spPr>
        <p:txBody>
          <a:bodyPr anchor="t" rtlCol="false" tIns="0" lIns="0" bIns="0" rIns="0">
            <a:spAutoFit/>
          </a:bodyPr>
          <a:lstStyle/>
          <a:p>
            <a:pPr algn="just">
              <a:lnSpc>
                <a:spcPts val="3229"/>
              </a:lnSpc>
            </a:pPr>
            <a:r>
              <a:rPr lang="en-US" sz="2646" spc="-10">
                <a:solidFill>
                  <a:srgbClr val="FFFFFF"/>
                </a:solidFill>
                <a:latin typeface="Poppins"/>
              </a:rPr>
              <a:t>Confiance en l’envoyeur</a:t>
            </a:r>
          </a:p>
          <a:p>
            <a:pPr algn="just">
              <a:lnSpc>
                <a:spcPts val="3229"/>
              </a:lnSpc>
            </a:pPr>
            <a:r>
              <a:rPr lang="en-US" sz="2646" spc="-10">
                <a:solidFill>
                  <a:srgbClr val="FFFFFF"/>
                </a:solidFill>
                <a:latin typeface="Poppins"/>
              </a:rPr>
              <a:t>Spécificité du service</a:t>
            </a:r>
          </a:p>
          <a:p>
            <a:pPr algn="just">
              <a:lnSpc>
                <a:spcPts val="3229"/>
              </a:lnSpc>
            </a:pPr>
            <a:r>
              <a:rPr lang="en-US" sz="2646" spc="-10">
                <a:solidFill>
                  <a:srgbClr val="FFFFFF"/>
                </a:solidFill>
                <a:latin typeface="Poppins"/>
              </a:rPr>
              <a:t>Peu ou pas d’urgence</a:t>
            </a:r>
          </a:p>
        </p:txBody>
      </p:sp>
      <p:grpSp>
        <p:nvGrpSpPr>
          <p:cNvPr name="Group 32" id="32"/>
          <p:cNvGrpSpPr/>
          <p:nvPr/>
        </p:nvGrpSpPr>
        <p:grpSpPr>
          <a:xfrm rot="0">
            <a:off x="7025620" y="7726011"/>
            <a:ext cx="1109724" cy="1109724"/>
            <a:chOff x="0" y="0"/>
            <a:chExt cx="812800" cy="812800"/>
          </a:xfrm>
        </p:grpSpPr>
        <p:sp>
          <p:nvSpPr>
            <p:cNvPr name="Freeform 33" id="3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34" id="34"/>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35" id="35"/>
          <p:cNvSpPr txBox="true"/>
          <p:nvPr/>
        </p:nvSpPr>
        <p:spPr>
          <a:xfrm rot="0">
            <a:off x="7306432" y="8073062"/>
            <a:ext cx="548100" cy="413385"/>
          </a:xfrm>
          <a:prstGeom prst="rect">
            <a:avLst/>
          </a:prstGeom>
        </p:spPr>
        <p:txBody>
          <a:bodyPr anchor="t" rtlCol="false" tIns="0" lIns="0" bIns="0" rIns="0">
            <a:spAutoFit/>
          </a:bodyPr>
          <a:lstStyle/>
          <a:p>
            <a:pPr algn="ctr" marL="0" indent="0" lvl="0">
              <a:lnSpc>
                <a:spcPts val="2789"/>
              </a:lnSpc>
            </a:pPr>
            <a:r>
              <a:rPr lang="en-US" sz="3099" spc="-30">
                <a:solidFill>
                  <a:srgbClr val="FFFFFF"/>
                </a:solidFill>
                <a:latin typeface="Poppins"/>
              </a:rPr>
              <a:t>2</a:t>
            </a:r>
          </a:p>
        </p:txBody>
      </p:sp>
      <p:sp>
        <p:nvSpPr>
          <p:cNvPr name="TextBox 36" id="36"/>
          <p:cNvSpPr txBox="true"/>
          <p:nvPr/>
        </p:nvSpPr>
        <p:spPr>
          <a:xfrm rot="0">
            <a:off x="8268694" y="7410610"/>
            <a:ext cx="3786601" cy="1660152"/>
          </a:xfrm>
          <a:prstGeom prst="rect">
            <a:avLst/>
          </a:prstGeom>
        </p:spPr>
        <p:txBody>
          <a:bodyPr anchor="t" rtlCol="false" tIns="0" lIns="0" bIns="0" rIns="0">
            <a:spAutoFit/>
          </a:bodyPr>
          <a:lstStyle/>
          <a:p>
            <a:pPr>
              <a:lnSpc>
                <a:spcPts val="3229"/>
              </a:lnSpc>
            </a:pPr>
            <a:r>
              <a:rPr lang="en-US" sz="2646" spc="-10">
                <a:solidFill>
                  <a:srgbClr val="FFFFFF"/>
                </a:solidFill>
                <a:latin typeface="Poppins"/>
              </a:rPr>
              <a:t>Temps long</a:t>
            </a:r>
          </a:p>
          <a:p>
            <a:pPr>
              <a:lnSpc>
                <a:spcPts val="3229"/>
              </a:lnSpc>
            </a:pPr>
            <a:r>
              <a:rPr lang="en-US" sz="2646" spc="-10">
                <a:solidFill>
                  <a:srgbClr val="FFFFFF"/>
                </a:solidFill>
                <a:latin typeface="Poppins"/>
              </a:rPr>
              <a:t>Connexion avec le.a thérapeute </a:t>
            </a:r>
          </a:p>
          <a:p>
            <a:pPr>
              <a:lnSpc>
                <a:spcPts val="3229"/>
              </a:lnSpc>
            </a:pPr>
            <a:r>
              <a:rPr lang="en-US" sz="2646" spc="-10">
                <a:solidFill>
                  <a:srgbClr val="FFFFFF"/>
                </a:solidFill>
                <a:latin typeface="Poppins"/>
              </a:rPr>
              <a:t>Long parcours de soin</a:t>
            </a:r>
          </a:p>
        </p:txBody>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bg>
      <p:bgPr>
        <a:solidFill>
          <a:srgbClr val="B1D4E0"/>
        </a:solidFill>
      </p:bgPr>
    </p:bg>
    <p:spTree>
      <p:nvGrpSpPr>
        <p:cNvPr id="1" name=""/>
        <p:cNvGrpSpPr/>
        <p:nvPr/>
      </p:nvGrpSpPr>
      <p:grpSpPr>
        <a:xfrm>
          <a:off x="0" y="0"/>
          <a:ext cx="0" cy="0"/>
          <a:chOff x="0" y="0"/>
          <a:chExt cx="0" cy="0"/>
        </a:xfrm>
      </p:grpSpPr>
      <p:sp>
        <p:nvSpPr>
          <p:cNvPr name="Freeform 2" id="2"/>
          <p:cNvSpPr/>
          <p:nvPr/>
        </p:nvSpPr>
        <p:spPr>
          <a:xfrm flipH="true" flipV="false" rot="0">
            <a:off x="-1586925" y="6804899"/>
            <a:ext cx="4214413" cy="4114800"/>
          </a:xfrm>
          <a:custGeom>
            <a:avLst/>
            <a:gdLst/>
            <a:ahLst/>
            <a:cxnLst/>
            <a:rect r="r" b="b" t="t" l="l"/>
            <a:pathLst>
              <a:path h="4114800" w="4214413">
                <a:moveTo>
                  <a:pt x="4214413" y="0"/>
                </a:moveTo>
                <a:lnTo>
                  <a:pt x="0" y="0"/>
                </a:lnTo>
                <a:lnTo>
                  <a:pt x="0" y="4114800"/>
                </a:lnTo>
                <a:lnTo>
                  <a:pt x="4214413" y="4114800"/>
                </a:lnTo>
                <a:lnTo>
                  <a:pt x="4214413"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3" id="3"/>
          <p:cNvGrpSpPr/>
          <p:nvPr/>
        </p:nvGrpSpPr>
        <p:grpSpPr>
          <a:xfrm rot="0">
            <a:off x="1028700" y="7196859"/>
            <a:ext cx="16230600" cy="2061441"/>
            <a:chOff x="0" y="0"/>
            <a:chExt cx="4274726" cy="542931"/>
          </a:xfrm>
        </p:grpSpPr>
        <p:sp>
          <p:nvSpPr>
            <p:cNvPr name="Freeform 4" id="4"/>
            <p:cNvSpPr/>
            <p:nvPr/>
          </p:nvSpPr>
          <p:spPr>
            <a:xfrm flipH="false" flipV="false" rot="0">
              <a:off x="0" y="0"/>
              <a:ext cx="4274726" cy="542931"/>
            </a:xfrm>
            <a:custGeom>
              <a:avLst/>
              <a:gdLst/>
              <a:ahLst/>
              <a:cxnLst/>
              <a:rect r="r" b="b" t="t" l="l"/>
              <a:pathLst>
                <a:path h="542931" w="4274726">
                  <a:moveTo>
                    <a:pt x="24327" y="0"/>
                  </a:moveTo>
                  <a:lnTo>
                    <a:pt x="4250399" y="0"/>
                  </a:lnTo>
                  <a:cubicBezTo>
                    <a:pt x="4263834" y="0"/>
                    <a:pt x="4274726" y="10891"/>
                    <a:pt x="4274726" y="24327"/>
                  </a:cubicBezTo>
                  <a:lnTo>
                    <a:pt x="4274726" y="518604"/>
                  </a:lnTo>
                  <a:cubicBezTo>
                    <a:pt x="4274726" y="532039"/>
                    <a:pt x="4263834" y="542931"/>
                    <a:pt x="4250399" y="542931"/>
                  </a:cubicBezTo>
                  <a:lnTo>
                    <a:pt x="24327" y="542931"/>
                  </a:lnTo>
                  <a:cubicBezTo>
                    <a:pt x="10891" y="542931"/>
                    <a:pt x="0" y="532039"/>
                    <a:pt x="0" y="518604"/>
                  </a:cubicBezTo>
                  <a:lnTo>
                    <a:pt x="0" y="24327"/>
                  </a:lnTo>
                  <a:cubicBezTo>
                    <a:pt x="0" y="10891"/>
                    <a:pt x="10891" y="0"/>
                    <a:pt x="24327" y="0"/>
                  </a:cubicBezTo>
                  <a:close/>
                </a:path>
              </a:pathLst>
            </a:custGeom>
            <a:solidFill>
              <a:srgbClr val="2A1E50"/>
            </a:solidFill>
          </p:spPr>
        </p:sp>
        <p:sp>
          <p:nvSpPr>
            <p:cNvPr name="TextBox 5" id="5"/>
            <p:cNvSpPr txBox="true"/>
            <p:nvPr/>
          </p:nvSpPr>
          <p:spPr>
            <a:xfrm>
              <a:off x="0" y="-38100"/>
              <a:ext cx="812800" cy="850900"/>
            </a:xfrm>
            <a:prstGeom prst="rect">
              <a:avLst/>
            </a:prstGeom>
          </p:spPr>
          <p:txBody>
            <a:bodyPr anchor="ctr" rtlCol="false" tIns="50800" lIns="50800" bIns="50800" rIns="50800"/>
            <a:lstStyle/>
            <a:p>
              <a:pPr algn="ctr">
                <a:lnSpc>
                  <a:spcPts val="2659"/>
                </a:lnSpc>
                <a:spcBef>
                  <a:spcPct val="0"/>
                </a:spcBef>
              </a:pPr>
            </a:p>
          </p:txBody>
        </p:sp>
      </p:grpSp>
      <p:grpSp>
        <p:nvGrpSpPr>
          <p:cNvPr name="Group 6" id="6"/>
          <p:cNvGrpSpPr/>
          <p:nvPr/>
        </p:nvGrpSpPr>
        <p:grpSpPr>
          <a:xfrm rot="0">
            <a:off x="1028700" y="1028700"/>
            <a:ext cx="11993840" cy="5891934"/>
            <a:chOff x="0" y="0"/>
            <a:chExt cx="3158871" cy="1551785"/>
          </a:xfrm>
        </p:grpSpPr>
        <p:sp>
          <p:nvSpPr>
            <p:cNvPr name="Freeform 7" id="7"/>
            <p:cNvSpPr/>
            <p:nvPr/>
          </p:nvSpPr>
          <p:spPr>
            <a:xfrm flipH="false" flipV="false" rot="0">
              <a:off x="0" y="0"/>
              <a:ext cx="3158871" cy="1551785"/>
            </a:xfrm>
            <a:custGeom>
              <a:avLst/>
              <a:gdLst/>
              <a:ahLst/>
              <a:cxnLst/>
              <a:rect r="r" b="b" t="t" l="l"/>
              <a:pathLst>
                <a:path h="1551785" w="3158871">
                  <a:moveTo>
                    <a:pt x="32920" y="0"/>
                  </a:moveTo>
                  <a:lnTo>
                    <a:pt x="3125951" y="0"/>
                  </a:lnTo>
                  <a:cubicBezTo>
                    <a:pt x="3134682" y="0"/>
                    <a:pt x="3143056" y="3468"/>
                    <a:pt x="3149229" y="9642"/>
                  </a:cubicBezTo>
                  <a:cubicBezTo>
                    <a:pt x="3155403" y="15816"/>
                    <a:pt x="3158871" y="24189"/>
                    <a:pt x="3158871" y="32920"/>
                  </a:cubicBezTo>
                  <a:lnTo>
                    <a:pt x="3158871" y="1518865"/>
                  </a:lnTo>
                  <a:cubicBezTo>
                    <a:pt x="3158871" y="1537046"/>
                    <a:pt x="3144133" y="1551785"/>
                    <a:pt x="3125951" y="1551785"/>
                  </a:cubicBezTo>
                  <a:lnTo>
                    <a:pt x="32920" y="1551785"/>
                  </a:lnTo>
                  <a:cubicBezTo>
                    <a:pt x="14739" y="1551785"/>
                    <a:pt x="0" y="1537046"/>
                    <a:pt x="0" y="1518865"/>
                  </a:cubicBezTo>
                  <a:lnTo>
                    <a:pt x="0" y="32920"/>
                  </a:lnTo>
                  <a:cubicBezTo>
                    <a:pt x="0" y="14739"/>
                    <a:pt x="14739" y="0"/>
                    <a:pt x="32920" y="0"/>
                  </a:cubicBezTo>
                  <a:close/>
                </a:path>
              </a:pathLst>
            </a:custGeom>
            <a:solidFill>
              <a:srgbClr val="2A1E50"/>
            </a:solidFill>
          </p:spPr>
        </p:sp>
        <p:sp>
          <p:nvSpPr>
            <p:cNvPr name="TextBox 8" id="8"/>
            <p:cNvSpPr txBox="true"/>
            <p:nvPr/>
          </p:nvSpPr>
          <p:spPr>
            <a:xfrm>
              <a:off x="0" y="-38100"/>
              <a:ext cx="812800" cy="850900"/>
            </a:xfrm>
            <a:prstGeom prst="rect">
              <a:avLst/>
            </a:prstGeom>
          </p:spPr>
          <p:txBody>
            <a:bodyPr anchor="ctr" rtlCol="false" tIns="50800" lIns="50800" bIns="50800" rIns="50800"/>
            <a:lstStyle/>
            <a:p>
              <a:pPr algn="ctr">
                <a:lnSpc>
                  <a:spcPts val="2659"/>
                </a:lnSpc>
                <a:spcBef>
                  <a:spcPct val="0"/>
                </a:spcBef>
              </a:pPr>
            </a:p>
          </p:txBody>
        </p:sp>
      </p:grpSp>
      <p:grpSp>
        <p:nvGrpSpPr>
          <p:cNvPr name="Group 9" id="9"/>
          <p:cNvGrpSpPr/>
          <p:nvPr/>
        </p:nvGrpSpPr>
        <p:grpSpPr>
          <a:xfrm rot="0">
            <a:off x="1562480" y="7672717"/>
            <a:ext cx="1109724" cy="1109724"/>
            <a:chOff x="0" y="0"/>
            <a:chExt cx="812800" cy="812800"/>
          </a:xfrm>
        </p:grpSpPr>
        <p:sp>
          <p:nvSpPr>
            <p:cNvPr name="Freeform 10" id="1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11" id="11"/>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12" id="12"/>
          <p:cNvSpPr txBox="true"/>
          <p:nvPr/>
        </p:nvSpPr>
        <p:spPr>
          <a:xfrm rot="0">
            <a:off x="1843293" y="8019769"/>
            <a:ext cx="548100" cy="413385"/>
          </a:xfrm>
          <a:prstGeom prst="rect">
            <a:avLst/>
          </a:prstGeom>
        </p:spPr>
        <p:txBody>
          <a:bodyPr anchor="t" rtlCol="false" tIns="0" lIns="0" bIns="0" rIns="0">
            <a:spAutoFit/>
          </a:bodyPr>
          <a:lstStyle/>
          <a:p>
            <a:pPr algn="ctr" marL="0" indent="0" lvl="0">
              <a:lnSpc>
                <a:spcPts val="2789"/>
              </a:lnSpc>
            </a:pPr>
            <a:r>
              <a:rPr lang="en-US" sz="3099" spc="-30">
                <a:solidFill>
                  <a:srgbClr val="FFFFFF"/>
                </a:solidFill>
                <a:latin typeface="Poppins"/>
              </a:rPr>
              <a:t>1</a:t>
            </a:r>
          </a:p>
        </p:txBody>
      </p:sp>
      <p:sp>
        <p:nvSpPr>
          <p:cNvPr name="Freeform 13" id="13"/>
          <p:cNvSpPr/>
          <p:nvPr/>
        </p:nvSpPr>
        <p:spPr>
          <a:xfrm flipH="false" flipV="false" rot="1069944">
            <a:off x="14151115" y="111062"/>
            <a:ext cx="4103258" cy="1835275"/>
          </a:xfrm>
          <a:custGeom>
            <a:avLst/>
            <a:gdLst/>
            <a:ahLst/>
            <a:cxnLst/>
            <a:rect r="r" b="b" t="t" l="l"/>
            <a:pathLst>
              <a:path h="1835275" w="4103258">
                <a:moveTo>
                  <a:pt x="0" y="0"/>
                </a:moveTo>
                <a:lnTo>
                  <a:pt x="4103258" y="0"/>
                </a:lnTo>
                <a:lnTo>
                  <a:pt x="4103258" y="1835276"/>
                </a:lnTo>
                <a:lnTo>
                  <a:pt x="0" y="1835276"/>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nvGrpSpPr>
          <p:cNvPr name="Group 14" id="14"/>
          <p:cNvGrpSpPr/>
          <p:nvPr/>
        </p:nvGrpSpPr>
        <p:grpSpPr>
          <a:xfrm rot="0">
            <a:off x="1433730" y="463331"/>
            <a:ext cx="6591145" cy="1303966"/>
            <a:chOff x="0" y="0"/>
            <a:chExt cx="11304241" cy="2236386"/>
          </a:xfrm>
        </p:grpSpPr>
        <p:sp>
          <p:nvSpPr>
            <p:cNvPr name="Freeform 15" id="15"/>
            <p:cNvSpPr/>
            <p:nvPr/>
          </p:nvSpPr>
          <p:spPr>
            <a:xfrm flipH="false" flipV="false" rot="0">
              <a:off x="12700" y="12700"/>
              <a:ext cx="11278841" cy="2210986"/>
            </a:xfrm>
            <a:custGeom>
              <a:avLst/>
              <a:gdLst/>
              <a:ahLst/>
              <a:cxnLst/>
              <a:rect r="r" b="b" t="t" l="l"/>
              <a:pathLst>
                <a:path h="2210986" w="11278841">
                  <a:moveTo>
                    <a:pt x="10321896" y="2210986"/>
                  </a:moveTo>
                  <a:lnTo>
                    <a:pt x="956945" y="2210986"/>
                  </a:lnTo>
                  <a:cubicBezTo>
                    <a:pt x="428371" y="2210986"/>
                    <a:pt x="0" y="1782488"/>
                    <a:pt x="0" y="1105493"/>
                  </a:cubicBezTo>
                  <a:cubicBezTo>
                    <a:pt x="0" y="428371"/>
                    <a:pt x="428371" y="0"/>
                    <a:pt x="956945" y="0"/>
                  </a:cubicBezTo>
                  <a:lnTo>
                    <a:pt x="10321896" y="0"/>
                  </a:lnTo>
                  <a:cubicBezTo>
                    <a:pt x="10850342" y="0"/>
                    <a:pt x="11278841" y="428371"/>
                    <a:pt x="11278841" y="1105493"/>
                  </a:cubicBezTo>
                  <a:cubicBezTo>
                    <a:pt x="11278841" y="1782488"/>
                    <a:pt x="10850343" y="2210986"/>
                    <a:pt x="10321896" y="2210986"/>
                  </a:cubicBezTo>
                  <a:close/>
                </a:path>
              </a:pathLst>
            </a:custGeom>
            <a:solidFill>
              <a:srgbClr val="FFFFFF"/>
            </a:solidFill>
          </p:spPr>
        </p:sp>
        <p:sp>
          <p:nvSpPr>
            <p:cNvPr name="Freeform 16" id="16"/>
            <p:cNvSpPr/>
            <p:nvPr/>
          </p:nvSpPr>
          <p:spPr>
            <a:xfrm flipH="false" flipV="false" rot="0">
              <a:off x="0" y="0"/>
              <a:ext cx="11304241" cy="2236386"/>
            </a:xfrm>
            <a:custGeom>
              <a:avLst/>
              <a:gdLst/>
              <a:ahLst/>
              <a:cxnLst/>
              <a:rect r="r" b="b" t="t" l="l"/>
              <a:pathLst>
                <a:path h="2236386" w="11304241">
                  <a:moveTo>
                    <a:pt x="10334596" y="0"/>
                  </a:moveTo>
                  <a:lnTo>
                    <a:pt x="969645" y="0"/>
                  </a:lnTo>
                  <a:cubicBezTo>
                    <a:pt x="434975" y="0"/>
                    <a:pt x="0" y="434975"/>
                    <a:pt x="0" y="1118193"/>
                  </a:cubicBezTo>
                  <a:cubicBezTo>
                    <a:pt x="0" y="1801411"/>
                    <a:pt x="434975" y="2236386"/>
                    <a:pt x="969645" y="2236386"/>
                  </a:cubicBezTo>
                  <a:lnTo>
                    <a:pt x="10334596" y="2236386"/>
                  </a:lnTo>
                  <a:cubicBezTo>
                    <a:pt x="10869266" y="2236386"/>
                    <a:pt x="11304241" y="1801411"/>
                    <a:pt x="11304241" y="1118193"/>
                  </a:cubicBezTo>
                  <a:cubicBezTo>
                    <a:pt x="11304241" y="434975"/>
                    <a:pt x="10869266" y="0"/>
                    <a:pt x="10334596" y="0"/>
                  </a:cubicBezTo>
                  <a:close/>
                  <a:moveTo>
                    <a:pt x="10334596" y="2210986"/>
                  </a:moveTo>
                  <a:lnTo>
                    <a:pt x="969645" y="2210986"/>
                  </a:lnTo>
                  <a:cubicBezTo>
                    <a:pt x="448945" y="2210986"/>
                    <a:pt x="25400" y="1787441"/>
                    <a:pt x="25400" y="1118193"/>
                  </a:cubicBezTo>
                  <a:cubicBezTo>
                    <a:pt x="25400" y="448945"/>
                    <a:pt x="448945" y="25400"/>
                    <a:pt x="969645" y="25400"/>
                  </a:cubicBezTo>
                  <a:lnTo>
                    <a:pt x="10334596" y="25400"/>
                  </a:lnTo>
                  <a:cubicBezTo>
                    <a:pt x="10855296" y="25400"/>
                    <a:pt x="11278841" y="448945"/>
                    <a:pt x="11278841" y="1118193"/>
                  </a:cubicBezTo>
                  <a:cubicBezTo>
                    <a:pt x="11278841" y="1787441"/>
                    <a:pt x="10855296" y="2210986"/>
                    <a:pt x="10334596" y="2210986"/>
                  </a:cubicBezTo>
                  <a:close/>
                </a:path>
              </a:pathLst>
            </a:custGeom>
            <a:solidFill>
              <a:srgbClr val="2A1E50"/>
            </a:solidFill>
          </p:spPr>
        </p:sp>
      </p:grpSp>
      <p:sp>
        <p:nvSpPr>
          <p:cNvPr name="TextBox 17" id="17"/>
          <p:cNvSpPr txBox="true"/>
          <p:nvPr/>
        </p:nvSpPr>
        <p:spPr>
          <a:xfrm rot="0">
            <a:off x="2391392" y="850011"/>
            <a:ext cx="5917680" cy="625855"/>
          </a:xfrm>
          <a:prstGeom prst="rect">
            <a:avLst/>
          </a:prstGeom>
        </p:spPr>
        <p:txBody>
          <a:bodyPr anchor="t" rtlCol="false" tIns="0" lIns="0" bIns="0" rIns="0">
            <a:spAutoFit/>
          </a:bodyPr>
          <a:lstStyle/>
          <a:p>
            <a:pPr algn="ctr">
              <a:lnSpc>
                <a:spcPts val="4511"/>
              </a:lnSpc>
            </a:pPr>
            <a:r>
              <a:rPr lang="en-US" sz="4699">
                <a:solidFill>
                  <a:srgbClr val="DBB660"/>
                </a:solidFill>
                <a:latin typeface="Moonlight Bold"/>
              </a:rPr>
              <a:t>RAPPORTS À L’ATTENTE</a:t>
            </a:r>
          </a:p>
        </p:txBody>
      </p:sp>
      <p:grpSp>
        <p:nvGrpSpPr>
          <p:cNvPr name="Group 18" id="18"/>
          <p:cNvGrpSpPr>
            <a:grpSpLocks noChangeAspect="true"/>
          </p:cNvGrpSpPr>
          <p:nvPr/>
        </p:nvGrpSpPr>
        <p:grpSpPr>
          <a:xfrm rot="0">
            <a:off x="13344435" y="1320130"/>
            <a:ext cx="4440414" cy="4877654"/>
            <a:chOff x="0" y="0"/>
            <a:chExt cx="5803900" cy="6375400"/>
          </a:xfrm>
        </p:grpSpPr>
        <p:sp>
          <p:nvSpPr>
            <p:cNvPr name="Freeform 19" id="19"/>
            <p:cNvSpPr/>
            <p:nvPr/>
          </p:nvSpPr>
          <p:spPr>
            <a:xfrm flipH="false" flipV="false" rot="0">
              <a:off x="12700" y="12700"/>
              <a:ext cx="5778500" cy="6350000"/>
            </a:xfrm>
            <a:custGeom>
              <a:avLst/>
              <a:gdLst/>
              <a:ahLst/>
              <a:cxnLst/>
              <a:rect r="r" b="b" t="t" l="l"/>
              <a:pathLst>
                <a:path h="6350000" w="5778500">
                  <a:moveTo>
                    <a:pt x="2889250" y="0"/>
                  </a:moveTo>
                  <a:cubicBezTo>
                    <a:pt x="1258570" y="0"/>
                    <a:pt x="0" y="1144270"/>
                    <a:pt x="0" y="2917190"/>
                  </a:cubicBezTo>
                  <a:cubicBezTo>
                    <a:pt x="0" y="4175760"/>
                    <a:pt x="0" y="6350000"/>
                    <a:pt x="0" y="6350000"/>
                  </a:cubicBezTo>
                  <a:lnTo>
                    <a:pt x="2889250" y="6350000"/>
                  </a:lnTo>
                  <a:lnTo>
                    <a:pt x="5778500" y="6350000"/>
                  </a:lnTo>
                  <a:cubicBezTo>
                    <a:pt x="5778500" y="6350000"/>
                    <a:pt x="5778500" y="4175760"/>
                    <a:pt x="5778500" y="2917190"/>
                  </a:cubicBezTo>
                  <a:cubicBezTo>
                    <a:pt x="5778500" y="1144270"/>
                    <a:pt x="4519930" y="0"/>
                    <a:pt x="2889250" y="0"/>
                  </a:cubicBezTo>
                  <a:close/>
                </a:path>
              </a:pathLst>
            </a:custGeom>
            <a:blipFill>
              <a:blip r:embed="rId7"/>
              <a:stretch>
                <a:fillRect l="-4945" t="0" r="-4945" b="0"/>
              </a:stretch>
            </a:blipFill>
          </p:spPr>
        </p:sp>
        <p:sp>
          <p:nvSpPr>
            <p:cNvPr name="Freeform 20" id="20"/>
            <p:cNvSpPr/>
            <p:nvPr/>
          </p:nvSpPr>
          <p:spPr>
            <a:xfrm flipH="false" flipV="false" rot="0">
              <a:off x="0" y="0"/>
              <a:ext cx="5803900" cy="6375400"/>
            </a:xfrm>
            <a:custGeom>
              <a:avLst/>
              <a:gdLst/>
              <a:ahLst/>
              <a:cxnLst/>
              <a:rect r="r" b="b" t="t" l="l"/>
              <a:pathLst>
                <a:path h="6375400" w="5803900">
                  <a:moveTo>
                    <a:pt x="5803900" y="6375400"/>
                  </a:moveTo>
                  <a:lnTo>
                    <a:pt x="0" y="6375400"/>
                  </a:lnTo>
                  <a:lnTo>
                    <a:pt x="0" y="2929890"/>
                  </a:lnTo>
                  <a:cubicBezTo>
                    <a:pt x="0" y="2495550"/>
                    <a:pt x="74930" y="2089150"/>
                    <a:pt x="223520" y="1720850"/>
                  </a:cubicBezTo>
                  <a:cubicBezTo>
                    <a:pt x="365760" y="1367790"/>
                    <a:pt x="571500" y="1056640"/>
                    <a:pt x="836930" y="797560"/>
                  </a:cubicBezTo>
                  <a:cubicBezTo>
                    <a:pt x="1361440" y="283210"/>
                    <a:pt x="2095500" y="0"/>
                    <a:pt x="2901950" y="0"/>
                  </a:cubicBezTo>
                  <a:cubicBezTo>
                    <a:pt x="3708400" y="0"/>
                    <a:pt x="4441190" y="283210"/>
                    <a:pt x="4966970" y="797560"/>
                  </a:cubicBezTo>
                  <a:cubicBezTo>
                    <a:pt x="5232400" y="1056640"/>
                    <a:pt x="5438140" y="1367790"/>
                    <a:pt x="5580380" y="1722120"/>
                  </a:cubicBezTo>
                  <a:cubicBezTo>
                    <a:pt x="5728970" y="2090420"/>
                    <a:pt x="5803900" y="2496820"/>
                    <a:pt x="5803900" y="2931160"/>
                  </a:cubicBezTo>
                  <a:lnTo>
                    <a:pt x="5803900" y="6375400"/>
                  </a:lnTo>
                  <a:close/>
                  <a:moveTo>
                    <a:pt x="25400" y="6350000"/>
                  </a:moveTo>
                  <a:lnTo>
                    <a:pt x="5778500" y="6350000"/>
                  </a:lnTo>
                  <a:lnTo>
                    <a:pt x="5778500" y="2929890"/>
                  </a:lnTo>
                  <a:cubicBezTo>
                    <a:pt x="5778500" y="2499360"/>
                    <a:pt x="5703570" y="2095500"/>
                    <a:pt x="5557520" y="1731010"/>
                  </a:cubicBezTo>
                  <a:cubicBezTo>
                    <a:pt x="5416550" y="1380490"/>
                    <a:pt x="5212080" y="1073150"/>
                    <a:pt x="4949190" y="815340"/>
                  </a:cubicBezTo>
                  <a:cubicBezTo>
                    <a:pt x="4428490" y="306070"/>
                    <a:pt x="3700780" y="25400"/>
                    <a:pt x="2901950" y="25400"/>
                  </a:cubicBezTo>
                  <a:cubicBezTo>
                    <a:pt x="2103120" y="25400"/>
                    <a:pt x="1375410" y="306070"/>
                    <a:pt x="854710" y="815340"/>
                  </a:cubicBezTo>
                  <a:cubicBezTo>
                    <a:pt x="591820" y="1071880"/>
                    <a:pt x="387350" y="1380490"/>
                    <a:pt x="246380" y="1731010"/>
                  </a:cubicBezTo>
                  <a:cubicBezTo>
                    <a:pt x="100330" y="2095500"/>
                    <a:pt x="25400" y="2499360"/>
                    <a:pt x="25400" y="2929890"/>
                  </a:cubicBezTo>
                  <a:lnTo>
                    <a:pt x="25400" y="6350000"/>
                  </a:lnTo>
                  <a:close/>
                </a:path>
              </a:pathLst>
            </a:custGeom>
            <a:solidFill>
              <a:srgbClr val="2A1E50"/>
            </a:solidFill>
          </p:spPr>
        </p:sp>
      </p:grpSp>
      <p:grpSp>
        <p:nvGrpSpPr>
          <p:cNvPr name="Group 21" id="21"/>
          <p:cNvGrpSpPr/>
          <p:nvPr/>
        </p:nvGrpSpPr>
        <p:grpSpPr>
          <a:xfrm rot="0">
            <a:off x="14158422" y="5606268"/>
            <a:ext cx="2812442" cy="1314367"/>
            <a:chOff x="0" y="0"/>
            <a:chExt cx="3749923" cy="1752489"/>
          </a:xfrm>
        </p:grpSpPr>
        <p:grpSp>
          <p:nvGrpSpPr>
            <p:cNvPr name="Group 22" id="22"/>
            <p:cNvGrpSpPr/>
            <p:nvPr/>
          </p:nvGrpSpPr>
          <p:grpSpPr>
            <a:xfrm rot="0">
              <a:off x="0" y="0"/>
              <a:ext cx="3749923" cy="1752489"/>
              <a:chOff x="0" y="0"/>
              <a:chExt cx="4149634" cy="1939290"/>
            </a:xfrm>
          </p:grpSpPr>
          <p:sp>
            <p:nvSpPr>
              <p:cNvPr name="Freeform 23" id="23"/>
              <p:cNvSpPr/>
              <p:nvPr/>
            </p:nvSpPr>
            <p:spPr>
              <a:xfrm flipH="false" flipV="false" rot="0">
                <a:off x="12700" y="12700"/>
                <a:ext cx="4124234" cy="1913890"/>
              </a:xfrm>
              <a:custGeom>
                <a:avLst/>
                <a:gdLst/>
                <a:ahLst/>
                <a:cxnLst/>
                <a:rect r="r" b="b" t="t" l="l"/>
                <a:pathLst>
                  <a:path h="1913890" w="4124234">
                    <a:moveTo>
                      <a:pt x="3167289" y="1913890"/>
                    </a:moveTo>
                    <a:lnTo>
                      <a:pt x="956945" y="1913890"/>
                    </a:lnTo>
                    <a:cubicBezTo>
                      <a:pt x="428371" y="1913890"/>
                      <a:pt x="0" y="1485392"/>
                      <a:pt x="0" y="956945"/>
                    </a:cubicBezTo>
                    <a:cubicBezTo>
                      <a:pt x="0" y="428371"/>
                      <a:pt x="428371" y="0"/>
                      <a:pt x="956945" y="0"/>
                    </a:cubicBezTo>
                    <a:lnTo>
                      <a:pt x="3167289" y="0"/>
                    </a:lnTo>
                    <a:cubicBezTo>
                      <a:pt x="3695736" y="0"/>
                      <a:pt x="4124234" y="428371"/>
                      <a:pt x="4124234" y="956945"/>
                    </a:cubicBezTo>
                    <a:cubicBezTo>
                      <a:pt x="4124234" y="1485392"/>
                      <a:pt x="3695736" y="1913890"/>
                      <a:pt x="3167289" y="1913890"/>
                    </a:cubicBezTo>
                    <a:close/>
                  </a:path>
                </a:pathLst>
              </a:custGeom>
              <a:solidFill>
                <a:srgbClr val="2A1E50"/>
              </a:solidFill>
            </p:spPr>
          </p:sp>
          <p:sp>
            <p:nvSpPr>
              <p:cNvPr name="Freeform 24" id="24"/>
              <p:cNvSpPr/>
              <p:nvPr/>
            </p:nvSpPr>
            <p:spPr>
              <a:xfrm flipH="false" flipV="false" rot="0">
                <a:off x="0" y="0"/>
                <a:ext cx="4149634" cy="1939290"/>
              </a:xfrm>
              <a:custGeom>
                <a:avLst/>
                <a:gdLst/>
                <a:ahLst/>
                <a:cxnLst/>
                <a:rect r="r" b="b" t="t" l="l"/>
                <a:pathLst>
                  <a:path h="1939290" w="4149634">
                    <a:moveTo>
                      <a:pt x="3179989" y="0"/>
                    </a:moveTo>
                    <a:lnTo>
                      <a:pt x="969645" y="0"/>
                    </a:lnTo>
                    <a:cubicBezTo>
                      <a:pt x="434975" y="0"/>
                      <a:pt x="0" y="434975"/>
                      <a:pt x="0" y="969645"/>
                    </a:cubicBezTo>
                    <a:cubicBezTo>
                      <a:pt x="0" y="1504315"/>
                      <a:pt x="434975" y="1939290"/>
                      <a:pt x="969645" y="1939290"/>
                    </a:cubicBezTo>
                    <a:lnTo>
                      <a:pt x="3179989" y="1939290"/>
                    </a:lnTo>
                    <a:cubicBezTo>
                      <a:pt x="3714659" y="1939290"/>
                      <a:pt x="4149634" y="1504315"/>
                      <a:pt x="4149634" y="969645"/>
                    </a:cubicBezTo>
                    <a:cubicBezTo>
                      <a:pt x="4149634" y="434975"/>
                      <a:pt x="3714659" y="0"/>
                      <a:pt x="3179989" y="0"/>
                    </a:cubicBezTo>
                    <a:close/>
                    <a:moveTo>
                      <a:pt x="3179989" y="1913890"/>
                    </a:moveTo>
                    <a:lnTo>
                      <a:pt x="969645" y="1913890"/>
                    </a:lnTo>
                    <a:cubicBezTo>
                      <a:pt x="448945" y="1913890"/>
                      <a:pt x="25400" y="1490345"/>
                      <a:pt x="25400" y="969645"/>
                    </a:cubicBezTo>
                    <a:cubicBezTo>
                      <a:pt x="25400" y="448945"/>
                      <a:pt x="448945" y="25400"/>
                      <a:pt x="969645" y="25400"/>
                    </a:cubicBezTo>
                    <a:lnTo>
                      <a:pt x="3179989" y="25400"/>
                    </a:lnTo>
                    <a:cubicBezTo>
                      <a:pt x="3700689" y="25400"/>
                      <a:pt x="4124234" y="448945"/>
                      <a:pt x="4124234" y="969645"/>
                    </a:cubicBezTo>
                    <a:cubicBezTo>
                      <a:pt x="4124234" y="1490345"/>
                      <a:pt x="3700689" y="1913890"/>
                      <a:pt x="3179989" y="1913890"/>
                    </a:cubicBezTo>
                    <a:close/>
                  </a:path>
                </a:pathLst>
              </a:custGeom>
              <a:solidFill>
                <a:srgbClr val="2A1E50"/>
              </a:solidFill>
            </p:spPr>
          </p:sp>
        </p:grpSp>
        <p:sp>
          <p:nvSpPr>
            <p:cNvPr name="TextBox 25" id="25"/>
            <p:cNvSpPr txBox="true"/>
            <p:nvPr/>
          </p:nvSpPr>
          <p:spPr>
            <a:xfrm rot="0">
              <a:off x="556526" y="586126"/>
              <a:ext cx="2636872" cy="618337"/>
            </a:xfrm>
            <a:prstGeom prst="rect">
              <a:avLst/>
            </a:prstGeom>
          </p:spPr>
          <p:txBody>
            <a:bodyPr anchor="t" rtlCol="false" tIns="0" lIns="0" bIns="0" rIns="0">
              <a:spAutoFit/>
            </a:bodyPr>
            <a:lstStyle/>
            <a:p>
              <a:pPr algn="ctr">
                <a:lnSpc>
                  <a:spcPts val="3254"/>
                </a:lnSpc>
              </a:pPr>
              <a:r>
                <a:rPr lang="en-US" sz="3254" spc="-32">
                  <a:solidFill>
                    <a:srgbClr val="FFFFFF"/>
                  </a:solidFill>
                  <a:latin typeface="Poppins Bold"/>
                </a:rPr>
                <a:t>Marius</a:t>
              </a:r>
            </a:p>
          </p:txBody>
        </p:sp>
      </p:grpSp>
      <p:grpSp>
        <p:nvGrpSpPr>
          <p:cNvPr name="Group 26" id="26"/>
          <p:cNvGrpSpPr/>
          <p:nvPr/>
        </p:nvGrpSpPr>
        <p:grpSpPr>
          <a:xfrm rot="0">
            <a:off x="1562480" y="560451"/>
            <a:ext cx="1109724" cy="1109724"/>
            <a:chOff x="0" y="0"/>
            <a:chExt cx="812800" cy="812800"/>
          </a:xfrm>
        </p:grpSpPr>
        <p:sp>
          <p:nvSpPr>
            <p:cNvPr name="Freeform 27" id="2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solidFill>
            <a:ln w="38100" cap="sq">
              <a:solidFill>
                <a:srgbClr val="FFFFFF"/>
              </a:solidFill>
              <a:prstDash val="solid"/>
              <a:miter/>
            </a:ln>
          </p:spPr>
        </p:sp>
        <p:sp>
          <p:nvSpPr>
            <p:cNvPr name="TextBox 28" id="28"/>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29" id="29"/>
          <p:cNvSpPr txBox="true"/>
          <p:nvPr/>
        </p:nvSpPr>
        <p:spPr>
          <a:xfrm rot="0">
            <a:off x="1843293" y="907503"/>
            <a:ext cx="548100" cy="413385"/>
          </a:xfrm>
          <a:prstGeom prst="rect">
            <a:avLst/>
          </a:prstGeom>
        </p:spPr>
        <p:txBody>
          <a:bodyPr anchor="t" rtlCol="false" tIns="0" lIns="0" bIns="0" rIns="0">
            <a:spAutoFit/>
          </a:bodyPr>
          <a:lstStyle/>
          <a:p>
            <a:pPr algn="ctr" marL="0" indent="0" lvl="0">
              <a:lnSpc>
                <a:spcPts val="2789"/>
              </a:lnSpc>
            </a:pPr>
            <a:r>
              <a:rPr lang="en-US" sz="3099" spc="-30">
                <a:solidFill>
                  <a:srgbClr val="FFFFFF"/>
                </a:solidFill>
                <a:latin typeface="Poppins"/>
              </a:rPr>
              <a:t>3</a:t>
            </a:r>
          </a:p>
        </p:txBody>
      </p:sp>
      <p:grpSp>
        <p:nvGrpSpPr>
          <p:cNvPr name="Group 30" id="30"/>
          <p:cNvGrpSpPr/>
          <p:nvPr/>
        </p:nvGrpSpPr>
        <p:grpSpPr>
          <a:xfrm rot="0">
            <a:off x="7025620" y="7726011"/>
            <a:ext cx="1109724" cy="1109724"/>
            <a:chOff x="0" y="0"/>
            <a:chExt cx="812800" cy="812800"/>
          </a:xfrm>
        </p:grpSpPr>
        <p:sp>
          <p:nvSpPr>
            <p:cNvPr name="Freeform 31" id="31"/>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32" id="32"/>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33" id="33"/>
          <p:cNvSpPr txBox="true"/>
          <p:nvPr/>
        </p:nvSpPr>
        <p:spPr>
          <a:xfrm rot="0">
            <a:off x="7306432" y="8073062"/>
            <a:ext cx="548100" cy="413385"/>
          </a:xfrm>
          <a:prstGeom prst="rect">
            <a:avLst/>
          </a:prstGeom>
        </p:spPr>
        <p:txBody>
          <a:bodyPr anchor="t" rtlCol="false" tIns="0" lIns="0" bIns="0" rIns="0">
            <a:spAutoFit/>
          </a:bodyPr>
          <a:lstStyle/>
          <a:p>
            <a:pPr algn="ctr" marL="0" indent="0" lvl="0">
              <a:lnSpc>
                <a:spcPts val="2789"/>
              </a:lnSpc>
            </a:pPr>
            <a:r>
              <a:rPr lang="en-US" sz="3099" spc="-30">
                <a:solidFill>
                  <a:srgbClr val="FFFFFF"/>
                </a:solidFill>
                <a:latin typeface="Poppins"/>
              </a:rPr>
              <a:t>2</a:t>
            </a:r>
          </a:p>
        </p:txBody>
      </p:sp>
      <p:sp>
        <p:nvSpPr>
          <p:cNvPr name="TextBox 34" id="34"/>
          <p:cNvSpPr txBox="true"/>
          <p:nvPr/>
        </p:nvSpPr>
        <p:spPr>
          <a:xfrm rot="0">
            <a:off x="8268694" y="7410610"/>
            <a:ext cx="3786601" cy="1660152"/>
          </a:xfrm>
          <a:prstGeom prst="rect">
            <a:avLst/>
          </a:prstGeom>
        </p:spPr>
        <p:txBody>
          <a:bodyPr anchor="t" rtlCol="false" tIns="0" lIns="0" bIns="0" rIns="0">
            <a:spAutoFit/>
          </a:bodyPr>
          <a:lstStyle/>
          <a:p>
            <a:pPr>
              <a:lnSpc>
                <a:spcPts val="3229"/>
              </a:lnSpc>
            </a:pPr>
            <a:r>
              <a:rPr lang="en-US" sz="2646" spc="-10">
                <a:solidFill>
                  <a:srgbClr val="FFFFFF"/>
                </a:solidFill>
                <a:latin typeface="Poppins"/>
              </a:rPr>
              <a:t>Temps long</a:t>
            </a:r>
          </a:p>
          <a:p>
            <a:pPr>
              <a:lnSpc>
                <a:spcPts val="3229"/>
              </a:lnSpc>
            </a:pPr>
            <a:r>
              <a:rPr lang="en-US" sz="2646" spc="-10">
                <a:solidFill>
                  <a:srgbClr val="FFFFFF"/>
                </a:solidFill>
                <a:latin typeface="Poppins"/>
              </a:rPr>
              <a:t>Connexion avec le.a thérapeute </a:t>
            </a:r>
          </a:p>
          <a:p>
            <a:pPr>
              <a:lnSpc>
                <a:spcPts val="3229"/>
              </a:lnSpc>
            </a:pPr>
            <a:r>
              <a:rPr lang="en-US" sz="2646" spc="-10">
                <a:solidFill>
                  <a:srgbClr val="FFFFFF"/>
                </a:solidFill>
                <a:latin typeface="Poppins"/>
              </a:rPr>
              <a:t>Long parcours de soin</a:t>
            </a:r>
          </a:p>
        </p:txBody>
      </p:sp>
      <p:sp>
        <p:nvSpPr>
          <p:cNvPr name="TextBox 35" id="35"/>
          <p:cNvSpPr txBox="true"/>
          <p:nvPr/>
        </p:nvSpPr>
        <p:spPr>
          <a:xfrm rot="0">
            <a:off x="1409885" y="1759777"/>
            <a:ext cx="11231471" cy="4986791"/>
          </a:xfrm>
          <a:prstGeom prst="rect">
            <a:avLst/>
          </a:prstGeom>
        </p:spPr>
        <p:txBody>
          <a:bodyPr anchor="t" rtlCol="false" tIns="0" lIns="0" bIns="0" rIns="0">
            <a:spAutoFit/>
          </a:bodyPr>
          <a:lstStyle/>
          <a:p>
            <a:pPr algn="just">
              <a:lnSpc>
                <a:spcPts val="4355"/>
              </a:lnSpc>
            </a:pPr>
            <a:r>
              <a:rPr lang="en-US" sz="3226">
                <a:solidFill>
                  <a:srgbClr val="FFFFFF"/>
                </a:solidFill>
                <a:latin typeface="Poppins"/>
              </a:rPr>
              <a:t>“Disons que je m’attendais à recevoir des nouvelles. Je comprends qu’il y ait beaucoup de monde dans la file d’attente, mais on s’attendait à être </a:t>
            </a:r>
            <a:r>
              <a:rPr lang="en-US" sz="3226">
                <a:solidFill>
                  <a:srgbClr val="FFFFFF"/>
                </a:solidFill>
                <a:latin typeface="Poppins Bold"/>
              </a:rPr>
              <a:t>prévenus</a:t>
            </a:r>
            <a:r>
              <a:rPr lang="en-US" sz="3226">
                <a:solidFill>
                  <a:srgbClr val="FFFFFF"/>
                </a:solidFill>
                <a:latin typeface="Poppins"/>
              </a:rPr>
              <a:t> que l’attente serait finalement</a:t>
            </a:r>
            <a:r>
              <a:rPr lang="en-US" sz="3226">
                <a:solidFill>
                  <a:srgbClr val="FFFFFF"/>
                </a:solidFill>
                <a:latin typeface="Poppins Bold"/>
              </a:rPr>
              <a:t> plus longue qu’annoncée</a:t>
            </a:r>
            <a:r>
              <a:rPr lang="en-US" sz="3226">
                <a:solidFill>
                  <a:srgbClr val="FFFFFF"/>
                </a:solidFill>
                <a:latin typeface="Poppins"/>
              </a:rPr>
              <a:t> [...] Elle voit une </a:t>
            </a:r>
            <a:r>
              <a:rPr lang="en-US" sz="3226">
                <a:solidFill>
                  <a:srgbClr val="FFFFFF"/>
                </a:solidFill>
                <a:latin typeface="Poppins Bold"/>
              </a:rPr>
              <a:t>psychologue</a:t>
            </a:r>
            <a:r>
              <a:rPr lang="en-US" sz="3226">
                <a:solidFill>
                  <a:srgbClr val="FFFFFF"/>
                </a:solidFill>
                <a:latin typeface="Poppins"/>
              </a:rPr>
              <a:t> tous les mois, et elle voit notre </a:t>
            </a:r>
            <a:r>
              <a:rPr lang="en-US" sz="3226">
                <a:solidFill>
                  <a:srgbClr val="FFFFFF"/>
                </a:solidFill>
                <a:latin typeface="Poppins Bold"/>
              </a:rPr>
              <a:t>médecin traitant</a:t>
            </a:r>
            <a:r>
              <a:rPr lang="en-US" sz="3226">
                <a:solidFill>
                  <a:srgbClr val="FFFFFF"/>
                </a:solidFill>
                <a:latin typeface="Poppins"/>
              </a:rPr>
              <a:t> qui lui prescrit des </a:t>
            </a:r>
            <a:r>
              <a:rPr lang="en-US" sz="3226">
                <a:solidFill>
                  <a:srgbClr val="FFFFFF"/>
                </a:solidFill>
                <a:latin typeface="Poppins Bold"/>
              </a:rPr>
              <a:t>médicaments</a:t>
            </a:r>
            <a:r>
              <a:rPr lang="en-US" sz="3226">
                <a:solidFill>
                  <a:srgbClr val="FFFFFF"/>
                </a:solidFill>
                <a:latin typeface="Poppins"/>
              </a:rPr>
              <a:t>, mais comme c’est assez spécifique, on aimerait qu’elle voie un psychiatre pour lui prescrire, ça n’est pas le rôle de notre médecin de famille”.</a:t>
            </a:r>
          </a:p>
        </p:txBody>
      </p:sp>
      <p:sp>
        <p:nvSpPr>
          <p:cNvPr name="TextBox 36" id="36"/>
          <p:cNvSpPr txBox="true"/>
          <p:nvPr/>
        </p:nvSpPr>
        <p:spPr>
          <a:xfrm rot="0">
            <a:off x="2806929" y="7590849"/>
            <a:ext cx="4218691" cy="1244887"/>
          </a:xfrm>
          <a:prstGeom prst="rect">
            <a:avLst/>
          </a:prstGeom>
        </p:spPr>
        <p:txBody>
          <a:bodyPr anchor="t" rtlCol="false" tIns="0" lIns="0" bIns="0" rIns="0">
            <a:spAutoFit/>
          </a:bodyPr>
          <a:lstStyle/>
          <a:p>
            <a:pPr algn="just">
              <a:lnSpc>
                <a:spcPts val="3229"/>
              </a:lnSpc>
            </a:pPr>
            <a:r>
              <a:rPr lang="en-US" sz="2646" spc="-10">
                <a:solidFill>
                  <a:srgbClr val="FFFFFF"/>
                </a:solidFill>
                <a:latin typeface="Poppins"/>
              </a:rPr>
              <a:t>Confiance en l’envoyeur</a:t>
            </a:r>
          </a:p>
          <a:p>
            <a:pPr algn="just">
              <a:lnSpc>
                <a:spcPts val="3229"/>
              </a:lnSpc>
            </a:pPr>
            <a:r>
              <a:rPr lang="en-US" sz="2646" spc="-10">
                <a:solidFill>
                  <a:srgbClr val="FFFFFF"/>
                </a:solidFill>
                <a:latin typeface="Poppins"/>
              </a:rPr>
              <a:t>Spécificité du service</a:t>
            </a:r>
          </a:p>
          <a:p>
            <a:pPr algn="just">
              <a:lnSpc>
                <a:spcPts val="3229"/>
              </a:lnSpc>
            </a:pPr>
            <a:r>
              <a:rPr lang="en-US" sz="2646" spc="-10">
                <a:solidFill>
                  <a:srgbClr val="FFFFFF"/>
                </a:solidFill>
                <a:latin typeface="Poppins"/>
              </a:rPr>
              <a:t>Peu ou pas d’urgence</a:t>
            </a:r>
          </a:p>
        </p:txBody>
      </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bg>
      <p:bgPr>
        <a:solidFill>
          <a:srgbClr val="B1D4E0"/>
        </a:solidFill>
      </p:bgPr>
    </p:bg>
    <p:spTree>
      <p:nvGrpSpPr>
        <p:cNvPr id="1" name=""/>
        <p:cNvGrpSpPr/>
        <p:nvPr/>
      </p:nvGrpSpPr>
      <p:grpSpPr>
        <a:xfrm>
          <a:off x="0" y="0"/>
          <a:ext cx="0" cy="0"/>
          <a:chOff x="0" y="0"/>
          <a:chExt cx="0" cy="0"/>
        </a:xfrm>
      </p:grpSpPr>
      <p:sp>
        <p:nvSpPr>
          <p:cNvPr name="Freeform 2" id="2"/>
          <p:cNvSpPr/>
          <p:nvPr/>
        </p:nvSpPr>
        <p:spPr>
          <a:xfrm flipH="true" flipV="false" rot="0">
            <a:off x="-1586925" y="6804899"/>
            <a:ext cx="4214413" cy="4114800"/>
          </a:xfrm>
          <a:custGeom>
            <a:avLst/>
            <a:gdLst/>
            <a:ahLst/>
            <a:cxnLst/>
            <a:rect r="r" b="b" t="t" l="l"/>
            <a:pathLst>
              <a:path h="4114800" w="4214413">
                <a:moveTo>
                  <a:pt x="4214413" y="0"/>
                </a:moveTo>
                <a:lnTo>
                  <a:pt x="0" y="0"/>
                </a:lnTo>
                <a:lnTo>
                  <a:pt x="0" y="4114800"/>
                </a:lnTo>
                <a:lnTo>
                  <a:pt x="4214413" y="4114800"/>
                </a:lnTo>
                <a:lnTo>
                  <a:pt x="4214413"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3" id="3"/>
          <p:cNvGrpSpPr/>
          <p:nvPr/>
        </p:nvGrpSpPr>
        <p:grpSpPr>
          <a:xfrm rot="0">
            <a:off x="1028700" y="7196859"/>
            <a:ext cx="16396788" cy="2061441"/>
            <a:chOff x="0" y="0"/>
            <a:chExt cx="4318496" cy="542931"/>
          </a:xfrm>
        </p:grpSpPr>
        <p:sp>
          <p:nvSpPr>
            <p:cNvPr name="Freeform 4" id="4"/>
            <p:cNvSpPr/>
            <p:nvPr/>
          </p:nvSpPr>
          <p:spPr>
            <a:xfrm flipH="false" flipV="false" rot="0">
              <a:off x="0" y="0"/>
              <a:ext cx="4318496" cy="542931"/>
            </a:xfrm>
            <a:custGeom>
              <a:avLst/>
              <a:gdLst/>
              <a:ahLst/>
              <a:cxnLst/>
              <a:rect r="r" b="b" t="t" l="l"/>
              <a:pathLst>
                <a:path h="542931" w="4318496">
                  <a:moveTo>
                    <a:pt x="24080" y="0"/>
                  </a:moveTo>
                  <a:lnTo>
                    <a:pt x="4294415" y="0"/>
                  </a:lnTo>
                  <a:cubicBezTo>
                    <a:pt x="4307715" y="0"/>
                    <a:pt x="4318496" y="10781"/>
                    <a:pt x="4318496" y="24080"/>
                  </a:cubicBezTo>
                  <a:lnTo>
                    <a:pt x="4318496" y="518851"/>
                  </a:lnTo>
                  <a:cubicBezTo>
                    <a:pt x="4318496" y="532150"/>
                    <a:pt x="4307715" y="542931"/>
                    <a:pt x="4294415" y="542931"/>
                  </a:cubicBezTo>
                  <a:lnTo>
                    <a:pt x="24080" y="542931"/>
                  </a:lnTo>
                  <a:cubicBezTo>
                    <a:pt x="17694" y="542931"/>
                    <a:pt x="11569" y="540394"/>
                    <a:pt x="7053" y="535878"/>
                  </a:cubicBezTo>
                  <a:cubicBezTo>
                    <a:pt x="2537" y="531362"/>
                    <a:pt x="0" y="525237"/>
                    <a:pt x="0" y="518851"/>
                  </a:cubicBezTo>
                  <a:lnTo>
                    <a:pt x="0" y="24080"/>
                  </a:lnTo>
                  <a:cubicBezTo>
                    <a:pt x="0" y="10781"/>
                    <a:pt x="10781" y="0"/>
                    <a:pt x="24080" y="0"/>
                  </a:cubicBezTo>
                  <a:close/>
                </a:path>
              </a:pathLst>
            </a:custGeom>
            <a:solidFill>
              <a:srgbClr val="2A1E50"/>
            </a:solidFill>
          </p:spPr>
        </p:sp>
        <p:sp>
          <p:nvSpPr>
            <p:cNvPr name="TextBox 5" id="5"/>
            <p:cNvSpPr txBox="true"/>
            <p:nvPr/>
          </p:nvSpPr>
          <p:spPr>
            <a:xfrm>
              <a:off x="0" y="-38100"/>
              <a:ext cx="812800" cy="850900"/>
            </a:xfrm>
            <a:prstGeom prst="rect">
              <a:avLst/>
            </a:prstGeom>
          </p:spPr>
          <p:txBody>
            <a:bodyPr anchor="ctr" rtlCol="false" tIns="50800" lIns="50800" bIns="50800" rIns="50800"/>
            <a:lstStyle/>
            <a:p>
              <a:pPr algn="ctr">
                <a:lnSpc>
                  <a:spcPts val="2659"/>
                </a:lnSpc>
                <a:spcBef>
                  <a:spcPct val="0"/>
                </a:spcBef>
              </a:pPr>
            </a:p>
          </p:txBody>
        </p:sp>
      </p:grpSp>
      <p:grpSp>
        <p:nvGrpSpPr>
          <p:cNvPr name="Group 6" id="6"/>
          <p:cNvGrpSpPr/>
          <p:nvPr/>
        </p:nvGrpSpPr>
        <p:grpSpPr>
          <a:xfrm rot="0">
            <a:off x="1028700" y="1028700"/>
            <a:ext cx="11993840" cy="5891934"/>
            <a:chOff x="0" y="0"/>
            <a:chExt cx="3158871" cy="1551785"/>
          </a:xfrm>
        </p:grpSpPr>
        <p:sp>
          <p:nvSpPr>
            <p:cNvPr name="Freeform 7" id="7"/>
            <p:cNvSpPr/>
            <p:nvPr/>
          </p:nvSpPr>
          <p:spPr>
            <a:xfrm flipH="false" flipV="false" rot="0">
              <a:off x="0" y="0"/>
              <a:ext cx="3158871" cy="1551785"/>
            </a:xfrm>
            <a:custGeom>
              <a:avLst/>
              <a:gdLst/>
              <a:ahLst/>
              <a:cxnLst/>
              <a:rect r="r" b="b" t="t" l="l"/>
              <a:pathLst>
                <a:path h="1551785" w="3158871">
                  <a:moveTo>
                    <a:pt x="32920" y="0"/>
                  </a:moveTo>
                  <a:lnTo>
                    <a:pt x="3125951" y="0"/>
                  </a:lnTo>
                  <a:cubicBezTo>
                    <a:pt x="3134682" y="0"/>
                    <a:pt x="3143056" y="3468"/>
                    <a:pt x="3149229" y="9642"/>
                  </a:cubicBezTo>
                  <a:cubicBezTo>
                    <a:pt x="3155403" y="15816"/>
                    <a:pt x="3158871" y="24189"/>
                    <a:pt x="3158871" y="32920"/>
                  </a:cubicBezTo>
                  <a:lnTo>
                    <a:pt x="3158871" y="1518865"/>
                  </a:lnTo>
                  <a:cubicBezTo>
                    <a:pt x="3158871" y="1537046"/>
                    <a:pt x="3144133" y="1551785"/>
                    <a:pt x="3125951" y="1551785"/>
                  </a:cubicBezTo>
                  <a:lnTo>
                    <a:pt x="32920" y="1551785"/>
                  </a:lnTo>
                  <a:cubicBezTo>
                    <a:pt x="14739" y="1551785"/>
                    <a:pt x="0" y="1537046"/>
                    <a:pt x="0" y="1518865"/>
                  </a:cubicBezTo>
                  <a:lnTo>
                    <a:pt x="0" y="32920"/>
                  </a:lnTo>
                  <a:cubicBezTo>
                    <a:pt x="0" y="14739"/>
                    <a:pt x="14739" y="0"/>
                    <a:pt x="32920" y="0"/>
                  </a:cubicBezTo>
                  <a:close/>
                </a:path>
              </a:pathLst>
            </a:custGeom>
            <a:solidFill>
              <a:srgbClr val="2A1E50"/>
            </a:solidFill>
          </p:spPr>
        </p:sp>
        <p:sp>
          <p:nvSpPr>
            <p:cNvPr name="TextBox 8" id="8"/>
            <p:cNvSpPr txBox="true"/>
            <p:nvPr/>
          </p:nvSpPr>
          <p:spPr>
            <a:xfrm>
              <a:off x="0" y="-38100"/>
              <a:ext cx="812800" cy="850900"/>
            </a:xfrm>
            <a:prstGeom prst="rect">
              <a:avLst/>
            </a:prstGeom>
          </p:spPr>
          <p:txBody>
            <a:bodyPr anchor="ctr" rtlCol="false" tIns="50800" lIns="50800" bIns="50800" rIns="50800"/>
            <a:lstStyle/>
            <a:p>
              <a:pPr algn="ctr">
                <a:lnSpc>
                  <a:spcPts val="2659"/>
                </a:lnSpc>
                <a:spcBef>
                  <a:spcPct val="0"/>
                </a:spcBef>
              </a:pPr>
            </a:p>
          </p:txBody>
        </p:sp>
      </p:grpSp>
      <p:grpSp>
        <p:nvGrpSpPr>
          <p:cNvPr name="Group 9" id="9"/>
          <p:cNvGrpSpPr/>
          <p:nvPr/>
        </p:nvGrpSpPr>
        <p:grpSpPr>
          <a:xfrm rot="0">
            <a:off x="1562480" y="7672717"/>
            <a:ext cx="1109724" cy="1109724"/>
            <a:chOff x="0" y="0"/>
            <a:chExt cx="812800" cy="812800"/>
          </a:xfrm>
        </p:grpSpPr>
        <p:sp>
          <p:nvSpPr>
            <p:cNvPr name="Freeform 10" id="1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11" id="11"/>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12" id="12"/>
          <p:cNvSpPr txBox="true"/>
          <p:nvPr/>
        </p:nvSpPr>
        <p:spPr>
          <a:xfrm rot="0">
            <a:off x="1843293" y="8019769"/>
            <a:ext cx="548100" cy="413385"/>
          </a:xfrm>
          <a:prstGeom prst="rect">
            <a:avLst/>
          </a:prstGeom>
        </p:spPr>
        <p:txBody>
          <a:bodyPr anchor="t" rtlCol="false" tIns="0" lIns="0" bIns="0" rIns="0">
            <a:spAutoFit/>
          </a:bodyPr>
          <a:lstStyle/>
          <a:p>
            <a:pPr algn="ctr" marL="0" indent="0" lvl="0">
              <a:lnSpc>
                <a:spcPts val="2789"/>
              </a:lnSpc>
            </a:pPr>
            <a:r>
              <a:rPr lang="en-US" sz="3099" spc="-30">
                <a:solidFill>
                  <a:srgbClr val="FFFFFF"/>
                </a:solidFill>
                <a:latin typeface="Poppins"/>
              </a:rPr>
              <a:t>1</a:t>
            </a:r>
          </a:p>
        </p:txBody>
      </p:sp>
      <p:sp>
        <p:nvSpPr>
          <p:cNvPr name="Freeform 13" id="13"/>
          <p:cNvSpPr/>
          <p:nvPr/>
        </p:nvSpPr>
        <p:spPr>
          <a:xfrm flipH="false" flipV="false" rot="1069944">
            <a:off x="14151115" y="111062"/>
            <a:ext cx="4103258" cy="1835275"/>
          </a:xfrm>
          <a:custGeom>
            <a:avLst/>
            <a:gdLst/>
            <a:ahLst/>
            <a:cxnLst/>
            <a:rect r="r" b="b" t="t" l="l"/>
            <a:pathLst>
              <a:path h="1835275" w="4103258">
                <a:moveTo>
                  <a:pt x="0" y="0"/>
                </a:moveTo>
                <a:lnTo>
                  <a:pt x="4103258" y="0"/>
                </a:lnTo>
                <a:lnTo>
                  <a:pt x="4103258" y="1835276"/>
                </a:lnTo>
                <a:lnTo>
                  <a:pt x="0" y="1835276"/>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nvGrpSpPr>
          <p:cNvPr name="Group 14" id="14"/>
          <p:cNvGrpSpPr/>
          <p:nvPr/>
        </p:nvGrpSpPr>
        <p:grpSpPr>
          <a:xfrm rot="0">
            <a:off x="1433730" y="463331"/>
            <a:ext cx="6591145" cy="1303966"/>
            <a:chOff x="0" y="0"/>
            <a:chExt cx="11304241" cy="2236386"/>
          </a:xfrm>
        </p:grpSpPr>
        <p:sp>
          <p:nvSpPr>
            <p:cNvPr name="Freeform 15" id="15"/>
            <p:cNvSpPr/>
            <p:nvPr/>
          </p:nvSpPr>
          <p:spPr>
            <a:xfrm flipH="false" flipV="false" rot="0">
              <a:off x="12700" y="12700"/>
              <a:ext cx="11278841" cy="2210986"/>
            </a:xfrm>
            <a:custGeom>
              <a:avLst/>
              <a:gdLst/>
              <a:ahLst/>
              <a:cxnLst/>
              <a:rect r="r" b="b" t="t" l="l"/>
              <a:pathLst>
                <a:path h="2210986" w="11278841">
                  <a:moveTo>
                    <a:pt x="10321896" y="2210986"/>
                  </a:moveTo>
                  <a:lnTo>
                    <a:pt x="956945" y="2210986"/>
                  </a:lnTo>
                  <a:cubicBezTo>
                    <a:pt x="428371" y="2210986"/>
                    <a:pt x="0" y="1782488"/>
                    <a:pt x="0" y="1105493"/>
                  </a:cubicBezTo>
                  <a:cubicBezTo>
                    <a:pt x="0" y="428371"/>
                    <a:pt x="428371" y="0"/>
                    <a:pt x="956945" y="0"/>
                  </a:cubicBezTo>
                  <a:lnTo>
                    <a:pt x="10321896" y="0"/>
                  </a:lnTo>
                  <a:cubicBezTo>
                    <a:pt x="10850342" y="0"/>
                    <a:pt x="11278841" y="428371"/>
                    <a:pt x="11278841" y="1105493"/>
                  </a:cubicBezTo>
                  <a:cubicBezTo>
                    <a:pt x="11278841" y="1782488"/>
                    <a:pt x="10850343" y="2210986"/>
                    <a:pt x="10321896" y="2210986"/>
                  </a:cubicBezTo>
                  <a:close/>
                </a:path>
              </a:pathLst>
            </a:custGeom>
            <a:solidFill>
              <a:srgbClr val="FFFFFF"/>
            </a:solidFill>
          </p:spPr>
        </p:sp>
        <p:sp>
          <p:nvSpPr>
            <p:cNvPr name="Freeform 16" id="16"/>
            <p:cNvSpPr/>
            <p:nvPr/>
          </p:nvSpPr>
          <p:spPr>
            <a:xfrm flipH="false" flipV="false" rot="0">
              <a:off x="0" y="0"/>
              <a:ext cx="11304241" cy="2236386"/>
            </a:xfrm>
            <a:custGeom>
              <a:avLst/>
              <a:gdLst/>
              <a:ahLst/>
              <a:cxnLst/>
              <a:rect r="r" b="b" t="t" l="l"/>
              <a:pathLst>
                <a:path h="2236386" w="11304241">
                  <a:moveTo>
                    <a:pt x="10334596" y="0"/>
                  </a:moveTo>
                  <a:lnTo>
                    <a:pt x="969645" y="0"/>
                  </a:lnTo>
                  <a:cubicBezTo>
                    <a:pt x="434975" y="0"/>
                    <a:pt x="0" y="434975"/>
                    <a:pt x="0" y="1118193"/>
                  </a:cubicBezTo>
                  <a:cubicBezTo>
                    <a:pt x="0" y="1801411"/>
                    <a:pt x="434975" y="2236386"/>
                    <a:pt x="969645" y="2236386"/>
                  </a:cubicBezTo>
                  <a:lnTo>
                    <a:pt x="10334596" y="2236386"/>
                  </a:lnTo>
                  <a:cubicBezTo>
                    <a:pt x="10869266" y="2236386"/>
                    <a:pt x="11304241" y="1801411"/>
                    <a:pt x="11304241" y="1118193"/>
                  </a:cubicBezTo>
                  <a:cubicBezTo>
                    <a:pt x="11304241" y="434975"/>
                    <a:pt x="10869266" y="0"/>
                    <a:pt x="10334596" y="0"/>
                  </a:cubicBezTo>
                  <a:close/>
                  <a:moveTo>
                    <a:pt x="10334596" y="2210986"/>
                  </a:moveTo>
                  <a:lnTo>
                    <a:pt x="969645" y="2210986"/>
                  </a:lnTo>
                  <a:cubicBezTo>
                    <a:pt x="448945" y="2210986"/>
                    <a:pt x="25400" y="1787441"/>
                    <a:pt x="25400" y="1118193"/>
                  </a:cubicBezTo>
                  <a:cubicBezTo>
                    <a:pt x="25400" y="448945"/>
                    <a:pt x="448945" y="25400"/>
                    <a:pt x="969645" y="25400"/>
                  </a:cubicBezTo>
                  <a:lnTo>
                    <a:pt x="10334596" y="25400"/>
                  </a:lnTo>
                  <a:cubicBezTo>
                    <a:pt x="10855296" y="25400"/>
                    <a:pt x="11278841" y="448945"/>
                    <a:pt x="11278841" y="1118193"/>
                  </a:cubicBezTo>
                  <a:cubicBezTo>
                    <a:pt x="11278841" y="1787441"/>
                    <a:pt x="10855296" y="2210986"/>
                    <a:pt x="10334596" y="2210986"/>
                  </a:cubicBezTo>
                  <a:close/>
                </a:path>
              </a:pathLst>
            </a:custGeom>
            <a:solidFill>
              <a:srgbClr val="2A1E50"/>
            </a:solidFill>
          </p:spPr>
        </p:sp>
      </p:grpSp>
      <p:sp>
        <p:nvSpPr>
          <p:cNvPr name="TextBox 17" id="17"/>
          <p:cNvSpPr txBox="true"/>
          <p:nvPr/>
        </p:nvSpPr>
        <p:spPr>
          <a:xfrm rot="0">
            <a:off x="2391392" y="850011"/>
            <a:ext cx="5917680" cy="625855"/>
          </a:xfrm>
          <a:prstGeom prst="rect">
            <a:avLst/>
          </a:prstGeom>
        </p:spPr>
        <p:txBody>
          <a:bodyPr anchor="t" rtlCol="false" tIns="0" lIns="0" bIns="0" rIns="0">
            <a:spAutoFit/>
          </a:bodyPr>
          <a:lstStyle/>
          <a:p>
            <a:pPr algn="ctr">
              <a:lnSpc>
                <a:spcPts val="4511"/>
              </a:lnSpc>
            </a:pPr>
            <a:r>
              <a:rPr lang="en-US" sz="4699">
                <a:solidFill>
                  <a:srgbClr val="DBB660"/>
                </a:solidFill>
                <a:latin typeface="Moonlight Bold"/>
              </a:rPr>
              <a:t>RAPPORTS À L’ATTENTE</a:t>
            </a:r>
          </a:p>
        </p:txBody>
      </p:sp>
      <p:grpSp>
        <p:nvGrpSpPr>
          <p:cNvPr name="Group 18" id="18"/>
          <p:cNvGrpSpPr>
            <a:grpSpLocks noChangeAspect="true"/>
          </p:cNvGrpSpPr>
          <p:nvPr/>
        </p:nvGrpSpPr>
        <p:grpSpPr>
          <a:xfrm rot="0">
            <a:off x="13344435" y="1320130"/>
            <a:ext cx="4440414" cy="4877654"/>
            <a:chOff x="0" y="0"/>
            <a:chExt cx="5803900" cy="6375400"/>
          </a:xfrm>
        </p:grpSpPr>
        <p:sp>
          <p:nvSpPr>
            <p:cNvPr name="Freeform 19" id="19"/>
            <p:cNvSpPr/>
            <p:nvPr/>
          </p:nvSpPr>
          <p:spPr>
            <a:xfrm flipH="false" flipV="false" rot="0">
              <a:off x="12700" y="12700"/>
              <a:ext cx="5778500" cy="6350000"/>
            </a:xfrm>
            <a:custGeom>
              <a:avLst/>
              <a:gdLst/>
              <a:ahLst/>
              <a:cxnLst/>
              <a:rect r="r" b="b" t="t" l="l"/>
              <a:pathLst>
                <a:path h="6350000" w="5778500">
                  <a:moveTo>
                    <a:pt x="2889250" y="0"/>
                  </a:moveTo>
                  <a:cubicBezTo>
                    <a:pt x="1258570" y="0"/>
                    <a:pt x="0" y="1144270"/>
                    <a:pt x="0" y="2917190"/>
                  </a:cubicBezTo>
                  <a:cubicBezTo>
                    <a:pt x="0" y="4175760"/>
                    <a:pt x="0" y="6350000"/>
                    <a:pt x="0" y="6350000"/>
                  </a:cubicBezTo>
                  <a:lnTo>
                    <a:pt x="2889250" y="6350000"/>
                  </a:lnTo>
                  <a:lnTo>
                    <a:pt x="5778500" y="6350000"/>
                  </a:lnTo>
                  <a:cubicBezTo>
                    <a:pt x="5778500" y="6350000"/>
                    <a:pt x="5778500" y="4175760"/>
                    <a:pt x="5778500" y="2917190"/>
                  </a:cubicBezTo>
                  <a:cubicBezTo>
                    <a:pt x="5778500" y="1144270"/>
                    <a:pt x="4519930" y="0"/>
                    <a:pt x="2889250" y="0"/>
                  </a:cubicBezTo>
                  <a:close/>
                </a:path>
              </a:pathLst>
            </a:custGeom>
            <a:blipFill>
              <a:blip r:embed="rId7"/>
              <a:stretch>
                <a:fillRect l="-4945" t="0" r="-4945" b="0"/>
              </a:stretch>
            </a:blipFill>
          </p:spPr>
        </p:sp>
        <p:sp>
          <p:nvSpPr>
            <p:cNvPr name="Freeform 20" id="20"/>
            <p:cNvSpPr/>
            <p:nvPr/>
          </p:nvSpPr>
          <p:spPr>
            <a:xfrm flipH="false" flipV="false" rot="0">
              <a:off x="0" y="0"/>
              <a:ext cx="5803900" cy="6375400"/>
            </a:xfrm>
            <a:custGeom>
              <a:avLst/>
              <a:gdLst/>
              <a:ahLst/>
              <a:cxnLst/>
              <a:rect r="r" b="b" t="t" l="l"/>
              <a:pathLst>
                <a:path h="6375400" w="5803900">
                  <a:moveTo>
                    <a:pt x="5803900" y="6375400"/>
                  </a:moveTo>
                  <a:lnTo>
                    <a:pt x="0" y="6375400"/>
                  </a:lnTo>
                  <a:lnTo>
                    <a:pt x="0" y="2929890"/>
                  </a:lnTo>
                  <a:cubicBezTo>
                    <a:pt x="0" y="2495550"/>
                    <a:pt x="74930" y="2089150"/>
                    <a:pt x="223520" y="1720850"/>
                  </a:cubicBezTo>
                  <a:cubicBezTo>
                    <a:pt x="365760" y="1367790"/>
                    <a:pt x="571500" y="1056640"/>
                    <a:pt x="836930" y="797560"/>
                  </a:cubicBezTo>
                  <a:cubicBezTo>
                    <a:pt x="1361440" y="283210"/>
                    <a:pt x="2095500" y="0"/>
                    <a:pt x="2901950" y="0"/>
                  </a:cubicBezTo>
                  <a:cubicBezTo>
                    <a:pt x="3708400" y="0"/>
                    <a:pt x="4441190" y="283210"/>
                    <a:pt x="4966970" y="797560"/>
                  </a:cubicBezTo>
                  <a:cubicBezTo>
                    <a:pt x="5232400" y="1056640"/>
                    <a:pt x="5438140" y="1367790"/>
                    <a:pt x="5580380" y="1722120"/>
                  </a:cubicBezTo>
                  <a:cubicBezTo>
                    <a:pt x="5728970" y="2090420"/>
                    <a:pt x="5803900" y="2496820"/>
                    <a:pt x="5803900" y="2931160"/>
                  </a:cubicBezTo>
                  <a:lnTo>
                    <a:pt x="5803900" y="6375400"/>
                  </a:lnTo>
                  <a:close/>
                  <a:moveTo>
                    <a:pt x="25400" y="6350000"/>
                  </a:moveTo>
                  <a:lnTo>
                    <a:pt x="5778500" y="6350000"/>
                  </a:lnTo>
                  <a:lnTo>
                    <a:pt x="5778500" y="2929890"/>
                  </a:lnTo>
                  <a:cubicBezTo>
                    <a:pt x="5778500" y="2499360"/>
                    <a:pt x="5703570" y="2095500"/>
                    <a:pt x="5557520" y="1731010"/>
                  </a:cubicBezTo>
                  <a:cubicBezTo>
                    <a:pt x="5416550" y="1380490"/>
                    <a:pt x="5212080" y="1073150"/>
                    <a:pt x="4949190" y="815340"/>
                  </a:cubicBezTo>
                  <a:cubicBezTo>
                    <a:pt x="4428490" y="306070"/>
                    <a:pt x="3700780" y="25400"/>
                    <a:pt x="2901950" y="25400"/>
                  </a:cubicBezTo>
                  <a:cubicBezTo>
                    <a:pt x="2103120" y="25400"/>
                    <a:pt x="1375410" y="306070"/>
                    <a:pt x="854710" y="815340"/>
                  </a:cubicBezTo>
                  <a:cubicBezTo>
                    <a:pt x="591820" y="1071880"/>
                    <a:pt x="387350" y="1380490"/>
                    <a:pt x="246380" y="1731010"/>
                  </a:cubicBezTo>
                  <a:cubicBezTo>
                    <a:pt x="100330" y="2095500"/>
                    <a:pt x="25400" y="2499360"/>
                    <a:pt x="25400" y="2929890"/>
                  </a:cubicBezTo>
                  <a:lnTo>
                    <a:pt x="25400" y="6350000"/>
                  </a:lnTo>
                  <a:close/>
                </a:path>
              </a:pathLst>
            </a:custGeom>
            <a:solidFill>
              <a:srgbClr val="2A1E50"/>
            </a:solidFill>
          </p:spPr>
        </p:sp>
      </p:grpSp>
      <p:grpSp>
        <p:nvGrpSpPr>
          <p:cNvPr name="Group 21" id="21"/>
          <p:cNvGrpSpPr/>
          <p:nvPr/>
        </p:nvGrpSpPr>
        <p:grpSpPr>
          <a:xfrm rot="0">
            <a:off x="14158422" y="5606268"/>
            <a:ext cx="2812442" cy="1314367"/>
            <a:chOff x="0" y="0"/>
            <a:chExt cx="3749923" cy="1752489"/>
          </a:xfrm>
        </p:grpSpPr>
        <p:grpSp>
          <p:nvGrpSpPr>
            <p:cNvPr name="Group 22" id="22"/>
            <p:cNvGrpSpPr/>
            <p:nvPr/>
          </p:nvGrpSpPr>
          <p:grpSpPr>
            <a:xfrm rot="0">
              <a:off x="0" y="0"/>
              <a:ext cx="3749923" cy="1752489"/>
              <a:chOff x="0" y="0"/>
              <a:chExt cx="4149634" cy="1939290"/>
            </a:xfrm>
          </p:grpSpPr>
          <p:sp>
            <p:nvSpPr>
              <p:cNvPr name="Freeform 23" id="23"/>
              <p:cNvSpPr/>
              <p:nvPr/>
            </p:nvSpPr>
            <p:spPr>
              <a:xfrm flipH="false" flipV="false" rot="0">
                <a:off x="12700" y="12700"/>
                <a:ext cx="4124234" cy="1913890"/>
              </a:xfrm>
              <a:custGeom>
                <a:avLst/>
                <a:gdLst/>
                <a:ahLst/>
                <a:cxnLst/>
                <a:rect r="r" b="b" t="t" l="l"/>
                <a:pathLst>
                  <a:path h="1913890" w="4124234">
                    <a:moveTo>
                      <a:pt x="3167289" y="1913890"/>
                    </a:moveTo>
                    <a:lnTo>
                      <a:pt x="956945" y="1913890"/>
                    </a:lnTo>
                    <a:cubicBezTo>
                      <a:pt x="428371" y="1913890"/>
                      <a:pt x="0" y="1485392"/>
                      <a:pt x="0" y="956945"/>
                    </a:cubicBezTo>
                    <a:cubicBezTo>
                      <a:pt x="0" y="428371"/>
                      <a:pt x="428371" y="0"/>
                      <a:pt x="956945" y="0"/>
                    </a:cubicBezTo>
                    <a:lnTo>
                      <a:pt x="3167289" y="0"/>
                    </a:lnTo>
                    <a:cubicBezTo>
                      <a:pt x="3695736" y="0"/>
                      <a:pt x="4124234" y="428371"/>
                      <a:pt x="4124234" y="956945"/>
                    </a:cubicBezTo>
                    <a:cubicBezTo>
                      <a:pt x="4124234" y="1485392"/>
                      <a:pt x="3695736" y="1913890"/>
                      <a:pt x="3167289" y="1913890"/>
                    </a:cubicBezTo>
                    <a:close/>
                  </a:path>
                </a:pathLst>
              </a:custGeom>
              <a:solidFill>
                <a:srgbClr val="2A1E50"/>
              </a:solidFill>
            </p:spPr>
          </p:sp>
          <p:sp>
            <p:nvSpPr>
              <p:cNvPr name="Freeform 24" id="24"/>
              <p:cNvSpPr/>
              <p:nvPr/>
            </p:nvSpPr>
            <p:spPr>
              <a:xfrm flipH="false" flipV="false" rot="0">
                <a:off x="0" y="0"/>
                <a:ext cx="4149634" cy="1939290"/>
              </a:xfrm>
              <a:custGeom>
                <a:avLst/>
                <a:gdLst/>
                <a:ahLst/>
                <a:cxnLst/>
                <a:rect r="r" b="b" t="t" l="l"/>
                <a:pathLst>
                  <a:path h="1939290" w="4149634">
                    <a:moveTo>
                      <a:pt x="3179989" y="0"/>
                    </a:moveTo>
                    <a:lnTo>
                      <a:pt x="969645" y="0"/>
                    </a:lnTo>
                    <a:cubicBezTo>
                      <a:pt x="434975" y="0"/>
                      <a:pt x="0" y="434975"/>
                      <a:pt x="0" y="969645"/>
                    </a:cubicBezTo>
                    <a:cubicBezTo>
                      <a:pt x="0" y="1504315"/>
                      <a:pt x="434975" y="1939290"/>
                      <a:pt x="969645" y="1939290"/>
                    </a:cubicBezTo>
                    <a:lnTo>
                      <a:pt x="3179989" y="1939290"/>
                    </a:lnTo>
                    <a:cubicBezTo>
                      <a:pt x="3714659" y="1939290"/>
                      <a:pt x="4149634" y="1504315"/>
                      <a:pt x="4149634" y="969645"/>
                    </a:cubicBezTo>
                    <a:cubicBezTo>
                      <a:pt x="4149634" y="434975"/>
                      <a:pt x="3714659" y="0"/>
                      <a:pt x="3179989" y="0"/>
                    </a:cubicBezTo>
                    <a:close/>
                    <a:moveTo>
                      <a:pt x="3179989" y="1913890"/>
                    </a:moveTo>
                    <a:lnTo>
                      <a:pt x="969645" y="1913890"/>
                    </a:lnTo>
                    <a:cubicBezTo>
                      <a:pt x="448945" y="1913890"/>
                      <a:pt x="25400" y="1490345"/>
                      <a:pt x="25400" y="969645"/>
                    </a:cubicBezTo>
                    <a:cubicBezTo>
                      <a:pt x="25400" y="448945"/>
                      <a:pt x="448945" y="25400"/>
                      <a:pt x="969645" y="25400"/>
                    </a:cubicBezTo>
                    <a:lnTo>
                      <a:pt x="3179989" y="25400"/>
                    </a:lnTo>
                    <a:cubicBezTo>
                      <a:pt x="3700689" y="25400"/>
                      <a:pt x="4124234" y="448945"/>
                      <a:pt x="4124234" y="969645"/>
                    </a:cubicBezTo>
                    <a:cubicBezTo>
                      <a:pt x="4124234" y="1490345"/>
                      <a:pt x="3700689" y="1913890"/>
                      <a:pt x="3179989" y="1913890"/>
                    </a:cubicBezTo>
                    <a:close/>
                  </a:path>
                </a:pathLst>
              </a:custGeom>
              <a:solidFill>
                <a:srgbClr val="2A1E50"/>
              </a:solidFill>
            </p:spPr>
          </p:sp>
        </p:grpSp>
        <p:sp>
          <p:nvSpPr>
            <p:cNvPr name="TextBox 25" id="25"/>
            <p:cNvSpPr txBox="true"/>
            <p:nvPr/>
          </p:nvSpPr>
          <p:spPr>
            <a:xfrm rot="0">
              <a:off x="556526" y="586126"/>
              <a:ext cx="2636872" cy="618337"/>
            </a:xfrm>
            <a:prstGeom prst="rect">
              <a:avLst/>
            </a:prstGeom>
          </p:spPr>
          <p:txBody>
            <a:bodyPr anchor="t" rtlCol="false" tIns="0" lIns="0" bIns="0" rIns="0">
              <a:spAutoFit/>
            </a:bodyPr>
            <a:lstStyle/>
            <a:p>
              <a:pPr algn="ctr">
                <a:lnSpc>
                  <a:spcPts val="3254"/>
                </a:lnSpc>
              </a:pPr>
              <a:r>
                <a:rPr lang="en-US" sz="3254" spc="-32">
                  <a:solidFill>
                    <a:srgbClr val="FFFFFF"/>
                  </a:solidFill>
                  <a:latin typeface="Poppins Bold"/>
                </a:rPr>
                <a:t>Marius</a:t>
              </a:r>
            </a:p>
          </p:txBody>
        </p:sp>
      </p:grpSp>
      <p:grpSp>
        <p:nvGrpSpPr>
          <p:cNvPr name="Group 26" id="26"/>
          <p:cNvGrpSpPr/>
          <p:nvPr/>
        </p:nvGrpSpPr>
        <p:grpSpPr>
          <a:xfrm rot="0">
            <a:off x="1562480" y="560451"/>
            <a:ext cx="1109724" cy="1109724"/>
            <a:chOff x="0" y="0"/>
            <a:chExt cx="812800" cy="812800"/>
          </a:xfrm>
        </p:grpSpPr>
        <p:sp>
          <p:nvSpPr>
            <p:cNvPr name="Freeform 27" id="2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solidFill>
            <a:ln w="38100" cap="sq">
              <a:solidFill>
                <a:srgbClr val="FFFFFF"/>
              </a:solidFill>
              <a:prstDash val="solid"/>
              <a:miter/>
            </a:ln>
          </p:spPr>
        </p:sp>
        <p:sp>
          <p:nvSpPr>
            <p:cNvPr name="TextBox 28" id="28"/>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29" id="29"/>
          <p:cNvSpPr txBox="true"/>
          <p:nvPr/>
        </p:nvSpPr>
        <p:spPr>
          <a:xfrm rot="0">
            <a:off x="1843293" y="907503"/>
            <a:ext cx="548100" cy="413385"/>
          </a:xfrm>
          <a:prstGeom prst="rect">
            <a:avLst/>
          </a:prstGeom>
        </p:spPr>
        <p:txBody>
          <a:bodyPr anchor="t" rtlCol="false" tIns="0" lIns="0" bIns="0" rIns="0">
            <a:spAutoFit/>
          </a:bodyPr>
          <a:lstStyle/>
          <a:p>
            <a:pPr algn="ctr" marL="0" indent="0" lvl="0">
              <a:lnSpc>
                <a:spcPts val="2789"/>
              </a:lnSpc>
            </a:pPr>
            <a:r>
              <a:rPr lang="en-US" sz="3099" spc="-30">
                <a:solidFill>
                  <a:srgbClr val="FFFFFF"/>
                </a:solidFill>
                <a:latin typeface="Poppins"/>
              </a:rPr>
              <a:t>3</a:t>
            </a:r>
          </a:p>
        </p:txBody>
      </p:sp>
      <p:grpSp>
        <p:nvGrpSpPr>
          <p:cNvPr name="Group 30" id="30"/>
          <p:cNvGrpSpPr/>
          <p:nvPr/>
        </p:nvGrpSpPr>
        <p:grpSpPr>
          <a:xfrm rot="0">
            <a:off x="7025620" y="7726011"/>
            <a:ext cx="1109724" cy="1109724"/>
            <a:chOff x="0" y="0"/>
            <a:chExt cx="812800" cy="812800"/>
          </a:xfrm>
        </p:grpSpPr>
        <p:sp>
          <p:nvSpPr>
            <p:cNvPr name="Freeform 31" id="31"/>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32" id="32"/>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33" id="33"/>
          <p:cNvSpPr txBox="true"/>
          <p:nvPr/>
        </p:nvSpPr>
        <p:spPr>
          <a:xfrm rot="0">
            <a:off x="7306432" y="8073062"/>
            <a:ext cx="548100" cy="413385"/>
          </a:xfrm>
          <a:prstGeom prst="rect">
            <a:avLst/>
          </a:prstGeom>
        </p:spPr>
        <p:txBody>
          <a:bodyPr anchor="t" rtlCol="false" tIns="0" lIns="0" bIns="0" rIns="0">
            <a:spAutoFit/>
          </a:bodyPr>
          <a:lstStyle/>
          <a:p>
            <a:pPr algn="ctr" marL="0" indent="0" lvl="0">
              <a:lnSpc>
                <a:spcPts val="2789"/>
              </a:lnSpc>
            </a:pPr>
            <a:r>
              <a:rPr lang="en-US" sz="3099" spc="-30">
                <a:solidFill>
                  <a:srgbClr val="FFFFFF"/>
                </a:solidFill>
                <a:latin typeface="Poppins"/>
              </a:rPr>
              <a:t>2</a:t>
            </a:r>
          </a:p>
        </p:txBody>
      </p:sp>
      <p:sp>
        <p:nvSpPr>
          <p:cNvPr name="TextBox 34" id="34"/>
          <p:cNvSpPr txBox="true"/>
          <p:nvPr/>
        </p:nvSpPr>
        <p:spPr>
          <a:xfrm rot="0">
            <a:off x="8268694" y="7410610"/>
            <a:ext cx="3786601" cy="1660152"/>
          </a:xfrm>
          <a:prstGeom prst="rect">
            <a:avLst/>
          </a:prstGeom>
        </p:spPr>
        <p:txBody>
          <a:bodyPr anchor="t" rtlCol="false" tIns="0" lIns="0" bIns="0" rIns="0">
            <a:spAutoFit/>
          </a:bodyPr>
          <a:lstStyle/>
          <a:p>
            <a:pPr>
              <a:lnSpc>
                <a:spcPts val="3229"/>
              </a:lnSpc>
            </a:pPr>
            <a:r>
              <a:rPr lang="en-US" sz="2646" spc="-10">
                <a:solidFill>
                  <a:srgbClr val="FFFFFF"/>
                </a:solidFill>
                <a:latin typeface="Poppins"/>
              </a:rPr>
              <a:t>Temps long</a:t>
            </a:r>
          </a:p>
          <a:p>
            <a:pPr>
              <a:lnSpc>
                <a:spcPts val="3229"/>
              </a:lnSpc>
            </a:pPr>
            <a:r>
              <a:rPr lang="en-US" sz="2646" spc="-10">
                <a:solidFill>
                  <a:srgbClr val="FFFFFF"/>
                </a:solidFill>
                <a:latin typeface="Poppins"/>
              </a:rPr>
              <a:t>Connexion avec le.a thérapeute </a:t>
            </a:r>
          </a:p>
          <a:p>
            <a:pPr>
              <a:lnSpc>
                <a:spcPts val="3229"/>
              </a:lnSpc>
            </a:pPr>
            <a:r>
              <a:rPr lang="en-US" sz="2646" spc="-10">
                <a:solidFill>
                  <a:srgbClr val="FFFFFF"/>
                </a:solidFill>
                <a:latin typeface="Poppins"/>
              </a:rPr>
              <a:t>Long parcours de soin</a:t>
            </a:r>
          </a:p>
        </p:txBody>
      </p:sp>
      <p:sp>
        <p:nvSpPr>
          <p:cNvPr name="TextBox 35" id="35"/>
          <p:cNvSpPr txBox="true"/>
          <p:nvPr/>
        </p:nvSpPr>
        <p:spPr>
          <a:xfrm rot="0">
            <a:off x="1409885" y="1759777"/>
            <a:ext cx="11231471" cy="4986791"/>
          </a:xfrm>
          <a:prstGeom prst="rect">
            <a:avLst/>
          </a:prstGeom>
        </p:spPr>
        <p:txBody>
          <a:bodyPr anchor="t" rtlCol="false" tIns="0" lIns="0" bIns="0" rIns="0">
            <a:spAutoFit/>
          </a:bodyPr>
          <a:lstStyle/>
          <a:p>
            <a:pPr algn="just">
              <a:lnSpc>
                <a:spcPts val="4355"/>
              </a:lnSpc>
            </a:pPr>
            <a:r>
              <a:rPr lang="en-US" sz="3226">
                <a:solidFill>
                  <a:srgbClr val="FFFFFF"/>
                </a:solidFill>
                <a:latin typeface="Poppins"/>
              </a:rPr>
              <a:t>“Disons que je m’attendais à recevoir des nouvelles. Je comprends qu’il y ait beaucoup de monde dans la file d’attente, mais on s’attendait à être </a:t>
            </a:r>
            <a:r>
              <a:rPr lang="en-US" sz="3226">
                <a:solidFill>
                  <a:srgbClr val="FFFFFF"/>
                </a:solidFill>
                <a:latin typeface="Poppins Bold"/>
              </a:rPr>
              <a:t>prévenus</a:t>
            </a:r>
            <a:r>
              <a:rPr lang="en-US" sz="3226">
                <a:solidFill>
                  <a:srgbClr val="FFFFFF"/>
                </a:solidFill>
                <a:latin typeface="Poppins"/>
              </a:rPr>
              <a:t> que l’attente serait finalement</a:t>
            </a:r>
            <a:r>
              <a:rPr lang="en-US" sz="3226">
                <a:solidFill>
                  <a:srgbClr val="FFFFFF"/>
                </a:solidFill>
                <a:latin typeface="Poppins Bold"/>
              </a:rPr>
              <a:t> plus longue qu’annoncée</a:t>
            </a:r>
            <a:r>
              <a:rPr lang="en-US" sz="3226">
                <a:solidFill>
                  <a:srgbClr val="FFFFFF"/>
                </a:solidFill>
                <a:latin typeface="Poppins"/>
              </a:rPr>
              <a:t> [...] Elle voit une </a:t>
            </a:r>
            <a:r>
              <a:rPr lang="en-US" sz="3226">
                <a:solidFill>
                  <a:srgbClr val="FFFFFF"/>
                </a:solidFill>
                <a:latin typeface="Poppins Bold"/>
              </a:rPr>
              <a:t>psychologue</a:t>
            </a:r>
            <a:r>
              <a:rPr lang="en-US" sz="3226">
                <a:solidFill>
                  <a:srgbClr val="FFFFFF"/>
                </a:solidFill>
                <a:latin typeface="Poppins"/>
              </a:rPr>
              <a:t> tous les mois, et elle voit notre </a:t>
            </a:r>
            <a:r>
              <a:rPr lang="en-US" sz="3226">
                <a:solidFill>
                  <a:srgbClr val="FFFFFF"/>
                </a:solidFill>
                <a:latin typeface="Poppins Bold"/>
              </a:rPr>
              <a:t>médecin traitant</a:t>
            </a:r>
            <a:r>
              <a:rPr lang="en-US" sz="3226">
                <a:solidFill>
                  <a:srgbClr val="FFFFFF"/>
                </a:solidFill>
                <a:latin typeface="Poppins"/>
              </a:rPr>
              <a:t> qui lui prescrit des </a:t>
            </a:r>
            <a:r>
              <a:rPr lang="en-US" sz="3226">
                <a:solidFill>
                  <a:srgbClr val="FFFFFF"/>
                </a:solidFill>
                <a:latin typeface="Poppins Bold"/>
              </a:rPr>
              <a:t>médicaments</a:t>
            </a:r>
            <a:r>
              <a:rPr lang="en-US" sz="3226">
                <a:solidFill>
                  <a:srgbClr val="FFFFFF"/>
                </a:solidFill>
                <a:latin typeface="Poppins"/>
              </a:rPr>
              <a:t>, mais comme c’est assez spécifique, on aimerait qu’elle voie un psychiatre pour lui prescrire, ça n’est pas le rôle de notre médecin de famille”.</a:t>
            </a:r>
          </a:p>
        </p:txBody>
      </p:sp>
      <p:sp>
        <p:nvSpPr>
          <p:cNvPr name="TextBox 36" id="36"/>
          <p:cNvSpPr txBox="true"/>
          <p:nvPr/>
        </p:nvSpPr>
        <p:spPr>
          <a:xfrm rot="0">
            <a:off x="2806929" y="7590849"/>
            <a:ext cx="4218691" cy="1244887"/>
          </a:xfrm>
          <a:prstGeom prst="rect">
            <a:avLst/>
          </a:prstGeom>
        </p:spPr>
        <p:txBody>
          <a:bodyPr anchor="t" rtlCol="false" tIns="0" lIns="0" bIns="0" rIns="0">
            <a:spAutoFit/>
          </a:bodyPr>
          <a:lstStyle/>
          <a:p>
            <a:pPr algn="just">
              <a:lnSpc>
                <a:spcPts val="3229"/>
              </a:lnSpc>
            </a:pPr>
            <a:r>
              <a:rPr lang="en-US" sz="2646" spc="-10">
                <a:solidFill>
                  <a:srgbClr val="FFFFFF"/>
                </a:solidFill>
                <a:latin typeface="Poppins"/>
              </a:rPr>
              <a:t>Confiance en l’envoyeur</a:t>
            </a:r>
          </a:p>
          <a:p>
            <a:pPr algn="just">
              <a:lnSpc>
                <a:spcPts val="3229"/>
              </a:lnSpc>
            </a:pPr>
            <a:r>
              <a:rPr lang="en-US" sz="2646" spc="-10">
                <a:solidFill>
                  <a:srgbClr val="FFFFFF"/>
                </a:solidFill>
                <a:latin typeface="Poppins"/>
              </a:rPr>
              <a:t>Spécificité du service</a:t>
            </a:r>
          </a:p>
          <a:p>
            <a:pPr algn="just">
              <a:lnSpc>
                <a:spcPts val="3229"/>
              </a:lnSpc>
            </a:pPr>
            <a:r>
              <a:rPr lang="en-US" sz="2646" spc="-10">
                <a:solidFill>
                  <a:srgbClr val="FFFFFF"/>
                </a:solidFill>
                <a:latin typeface="Poppins"/>
              </a:rPr>
              <a:t>Peu ou pas d’urgence</a:t>
            </a:r>
          </a:p>
        </p:txBody>
      </p:sp>
      <p:grpSp>
        <p:nvGrpSpPr>
          <p:cNvPr name="Group 37" id="37"/>
          <p:cNvGrpSpPr/>
          <p:nvPr/>
        </p:nvGrpSpPr>
        <p:grpSpPr>
          <a:xfrm rot="0">
            <a:off x="12234711" y="7700111"/>
            <a:ext cx="1109724" cy="1109724"/>
            <a:chOff x="0" y="0"/>
            <a:chExt cx="812800" cy="812800"/>
          </a:xfrm>
        </p:grpSpPr>
        <p:sp>
          <p:nvSpPr>
            <p:cNvPr name="Freeform 38" id="3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39" id="39"/>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40" id="40"/>
          <p:cNvSpPr txBox="true"/>
          <p:nvPr/>
        </p:nvSpPr>
        <p:spPr>
          <a:xfrm rot="0">
            <a:off x="12515524" y="8047163"/>
            <a:ext cx="548100" cy="413385"/>
          </a:xfrm>
          <a:prstGeom prst="rect">
            <a:avLst/>
          </a:prstGeom>
        </p:spPr>
        <p:txBody>
          <a:bodyPr anchor="t" rtlCol="false" tIns="0" lIns="0" bIns="0" rIns="0">
            <a:spAutoFit/>
          </a:bodyPr>
          <a:lstStyle/>
          <a:p>
            <a:pPr algn="ctr" marL="0" indent="0" lvl="0">
              <a:lnSpc>
                <a:spcPts val="2789"/>
              </a:lnSpc>
            </a:pPr>
            <a:r>
              <a:rPr lang="en-US" sz="3099" spc="-30">
                <a:solidFill>
                  <a:srgbClr val="FFFFFF"/>
                </a:solidFill>
                <a:latin typeface="Poppins"/>
              </a:rPr>
              <a:t>3</a:t>
            </a:r>
          </a:p>
        </p:txBody>
      </p:sp>
      <p:sp>
        <p:nvSpPr>
          <p:cNvPr name="TextBox 41" id="41"/>
          <p:cNvSpPr txBox="true"/>
          <p:nvPr/>
        </p:nvSpPr>
        <p:spPr>
          <a:xfrm rot="0">
            <a:off x="13525410" y="7611604"/>
            <a:ext cx="3786601" cy="1250577"/>
          </a:xfrm>
          <a:prstGeom prst="rect">
            <a:avLst/>
          </a:prstGeom>
        </p:spPr>
        <p:txBody>
          <a:bodyPr anchor="t" rtlCol="false" tIns="0" lIns="0" bIns="0" rIns="0">
            <a:spAutoFit/>
          </a:bodyPr>
          <a:lstStyle/>
          <a:p>
            <a:pPr>
              <a:lnSpc>
                <a:spcPts val="3229"/>
              </a:lnSpc>
            </a:pPr>
            <a:r>
              <a:rPr lang="en-US" sz="2646" spc="-10">
                <a:solidFill>
                  <a:srgbClr val="FFFFFF"/>
                </a:solidFill>
                <a:latin typeface="Poppins"/>
              </a:rPr>
              <a:t>Perte de confiance</a:t>
            </a:r>
          </a:p>
          <a:p>
            <a:pPr>
              <a:lnSpc>
                <a:spcPts val="3229"/>
              </a:lnSpc>
            </a:pPr>
            <a:r>
              <a:rPr lang="en-US" sz="2646" spc="-10">
                <a:solidFill>
                  <a:srgbClr val="FFFFFF"/>
                </a:solidFill>
                <a:latin typeface="Poppins"/>
              </a:rPr>
              <a:t>Suivis en parallèle</a:t>
            </a:r>
          </a:p>
          <a:p>
            <a:pPr>
              <a:lnSpc>
                <a:spcPts val="3229"/>
              </a:lnSpc>
            </a:pPr>
            <a:r>
              <a:rPr lang="en-US" sz="2646" spc="-10">
                <a:solidFill>
                  <a:srgbClr val="FFFFFF"/>
                </a:solidFill>
                <a:latin typeface="Poppins"/>
              </a:rPr>
              <a:t>Contrainte de l’attente</a:t>
            </a:r>
          </a:p>
        </p:txBody>
      </p:sp>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bg>
      <p:bgPr>
        <a:solidFill>
          <a:srgbClr val="B1D4E0"/>
        </a:solidFill>
      </p:bgPr>
    </p:bg>
    <p:spTree>
      <p:nvGrpSpPr>
        <p:cNvPr id="1" name=""/>
        <p:cNvGrpSpPr/>
        <p:nvPr/>
      </p:nvGrpSpPr>
      <p:grpSpPr>
        <a:xfrm>
          <a:off x="0" y="0"/>
          <a:ext cx="0" cy="0"/>
          <a:chOff x="0" y="0"/>
          <a:chExt cx="0" cy="0"/>
        </a:xfrm>
      </p:grpSpPr>
      <p:sp>
        <p:nvSpPr>
          <p:cNvPr name="Freeform 2" id="2"/>
          <p:cNvSpPr/>
          <p:nvPr/>
        </p:nvSpPr>
        <p:spPr>
          <a:xfrm flipH="true" flipV="false" rot="0">
            <a:off x="-1586925" y="6804899"/>
            <a:ext cx="4214413" cy="4114800"/>
          </a:xfrm>
          <a:custGeom>
            <a:avLst/>
            <a:gdLst/>
            <a:ahLst/>
            <a:cxnLst/>
            <a:rect r="r" b="b" t="t" l="l"/>
            <a:pathLst>
              <a:path h="4114800" w="4214413">
                <a:moveTo>
                  <a:pt x="4214413" y="0"/>
                </a:moveTo>
                <a:lnTo>
                  <a:pt x="0" y="0"/>
                </a:lnTo>
                <a:lnTo>
                  <a:pt x="0" y="4114800"/>
                </a:lnTo>
                <a:lnTo>
                  <a:pt x="4214413" y="4114800"/>
                </a:lnTo>
                <a:lnTo>
                  <a:pt x="4214413"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0">
            <a:off x="1028700" y="7196859"/>
            <a:ext cx="16396788" cy="2061441"/>
            <a:chOff x="0" y="0"/>
            <a:chExt cx="21862385" cy="2748588"/>
          </a:xfrm>
        </p:grpSpPr>
        <p:grpSp>
          <p:nvGrpSpPr>
            <p:cNvPr name="Group 4" id="4"/>
            <p:cNvGrpSpPr/>
            <p:nvPr/>
          </p:nvGrpSpPr>
          <p:grpSpPr>
            <a:xfrm rot="0">
              <a:off x="0" y="0"/>
              <a:ext cx="21862385" cy="2748588"/>
              <a:chOff x="0" y="0"/>
              <a:chExt cx="4318496" cy="542931"/>
            </a:xfrm>
          </p:grpSpPr>
          <p:sp>
            <p:nvSpPr>
              <p:cNvPr name="Freeform 5" id="5"/>
              <p:cNvSpPr/>
              <p:nvPr/>
            </p:nvSpPr>
            <p:spPr>
              <a:xfrm flipH="false" flipV="false" rot="0">
                <a:off x="0" y="0"/>
                <a:ext cx="4318496" cy="542931"/>
              </a:xfrm>
              <a:custGeom>
                <a:avLst/>
                <a:gdLst/>
                <a:ahLst/>
                <a:cxnLst/>
                <a:rect r="r" b="b" t="t" l="l"/>
                <a:pathLst>
                  <a:path h="542931" w="4318496">
                    <a:moveTo>
                      <a:pt x="24080" y="0"/>
                    </a:moveTo>
                    <a:lnTo>
                      <a:pt x="4294415" y="0"/>
                    </a:lnTo>
                    <a:cubicBezTo>
                      <a:pt x="4307715" y="0"/>
                      <a:pt x="4318496" y="10781"/>
                      <a:pt x="4318496" y="24080"/>
                    </a:cubicBezTo>
                    <a:lnTo>
                      <a:pt x="4318496" y="518851"/>
                    </a:lnTo>
                    <a:cubicBezTo>
                      <a:pt x="4318496" y="532150"/>
                      <a:pt x="4307715" y="542931"/>
                      <a:pt x="4294415" y="542931"/>
                    </a:cubicBezTo>
                    <a:lnTo>
                      <a:pt x="24080" y="542931"/>
                    </a:lnTo>
                    <a:cubicBezTo>
                      <a:pt x="17694" y="542931"/>
                      <a:pt x="11569" y="540394"/>
                      <a:pt x="7053" y="535878"/>
                    </a:cubicBezTo>
                    <a:cubicBezTo>
                      <a:pt x="2537" y="531362"/>
                      <a:pt x="0" y="525237"/>
                      <a:pt x="0" y="518851"/>
                    </a:cubicBezTo>
                    <a:lnTo>
                      <a:pt x="0" y="24080"/>
                    </a:lnTo>
                    <a:cubicBezTo>
                      <a:pt x="0" y="10781"/>
                      <a:pt x="10781" y="0"/>
                      <a:pt x="24080" y="0"/>
                    </a:cubicBezTo>
                    <a:close/>
                  </a:path>
                </a:pathLst>
              </a:custGeom>
              <a:solidFill>
                <a:srgbClr val="2A1E50"/>
              </a:solidFill>
            </p:spPr>
          </p:sp>
          <p:sp>
            <p:nvSpPr>
              <p:cNvPr name="TextBox 6" id="6"/>
              <p:cNvSpPr txBox="true"/>
              <p:nvPr/>
            </p:nvSpPr>
            <p:spPr>
              <a:xfrm>
                <a:off x="0" y="-38100"/>
                <a:ext cx="812800" cy="850900"/>
              </a:xfrm>
              <a:prstGeom prst="rect">
                <a:avLst/>
              </a:prstGeom>
            </p:spPr>
            <p:txBody>
              <a:bodyPr anchor="ctr" rtlCol="false" tIns="50800" lIns="50800" bIns="50800" rIns="50800"/>
              <a:lstStyle/>
              <a:p>
                <a:pPr algn="ctr">
                  <a:lnSpc>
                    <a:spcPts val="2659"/>
                  </a:lnSpc>
                  <a:spcBef>
                    <a:spcPct val="0"/>
                  </a:spcBef>
                </a:pPr>
              </a:p>
            </p:txBody>
          </p:sp>
        </p:grpSp>
        <p:grpSp>
          <p:nvGrpSpPr>
            <p:cNvPr name="Group 7" id="7"/>
            <p:cNvGrpSpPr/>
            <p:nvPr/>
          </p:nvGrpSpPr>
          <p:grpSpPr>
            <a:xfrm rot="0">
              <a:off x="711707" y="634478"/>
              <a:ext cx="1479632" cy="1479632"/>
              <a:chOff x="0" y="0"/>
              <a:chExt cx="812800" cy="812800"/>
            </a:xfrm>
          </p:grpSpPr>
          <p:sp>
            <p:nvSpPr>
              <p:cNvPr name="Freeform 8" id="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9" id="9"/>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10" id="10"/>
            <p:cNvSpPr txBox="true"/>
            <p:nvPr/>
          </p:nvSpPr>
          <p:spPr>
            <a:xfrm rot="0">
              <a:off x="1086123" y="1078163"/>
              <a:ext cx="730799" cy="570229"/>
            </a:xfrm>
            <a:prstGeom prst="rect">
              <a:avLst/>
            </a:prstGeom>
          </p:spPr>
          <p:txBody>
            <a:bodyPr anchor="t" rtlCol="false" tIns="0" lIns="0" bIns="0" rIns="0">
              <a:spAutoFit/>
            </a:bodyPr>
            <a:lstStyle/>
            <a:p>
              <a:pPr algn="ctr" marL="0" indent="0" lvl="0">
                <a:lnSpc>
                  <a:spcPts val="2789"/>
                </a:lnSpc>
              </a:pPr>
              <a:r>
                <a:rPr lang="en-US" sz="3099" spc="-30">
                  <a:solidFill>
                    <a:srgbClr val="FFFFFF"/>
                  </a:solidFill>
                  <a:latin typeface="Poppins"/>
                </a:rPr>
                <a:t>1</a:t>
              </a:r>
            </a:p>
          </p:txBody>
        </p:sp>
        <p:grpSp>
          <p:nvGrpSpPr>
            <p:cNvPr name="Group 11" id="11"/>
            <p:cNvGrpSpPr/>
            <p:nvPr/>
          </p:nvGrpSpPr>
          <p:grpSpPr>
            <a:xfrm rot="0">
              <a:off x="7995893" y="705536"/>
              <a:ext cx="1479632" cy="1479632"/>
              <a:chOff x="0" y="0"/>
              <a:chExt cx="812800" cy="812800"/>
            </a:xfrm>
          </p:grpSpPr>
          <p:sp>
            <p:nvSpPr>
              <p:cNvPr name="Freeform 12" id="12"/>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13" id="13"/>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14" id="14"/>
            <p:cNvSpPr txBox="true"/>
            <p:nvPr/>
          </p:nvSpPr>
          <p:spPr>
            <a:xfrm rot="0">
              <a:off x="8370310" y="1149221"/>
              <a:ext cx="730799" cy="570229"/>
            </a:xfrm>
            <a:prstGeom prst="rect">
              <a:avLst/>
            </a:prstGeom>
          </p:spPr>
          <p:txBody>
            <a:bodyPr anchor="t" rtlCol="false" tIns="0" lIns="0" bIns="0" rIns="0">
              <a:spAutoFit/>
            </a:bodyPr>
            <a:lstStyle/>
            <a:p>
              <a:pPr algn="ctr" marL="0" indent="0" lvl="0">
                <a:lnSpc>
                  <a:spcPts val="2789"/>
                </a:lnSpc>
              </a:pPr>
              <a:r>
                <a:rPr lang="en-US" sz="3099" spc="-30">
                  <a:solidFill>
                    <a:srgbClr val="FFFFFF"/>
                  </a:solidFill>
                  <a:latin typeface="Poppins"/>
                </a:rPr>
                <a:t>2</a:t>
              </a:r>
            </a:p>
          </p:txBody>
        </p:sp>
        <p:sp>
          <p:nvSpPr>
            <p:cNvPr name="TextBox 15" id="15"/>
            <p:cNvSpPr txBox="true"/>
            <p:nvPr/>
          </p:nvSpPr>
          <p:spPr>
            <a:xfrm rot="0">
              <a:off x="9653326" y="294526"/>
              <a:ext cx="5048801" cy="2204011"/>
            </a:xfrm>
            <a:prstGeom prst="rect">
              <a:avLst/>
            </a:prstGeom>
          </p:spPr>
          <p:txBody>
            <a:bodyPr anchor="t" rtlCol="false" tIns="0" lIns="0" bIns="0" rIns="0">
              <a:spAutoFit/>
            </a:bodyPr>
            <a:lstStyle/>
            <a:p>
              <a:pPr>
                <a:lnSpc>
                  <a:spcPts val="3229"/>
                </a:lnSpc>
              </a:pPr>
              <a:r>
                <a:rPr lang="en-US" sz="2646" spc="-10">
                  <a:solidFill>
                    <a:srgbClr val="FFFFFF"/>
                  </a:solidFill>
                  <a:latin typeface="Poppins"/>
                </a:rPr>
                <a:t>Temps long</a:t>
              </a:r>
            </a:p>
            <a:p>
              <a:pPr>
                <a:lnSpc>
                  <a:spcPts val="3229"/>
                </a:lnSpc>
              </a:pPr>
              <a:r>
                <a:rPr lang="en-US" sz="2646" spc="-10">
                  <a:solidFill>
                    <a:srgbClr val="FFFFFF"/>
                  </a:solidFill>
                  <a:latin typeface="Poppins"/>
                </a:rPr>
                <a:t>Connexion avec le.a thérapeute </a:t>
              </a:r>
            </a:p>
            <a:p>
              <a:pPr>
                <a:lnSpc>
                  <a:spcPts val="3229"/>
                </a:lnSpc>
              </a:pPr>
              <a:r>
                <a:rPr lang="en-US" sz="2646" spc="-10">
                  <a:solidFill>
                    <a:srgbClr val="FFFFFF"/>
                  </a:solidFill>
                  <a:latin typeface="Poppins"/>
                </a:rPr>
                <a:t>Long parcours de soin</a:t>
              </a:r>
            </a:p>
          </p:txBody>
        </p:sp>
        <p:sp>
          <p:nvSpPr>
            <p:cNvPr name="TextBox 16" id="16"/>
            <p:cNvSpPr txBox="true"/>
            <p:nvPr/>
          </p:nvSpPr>
          <p:spPr>
            <a:xfrm rot="0">
              <a:off x="2370973" y="534844"/>
              <a:ext cx="5624921" cy="1650324"/>
            </a:xfrm>
            <a:prstGeom prst="rect">
              <a:avLst/>
            </a:prstGeom>
          </p:spPr>
          <p:txBody>
            <a:bodyPr anchor="t" rtlCol="false" tIns="0" lIns="0" bIns="0" rIns="0">
              <a:spAutoFit/>
            </a:bodyPr>
            <a:lstStyle/>
            <a:p>
              <a:pPr algn="just">
                <a:lnSpc>
                  <a:spcPts val="3229"/>
                </a:lnSpc>
              </a:pPr>
              <a:r>
                <a:rPr lang="en-US" sz="2646" spc="-10">
                  <a:solidFill>
                    <a:srgbClr val="FFFFFF"/>
                  </a:solidFill>
                  <a:latin typeface="Poppins"/>
                </a:rPr>
                <a:t>Confiance en l’envoyeur</a:t>
              </a:r>
            </a:p>
            <a:p>
              <a:pPr algn="just">
                <a:lnSpc>
                  <a:spcPts val="3229"/>
                </a:lnSpc>
              </a:pPr>
              <a:r>
                <a:rPr lang="en-US" sz="2646" spc="-10">
                  <a:solidFill>
                    <a:srgbClr val="FFFFFF"/>
                  </a:solidFill>
                  <a:latin typeface="Poppins"/>
                </a:rPr>
                <a:t>Spécificité du service</a:t>
              </a:r>
            </a:p>
            <a:p>
              <a:pPr algn="just">
                <a:lnSpc>
                  <a:spcPts val="3229"/>
                </a:lnSpc>
              </a:pPr>
              <a:r>
                <a:rPr lang="en-US" sz="2646" spc="-10">
                  <a:solidFill>
                    <a:srgbClr val="FFFFFF"/>
                  </a:solidFill>
                  <a:latin typeface="Poppins"/>
                </a:rPr>
                <a:t>Peu ou pas d’urgence</a:t>
              </a:r>
            </a:p>
          </p:txBody>
        </p:sp>
        <p:grpSp>
          <p:nvGrpSpPr>
            <p:cNvPr name="Group 17" id="17"/>
            <p:cNvGrpSpPr/>
            <p:nvPr/>
          </p:nvGrpSpPr>
          <p:grpSpPr>
            <a:xfrm rot="0">
              <a:off x="14941348" y="671003"/>
              <a:ext cx="1479632" cy="1479632"/>
              <a:chOff x="0" y="0"/>
              <a:chExt cx="812800" cy="812800"/>
            </a:xfrm>
          </p:grpSpPr>
          <p:sp>
            <p:nvSpPr>
              <p:cNvPr name="Freeform 18" id="1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19" id="19"/>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20" id="20"/>
            <p:cNvSpPr txBox="true"/>
            <p:nvPr/>
          </p:nvSpPr>
          <p:spPr>
            <a:xfrm rot="0">
              <a:off x="15315765" y="1114688"/>
              <a:ext cx="730799" cy="570229"/>
            </a:xfrm>
            <a:prstGeom prst="rect">
              <a:avLst/>
            </a:prstGeom>
          </p:spPr>
          <p:txBody>
            <a:bodyPr anchor="t" rtlCol="false" tIns="0" lIns="0" bIns="0" rIns="0">
              <a:spAutoFit/>
            </a:bodyPr>
            <a:lstStyle/>
            <a:p>
              <a:pPr algn="ctr" marL="0" indent="0" lvl="0">
                <a:lnSpc>
                  <a:spcPts val="2789"/>
                </a:lnSpc>
              </a:pPr>
              <a:r>
                <a:rPr lang="en-US" sz="3099" spc="-30">
                  <a:solidFill>
                    <a:srgbClr val="FFFFFF"/>
                  </a:solidFill>
                  <a:latin typeface="Poppins"/>
                </a:rPr>
                <a:t>3</a:t>
              </a:r>
            </a:p>
          </p:txBody>
        </p:sp>
        <p:sp>
          <p:nvSpPr>
            <p:cNvPr name="TextBox 21" id="21"/>
            <p:cNvSpPr txBox="true"/>
            <p:nvPr/>
          </p:nvSpPr>
          <p:spPr>
            <a:xfrm rot="0">
              <a:off x="16662281" y="562518"/>
              <a:ext cx="5048801" cy="1657911"/>
            </a:xfrm>
            <a:prstGeom prst="rect">
              <a:avLst/>
            </a:prstGeom>
          </p:spPr>
          <p:txBody>
            <a:bodyPr anchor="t" rtlCol="false" tIns="0" lIns="0" bIns="0" rIns="0">
              <a:spAutoFit/>
            </a:bodyPr>
            <a:lstStyle/>
            <a:p>
              <a:pPr>
                <a:lnSpc>
                  <a:spcPts val="3229"/>
                </a:lnSpc>
              </a:pPr>
              <a:r>
                <a:rPr lang="en-US" sz="2646" spc="-10">
                  <a:solidFill>
                    <a:srgbClr val="FFFFFF"/>
                  </a:solidFill>
                  <a:latin typeface="Poppins"/>
                </a:rPr>
                <a:t>Perte de confiance</a:t>
              </a:r>
            </a:p>
            <a:p>
              <a:pPr>
                <a:lnSpc>
                  <a:spcPts val="3229"/>
                </a:lnSpc>
              </a:pPr>
              <a:r>
                <a:rPr lang="en-US" sz="2646" spc="-10">
                  <a:solidFill>
                    <a:srgbClr val="FFFFFF"/>
                  </a:solidFill>
                  <a:latin typeface="Poppins"/>
                </a:rPr>
                <a:t>Suivis en parallèle</a:t>
              </a:r>
            </a:p>
            <a:p>
              <a:pPr>
                <a:lnSpc>
                  <a:spcPts val="3229"/>
                </a:lnSpc>
              </a:pPr>
              <a:r>
                <a:rPr lang="en-US" sz="2646" spc="-10">
                  <a:solidFill>
                    <a:srgbClr val="FFFFFF"/>
                  </a:solidFill>
                  <a:latin typeface="Poppins"/>
                </a:rPr>
                <a:t>Contrainte de l’attente</a:t>
              </a:r>
            </a:p>
          </p:txBody>
        </p:sp>
      </p:grpSp>
    </p:spTree>
  </p:cSld>
  <p:clrMapOvr>
    <a:masterClrMapping/>
  </p:clrMapOvr>
</p:sld>
</file>

<file path=ppt/slides/slide19.xml><?xml version="1.0" encoding="utf-8"?>
<p:sld xmlns:p="http://schemas.openxmlformats.org/presentationml/2006/main" xmlns:a="http://schemas.openxmlformats.org/drawingml/2006/main" xmlns:r="http://schemas.openxmlformats.org/officeDocument/2006/relationships">
  <p:cSld>
    <p:bg>
      <p:bgPr>
        <a:solidFill>
          <a:srgbClr val="B1D4E0"/>
        </a:solidFill>
      </p:bgPr>
    </p:bg>
    <p:spTree>
      <p:nvGrpSpPr>
        <p:cNvPr id="1" name=""/>
        <p:cNvGrpSpPr/>
        <p:nvPr/>
      </p:nvGrpSpPr>
      <p:grpSpPr>
        <a:xfrm>
          <a:off x="0" y="0"/>
          <a:ext cx="0" cy="0"/>
          <a:chOff x="0" y="0"/>
          <a:chExt cx="0" cy="0"/>
        </a:xfrm>
      </p:grpSpPr>
      <p:sp>
        <p:nvSpPr>
          <p:cNvPr name="Freeform 2" id="2"/>
          <p:cNvSpPr/>
          <p:nvPr/>
        </p:nvSpPr>
        <p:spPr>
          <a:xfrm flipH="true" flipV="false" rot="0">
            <a:off x="-1586925" y="6804899"/>
            <a:ext cx="4214413" cy="4114800"/>
          </a:xfrm>
          <a:custGeom>
            <a:avLst/>
            <a:gdLst/>
            <a:ahLst/>
            <a:cxnLst/>
            <a:rect r="r" b="b" t="t" l="l"/>
            <a:pathLst>
              <a:path h="4114800" w="4214413">
                <a:moveTo>
                  <a:pt x="4214413" y="0"/>
                </a:moveTo>
                <a:lnTo>
                  <a:pt x="0" y="0"/>
                </a:lnTo>
                <a:lnTo>
                  <a:pt x="0" y="4114800"/>
                </a:lnTo>
                <a:lnTo>
                  <a:pt x="4214413" y="4114800"/>
                </a:lnTo>
                <a:lnTo>
                  <a:pt x="4214413"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3" id="3"/>
          <p:cNvGrpSpPr/>
          <p:nvPr/>
        </p:nvGrpSpPr>
        <p:grpSpPr>
          <a:xfrm rot="0">
            <a:off x="1028700" y="1261458"/>
            <a:ext cx="16396788" cy="2061441"/>
            <a:chOff x="0" y="0"/>
            <a:chExt cx="21862385" cy="2748588"/>
          </a:xfrm>
        </p:grpSpPr>
        <p:grpSp>
          <p:nvGrpSpPr>
            <p:cNvPr name="Group 4" id="4"/>
            <p:cNvGrpSpPr/>
            <p:nvPr/>
          </p:nvGrpSpPr>
          <p:grpSpPr>
            <a:xfrm rot="0">
              <a:off x="0" y="0"/>
              <a:ext cx="21862385" cy="2748588"/>
              <a:chOff x="0" y="0"/>
              <a:chExt cx="4318496" cy="542931"/>
            </a:xfrm>
          </p:grpSpPr>
          <p:sp>
            <p:nvSpPr>
              <p:cNvPr name="Freeform 5" id="5"/>
              <p:cNvSpPr/>
              <p:nvPr/>
            </p:nvSpPr>
            <p:spPr>
              <a:xfrm flipH="false" flipV="false" rot="0">
                <a:off x="0" y="0"/>
                <a:ext cx="4318496" cy="542931"/>
              </a:xfrm>
              <a:custGeom>
                <a:avLst/>
                <a:gdLst/>
                <a:ahLst/>
                <a:cxnLst/>
                <a:rect r="r" b="b" t="t" l="l"/>
                <a:pathLst>
                  <a:path h="542931" w="4318496">
                    <a:moveTo>
                      <a:pt x="24080" y="0"/>
                    </a:moveTo>
                    <a:lnTo>
                      <a:pt x="4294415" y="0"/>
                    </a:lnTo>
                    <a:cubicBezTo>
                      <a:pt x="4307715" y="0"/>
                      <a:pt x="4318496" y="10781"/>
                      <a:pt x="4318496" y="24080"/>
                    </a:cubicBezTo>
                    <a:lnTo>
                      <a:pt x="4318496" y="518851"/>
                    </a:lnTo>
                    <a:cubicBezTo>
                      <a:pt x="4318496" y="532150"/>
                      <a:pt x="4307715" y="542931"/>
                      <a:pt x="4294415" y="542931"/>
                    </a:cubicBezTo>
                    <a:lnTo>
                      <a:pt x="24080" y="542931"/>
                    </a:lnTo>
                    <a:cubicBezTo>
                      <a:pt x="17694" y="542931"/>
                      <a:pt x="11569" y="540394"/>
                      <a:pt x="7053" y="535878"/>
                    </a:cubicBezTo>
                    <a:cubicBezTo>
                      <a:pt x="2537" y="531362"/>
                      <a:pt x="0" y="525237"/>
                      <a:pt x="0" y="518851"/>
                    </a:cubicBezTo>
                    <a:lnTo>
                      <a:pt x="0" y="24080"/>
                    </a:lnTo>
                    <a:cubicBezTo>
                      <a:pt x="0" y="10781"/>
                      <a:pt x="10781" y="0"/>
                      <a:pt x="24080" y="0"/>
                    </a:cubicBezTo>
                    <a:close/>
                  </a:path>
                </a:pathLst>
              </a:custGeom>
              <a:solidFill>
                <a:srgbClr val="2A1E50"/>
              </a:solidFill>
            </p:spPr>
          </p:sp>
          <p:sp>
            <p:nvSpPr>
              <p:cNvPr name="TextBox 6" id="6"/>
              <p:cNvSpPr txBox="true"/>
              <p:nvPr/>
            </p:nvSpPr>
            <p:spPr>
              <a:xfrm>
                <a:off x="0" y="-38100"/>
                <a:ext cx="812800" cy="850900"/>
              </a:xfrm>
              <a:prstGeom prst="rect">
                <a:avLst/>
              </a:prstGeom>
            </p:spPr>
            <p:txBody>
              <a:bodyPr anchor="ctr" rtlCol="false" tIns="50800" lIns="50800" bIns="50800" rIns="50800"/>
              <a:lstStyle/>
              <a:p>
                <a:pPr algn="ctr">
                  <a:lnSpc>
                    <a:spcPts val="2659"/>
                  </a:lnSpc>
                  <a:spcBef>
                    <a:spcPct val="0"/>
                  </a:spcBef>
                </a:pPr>
              </a:p>
            </p:txBody>
          </p:sp>
        </p:grpSp>
        <p:grpSp>
          <p:nvGrpSpPr>
            <p:cNvPr name="Group 7" id="7"/>
            <p:cNvGrpSpPr/>
            <p:nvPr/>
          </p:nvGrpSpPr>
          <p:grpSpPr>
            <a:xfrm rot="0">
              <a:off x="711707" y="634478"/>
              <a:ext cx="1479632" cy="1479632"/>
              <a:chOff x="0" y="0"/>
              <a:chExt cx="812800" cy="812800"/>
            </a:xfrm>
          </p:grpSpPr>
          <p:sp>
            <p:nvSpPr>
              <p:cNvPr name="Freeform 8" id="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9" id="9"/>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10" id="10"/>
            <p:cNvSpPr txBox="true"/>
            <p:nvPr/>
          </p:nvSpPr>
          <p:spPr>
            <a:xfrm rot="0">
              <a:off x="1086123" y="1078163"/>
              <a:ext cx="730799" cy="570229"/>
            </a:xfrm>
            <a:prstGeom prst="rect">
              <a:avLst/>
            </a:prstGeom>
          </p:spPr>
          <p:txBody>
            <a:bodyPr anchor="t" rtlCol="false" tIns="0" lIns="0" bIns="0" rIns="0">
              <a:spAutoFit/>
            </a:bodyPr>
            <a:lstStyle/>
            <a:p>
              <a:pPr algn="ctr" marL="0" indent="0" lvl="0">
                <a:lnSpc>
                  <a:spcPts val="2789"/>
                </a:lnSpc>
              </a:pPr>
              <a:r>
                <a:rPr lang="en-US" sz="3099" spc="-30">
                  <a:solidFill>
                    <a:srgbClr val="FFFFFF"/>
                  </a:solidFill>
                  <a:latin typeface="Poppins"/>
                </a:rPr>
                <a:t>1</a:t>
              </a:r>
            </a:p>
          </p:txBody>
        </p:sp>
        <p:grpSp>
          <p:nvGrpSpPr>
            <p:cNvPr name="Group 11" id="11"/>
            <p:cNvGrpSpPr/>
            <p:nvPr/>
          </p:nvGrpSpPr>
          <p:grpSpPr>
            <a:xfrm rot="0">
              <a:off x="7995893" y="705536"/>
              <a:ext cx="1479632" cy="1479632"/>
              <a:chOff x="0" y="0"/>
              <a:chExt cx="812800" cy="812800"/>
            </a:xfrm>
          </p:grpSpPr>
          <p:sp>
            <p:nvSpPr>
              <p:cNvPr name="Freeform 12" id="12"/>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13" id="13"/>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14" id="14"/>
            <p:cNvSpPr txBox="true"/>
            <p:nvPr/>
          </p:nvSpPr>
          <p:spPr>
            <a:xfrm rot="0">
              <a:off x="8370310" y="1149221"/>
              <a:ext cx="730799" cy="570229"/>
            </a:xfrm>
            <a:prstGeom prst="rect">
              <a:avLst/>
            </a:prstGeom>
          </p:spPr>
          <p:txBody>
            <a:bodyPr anchor="t" rtlCol="false" tIns="0" lIns="0" bIns="0" rIns="0">
              <a:spAutoFit/>
            </a:bodyPr>
            <a:lstStyle/>
            <a:p>
              <a:pPr algn="ctr" marL="0" indent="0" lvl="0">
                <a:lnSpc>
                  <a:spcPts val="2789"/>
                </a:lnSpc>
              </a:pPr>
              <a:r>
                <a:rPr lang="en-US" sz="3099" spc="-30">
                  <a:solidFill>
                    <a:srgbClr val="FFFFFF"/>
                  </a:solidFill>
                  <a:latin typeface="Poppins"/>
                </a:rPr>
                <a:t>2</a:t>
              </a:r>
            </a:p>
          </p:txBody>
        </p:sp>
        <p:sp>
          <p:nvSpPr>
            <p:cNvPr name="TextBox 15" id="15"/>
            <p:cNvSpPr txBox="true"/>
            <p:nvPr/>
          </p:nvSpPr>
          <p:spPr>
            <a:xfrm rot="0">
              <a:off x="9653326" y="294526"/>
              <a:ext cx="5048801" cy="2204011"/>
            </a:xfrm>
            <a:prstGeom prst="rect">
              <a:avLst/>
            </a:prstGeom>
          </p:spPr>
          <p:txBody>
            <a:bodyPr anchor="t" rtlCol="false" tIns="0" lIns="0" bIns="0" rIns="0">
              <a:spAutoFit/>
            </a:bodyPr>
            <a:lstStyle/>
            <a:p>
              <a:pPr>
                <a:lnSpc>
                  <a:spcPts val="3229"/>
                </a:lnSpc>
              </a:pPr>
              <a:r>
                <a:rPr lang="en-US" sz="2646" spc="-10">
                  <a:solidFill>
                    <a:srgbClr val="FFFFFF"/>
                  </a:solidFill>
                  <a:latin typeface="Poppins"/>
                </a:rPr>
                <a:t>Temps long</a:t>
              </a:r>
            </a:p>
            <a:p>
              <a:pPr>
                <a:lnSpc>
                  <a:spcPts val="3229"/>
                </a:lnSpc>
              </a:pPr>
              <a:r>
                <a:rPr lang="en-US" sz="2646" spc="-10">
                  <a:solidFill>
                    <a:srgbClr val="FFFFFF"/>
                  </a:solidFill>
                  <a:latin typeface="Poppins"/>
                </a:rPr>
                <a:t>Connexion avec le.a thérapeute </a:t>
              </a:r>
            </a:p>
            <a:p>
              <a:pPr>
                <a:lnSpc>
                  <a:spcPts val="3229"/>
                </a:lnSpc>
              </a:pPr>
              <a:r>
                <a:rPr lang="en-US" sz="2646" spc="-10">
                  <a:solidFill>
                    <a:srgbClr val="FFFFFF"/>
                  </a:solidFill>
                  <a:latin typeface="Poppins"/>
                </a:rPr>
                <a:t>Long parcours de soin</a:t>
              </a:r>
            </a:p>
          </p:txBody>
        </p:sp>
        <p:sp>
          <p:nvSpPr>
            <p:cNvPr name="TextBox 16" id="16"/>
            <p:cNvSpPr txBox="true"/>
            <p:nvPr/>
          </p:nvSpPr>
          <p:spPr>
            <a:xfrm rot="0">
              <a:off x="2370973" y="534844"/>
              <a:ext cx="5624921" cy="1650324"/>
            </a:xfrm>
            <a:prstGeom prst="rect">
              <a:avLst/>
            </a:prstGeom>
          </p:spPr>
          <p:txBody>
            <a:bodyPr anchor="t" rtlCol="false" tIns="0" lIns="0" bIns="0" rIns="0">
              <a:spAutoFit/>
            </a:bodyPr>
            <a:lstStyle/>
            <a:p>
              <a:pPr algn="just">
                <a:lnSpc>
                  <a:spcPts val="3229"/>
                </a:lnSpc>
              </a:pPr>
              <a:r>
                <a:rPr lang="en-US" sz="2646" spc="-10">
                  <a:solidFill>
                    <a:srgbClr val="FFFFFF"/>
                  </a:solidFill>
                  <a:latin typeface="Poppins"/>
                </a:rPr>
                <a:t>Confiance en l’envoyeur</a:t>
              </a:r>
            </a:p>
            <a:p>
              <a:pPr algn="just">
                <a:lnSpc>
                  <a:spcPts val="3229"/>
                </a:lnSpc>
              </a:pPr>
              <a:r>
                <a:rPr lang="en-US" sz="2646" spc="-10">
                  <a:solidFill>
                    <a:srgbClr val="FFFFFF"/>
                  </a:solidFill>
                  <a:latin typeface="Poppins"/>
                </a:rPr>
                <a:t>Spécificité du service</a:t>
              </a:r>
            </a:p>
            <a:p>
              <a:pPr algn="just">
                <a:lnSpc>
                  <a:spcPts val="3229"/>
                </a:lnSpc>
              </a:pPr>
              <a:r>
                <a:rPr lang="en-US" sz="2646" spc="-10">
                  <a:solidFill>
                    <a:srgbClr val="FFFFFF"/>
                  </a:solidFill>
                  <a:latin typeface="Poppins"/>
                </a:rPr>
                <a:t>Peu ou pas d’urgence</a:t>
              </a:r>
            </a:p>
          </p:txBody>
        </p:sp>
        <p:grpSp>
          <p:nvGrpSpPr>
            <p:cNvPr name="Group 17" id="17"/>
            <p:cNvGrpSpPr/>
            <p:nvPr/>
          </p:nvGrpSpPr>
          <p:grpSpPr>
            <a:xfrm rot="0">
              <a:off x="14941348" y="671003"/>
              <a:ext cx="1479632" cy="1479632"/>
              <a:chOff x="0" y="0"/>
              <a:chExt cx="812800" cy="812800"/>
            </a:xfrm>
          </p:grpSpPr>
          <p:sp>
            <p:nvSpPr>
              <p:cNvPr name="Freeform 18" id="1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19" id="19"/>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20" id="20"/>
            <p:cNvSpPr txBox="true"/>
            <p:nvPr/>
          </p:nvSpPr>
          <p:spPr>
            <a:xfrm rot="0">
              <a:off x="15315765" y="1114688"/>
              <a:ext cx="730799" cy="570229"/>
            </a:xfrm>
            <a:prstGeom prst="rect">
              <a:avLst/>
            </a:prstGeom>
          </p:spPr>
          <p:txBody>
            <a:bodyPr anchor="t" rtlCol="false" tIns="0" lIns="0" bIns="0" rIns="0">
              <a:spAutoFit/>
            </a:bodyPr>
            <a:lstStyle/>
            <a:p>
              <a:pPr algn="ctr" marL="0" indent="0" lvl="0">
                <a:lnSpc>
                  <a:spcPts val="2789"/>
                </a:lnSpc>
              </a:pPr>
              <a:r>
                <a:rPr lang="en-US" sz="3099" spc="-30">
                  <a:solidFill>
                    <a:srgbClr val="FFFFFF"/>
                  </a:solidFill>
                  <a:latin typeface="Poppins"/>
                </a:rPr>
                <a:t>3</a:t>
              </a:r>
            </a:p>
          </p:txBody>
        </p:sp>
        <p:sp>
          <p:nvSpPr>
            <p:cNvPr name="TextBox 21" id="21"/>
            <p:cNvSpPr txBox="true"/>
            <p:nvPr/>
          </p:nvSpPr>
          <p:spPr>
            <a:xfrm rot="0">
              <a:off x="16662281" y="562518"/>
              <a:ext cx="5048801" cy="1657911"/>
            </a:xfrm>
            <a:prstGeom prst="rect">
              <a:avLst/>
            </a:prstGeom>
          </p:spPr>
          <p:txBody>
            <a:bodyPr anchor="t" rtlCol="false" tIns="0" lIns="0" bIns="0" rIns="0">
              <a:spAutoFit/>
            </a:bodyPr>
            <a:lstStyle/>
            <a:p>
              <a:pPr>
                <a:lnSpc>
                  <a:spcPts val="3229"/>
                </a:lnSpc>
              </a:pPr>
              <a:r>
                <a:rPr lang="en-US" sz="2646" spc="-10">
                  <a:solidFill>
                    <a:srgbClr val="FFFFFF"/>
                  </a:solidFill>
                  <a:latin typeface="Poppins"/>
                </a:rPr>
                <a:t>Perte de confiance</a:t>
              </a:r>
            </a:p>
            <a:p>
              <a:pPr>
                <a:lnSpc>
                  <a:spcPts val="3229"/>
                </a:lnSpc>
              </a:pPr>
              <a:r>
                <a:rPr lang="en-US" sz="2646" spc="-10">
                  <a:solidFill>
                    <a:srgbClr val="FFFFFF"/>
                  </a:solidFill>
                  <a:latin typeface="Poppins"/>
                </a:rPr>
                <a:t>Suivis en parallèle</a:t>
              </a:r>
            </a:p>
            <a:p>
              <a:pPr>
                <a:lnSpc>
                  <a:spcPts val="3229"/>
                </a:lnSpc>
              </a:pPr>
              <a:r>
                <a:rPr lang="en-US" sz="2646" spc="-10">
                  <a:solidFill>
                    <a:srgbClr val="FFFFFF"/>
                  </a:solidFill>
                  <a:latin typeface="Poppins"/>
                </a:rPr>
                <a:t>Contrainte de l’attente</a:t>
              </a:r>
            </a:p>
          </p:txBody>
        </p:sp>
      </p:grpSp>
      <p:grpSp>
        <p:nvGrpSpPr>
          <p:cNvPr name="Group 22" id="22"/>
          <p:cNvGrpSpPr/>
          <p:nvPr/>
        </p:nvGrpSpPr>
        <p:grpSpPr>
          <a:xfrm rot="0">
            <a:off x="1028700" y="5424686"/>
            <a:ext cx="16629546" cy="2442317"/>
            <a:chOff x="0" y="0"/>
            <a:chExt cx="22172728" cy="3256422"/>
          </a:xfrm>
        </p:grpSpPr>
        <p:grpSp>
          <p:nvGrpSpPr>
            <p:cNvPr name="Group 23" id="23"/>
            <p:cNvGrpSpPr/>
            <p:nvPr/>
          </p:nvGrpSpPr>
          <p:grpSpPr>
            <a:xfrm rot="0">
              <a:off x="0" y="0"/>
              <a:ext cx="22172728" cy="3256422"/>
              <a:chOff x="0" y="0"/>
              <a:chExt cx="4379798" cy="643244"/>
            </a:xfrm>
          </p:grpSpPr>
          <p:sp>
            <p:nvSpPr>
              <p:cNvPr name="Freeform 24" id="24"/>
              <p:cNvSpPr/>
              <p:nvPr/>
            </p:nvSpPr>
            <p:spPr>
              <a:xfrm flipH="false" flipV="false" rot="0">
                <a:off x="0" y="0"/>
                <a:ext cx="4379798" cy="643244"/>
              </a:xfrm>
              <a:custGeom>
                <a:avLst/>
                <a:gdLst/>
                <a:ahLst/>
                <a:cxnLst/>
                <a:rect r="r" b="b" t="t" l="l"/>
                <a:pathLst>
                  <a:path h="643244" w="4379798">
                    <a:moveTo>
                      <a:pt x="23743" y="0"/>
                    </a:moveTo>
                    <a:lnTo>
                      <a:pt x="4356055" y="0"/>
                    </a:lnTo>
                    <a:cubicBezTo>
                      <a:pt x="4369168" y="0"/>
                      <a:pt x="4379798" y="10630"/>
                      <a:pt x="4379798" y="23743"/>
                    </a:cubicBezTo>
                    <a:lnTo>
                      <a:pt x="4379798" y="619501"/>
                    </a:lnTo>
                    <a:cubicBezTo>
                      <a:pt x="4379798" y="625798"/>
                      <a:pt x="4377297" y="631837"/>
                      <a:pt x="4372844" y="636290"/>
                    </a:cubicBezTo>
                    <a:cubicBezTo>
                      <a:pt x="4368391" y="640742"/>
                      <a:pt x="4362352" y="643244"/>
                      <a:pt x="4356055" y="643244"/>
                    </a:cubicBezTo>
                    <a:lnTo>
                      <a:pt x="23743" y="643244"/>
                    </a:lnTo>
                    <a:cubicBezTo>
                      <a:pt x="17446" y="643244"/>
                      <a:pt x="11407" y="640742"/>
                      <a:pt x="6954" y="636290"/>
                    </a:cubicBezTo>
                    <a:cubicBezTo>
                      <a:pt x="2502" y="631837"/>
                      <a:pt x="0" y="625798"/>
                      <a:pt x="0" y="619501"/>
                    </a:cubicBezTo>
                    <a:lnTo>
                      <a:pt x="0" y="23743"/>
                    </a:lnTo>
                    <a:cubicBezTo>
                      <a:pt x="0" y="17446"/>
                      <a:pt x="2502" y="11407"/>
                      <a:pt x="6954" y="6954"/>
                    </a:cubicBezTo>
                    <a:cubicBezTo>
                      <a:pt x="11407" y="2502"/>
                      <a:pt x="17446" y="0"/>
                      <a:pt x="23743" y="0"/>
                    </a:cubicBezTo>
                    <a:close/>
                  </a:path>
                </a:pathLst>
              </a:custGeom>
              <a:solidFill>
                <a:srgbClr val="EAE5D9"/>
              </a:solidFill>
            </p:spPr>
          </p:sp>
          <p:sp>
            <p:nvSpPr>
              <p:cNvPr name="TextBox 25" id="25"/>
              <p:cNvSpPr txBox="true"/>
              <p:nvPr/>
            </p:nvSpPr>
            <p:spPr>
              <a:xfrm>
                <a:off x="0" y="-38100"/>
                <a:ext cx="812800" cy="850900"/>
              </a:xfrm>
              <a:prstGeom prst="rect">
                <a:avLst/>
              </a:prstGeom>
            </p:spPr>
            <p:txBody>
              <a:bodyPr anchor="ctr" rtlCol="false" tIns="50800" lIns="50800" bIns="50800" rIns="50800"/>
              <a:lstStyle/>
              <a:p>
                <a:pPr algn="ctr">
                  <a:lnSpc>
                    <a:spcPts val="2659"/>
                  </a:lnSpc>
                  <a:spcBef>
                    <a:spcPct val="0"/>
                  </a:spcBef>
                </a:pPr>
              </a:p>
            </p:txBody>
          </p:sp>
        </p:grpSp>
        <p:grpSp>
          <p:nvGrpSpPr>
            <p:cNvPr name="Group 26" id="26"/>
            <p:cNvGrpSpPr/>
            <p:nvPr/>
          </p:nvGrpSpPr>
          <p:grpSpPr>
            <a:xfrm rot="0">
              <a:off x="711707" y="634478"/>
              <a:ext cx="1479632" cy="1479632"/>
              <a:chOff x="0" y="0"/>
              <a:chExt cx="812800" cy="812800"/>
            </a:xfrm>
          </p:grpSpPr>
          <p:sp>
            <p:nvSpPr>
              <p:cNvPr name="Freeform 27" id="2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000000"/>
                </a:solidFill>
                <a:prstDash val="solid"/>
                <a:miter/>
              </a:ln>
            </p:spPr>
          </p:sp>
          <p:sp>
            <p:nvSpPr>
              <p:cNvPr name="TextBox 28" id="28"/>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29" id="29"/>
            <p:cNvSpPr txBox="true"/>
            <p:nvPr/>
          </p:nvSpPr>
          <p:spPr>
            <a:xfrm rot="0">
              <a:off x="1086123" y="1078163"/>
              <a:ext cx="730799" cy="570229"/>
            </a:xfrm>
            <a:prstGeom prst="rect">
              <a:avLst/>
            </a:prstGeom>
          </p:spPr>
          <p:txBody>
            <a:bodyPr anchor="t" rtlCol="false" tIns="0" lIns="0" bIns="0" rIns="0">
              <a:spAutoFit/>
            </a:bodyPr>
            <a:lstStyle/>
            <a:p>
              <a:pPr algn="ctr" marL="0" indent="0" lvl="0">
                <a:lnSpc>
                  <a:spcPts val="2789"/>
                </a:lnSpc>
              </a:pPr>
              <a:r>
                <a:rPr lang="en-US" sz="3099" spc="-30">
                  <a:solidFill>
                    <a:srgbClr val="000000"/>
                  </a:solidFill>
                  <a:latin typeface="Poppins Italics"/>
                </a:rPr>
                <a:t>1</a:t>
              </a:r>
            </a:p>
          </p:txBody>
        </p:sp>
        <p:grpSp>
          <p:nvGrpSpPr>
            <p:cNvPr name="Group 30" id="30"/>
            <p:cNvGrpSpPr/>
            <p:nvPr/>
          </p:nvGrpSpPr>
          <p:grpSpPr>
            <a:xfrm rot="0">
              <a:off x="7995893" y="705536"/>
              <a:ext cx="1479632" cy="1479632"/>
              <a:chOff x="0" y="0"/>
              <a:chExt cx="812800" cy="812800"/>
            </a:xfrm>
          </p:grpSpPr>
          <p:sp>
            <p:nvSpPr>
              <p:cNvPr name="Freeform 31" id="31"/>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000000"/>
                </a:solidFill>
                <a:prstDash val="solid"/>
                <a:miter/>
              </a:ln>
            </p:spPr>
          </p:sp>
          <p:sp>
            <p:nvSpPr>
              <p:cNvPr name="TextBox 32" id="32"/>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33" id="33"/>
            <p:cNvSpPr txBox="true"/>
            <p:nvPr/>
          </p:nvSpPr>
          <p:spPr>
            <a:xfrm rot="0">
              <a:off x="8370310" y="1149221"/>
              <a:ext cx="730799" cy="570229"/>
            </a:xfrm>
            <a:prstGeom prst="rect">
              <a:avLst/>
            </a:prstGeom>
          </p:spPr>
          <p:txBody>
            <a:bodyPr anchor="t" rtlCol="false" tIns="0" lIns="0" bIns="0" rIns="0">
              <a:spAutoFit/>
            </a:bodyPr>
            <a:lstStyle/>
            <a:p>
              <a:pPr algn="ctr" marL="0" indent="0" lvl="0">
                <a:lnSpc>
                  <a:spcPts val="2789"/>
                </a:lnSpc>
              </a:pPr>
              <a:r>
                <a:rPr lang="en-US" sz="3099" spc="-30">
                  <a:solidFill>
                    <a:srgbClr val="000000"/>
                  </a:solidFill>
                  <a:latin typeface="Poppins Italics"/>
                </a:rPr>
                <a:t>2</a:t>
              </a:r>
            </a:p>
          </p:txBody>
        </p:sp>
        <p:sp>
          <p:nvSpPr>
            <p:cNvPr name="TextBox 34" id="34"/>
            <p:cNvSpPr txBox="true"/>
            <p:nvPr/>
          </p:nvSpPr>
          <p:spPr>
            <a:xfrm rot="0">
              <a:off x="9653326" y="227851"/>
              <a:ext cx="5048801" cy="2648711"/>
            </a:xfrm>
            <a:prstGeom prst="rect">
              <a:avLst/>
            </a:prstGeom>
          </p:spPr>
          <p:txBody>
            <a:bodyPr anchor="t" rtlCol="false" tIns="0" lIns="0" bIns="0" rIns="0">
              <a:spAutoFit/>
            </a:bodyPr>
            <a:lstStyle/>
            <a:p>
              <a:pPr>
                <a:lnSpc>
                  <a:spcPts val="3996"/>
                </a:lnSpc>
              </a:pPr>
              <a:r>
                <a:rPr lang="en-US" sz="2646" spc="-10">
                  <a:solidFill>
                    <a:srgbClr val="000000"/>
                  </a:solidFill>
                  <a:latin typeface="Poppins Bold Italics"/>
                </a:rPr>
                <a:t>Durée imaginée</a:t>
              </a:r>
            </a:p>
            <a:p>
              <a:pPr>
                <a:lnSpc>
                  <a:spcPts val="3996"/>
                </a:lnSpc>
              </a:pPr>
              <a:r>
                <a:rPr lang="en-US" sz="2646" spc="-10">
                  <a:solidFill>
                    <a:srgbClr val="000000"/>
                  </a:solidFill>
                  <a:latin typeface="Poppins Bold Italics"/>
                </a:rPr>
                <a:t>Type de thérapie.eute</a:t>
              </a:r>
            </a:p>
            <a:p>
              <a:pPr>
                <a:lnSpc>
                  <a:spcPts val="3996"/>
                </a:lnSpc>
              </a:pPr>
              <a:r>
                <a:rPr lang="en-US" sz="2646" spc="-10">
                  <a:solidFill>
                    <a:srgbClr val="000000"/>
                  </a:solidFill>
                  <a:latin typeface="Poppins Bold Italics"/>
                </a:rPr>
                <a:t>Origine des imaginaires/attentes</a:t>
              </a:r>
            </a:p>
          </p:txBody>
        </p:sp>
        <p:sp>
          <p:nvSpPr>
            <p:cNvPr name="TextBox 35" id="35"/>
            <p:cNvSpPr txBox="true"/>
            <p:nvPr/>
          </p:nvSpPr>
          <p:spPr>
            <a:xfrm rot="0">
              <a:off x="2370973" y="449119"/>
              <a:ext cx="5624921" cy="2039488"/>
            </a:xfrm>
            <a:prstGeom prst="rect">
              <a:avLst/>
            </a:prstGeom>
          </p:spPr>
          <p:txBody>
            <a:bodyPr anchor="t" rtlCol="false" tIns="0" lIns="0" bIns="0" rIns="0">
              <a:spAutoFit/>
            </a:bodyPr>
            <a:lstStyle/>
            <a:p>
              <a:pPr algn="just">
                <a:lnSpc>
                  <a:spcPts val="4181"/>
                </a:lnSpc>
              </a:pPr>
              <a:r>
                <a:rPr lang="en-US" sz="2646" spc="-10">
                  <a:solidFill>
                    <a:srgbClr val="000000"/>
                  </a:solidFill>
                  <a:latin typeface="Poppins Bold Italics"/>
                </a:rPr>
                <a:t>Critères de choix</a:t>
              </a:r>
            </a:p>
            <a:p>
              <a:pPr algn="just">
                <a:lnSpc>
                  <a:spcPts val="4181"/>
                </a:lnSpc>
              </a:pPr>
            </a:p>
            <a:p>
              <a:pPr algn="just">
                <a:lnSpc>
                  <a:spcPts val="4181"/>
                </a:lnSpc>
              </a:pPr>
              <a:r>
                <a:rPr lang="en-US" sz="2646" spc="-10">
                  <a:solidFill>
                    <a:srgbClr val="000000"/>
                  </a:solidFill>
                  <a:latin typeface="Poppins Bold Italics"/>
                </a:rPr>
                <a:t>Sentiment d’urgence</a:t>
              </a:r>
            </a:p>
          </p:txBody>
        </p:sp>
        <p:grpSp>
          <p:nvGrpSpPr>
            <p:cNvPr name="Group 36" id="36"/>
            <p:cNvGrpSpPr/>
            <p:nvPr/>
          </p:nvGrpSpPr>
          <p:grpSpPr>
            <a:xfrm rot="0">
              <a:off x="14941348" y="671003"/>
              <a:ext cx="1479632" cy="1479632"/>
              <a:chOff x="0" y="0"/>
              <a:chExt cx="812800" cy="812800"/>
            </a:xfrm>
          </p:grpSpPr>
          <p:sp>
            <p:nvSpPr>
              <p:cNvPr name="Freeform 37" id="3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000000"/>
                </a:solidFill>
                <a:prstDash val="solid"/>
                <a:miter/>
              </a:ln>
            </p:spPr>
          </p:sp>
          <p:sp>
            <p:nvSpPr>
              <p:cNvPr name="TextBox 38" id="38"/>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39" id="39"/>
            <p:cNvSpPr txBox="true"/>
            <p:nvPr/>
          </p:nvSpPr>
          <p:spPr>
            <a:xfrm rot="0">
              <a:off x="15315765" y="1114688"/>
              <a:ext cx="730799" cy="570229"/>
            </a:xfrm>
            <a:prstGeom prst="rect">
              <a:avLst/>
            </a:prstGeom>
          </p:spPr>
          <p:txBody>
            <a:bodyPr anchor="t" rtlCol="false" tIns="0" lIns="0" bIns="0" rIns="0">
              <a:spAutoFit/>
            </a:bodyPr>
            <a:lstStyle/>
            <a:p>
              <a:pPr algn="ctr" marL="0" indent="0" lvl="0">
                <a:lnSpc>
                  <a:spcPts val="2789"/>
                </a:lnSpc>
              </a:pPr>
              <a:r>
                <a:rPr lang="en-US" sz="3099" spc="-30">
                  <a:solidFill>
                    <a:srgbClr val="000000"/>
                  </a:solidFill>
                  <a:latin typeface="Poppins Italics"/>
                </a:rPr>
                <a:t>3</a:t>
              </a:r>
            </a:p>
          </p:txBody>
        </p:sp>
        <p:sp>
          <p:nvSpPr>
            <p:cNvPr name="TextBox 40" id="40"/>
            <p:cNvSpPr txBox="true"/>
            <p:nvPr/>
          </p:nvSpPr>
          <p:spPr>
            <a:xfrm rot="0">
              <a:off x="16598781" y="271909"/>
              <a:ext cx="5374396" cy="2518160"/>
            </a:xfrm>
            <a:prstGeom prst="rect">
              <a:avLst/>
            </a:prstGeom>
          </p:spPr>
          <p:txBody>
            <a:bodyPr anchor="t" rtlCol="false" tIns="0" lIns="0" bIns="0" rIns="0">
              <a:spAutoFit/>
            </a:bodyPr>
            <a:lstStyle/>
            <a:p>
              <a:pPr>
                <a:lnSpc>
                  <a:spcPts val="3811"/>
                </a:lnSpc>
              </a:pPr>
              <a:r>
                <a:rPr lang="en-US" sz="2646" spc="-10">
                  <a:solidFill>
                    <a:srgbClr val="000000"/>
                  </a:solidFill>
                  <a:latin typeface="Poppins Bold Italics"/>
                </a:rPr>
                <a:t>Conséquences de la saturation des services</a:t>
              </a:r>
            </a:p>
            <a:p>
              <a:pPr>
                <a:lnSpc>
                  <a:spcPts val="3811"/>
                </a:lnSpc>
              </a:pPr>
              <a:r>
                <a:rPr lang="en-US" sz="2646" spc="-10">
                  <a:solidFill>
                    <a:srgbClr val="000000"/>
                  </a:solidFill>
                  <a:latin typeface="Poppins Bold Italics"/>
                </a:rPr>
                <a:t>Ressources </a:t>
              </a:r>
            </a:p>
            <a:p>
              <a:pPr>
                <a:lnSpc>
                  <a:spcPts val="3811"/>
                </a:lnSpc>
              </a:pPr>
              <a:r>
                <a:rPr lang="en-US" sz="2646" spc="-10">
                  <a:solidFill>
                    <a:srgbClr val="000000"/>
                  </a:solidFill>
                  <a:latin typeface="Poppins Bold Italics"/>
                </a:rPr>
                <a:t>Alternatives</a:t>
              </a:r>
            </a:p>
          </p:txBody>
        </p:sp>
      </p:grpSp>
      <p:sp>
        <p:nvSpPr>
          <p:cNvPr name="AutoShape 41" id="41"/>
          <p:cNvSpPr/>
          <p:nvPr/>
        </p:nvSpPr>
        <p:spPr>
          <a:xfrm flipV="true">
            <a:off x="2135721" y="3730008"/>
            <a:ext cx="0" cy="2179526"/>
          </a:xfrm>
          <a:prstGeom prst="line">
            <a:avLst/>
          </a:prstGeom>
          <a:ln cap="flat" w="38100">
            <a:solidFill>
              <a:srgbClr val="000000"/>
            </a:solidFill>
            <a:prstDash val="solid"/>
            <a:headEnd type="none" len="sm" w="sm"/>
            <a:tailEnd type="arrow" len="sm" w="med"/>
          </a:ln>
        </p:spPr>
      </p:sp>
      <p:sp>
        <p:nvSpPr>
          <p:cNvPr name="AutoShape 42" id="42"/>
          <p:cNvSpPr/>
          <p:nvPr/>
        </p:nvSpPr>
        <p:spPr>
          <a:xfrm flipV="true">
            <a:off x="12783371" y="3755449"/>
            <a:ext cx="0" cy="2179526"/>
          </a:xfrm>
          <a:prstGeom prst="line">
            <a:avLst/>
          </a:prstGeom>
          <a:ln cap="flat" w="38100">
            <a:solidFill>
              <a:srgbClr val="000000"/>
            </a:solidFill>
            <a:prstDash val="solid"/>
            <a:headEnd type="none" len="sm" w="sm"/>
            <a:tailEnd type="arrow" len="sm" w="med"/>
          </a:ln>
        </p:spPr>
      </p:sp>
      <p:sp>
        <p:nvSpPr>
          <p:cNvPr name="AutoShape 43" id="43"/>
          <p:cNvSpPr/>
          <p:nvPr/>
        </p:nvSpPr>
        <p:spPr>
          <a:xfrm flipV="true">
            <a:off x="7603507" y="3802050"/>
            <a:ext cx="0" cy="2179526"/>
          </a:xfrm>
          <a:prstGeom prst="line">
            <a:avLst/>
          </a:prstGeom>
          <a:ln cap="flat" w="38100">
            <a:solidFill>
              <a:srgbClr val="000000"/>
            </a:solidFill>
            <a:prstDash val="solid"/>
            <a:headEnd type="none" len="sm" w="sm"/>
            <a:tailEnd type="arrow" len="sm" w="med"/>
          </a:ln>
        </p:spPr>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B1D4E0"/>
        </a:solidFill>
      </p:bgPr>
    </p:bg>
    <p:spTree>
      <p:nvGrpSpPr>
        <p:cNvPr id="1" name=""/>
        <p:cNvGrpSpPr/>
        <p:nvPr/>
      </p:nvGrpSpPr>
      <p:grpSpPr>
        <a:xfrm>
          <a:off x="0" y="0"/>
          <a:ext cx="0" cy="0"/>
          <a:chOff x="0" y="0"/>
          <a:chExt cx="0" cy="0"/>
        </a:xfrm>
      </p:grpSpPr>
      <p:sp>
        <p:nvSpPr>
          <p:cNvPr name="Freeform 2" id="2"/>
          <p:cNvSpPr/>
          <p:nvPr/>
        </p:nvSpPr>
        <p:spPr>
          <a:xfrm flipH="false" flipV="false" rot="0">
            <a:off x="-19050" y="8347515"/>
            <a:ext cx="18288000" cy="3083814"/>
          </a:xfrm>
          <a:custGeom>
            <a:avLst/>
            <a:gdLst/>
            <a:ahLst/>
            <a:cxnLst/>
            <a:rect r="r" b="b" t="t" l="l"/>
            <a:pathLst>
              <a:path h="3083814" w="18288000">
                <a:moveTo>
                  <a:pt x="0" y="0"/>
                </a:moveTo>
                <a:lnTo>
                  <a:pt x="18288000" y="0"/>
                </a:lnTo>
                <a:lnTo>
                  <a:pt x="18288000" y="3083814"/>
                </a:lnTo>
                <a:lnTo>
                  <a:pt x="0" y="3083814"/>
                </a:lnTo>
                <a:lnTo>
                  <a:pt x="0" y="0"/>
                </a:lnTo>
                <a:close/>
              </a:path>
            </a:pathLst>
          </a:custGeom>
          <a:blipFill>
            <a:blip r:embed="rId3"/>
            <a:stretch>
              <a:fillRect l="0" t="-6338" r="0" b="-6338"/>
            </a:stretch>
          </a:blipFill>
        </p:spPr>
      </p:sp>
      <p:sp>
        <p:nvSpPr>
          <p:cNvPr name="Freeform 3" id="3"/>
          <p:cNvSpPr/>
          <p:nvPr/>
        </p:nvSpPr>
        <p:spPr>
          <a:xfrm flipH="false" flipV="false" rot="0">
            <a:off x="4609304" y="288974"/>
            <a:ext cx="9069392" cy="2869226"/>
          </a:xfrm>
          <a:custGeom>
            <a:avLst/>
            <a:gdLst/>
            <a:ahLst/>
            <a:cxnLst/>
            <a:rect r="r" b="b" t="t" l="l"/>
            <a:pathLst>
              <a:path h="2869226" w="9069392">
                <a:moveTo>
                  <a:pt x="0" y="0"/>
                </a:moveTo>
                <a:lnTo>
                  <a:pt x="9069392" y="0"/>
                </a:lnTo>
                <a:lnTo>
                  <a:pt x="9069392" y="2869226"/>
                </a:lnTo>
                <a:lnTo>
                  <a:pt x="0" y="286922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287324" y="0"/>
            <a:ext cx="3114991" cy="3447173"/>
          </a:xfrm>
          <a:custGeom>
            <a:avLst/>
            <a:gdLst/>
            <a:ahLst/>
            <a:cxnLst/>
            <a:rect r="r" b="b" t="t" l="l"/>
            <a:pathLst>
              <a:path h="3447173" w="3114991">
                <a:moveTo>
                  <a:pt x="0" y="0"/>
                </a:moveTo>
                <a:lnTo>
                  <a:pt x="3114991" y="0"/>
                </a:lnTo>
                <a:lnTo>
                  <a:pt x="3114991" y="3447173"/>
                </a:lnTo>
                <a:lnTo>
                  <a:pt x="0" y="3447173"/>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false" rot="0">
            <a:off x="13901972" y="7580779"/>
            <a:ext cx="5335601" cy="3734921"/>
          </a:xfrm>
          <a:custGeom>
            <a:avLst/>
            <a:gdLst/>
            <a:ahLst/>
            <a:cxnLst/>
            <a:rect r="r" b="b" t="t" l="l"/>
            <a:pathLst>
              <a:path h="3734921" w="5335601">
                <a:moveTo>
                  <a:pt x="0" y="0"/>
                </a:moveTo>
                <a:lnTo>
                  <a:pt x="5335601" y="0"/>
                </a:lnTo>
                <a:lnTo>
                  <a:pt x="5335601" y="3734921"/>
                </a:lnTo>
                <a:lnTo>
                  <a:pt x="0" y="3734921"/>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6" id="6"/>
          <p:cNvSpPr/>
          <p:nvPr/>
        </p:nvSpPr>
        <p:spPr>
          <a:xfrm flipH="false" flipV="false" rot="0">
            <a:off x="-676431" y="6747145"/>
            <a:ext cx="2521250" cy="4114800"/>
          </a:xfrm>
          <a:custGeom>
            <a:avLst/>
            <a:gdLst/>
            <a:ahLst/>
            <a:cxnLst/>
            <a:rect r="r" b="b" t="t" l="l"/>
            <a:pathLst>
              <a:path h="4114800" w="2521250">
                <a:moveTo>
                  <a:pt x="0" y="0"/>
                </a:moveTo>
                <a:lnTo>
                  <a:pt x="2521250" y="0"/>
                </a:lnTo>
                <a:lnTo>
                  <a:pt x="2521250" y="4114800"/>
                </a:lnTo>
                <a:lnTo>
                  <a:pt x="0" y="4114800"/>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7" id="7"/>
          <p:cNvSpPr txBox="true"/>
          <p:nvPr/>
        </p:nvSpPr>
        <p:spPr>
          <a:xfrm rot="0">
            <a:off x="584194" y="3761855"/>
            <a:ext cx="9094070" cy="3306445"/>
          </a:xfrm>
          <a:prstGeom prst="rect">
            <a:avLst/>
          </a:prstGeom>
        </p:spPr>
        <p:txBody>
          <a:bodyPr anchor="t" rtlCol="false" tIns="0" lIns="0" bIns="0" rIns="0">
            <a:spAutoFit/>
          </a:bodyPr>
          <a:lstStyle/>
          <a:p>
            <a:pPr marL="798829" indent="-399415" lvl="1">
              <a:lnSpc>
                <a:spcPts val="5179"/>
              </a:lnSpc>
              <a:buFont typeface="Arial"/>
              <a:buChar char="•"/>
            </a:pPr>
            <a:r>
              <a:rPr lang="en-US" sz="3699">
                <a:solidFill>
                  <a:srgbClr val="2A1E50"/>
                </a:solidFill>
                <a:latin typeface="Poppins"/>
              </a:rPr>
              <a:t>Entretiens semi-directifs par téléphone</a:t>
            </a:r>
          </a:p>
          <a:p>
            <a:pPr>
              <a:lnSpc>
                <a:spcPts val="5179"/>
              </a:lnSpc>
            </a:pPr>
            <a:r>
              <a:rPr lang="en-US" sz="3699">
                <a:solidFill>
                  <a:srgbClr val="2A1E50"/>
                </a:solidFill>
                <a:latin typeface="Poppins"/>
              </a:rPr>
              <a:t>&gt; du 5 déc. 2022 au 3 mars 2023</a:t>
            </a:r>
          </a:p>
          <a:p>
            <a:pPr>
              <a:lnSpc>
                <a:spcPts val="5179"/>
              </a:lnSpc>
            </a:pPr>
            <a:r>
              <a:rPr lang="en-US" sz="3699">
                <a:solidFill>
                  <a:srgbClr val="2A1E50"/>
                </a:solidFill>
                <a:latin typeface="Poppins"/>
              </a:rPr>
              <a:t>&gt; en présentiel ou à distance </a:t>
            </a:r>
          </a:p>
          <a:p>
            <a:pPr>
              <a:lnSpc>
                <a:spcPts val="5179"/>
              </a:lnSpc>
            </a:pPr>
            <a:r>
              <a:rPr lang="en-US" sz="3699">
                <a:solidFill>
                  <a:srgbClr val="2A1E50"/>
                </a:solidFill>
                <a:latin typeface="Poppins"/>
              </a:rPr>
              <a:t>&gt; 12 services de santé mentale</a:t>
            </a:r>
          </a:p>
        </p:txBody>
      </p:sp>
      <p:sp>
        <p:nvSpPr>
          <p:cNvPr name="AutoShape 8" id="8"/>
          <p:cNvSpPr/>
          <p:nvPr/>
        </p:nvSpPr>
        <p:spPr>
          <a:xfrm>
            <a:off x="8897722" y="3572916"/>
            <a:ext cx="29400" cy="3798623"/>
          </a:xfrm>
          <a:prstGeom prst="line">
            <a:avLst/>
          </a:prstGeom>
          <a:ln cap="flat" w="38100">
            <a:solidFill>
              <a:srgbClr val="000000"/>
            </a:solidFill>
            <a:prstDash val="solid"/>
            <a:headEnd type="none" len="sm" w="sm"/>
            <a:tailEnd type="none" len="sm" w="sm"/>
          </a:ln>
        </p:spPr>
      </p:sp>
      <p:sp>
        <p:nvSpPr>
          <p:cNvPr name="Freeform 9" id="9"/>
          <p:cNvSpPr/>
          <p:nvPr/>
        </p:nvSpPr>
        <p:spPr>
          <a:xfrm flipH="false" flipV="false" rot="0">
            <a:off x="15500223" y="-956600"/>
            <a:ext cx="1759077" cy="4114800"/>
          </a:xfrm>
          <a:custGeom>
            <a:avLst/>
            <a:gdLst/>
            <a:ahLst/>
            <a:cxnLst/>
            <a:rect r="r" b="b" t="t" l="l"/>
            <a:pathLst>
              <a:path h="4114800" w="1759077">
                <a:moveTo>
                  <a:pt x="0" y="0"/>
                </a:moveTo>
                <a:lnTo>
                  <a:pt x="1759077" y="0"/>
                </a:lnTo>
                <a:lnTo>
                  <a:pt x="1759077" y="4114800"/>
                </a:lnTo>
                <a:lnTo>
                  <a:pt x="0" y="4114800"/>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TextBox 10" id="10"/>
          <p:cNvSpPr txBox="true"/>
          <p:nvPr/>
        </p:nvSpPr>
        <p:spPr>
          <a:xfrm rot="76347">
            <a:off x="4707018" y="1290389"/>
            <a:ext cx="8956119" cy="1211544"/>
          </a:xfrm>
          <a:prstGeom prst="rect">
            <a:avLst/>
          </a:prstGeom>
        </p:spPr>
        <p:txBody>
          <a:bodyPr anchor="t" rtlCol="false" tIns="0" lIns="0" bIns="0" rIns="0">
            <a:spAutoFit/>
          </a:bodyPr>
          <a:lstStyle/>
          <a:p>
            <a:pPr algn="ctr" marL="0" indent="0" lvl="0">
              <a:lnSpc>
                <a:spcPts val="9073"/>
              </a:lnSpc>
            </a:pPr>
            <a:r>
              <a:rPr lang="en-US" sz="9073">
                <a:solidFill>
                  <a:srgbClr val="C94741"/>
                </a:solidFill>
                <a:latin typeface="Moonlight"/>
              </a:rPr>
              <a:t>Questionner l’(in)accès</a:t>
            </a:r>
          </a:p>
        </p:txBody>
      </p:sp>
      <p:sp>
        <p:nvSpPr>
          <p:cNvPr name="TextBox 11" id="11"/>
          <p:cNvSpPr txBox="true"/>
          <p:nvPr/>
        </p:nvSpPr>
        <p:spPr>
          <a:xfrm rot="0">
            <a:off x="9678265" y="3564027"/>
            <a:ext cx="8393173" cy="3963670"/>
          </a:xfrm>
          <a:prstGeom prst="rect">
            <a:avLst/>
          </a:prstGeom>
        </p:spPr>
        <p:txBody>
          <a:bodyPr anchor="t" rtlCol="false" tIns="0" lIns="0" bIns="0" rIns="0">
            <a:spAutoFit/>
          </a:bodyPr>
          <a:lstStyle/>
          <a:p>
            <a:pPr marL="798829" indent="-399415" lvl="1">
              <a:lnSpc>
                <a:spcPts val="5179"/>
              </a:lnSpc>
              <a:buFont typeface="Arial"/>
              <a:buChar char="•"/>
            </a:pPr>
            <a:r>
              <a:rPr lang="en-US" sz="3699">
                <a:solidFill>
                  <a:srgbClr val="2A1E50"/>
                </a:solidFill>
                <a:latin typeface="Poppins"/>
              </a:rPr>
              <a:t>37 entretiens, dont 5 “de rappel”</a:t>
            </a:r>
          </a:p>
          <a:p>
            <a:pPr>
              <a:lnSpc>
                <a:spcPts val="5179"/>
              </a:lnSpc>
            </a:pPr>
            <a:r>
              <a:rPr lang="en-US" sz="3699">
                <a:solidFill>
                  <a:srgbClr val="2A1E50"/>
                </a:solidFill>
                <a:latin typeface="Poppins"/>
              </a:rPr>
              <a:t>&gt; enregistrés et retranscrits </a:t>
            </a:r>
          </a:p>
          <a:p>
            <a:pPr>
              <a:lnSpc>
                <a:spcPts val="5179"/>
              </a:lnSpc>
            </a:pPr>
            <a:r>
              <a:rPr lang="en-US" sz="3699">
                <a:solidFill>
                  <a:srgbClr val="2A1E50"/>
                </a:solidFill>
                <a:latin typeface="Poppins"/>
              </a:rPr>
              <a:t>&gt; analyses thématique et typologique</a:t>
            </a:r>
          </a:p>
          <a:p>
            <a:pPr>
              <a:lnSpc>
                <a:spcPts val="5179"/>
              </a:lnSpc>
            </a:pPr>
            <a:r>
              <a:rPr lang="en-US" sz="3699">
                <a:solidFill>
                  <a:srgbClr val="2A1E50"/>
                </a:solidFill>
                <a:latin typeface="Poppins"/>
              </a:rPr>
              <a:t>&gt; biais (le “bon interlocuteur” par exemple)</a:t>
            </a:r>
          </a:p>
        </p:txBody>
      </p:sp>
    </p:spTree>
  </p:cSld>
  <p:clrMapOvr>
    <a:masterClrMapping/>
  </p:clrMapOvr>
  <p:transition spd="slow">
    <p:push dir="l"/>
  </p:transition>
</p:sld>
</file>

<file path=ppt/slides/slide20.xml><?xml version="1.0" encoding="utf-8"?>
<p:sld xmlns:p="http://schemas.openxmlformats.org/presentationml/2006/main" xmlns:a="http://schemas.openxmlformats.org/drawingml/2006/main" xmlns:r="http://schemas.openxmlformats.org/officeDocument/2006/relationships">
  <p:cSld>
    <p:bg>
      <p:bgPr>
        <a:solidFill>
          <a:srgbClr val="B1D4E0"/>
        </a:solidFill>
      </p:bgPr>
    </p:bg>
    <p:spTree>
      <p:nvGrpSpPr>
        <p:cNvPr id="1" name=""/>
        <p:cNvGrpSpPr/>
        <p:nvPr/>
      </p:nvGrpSpPr>
      <p:grpSpPr>
        <a:xfrm>
          <a:off x="0" y="0"/>
          <a:ext cx="0" cy="0"/>
          <a:chOff x="0" y="0"/>
          <a:chExt cx="0" cy="0"/>
        </a:xfrm>
      </p:grpSpPr>
      <p:sp>
        <p:nvSpPr>
          <p:cNvPr name="Freeform 2" id="2"/>
          <p:cNvSpPr/>
          <p:nvPr/>
        </p:nvSpPr>
        <p:spPr>
          <a:xfrm flipH="false" flipV="false" rot="0">
            <a:off x="0" y="8222925"/>
            <a:ext cx="18288000" cy="3083814"/>
          </a:xfrm>
          <a:custGeom>
            <a:avLst/>
            <a:gdLst/>
            <a:ahLst/>
            <a:cxnLst/>
            <a:rect r="r" b="b" t="t" l="l"/>
            <a:pathLst>
              <a:path h="3083814" w="18288000">
                <a:moveTo>
                  <a:pt x="0" y="0"/>
                </a:moveTo>
                <a:lnTo>
                  <a:pt x="18288000" y="0"/>
                </a:lnTo>
                <a:lnTo>
                  <a:pt x="18288000" y="3083814"/>
                </a:lnTo>
                <a:lnTo>
                  <a:pt x="0" y="3083814"/>
                </a:lnTo>
                <a:lnTo>
                  <a:pt x="0" y="0"/>
                </a:lnTo>
                <a:close/>
              </a:path>
            </a:pathLst>
          </a:custGeom>
          <a:blipFill>
            <a:blip r:embed="rId3"/>
            <a:stretch>
              <a:fillRect l="0" t="-6338" r="0" b="-6338"/>
            </a:stretch>
          </a:blipFill>
        </p:spPr>
      </p:sp>
      <p:sp>
        <p:nvSpPr>
          <p:cNvPr name="Freeform 3" id="3"/>
          <p:cNvSpPr/>
          <p:nvPr/>
        </p:nvSpPr>
        <p:spPr>
          <a:xfrm flipH="false" flipV="false" rot="0">
            <a:off x="-676431" y="0"/>
            <a:ext cx="3114991" cy="3447173"/>
          </a:xfrm>
          <a:custGeom>
            <a:avLst/>
            <a:gdLst/>
            <a:ahLst/>
            <a:cxnLst/>
            <a:rect r="r" b="b" t="t" l="l"/>
            <a:pathLst>
              <a:path h="3447173" w="3114991">
                <a:moveTo>
                  <a:pt x="0" y="0"/>
                </a:moveTo>
                <a:lnTo>
                  <a:pt x="3114991" y="0"/>
                </a:lnTo>
                <a:lnTo>
                  <a:pt x="3114991" y="3447173"/>
                </a:lnTo>
                <a:lnTo>
                  <a:pt x="0" y="3447173"/>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true" flipV="false" rot="0">
            <a:off x="8694946" y="7580779"/>
            <a:ext cx="4526280" cy="4114800"/>
          </a:xfrm>
          <a:custGeom>
            <a:avLst/>
            <a:gdLst/>
            <a:ahLst/>
            <a:cxnLst/>
            <a:rect r="r" b="b" t="t" l="l"/>
            <a:pathLst>
              <a:path h="4114800" w="4526280">
                <a:moveTo>
                  <a:pt x="4526280" y="0"/>
                </a:moveTo>
                <a:lnTo>
                  <a:pt x="0" y="0"/>
                </a:lnTo>
                <a:lnTo>
                  <a:pt x="0" y="4114800"/>
                </a:lnTo>
                <a:lnTo>
                  <a:pt x="4526280" y="4114800"/>
                </a:lnTo>
                <a:lnTo>
                  <a:pt x="452628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false" rot="0">
            <a:off x="-676431" y="7006718"/>
            <a:ext cx="2521250" cy="4114800"/>
          </a:xfrm>
          <a:custGeom>
            <a:avLst/>
            <a:gdLst/>
            <a:ahLst/>
            <a:cxnLst/>
            <a:rect r="r" b="b" t="t" l="l"/>
            <a:pathLst>
              <a:path h="4114800" w="2521250">
                <a:moveTo>
                  <a:pt x="0" y="0"/>
                </a:moveTo>
                <a:lnTo>
                  <a:pt x="2521250" y="0"/>
                </a:lnTo>
                <a:lnTo>
                  <a:pt x="2521250"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6" id="6"/>
          <p:cNvSpPr/>
          <p:nvPr/>
        </p:nvSpPr>
        <p:spPr>
          <a:xfrm flipH="false" flipV="false" rot="0">
            <a:off x="16484937" y="-861963"/>
            <a:ext cx="1548725" cy="3624676"/>
          </a:xfrm>
          <a:custGeom>
            <a:avLst/>
            <a:gdLst/>
            <a:ahLst/>
            <a:cxnLst/>
            <a:rect r="r" b="b" t="t" l="l"/>
            <a:pathLst>
              <a:path h="3624676" w="1548725">
                <a:moveTo>
                  <a:pt x="0" y="0"/>
                </a:moveTo>
                <a:lnTo>
                  <a:pt x="1548726" y="0"/>
                </a:lnTo>
                <a:lnTo>
                  <a:pt x="1548726" y="3624676"/>
                </a:lnTo>
                <a:lnTo>
                  <a:pt x="0" y="3624676"/>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7" id="7"/>
          <p:cNvSpPr/>
          <p:nvPr/>
        </p:nvSpPr>
        <p:spPr>
          <a:xfrm flipH="false" flipV="false" rot="0">
            <a:off x="13901972" y="7580779"/>
            <a:ext cx="5335601" cy="3734921"/>
          </a:xfrm>
          <a:custGeom>
            <a:avLst/>
            <a:gdLst/>
            <a:ahLst/>
            <a:cxnLst/>
            <a:rect r="r" b="b" t="t" l="l"/>
            <a:pathLst>
              <a:path h="3734921" w="5335601">
                <a:moveTo>
                  <a:pt x="0" y="0"/>
                </a:moveTo>
                <a:lnTo>
                  <a:pt x="5335601" y="0"/>
                </a:lnTo>
                <a:lnTo>
                  <a:pt x="5335601" y="3734921"/>
                </a:lnTo>
                <a:lnTo>
                  <a:pt x="0" y="3734921"/>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TextBox 8" id="8"/>
          <p:cNvSpPr txBox="true"/>
          <p:nvPr/>
        </p:nvSpPr>
        <p:spPr>
          <a:xfrm rot="0">
            <a:off x="5893296" y="314111"/>
            <a:ext cx="6501309" cy="1817361"/>
          </a:xfrm>
          <a:prstGeom prst="rect">
            <a:avLst/>
          </a:prstGeom>
        </p:spPr>
        <p:txBody>
          <a:bodyPr anchor="t" rtlCol="false" tIns="0" lIns="0" bIns="0" rIns="0">
            <a:spAutoFit/>
          </a:bodyPr>
          <a:lstStyle/>
          <a:p>
            <a:pPr>
              <a:lnSpc>
                <a:spcPts val="4830"/>
              </a:lnSpc>
            </a:pPr>
            <a:r>
              <a:rPr lang="en-US" sz="3450">
                <a:solidFill>
                  <a:srgbClr val="000000"/>
                </a:solidFill>
                <a:latin typeface="Para"/>
              </a:rPr>
              <a:t>37 ans - Enfants : 10 ans et 8 ans</a:t>
            </a:r>
          </a:p>
          <a:p>
            <a:pPr>
              <a:lnSpc>
                <a:spcPts val="4830"/>
              </a:lnSpc>
            </a:pPr>
            <a:r>
              <a:rPr lang="en-US" sz="3450">
                <a:solidFill>
                  <a:srgbClr val="000000"/>
                </a:solidFill>
                <a:latin typeface="Para"/>
              </a:rPr>
              <a:t>Mère au foyer - Revenus du CPAS</a:t>
            </a:r>
          </a:p>
          <a:p>
            <a:pPr>
              <a:lnSpc>
                <a:spcPts val="4830"/>
              </a:lnSpc>
              <a:spcBef>
                <a:spcPct val="0"/>
              </a:spcBef>
            </a:pPr>
            <a:r>
              <a:rPr lang="en-US" sz="3450">
                <a:solidFill>
                  <a:srgbClr val="000000"/>
                </a:solidFill>
                <a:latin typeface="Para"/>
              </a:rPr>
              <a:t>Demande : Psychologue enfant </a:t>
            </a:r>
          </a:p>
        </p:txBody>
      </p:sp>
      <p:grpSp>
        <p:nvGrpSpPr>
          <p:cNvPr name="Group 9" id="9"/>
          <p:cNvGrpSpPr>
            <a:grpSpLocks noChangeAspect="true"/>
          </p:cNvGrpSpPr>
          <p:nvPr/>
        </p:nvGrpSpPr>
        <p:grpSpPr>
          <a:xfrm rot="0">
            <a:off x="584194" y="1885138"/>
            <a:ext cx="5059211" cy="5557383"/>
            <a:chOff x="0" y="0"/>
            <a:chExt cx="5803900" cy="6375400"/>
          </a:xfrm>
        </p:grpSpPr>
        <p:sp>
          <p:nvSpPr>
            <p:cNvPr name="Freeform 10" id="10"/>
            <p:cNvSpPr/>
            <p:nvPr/>
          </p:nvSpPr>
          <p:spPr>
            <a:xfrm flipH="false" flipV="false" rot="0">
              <a:off x="12700" y="12700"/>
              <a:ext cx="5778500" cy="6350000"/>
            </a:xfrm>
            <a:custGeom>
              <a:avLst/>
              <a:gdLst/>
              <a:ahLst/>
              <a:cxnLst/>
              <a:rect r="r" b="b" t="t" l="l"/>
              <a:pathLst>
                <a:path h="6350000" w="5778500">
                  <a:moveTo>
                    <a:pt x="2889250" y="0"/>
                  </a:moveTo>
                  <a:cubicBezTo>
                    <a:pt x="1258570" y="0"/>
                    <a:pt x="0" y="1144270"/>
                    <a:pt x="0" y="2917190"/>
                  </a:cubicBezTo>
                  <a:cubicBezTo>
                    <a:pt x="0" y="4175760"/>
                    <a:pt x="0" y="6350000"/>
                    <a:pt x="0" y="6350000"/>
                  </a:cubicBezTo>
                  <a:lnTo>
                    <a:pt x="2889250" y="6350000"/>
                  </a:lnTo>
                  <a:lnTo>
                    <a:pt x="5778500" y="6350000"/>
                  </a:lnTo>
                  <a:cubicBezTo>
                    <a:pt x="5778500" y="6350000"/>
                    <a:pt x="5778500" y="4175760"/>
                    <a:pt x="5778500" y="2917190"/>
                  </a:cubicBezTo>
                  <a:cubicBezTo>
                    <a:pt x="5778500" y="1144270"/>
                    <a:pt x="4519930" y="0"/>
                    <a:pt x="2889250" y="0"/>
                  </a:cubicBezTo>
                  <a:close/>
                </a:path>
              </a:pathLst>
            </a:custGeom>
            <a:blipFill>
              <a:blip r:embed="rId14"/>
              <a:stretch>
                <a:fillRect l="-4945" t="0" r="-4945" b="0"/>
              </a:stretch>
            </a:blipFill>
          </p:spPr>
        </p:sp>
        <p:sp>
          <p:nvSpPr>
            <p:cNvPr name="Freeform 11" id="11"/>
            <p:cNvSpPr/>
            <p:nvPr/>
          </p:nvSpPr>
          <p:spPr>
            <a:xfrm flipH="false" flipV="false" rot="0">
              <a:off x="0" y="0"/>
              <a:ext cx="5803900" cy="6375400"/>
            </a:xfrm>
            <a:custGeom>
              <a:avLst/>
              <a:gdLst/>
              <a:ahLst/>
              <a:cxnLst/>
              <a:rect r="r" b="b" t="t" l="l"/>
              <a:pathLst>
                <a:path h="6375400" w="5803900">
                  <a:moveTo>
                    <a:pt x="5803900" y="6375400"/>
                  </a:moveTo>
                  <a:lnTo>
                    <a:pt x="0" y="6375400"/>
                  </a:lnTo>
                  <a:lnTo>
                    <a:pt x="0" y="2929890"/>
                  </a:lnTo>
                  <a:cubicBezTo>
                    <a:pt x="0" y="2495550"/>
                    <a:pt x="74930" y="2089150"/>
                    <a:pt x="223520" y="1720850"/>
                  </a:cubicBezTo>
                  <a:cubicBezTo>
                    <a:pt x="365760" y="1367790"/>
                    <a:pt x="571500" y="1056640"/>
                    <a:pt x="836930" y="797560"/>
                  </a:cubicBezTo>
                  <a:cubicBezTo>
                    <a:pt x="1361440" y="283210"/>
                    <a:pt x="2095500" y="0"/>
                    <a:pt x="2901950" y="0"/>
                  </a:cubicBezTo>
                  <a:cubicBezTo>
                    <a:pt x="3708400" y="0"/>
                    <a:pt x="4441190" y="283210"/>
                    <a:pt x="4966970" y="797560"/>
                  </a:cubicBezTo>
                  <a:cubicBezTo>
                    <a:pt x="5232400" y="1056640"/>
                    <a:pt x="5438140" y="1367790"/>
                    <a:pt x="5580380" y="1722120"/>
                  </a:cubicBezTo>
                  <a:cubicBezTo>
                    <a:pt x="5728970" y="2090420"/>
                    <a:pt x="5803900" y="2496820"/>
                    <a:pt x="5803900" y="2931160"/>
                  </a:cubicBezTo>
                  <a:lnTo>
                    <a:pt x="5803900" y="6375400"/>
                  </a:lnTo>
                  <a:close/>
                  <a:moveTo>
                    <a:pt x="25400" y="6350000"/>
                  </a:moveTo>
                  <a:lnTo>
                    <a:pt x="5778500" y="6350000"/>
                  </a:lnTo>
                  <a:lnTo>
                    <a:pt x="5778500" y="2929890"/>
                  </a:lnTo>
                  <a:cubicBezTo>
                    <a:pt x="5778500" y="2499360"/>
                    <a:pt x="5703570" y="2095500"/>
                    <a:pt x="5557520" y="1731010"/>
                  </a:cubicBezTo>
                  <a:cubicBezTo>
                    <a:pt x="5416550" y="1380490"/>
                    <a:pt x="5212080" y="1073150"/>
                    <a:pt x="4949190" y="815340"/>
                  </a:cubicBezTo>
                  <a:cubicBezTo>
                    <a:pt x="4428490" y="306070"/>
                    <a:pt x="3700780" y="25400"/>
                    <a:pt x="2901950" y="25400"/>
                  </a:cubicBezTo>
                  <a:cubicBezTo>
                    <a:pt x="2103120" y="25400"/>
                    <a:pt x="1375410" y="306070"/>
                    <a:pt x="854710" y="815340"/>
                  </a:cubicBezTo>
                  <a:cubicBezTo>
                    <a:pt x="591820" y="1071880"/>
                    <a:pt x="387350" y="1380490"/>
                    <a:pt x="246380" y="1731010"/>
                  </a:cubicBezTo>
                  <a:cubicBezTo>
                    <a:pt x="100330" y="2095500"/>
                    <a:pt x="25400" y="2499360"/>
                    <a:pt x="25400" y="2929890"/>
                  </a:cubicBezTo>
                  <a:lnTo>
                    <a:pt x="25400" y="6350000"/>
                  </a:lnTo>
                  <a:close/>
                </a:path>
              </a:pathLst>
            </a:custGeom>
            <a:solidFill>
              <a:srgbClr val="2A1E50"/>
            </a:solidFill>
          </p:spPr>
        </p:sp>
      </p:grpSp>
      <p:grpSp>
        <p:nvGrpSpPr>
          <p:cNvPr name="Group 12" id="12"/>
          <p:cNvGrpSpPr/>
          <p:nvPr/>
        </p:nvGrpSpPr>
        <p:grpSpPr>
          <a:xfrm rot="0">
            <a:off x="1790571" y="6747585"/>
            <a:ext cx="2974005" cy="1389872"/>
            <a:chOff x="0" y="0"/>
            <a:chExt cx="3965341" cy="1853162"/>
          </a:xfrm>
        </p:grpSpPr>
        <p:grpSp>
          <p:nvGrpSpPr>
            <p:cNvPr name="Group 13" id="13"/>
            <p:cNvGrpSpPr/>
            <p:nvPr/>
          </p:nvGrpSpPr>
          <p:grpSpPr>
            <a:xfrm rot="0">
              <a:off x="0" y="0"/>
              <a:ext cx="3965341" cy="1853162"/>
              <a:chOff x="0" y="0"/>
              <a:chExt cx="4149634" cy="1939290"/>
            </a:xfrm>
          </p:grpSpPr>
          <p:sp>
            <p:nvSpPr>
              <p:cNvPr name="Freeform 14" id="14"/>
              <p:cNvSpPr/>
              <p:nvPr/>
            </p:nvSpPr>
            <p:spPr>
              <a:xfrm flipH="false" flipV="false" rot="0">
                <a:off x="12700" y="12700"/>
                <a:ext cx="4124234" cy="1913890"/>
              </a:xfrm>
              <a:custGeom>
                <a:avLst/>
                <a:gdLst/>
                <a:ahLst/>
                <a:cxnLst/>
                <a:rect r="r" b="b" t="t" l="l"/>
                <a:pathLst>
                  <a:path h="1913890" w="4124234">
                    <a:moveTo>
                      <a:pt x="3167289" y="1913890"/>
                    </a:moveTo>
                    <a:lnTo>
                      <a:pt x="956945" y="1913890"/>
                    </a:lnTo>
                    <a:cubicBezTo>
                      <a:pt x="428371" y="1913890"/>
                      <a:pt x="0" y="1485392"/>
                      <a:pt x="0" y="956945"/>
                    </a:cubicBezTo>
                    <a:cubicBezTo>
                      <a:pt x="0" y="428371"/>
                      <a:pt x="428371" y="0"/>
                      <a:pt x="956945" y="0"/>
                    </a:cubicBezTo>
                    <a:lnTo>
                      <a:pt x="3167289" y="0"/>
                    </a:lnTo>
                    <a:cubicBezTo>
                      <a:pt x="3695736" y="0"/>
                      <a:pt x="4124234" y="428371"/>
                      <a:pt x="4124234" y="956945"/>
                    </a:cubicBezTo>
                    <a:cubicBezTo>
                      <a:pt x="4124234" y="1485392"/>
                      <a:pt x="3695736" y="1913890"/>
                      <a:pt x="3167289" y="1913890"/>
                    </a:cubicBezTo>
                    <a:close/>
                  </a:path>
                </a:pathLst>
              </a:custGeom>
              <a:solidFill>
                <a:srgbClr val="2A1E50"/>
              </a:solidFill>
            </p:spPr>
          </p:sp>
          <p:sp>
            <p:nvSpPr>
              <p:cNvPr name="Freeform 15" id="15"/>
              <p:cNvSpPr/>
              <p:nvPr/>
            </p:nvSpPr>
            <p:spPr>
              <a:xfrm flipH="false" flipV="false" rot="0">
                <a:off x="0" y="0"/>
                <a:ext cx="4149634" cy="1939290"/>
              </a:xfrm>
              <a:custGeom>
                <a:avLst/>
                <a:gdLst/>
                <a:ahLst/>
                <a:cxnLst/>
                <a:rect r="r" b="b" t="t" l="l"/>
                <a:pathLst>
                  <a:path h="1939290" w="4149634">
                    <a:moveTo>
                      <a:pt x="3179989" y="0"/>
                    </a:moveTo>
                    <a:lnTo>
                      <a:pt x="969645" y="0"/>
                    </a:lnTo>
                    <a:cubicBezTo>
                      <a:pt x="434975" y="0"/>
                      <a:pt x="0" y="434975"/>
                      <a:pt x="0" y="969645"/>
                    </a:cubicBezTo>
                    <a:cubicBezTo>
                      <a:pt x="0" y="1504315"/>
                      <a:pt x="434975" y="1939290"/>
                      <a:pt x="969645" y="1939290"/>
                    </a:cubicBezTo>
                    <a:lnTo>
                      <a:pt x="3179989" y="1939290"/>
                    </a:lnTo>
                    <a:cubicBezTo>
                      <a:pt x="3714659" y="1939290"/>
                      <a:pt x="4149634" y="1504315"/>
                      <a:pt x="4149634" y="969645"/>
                    </a:cubicBezTo>
                    <a:cubicBezTo>
                      <a:pt x="4149634" y="434975"/>
                      <a:pt x="3714659" y="0"/>
                      <a:pt x="3179989" y="0"/>
                    </a:cubicBezTo>
                    <a:close/>
                    <a:moveTo>
                      <a:pt x="3179989" y="1913890"/>
                    </a:moveTo>
                    <a:lnTo>
                      <a:pt x="969645" y="1913890"/>
                    </a:lnTo>
                    <a:cubicBezTo>
                      <a:pt x="448945" y="1913890"/>
                      <a:pt x="25400" y="1490345"/>
                      <a:pt x="25400" y="969645"/>
                    </a:cubicBezTo>
                    <a:cubicBezTo>
                      <a:pt x="25400" y="448945"/>
                      <a:pt x="448945" y="25400"/>
                      <a:pt x="969645" y="25400"/>
                    </a:cubicBezTo>
                    <a:lnTo>
                      <a:pt x="3179989" y="25400"/>
                    </a:lnTo>
                    <a:cubicBezTo>
                      <a:pt x="3700689" y="25400"/>
                      <a:pt x="4124234" y="448945"/>
                      <a:pt x="4124234" y="969645"/>
                    </a:cubicBezTo>
                    <a:cubicBezTo>
                      <a:pt x="4124234" y="1490345"/>
                      <a:pt x="3700689" y="1913890"/>
                      <a:pt x="3179989" y="1913890"/>
                    </a:cubicBezTo>
                    <a:close/>
                  </a:path>
                </a:pathLst>
              </a:custGeom>
              <a:solidFill>
                <a:srgbClr val="2A1E50"/>
              </a:solidFill>
            </p:spPr>
          </p:sp>
        </p:grpSp>
        <p:sp>
          <p:nvSpPr>
            <p:cNvPr name="TextBox 16" id="16"/>
            <p:cNvSpPr txBox="true"/>
            <p:nvPr/>
          </p:nvSpPr>
          <p:spPr>
            <a:xfrm rot="0">
              <a:off x="588496" y="617608"/>
              <a:ext cx="2788349" cy="656046"/>
            </a:xfrm>
            <a:prstGeom prst="rect">
              <a:avLst/>
            </a:prstGeom>
          </p:spPr>
          <p:txBody>
            <a:bodyPr anchor="t" rtlCol="false" tIns="0" lIns="0" bIns="0" rIns="0">
              <a:spAutoFit/>
            </a:bodyPr>
            <a:lstStyle/>
            <a:p>
              <a:pPr algn="ctr">
                <a:lnSpc>
                  <a:spcPts val="3441"/>
                </a:lnSpc>
              </a:pPr>
              <a:r>
                <a:rPr lang="en-US" sz="3441" spc="-34">
                  <a:solidFill>
                    <a:srgbClr val="FFFFFF"/>
                  </a:solidFill>
                  <a:latin typeface="Poppins Bold"/>
                </a:rPr>
                <a:t>Yasmina</a:t>
              </a:r>
            </a:p>
          </p:txBody>
        </p:sp>
      </p:grpSp>
    </p:spTree>
  </p:cSld>
  <p:clrMapOvr>
    <a:masterClrMapping/>
  </p:clrMapOvr>
  <p:transition spd="slow">
    <p:push dir="l"/>
  </p:transition>
</p:sld>
</file>

<file path=ppt/slides/slide21.xml><?xml version="1.0" encoding="utf-8"?>
<p:sld xmlns:p="http://schemas.openxmlformats.org/presentationml/2006/main" xmlns:a="http://schemas.openxmlformats.org/drawingml/2006/main" xmlns:r="http://schemas.openxmlformats.org/officeDocument/2006/relationships">
  <p:cSld>
    <p:bg>
      <p:bgPr>
        <a:solidFill>
          <a:srgbClr val="B1D4E0"/>
        </a:solidFill>
      </p:bgPr>
    </p:bg>
    <p:spTree>
      <p:nvGrpSpPr>
        <p:cNvPr id="1" name=""/>
        <p:cNvGrpSpPr/>
        <p:nvPr/>
      </p:nvGrpSpPr>
      <p:grpSpPr>
        <a:xfrm>
          <a:off x="0" y="0"/>
          <a:ext cx="0" cy="0"/>
          <a:chOff x="0" y="0"/>
          <a:chExt cx="0" cy="0"/>
        </a:xfrm>
      </p:grpSpPr>
      <p:sp>
        <p:nvSpPr>
          <p:cNvPr name="Freeform 2" id="2"/>
          <p:cNvSpPr/>
          <p:nvPr/>
        </p:nvSpPr>
        <p:spPr>
          <a:xfrm flipH="false" flipV="false" rot="0">
            <a:off x="0" y="8222925"/>
            <a:ext cx="18288000" cy="3083814"/>
          </a:xfrm>
          <a:custGeom>
            <a:avLst/>
            <a:gdLst/>
            <a:ahLst/>
            <a:cxnLst/>
            <a:rect r="r" b="b" t="t" l="l"/>
            <a:pathLst>
              <a:path h="3083814" w="18288000">
                <a:moveTo>
                  <a:pt x="0" y="0"/>
                </a:moveTo>
                <a:lnTo>
                  <a:pt x="18288000" y="0"/>
                </a:lnTo>
                <a:lnTo>
                  <a:pt x="18288000" y="3083814"/>
                </a:lnTo>
                <a:lnTo>
                  <a:pt x="0" y="3083814"/>
                </a:lnTo>
                <a:lnTo>
                  <a:pt x="0" y="0"/>
                </a:lnTo>
                <a:close/>
              </a:path>
            </a:pathLst>
          </a:custGeom>
          <a:blipFill>
            <a:blip r:embed="rId3"/>
            <a:stretch>
              <a:fillRect l="0" t="-6338" r="0" b="-6338"/>
            </a:stretch>
          </a:blipFill>
        </p:spPr>
      </p:sp>
      <p:sp>
        <p:nvSpPr>
          <p:cNvPr name="Freeform 3" id="3"/>
          <p:cNvSpPr/>
          <p:nvPr/>
        </p:nvSpPr>
        <p:spPr>
          <a:xfrm flipH="false" flipV="false" rot="0">
            <a:off x="-676431" y="0"/>
            <a:ext cx="3114991" cy="3447173"/>
          </a:xfrm>
          <a:custGeom>
            <a:avLst/>
            <a:gdLst/>
            <a:ahLst/>
            <a:cxnLst/>
            <a:rect r="r" b="b" t="t" l="l"/>
            <a:pathLst>
              <a:path h="3447173" w="3114991">
                <a:moveTo>
                  <a:pt x="0" y="0"/>
                </a:moveTo>
                <a:lnTo>
                  <a:pt x="3114991" y="0"/>
                </a:lnTo>
                <a:lnTo>
                  <a:pt x="3114991" y="3447173"/>
                </a:lnTo>
                <a:lnTo>
                  <a:pt x="0" y="3447173"/>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true" flipV="false" rot="0">
            <a:off x="8694946" y="7580779"/>
            <a:ext cx="4526280" cy="4114800"/>
          </a:xfrm>
          <a:custGeom>
            <a:avLst/>
            <a:gdLst/>
            <a:ahLst/>
            <a:cxnLst/>
            <a:rect r="r" b="b" t="t" l="l"/>
            <a:pathLst>
              <a:path h="4114800" w="4526280">
                <a:moveTo>
                  <a:pt x="4526280" y="0"/>
                </a:moveTo>
                <a:lnTo>
                  <a:pt x="0" y="0"/>
                </a:lnTo>
                <a:lnTo>
                  <a:pt x="0" y="4114800"/>
                </a:lnTo>
                <a:lnTo>
                  <a:pt x="4526280" y="4114800"/>
                </a:lnTo>
                <a:lnTo>
                  <a:pt x="452628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false" rot="0">
            <a:off x="-676431" y="7006718"/>
            <a:ext cx="2521250" cy="4114800"/>
          </a:xfrm>
          <a:custGeom>
            <a:avLst/>
            <a:gdLst/>
            <a:ahLst/>
            <a:cxnLst/>
            <a:rect r="r" b="b" t="t" l="l"/>
            <a:pathLst>
              <a:path h="4114800" w="2521250">
                <a:moveTo>
                  <a:pt x="0" y="0"/>
                </a:moveTo>
                <a:lnTo>
                  <a:pt x="2521250" y="0"/>
                </a:lnTo>
                <a:lnTo>
                  <a:pt x="2521250"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6" id="6"/>
          <p:cNvSpPr/>
          <p:nvPr/>
        </p:nvSpPr>
        <p:spPr>
          <a:xfrm flipH="false" flipV="false" rot="0">
            <a:off x="16484937" y="-861963"/>
            <a:ext cx="1548725" cy="3624676"/>
          </a:xfrm>
          <a:custGeom>
            <a:avLst/>
            <a:gdLst/>
            <a:ahLst/>
            <a:cxnLst/>
            <a:rect r="r" b="b" t="t" l="l"/>
            <a:pathLst>
              <a:path h="3624676" w="1548725">
                <a:moveTo>
                  <a:pt x="0" y="0"/>
                </a:moveTo>
                <a:lnTo>
                  <a:pt x="1548726" y="0"/>
                </a:lnTo>
                <a:lnTo>
                  <a:pt x="1548726" y="3624676"/>
                </a:lnTo>
                <a:lnTo>
                  <a:pt x="0" y="3624676"/>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7" id="7"/>
          <p:cNvSpPr/>
          <p:nvPr/>
        </p:nvSpPr>
        <p:spPr>
          <a:xfrm flipH="false" flipV="false" rot="0">
            <a:off x="13901972" y="7580779"/>
            <a:ext cx="5335601" cy="3734921"/>
          </a:xfrm>
          <a:custGeom>
            <a:avLst/>
            <a:gdLst/>
            <a:ahLst/>
            <a:cxnLst/>
            <a:rect r="r" b="b" t="t" l="l"/>
            <a:pathLst>
              <a:path h="3734921" w="5335601">
                <a:moveTo>
                  <a:pt x="0" y="0"/>
                </a:moveTo>
                <a:lnTo>
                  <a:pt x="5335601" y="0"/>
                </a:lnTo>
                <a:lnTo>
                  <a:pt x="5335601" y="3734921"/>
                </a:lnTo>
                <a:lnTo>
                  <a:pt x="0" y="3734921"/>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TextBox 8" id="8"/>
          <p:cNvSpPr txBox="true"/>
          <p:nvPr/>
        </p:nvSpPr>
        <p:spPr>
          <a:xfrm rot="0">
            <a:off x="5893296" y="314111"/>
            <a:ext cx="6501309" cy="1817361"/>
          </a:xfrm>
          <a:prstGeom prst="rect">
            <a:avLst/>
          </a:prstGeom>
        </p:spPr>
        <p:txBody>
          <a:bodyPr anchor="t" rtlCol="false" tIns="0" lIns="0" bIns="0" rIns="0">
            <a:spAutoFit/>
          </a:bodyPr>
          <a:lstStyle/>
          <a:p>
            <a:pPr>
              <a:lnSpc>
                <a:spcPts val="4830"/>
              </a:lnSpc>
            </a:pPr>
            <a:r>
              <a:rPr lang="en-US" sz="3450">
                <a:solidFill>
                  <a:srgbClr val="000000"/>
                </a:solidFill>
                <a:latin typeface="Para"/>
              </a:rPr>
              <a:t>37 ans - Enfants : 10 ans et 8 ans</a:t>
            </a:r>
          </a:p>
          <a:p>
            <a:pPr>
              <a:lnSpc>
                <a:spcPts val="4830"/>
              </a:lnSpc>
            </a:pPr>
            <a:r>
              <a:rPr lang="en-US" sz="3450">
                <a:solidFill>
                  <a:srgbClr val="000000"/>
                </a:solidFill>
                <a:latin typeface="Para"/>
              </a:rPr>
              <a:t>Mère au foyer - Revenus du CPAS</a:t>
            </a:r>
          </a:p>
          <a:p>
            <a:pPr>
              <a:lnSpc>
                <a:spcPts val="4830"/>
              </a:lnSpc>
              <a:spcBef>
                <a:spcPct val="0"/>
              </a:spcBef>
            </a:pPr>
            <a:r>
              <a:rPr lang="en-US" sz="3450">
                <a:solidFill>
                  <a:srgbClr val="000000"/>
                </a:solidFill>
                <a:latin typeface="Para"/>
              </a:rPr>
              <a:t>Demande : Psychologue enfant </a:t>
            </a:r>
          </a:p>
        </p:txBody>
      </p:sp>
      <p:grpSp>
        <p:nvGrpSpPr>
          <p:cNvPr name="Group 9" id="9"/>
          <p:cNvGrpSpPr>
            <a:grpSpLocks noChangeAspect="true"/>
          </p:cNvGrpSpPr>
          <p:nvPr/>
        </p:nvGrpSpPr>
        <p:grpSpPr>
          <a:xfrm rot="0">
            <a:off x="584194" y="1885138"/>
            <a:ext cx="5059211" cy="5557383"/>
            <a:chOff x="0" y="0"/>
            <a:chExt cx="5803900" cy="6375400"/>
          </a:xfrm>
        </p:grpSpPr>
        <p:sp>
          <p:nvSpPr>
            <p:cNvPr name="Freeform 10" id="10"/>
            <p:cNvSpPr/>
            <p:nvPr/>
          </p:nvSpPr>
          <p:spPr>
            <a:xfrm flipH="false" flipV="false" rot="0">
              <a:off x="12700" y="12700"/>
              <a:ext cx="5778500" cy="6350000"/>
            </a:xfrm>
            <a:custGeom>
              <a:avLst/>
              <a:gdLst/>
              <a:ahLst/>
              <a:cxnLst/>
              <a:rect r="r" b="b" t="t" l="l"/>
              <a:pathLst>
                <a:path h="6350000" w="5778500">
                  <a:moveTo>
                    <a:pt x="2889250" y="0"/>
                  </a:moveTo>
                  <a:cubicBezTo>
                    <a:pt x="1258570" y="0"/>
                    <a:pt x="0" y="1144270"/>
                    <a:pt x="0" y="2917190"/>
                  </a:cubicBezTo>
                  <a:cubicBezTo>
                    <a:pt x="0" y="4175760"/>
                    <a:pt x="0" y="6350000"/>
                    <a:pt x="0" y="6350000"/>
                  </a:cubicBezTo>
                  <a:lnTo>
                    <a:pt x="2889250" y="6350000"/>
                  </a:lnTo>
                  <a:lnTo>
                    <a:pt x="5778500" y="6350000"/>
                  </a:lnTo>
                  <a:cubicBezTo>
                    <a:pt x="5778500" y="6350000"/>
                    <a:pt x="5778500" y="4175760"/>
                    <a:pt x="5778500" y="2917190"/>
                  </a:cubicBezTo>
                  <a:cubicBezTo>
                    <a:pt x="5778500" y="1144270"/>
                    <a:pt x="4519930" y="0"/>
                    <a:pt x="2889250" y="0"/>
                  </a:cubicBezTo>
                  <a:close/>
                </a:path>
              </a:pathLst>
            </a:custGeom>
            <a:blipFill>
              <a:blip r:embed="rId14"/>
              <a:stretch>
                <a:fillRect l="-4945" t="0" r="-4945" b="0"/>
              </a:stretch>
            </a:blipFill>
          </p:spPr>
        </p:sp>
        <p:sp>
          <p:nvSpPr>
            <p:cNvPr name="Freeform 11" id="11"/>
            <p:cNvSpPr/>
            <p:nvPr/>
          </p:nvSpPr>
          <p:spPr>
            <a:xfrm flipH="false" flipV="false" rot="0">
              <a:off x="0" y="0"/>
              <a:ext cx="5803900" cy="6375400"/>
            </a:xfrm>
            <a:custGeom>
              <a:avLst/>
              <a:gdLst/>
              <a:ahLst/>
              <a:cxnLst/>
              <a:rect r="r" b="b" t="t" l="l"/>
              <a:pathLst>
                <a:path h="6375400" w="5803900">
                  <a:moveTo>
                    <a:pt x="5803900" y="6375400"/>
                  </a:moveTo>
                  <a:lnTo>
                    <a:pt x="0" y="6375400"/>
                  </a:lnTo>
                  <a:lnTo>
                    <a:pt x="0" y="2929890"/>
                  </a:lnTo>
                  <a:cubicBezTo>
                    <a:pt x="0" y="2495550"/>
                    <a:pt x="74930" y="2089150"/>
                    <a:pt x="223520" y="1720850"/>
                  </a:cubicBezTo>
                  <a:cubicBezTo>
                    <a:pt x="365760" y="1367790"/>
                    <a:pt x="571500" y="1056640"/>
                    <a:pt x="836930" y="797560"/>
                  </a:cubicBezTo>
                  <a:cubicBezTo>
                    <a:pt x="1361440" y="283210"/>
                    <a:pt x="2095500" y="0"/>
                    <a:pt x="2901950" y="0"/>
                  </a:cubicBezTo>
                  <a:cubicBezTo>
                    <a:pt x="3708400" y="0"/>
                    <a:pt x="4441190" y="283210"/>
                    <a:pt x="4966970" y="797560"/>
                  </a:cubicBezTo>
                  <a:cubicBezTo>
                    <a:pt x="5232400" y="1056640"/>
                    <a:pt x="5438140" y="1367790"/>
                    <a:pt x="5580380" y="1722120"/>
                  </a:cubicBezTo>
                  <a:cubicBezTo>
                    <a:pt x="5728970" y="2090420"/>
                    <a:pt x="5803900" y="2496820"/>
                    <a:pt x="5803900" y="2931160"/>
                  </a:cubicBezTo>
                  <a:lnTo>
                    <a:pt x="5803900" y="6375400"/>
                  </a:lnTo>
                  <a:close/>
                  <a:moveTo>
                    <a:pt x="25400" y="6350000"/>
                  </a:moveTo>
                  <a:lnTo>
                    <a:pt x="5778500" y="6350000"/>
                  </a:lnTo>
                  <a:lnTo>
                    <a:pt x="5778500" y="2929890"/>
                  </a:lnTo>
                  <a:cubicBezTo>
                    <a:pt x="5778500" y="2499360"/>
                    <a:pt x="5703570" y="2095500"/>
                    <a:pt x="5557520" y="1731010"/>
                  </a:cubicBezTo>
                  <a:cubicBezTo>
                    <a:pt x="5416550" y="1380490"/>
                    <a:pt x="5212080" y="1073150"/>
                    <a:pt x="4949190" y="815340"/>
                  </a:cubicBezTo>
                  <a:cubicBezTo>
                    <a:pt x="4428490" y="306070"/>
                    <a:pt x="3700780" y="25400"/>
                    <a:pt x="2901950" y="25400"/>
                  </a:cubicBezTo>
                  <a:cubicBezTo>
                    <a:pt x="2103120" y="25400"/>
                    <a:pt x="1375410" y="306070"/>
                    <a:pt x="854710" y="815340"/>
                  </a:cubicBezTo>
                  <a:cubicBezTo>
                    <a:pt x="591820" y="1071880"/>
                    <a:pt x="387350" y="1380490"/>
                    <a:pt x="246380" y="1731010"/>
                  </a:cubicBezTo>
                  <a:cubicBezTo>
                    <a:pt x="100330" y="2095500"/>
                    <a:pt x="25400" y="2499360"/>
                    <a:pt x="25400" y="2929890"/>
                  </a:cubicBezTo>
                  <a:lnTo>
                    <a:pt x="25400" y="6350000"/>
                  </a:lnTo>
                  <a:close/>
                </a:path>
              </a:pathLst>
            </a:custGeom>
            <a:solidFill>
              <a:srgbClr val="2A1E50"/>
            </a:solidFill>
          </p:spPr>
        </p:sp>
      </p:grpSp>
      <p:grpSp>
        <p:nvGrpSpPr>
          <p:cNvPr name="Group 12" id="12"/>
          <p:cNvGrpSpPr/>
          <p:nvPr/>
        </p:nvGrpSpPr>
        <p:grpSpPr>
          <a:xfrm rot="0">
            <a:off x="1790571" y="6747585"/>
            <a:ext cx="2974005" cy="1389872"/>
            <a:chOff x="0" y="0"/>
            <a:chExt cx="3965341" cy="1853162"/>
          </a:xfrm>
        </p:grpSpPr>
        <p:grpSp>
          <p:nvGrpSpPr>
            <p:cNvPr name="Group 13" id="13"/>
            <p:cNvGrpSpPr/>
            <p:nvPr/>
          </p:nvGrpSpPr>
          <p:grpSpPr>
            <a:xfrm rot="0">
              <a:off x="0" y="0"/>
              <a:ext cx="3965341" cy="1853162"/>
              <a:chOff x="0" y="0"/>
              <a:chExt cx="4149634" cy="1939290"/>
            </a:xfrm>
          </p:grpSpPr>
          <p:sp>
            <p:nvSpPr>
              <p:cNvPr name="Freeform 14" id="14"/>
              <p:cNvSpPr/>
              <p:nvPr/>
            </p:nvSpPr>
            <p:spPr>
              <a:xfrm flipH="false" flipV="false" rot="0">
                <a:off x="12700" y="12700"/>
                <a:ext cx="4124234" cy="1913890"/>
              </a:xfrm>
              <a:custGeom>
                <a:avLst/>
                <a:gdLst/>
                <a:ahLst/>
                <a:cxnLst/>
                <a:rect r="r" b="b" t="t" l="l"/>
                <a:pathLst>
                  <a:path h="1913890" w="4124234">
                    <a:moveTo>
                      <a:pt x="3167289" y="1913890"/>
                    </a:moveTo>
                    <a:lnTo>
                      <a:pt x="956945" y="1913890"/>
                    </a:lnTo>
                    <a:cubicBezTo>
                      <a:pt x="428371" y="1913890"/>
                      <a:pt x="0" y="1485392"/>
                      <a:pt x="0" y="956945"/>
                    </a:cubicBezTo>
                    <a:cubicBezTo>
                      <a:pt x="0" y="428371"/>
                      <a:pt x="428371" y="0"/>
                      <a:pt x="956945" y="0"/>
                    </a:cubicBezTo>
                    <a:lnTo>
                      <a:pt x="3167289" y="0"/>
                    </a:lnTo>
                    <a:cubicBezTo>
                      <a:pt x="3695736" y="0"/>
                      <a:pt x="4124234" y="428371"/>
                      <a:pt x="4124234" y="956945"/>
                    </a:cubicBezTo>
                    <a:cubicBezTo>
                      <a:pt x="4124234" y="1485392"/>
                      <a:pt x="3695736" y="1913890"/>
                      <a:pt x="3167289" y="1913890"/>
                    </a:cubicBezTo>
                    <a:close/>
                  </a:path>
                </a:pathLst>
              </a:custGeom>
              <a:solidFill>
                <a:srgbClr val="2A1E50"/>
              </a:solidFill>
            </p:spPr>
          </p:sp>
          <p:sp>
            <p:nvSpPr>
              <p:cNvPr name="Freeform 15" id="15"/>
              <p:cNvSpPr/>
              <p:nvPr/>
            </p:nvSpPr>
            <p:spPr>
              <a:xfrm flipH="false" flipV="false" rot="0">
                <a:off x="0" y="0"/>
                <a:ext cx="4149634" cy="1939290"/>
              </a:xfrm>
              <a:custGeom>
                <a:avLst/>
                <a:gdLst/>
                <a:ahLst/>
                <a:cxnLst/>
                <a:rect r="r" b="b" t="t" l="l"/>
                <a:pathLst>
                  <a:path h="1939290" w="4149634">
                    <a:moveTo>
                      <a:pt x="3179989" y="0"/>
                    </a:moveTo>
                    <a:lnTo>
                      <a:pt x="969645" y="0"/>
                    </a:lnTo>
                    <a:cubicBezTo>
                      <a:pt x="434975" y="0"/>
                      <a:pt x="0" y="434975"/>
                      <a:pt x="0" y="969645"/>
                    </a:cubicBezTo>
                    <a:cubicBezTo>
                      <a:pt x="0" y="1504315"/>
                      <a:pt x="434975" y="1939290"/>
                      <a:pt x="969645" y="1939290"/>
                    </a:cubicBezTo>
                    <a:lnTo>
                      <a:pt x="3179989" y="1939290"/>
                    </a:lnTo>
                    <a:cubicBezTo>
                      <a:pt x="3714659" y="1939290"/>
                      <a:pt x="4149634" y="1504315"/>
                      <a:pt x="4149634" y="969645"/>
                    </a:cubicBezTo>
                    <a:cubicBezTo>
                      <a:pt x="4149634" y="434975"/>
                      <a:pt x="3714659" y="0"/>
                      <a:pt x="3179989" y="0"/>
                    </a:cubicBezTo>
                    <a:close/>
                    <a:moveTo>
                      <a:pt x="3179989" y="1913890"/>
                    </a:moveTo>
                    <a:lnTo>
                      <a:pt x="969645" y="1913890"/>
                    </a:lnTo>
                    <a:cubicBezTo>
                      <a:pt x="448945" y="1913890"/>
                      <a:pt x="25400" y="1490345"/>
                      <a:pt x="25400" y="969645"/>
                    </a:cubicBezTo>
                    <a:cubicBezTo>
                      <a:pt x="25400" y="448945"/>
                      <a:pt x="448945" y="25400"/>
                      <a:pt x="969645" y="25400"/>
                    </a:cubicBezTo>
                    <a:lnTo>
                      <a:pt x="3179989" y="25400"/>
                    </a:lnTo>
                    <a:cubicBezTo>
                      <a:pt x="3700689" y="25400"/>
                      <a:pt x="4124234" y="448945"/>
                      <a:pt x="4124234" y="969645"/>
                    </a:cubicBezTo>
                    <a:cubicBezTo>
                      <a:pt x="4124234" y="1490345"/>
                      <a:pt x="3700689" y="1913890"/>
                      <a:pt x="3179989" y="1913890"/>
                    </a:cubicBezTo>
                    <a:close/>
                  </a:path>
                </a:pathLst>
              </a:custGeom>
              <a:solidFill>
                <a:srgbClr val="2A1E50"/>
              </a:solidFill>
            </p:spPr>
          </p:sp>
        </p:grpSp>
        <p:sp>
          <p:nvSpPr>
            <p:cNvPr name="TextBox 16" id="16"/>
            <p:cNvSpPr txBox="true"/>
            <p:nvPr/>
          </p:nvSpPr>
          <p:spPr>
            <a:xfrm rot="0">
              <a:off x="588496" y="617608"/>
              <a:ext cx="2788349" cy="656046"/>
            </a:xfrm>
            <a:prstGeom prst="rect">
              <a:avLst/>
            </a:prstGeom>
          </p:spPr>
          <p:txBody>
            <a:bodyPr anchor="t" rtlCol="false" tIns="0" lIns="0" bIns="0" rIns="0">
              <a:spAutoFit/>
            </a:bodyPr>
            <a:lstStyle/>
            <a:p>
              <a:pPr algn="ctr">
                <a:lnSpc>
                  <a:spcPts val="3441"/>
                </a:lnSpc>
              </a:pPr>
              <a:r>
                <a:rPr lang="en-US" sz="3441" spc="-34">
                  <a:solidFill>
                    <a:srgbClr val="FFFFFF"/>
                  </a:solidFill>
                  <a:latin typeface="Poppins Bold"/>
                </a:rPr>
                <a:t>Yasmina</a:t>
              </a:r>
            </a:p>
          </p:txBody>
        </p:sp>
      </p:grpSp>
      <p:sp>
        <p:nvSpPr>
          <p:cNvPr name="TextBox 17" id="17"/>
          <p:cNvSpPr txBox="true"/>
          <p:nvPr/>
        </p:nvSpPr>
        <p:spPr>
          <a:xfrm rot="0">
            <a:off x="5893296" y="2486511"/>
            <a:ext cx="11231471" cy="5556146"/>
          </a:xfrm>
          <a:prstGeom prst="rect">
            <a:avLst/>
          </a:prstGeom>
        </p:spPr>
        <p:txBody>
          <a:bodyPr anchor="t" rtlCol="false" tIns="0" lIns="0" bIns="0" rIns="0">
            <a:spAutoFit/>
          </a:bodyPr>
          <a:lstStyle/>
          <a:p>
            <a:pPr algn="just">
              <a:lnSpc>
                <a:spcPts val="4423"/>
              </a:lnSpc>
            </a:pPr>
            <a:r>
              <a:rPr lang="en-US" sz="3626" spc="-14">
                <a:solidFill>
                  <a:srgbClr val="2A1E50"/>
                </a:solidFill>
                <a:latin typeface="Poppins"/>
              </a:rPr>
              <a:t>“Il y a eu une dispute familiale entre frères et sœurs. Et j'ai demandé un suivi parce que il y a eu un drame : </a:t>
            </a:r>
            <a:r>
              <a:rPr lang="en-US" sz="3626" spc="-14">
                <a:solidFill>
                  <a:srgbClr val="2A1E50"/>
                </a:solidFill>
                <a:latin typeface="Poppins Bold"/>
              </a:rPr>
              <a:t>un de mes fils a été poussé par la fenêtre par sa sœur</a:t>
            </a:r>
            <a:r>
              <a:rPr lang="en-US" sz="3626" spc="-14">
                <a:solidFill>
                  <a:srgbClr val="2A1E50"/>
                </a:solidFill>
                <a:latin typeface="Poppins"/>
              </a:rPr>
              <a:t>. Et voilà, je veux pas qu'il y ait une haine qui se construise entre eux, ils doivent avoir un suivi ! Et c'est pas 6 mois ou un an après que ça doit être fait non plus, là c'est vraiment </a:t>
            </a:r>
            <a:r>
              <a:rPr lang="en-US" sz="3626" spc="-14">
                <a:solidFill>
                  <a:srgbClr val="2A1E50"/>
                </a:solidFill>
                <a:latin typeface="Poppins Bold"/>
              </a:rPr>
              <a:t>une urgence</a:t>
            </a:r>
            <a:r>
              <a:rPr lang="en-US" sz="3626" spc="-14">
                <a:solidFill>
                  <a:srgbClr val="2A1E50"/>
                </a:solidFill>
                <a:latin typeface="Poppins"/>
              </a:rPr>
              <a:t> quoi [...] Je n’ai pas envie que mes enfants attrapent un mal-être en eux”.</a:t>
            </a:r>
          </a:p>
          <a:p>
            <a:pPr algn="ctr">
              <a:lnSpc>
                <a:spcPts val="4170"/>
              </a:lnSpc>
            </a:pPr>
          </a:p>
        </p:txBody>
      </p:sp>
    </p:spTree>
  </p:cSld>
  <p:clrMapOvr>
    <a:masterClrMapping/>
  </p:clrMapOvr>
</p:sld>
</file>

<file path=ppt/slides/slide22.xml><?xml version="1.0" encoding="utf-8"?>
<p:sld xmlns:p="http://schemas.openxmlformats.org/presentationml/2006/main" xmlns:a="http://schemas.openxmlformats.org/drawingml/2006/main" xmlns:r="http://schemas.openxmlformats.org/officeDocument/2006/relationships">
  <p:cSld>
    <p:bg>
      <p:bgPr>
        <a:solidFill>
          <a:srgbClr val="B1D4E0"/>
        </a:solidFill>
      </p:bgPr>
    </p:bg>
    <p:spTree>
      <p:nvGrpSpPr>
        <p:cNvPr id="1" name=""/>
        <p:cNvGrpSpPr/>
        <p:nvPr/>
      </p:nvGrpSpPr>
      <p:grpSpPr>
        <a:xfrm>
          <a:off x="0" y="0"/>
          <a:ext cx="0" cy="0"/>
          <a:chOff x="0" y="0"/>
          <a:chExt cx="0" cy="0"/>
        </a:xfrm>
      </p:grpSpPr>
      <p:sp>
        <p:nvSpPr>
          <p:cNvPr name="Freeform 2" id="2"/>
          <p:cNvSpPr/>
          <p:nvPr/>
        </p:nvSpPr>
        <p:spPr>
          <a:xfrm flipH="true" flipV="false" rot="0">
            <a:off x="-1586925" y="6804899"/>
            <a:ext cx="4214413" cy="4114800"/>
          </a:xfrm>
          <a:custGeom>
            <a:avLst/>
            <a:gdLst/>
            <a:ahLst/>
            <a:cxnLst/>
            <a:rect r="r" b="b" t="t" l="l"/>
            <a:pathLst>
              <a:path h="4114800" w="4214413">
                <a:moveTo>
                  <a:pt x="4214413" y="0"/>
                </a:moveTo>
                <a:lnTo>
                  <a:pt x="0" y="0"/>
                </a:lnTo>
                <a:lnTo>
                  <a:pt x="0" y="4114800"/>
                </a:lnTo>
                <a:lnTo>
                  <a:pt x="4214413" y="4114800"/>
                </a:lnTo>
                <a:lnTo>
                  <a:pt x="4214413"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3" id="3"/>
          <p:cNvGrpSpPr/>
          <p:nvPr/>
        </p:nvGrpSpPr>
        <p:grpSpPr>
          <a:xfrm rot="0">
            <a:off x="1028700" y="7196859"/>
            <a:ext cx="16230600" cy="2061441"/>
            <a:chOff x="0" y="0"/>
            <a:chExt cx="4274726" cy="542931"/>
          </a:xfrm>
        </p:grpSpPr>
        <p:sp>
          <p:nvSpPr>
            <p:cNvPr name="Freeform 4" id="4"/>
            <p:cNvSpPr/>
            <p:nvPr/>
          </p:nvSpPr>
          <p:spPr>
            <a:xfrm flipH="false" flipV="false" rot="0">
              <a:off x="0" y="0"/>
              <a:ext cx="4274726" cy="542931"/>
            </a:xfrm>
            <a:custGeom>
              <a:avLst/>
              <a:gdLst/>
              <a:ahLst/>
              <a:cxnLst/>
              <a:rect r="r" b="b" t="t" l="l"/>
              <a:pathLst>
                <a:path h="542931" w="4274726">
                  <a:moveTo>
                    <a:pt x="24327" y="0"/>
                  </a:moveTo>
                  <a:lnTo>
                    <a:pt x="4250399" y="0"/>
                  </a:lnTo>
                  <a:cubicBezTo>
                    <a:pt x="4263834" y="0"/>
                    <a:pt x="4274726" y="10891"/>
                    <a:pt x="4274726" y="24327"/>
                  </a:cubicBezTo>
                  <a:lnTo>
                    <a:pt x="4274726" y="518604"/>
                  </a:lnTo>
                  <a:cubicBezTo>
                    <a:pt x="4274726" y="532039"/>
                    <a:pt x="4263834" y="542931"/>
                    <a:pt x="4250399" y="542931"/>
                  </a:cubicBezTo>
                  <a:lnTo>
                    <a:pt x="24327" y="542931"/>
                  </a:lnTo>
                  <a:cubicBezTo>
                    <a:pt x="10891" y="542931"/>
                    <a:pt x="0" y="532039"/>
                    <a:pt x="0" y="518604"/>
                  </a:cubicBezTo>
                  <a:lnTo>
                    <a:pt x="0" y="24327"/>
                  </a:lnTo>
                  <a:cubicBezTo>
                    <a:pt x="0" y="10891"/>
                    <a:pt x="10891" y="0"/>
                    <a:pt x="24327" y="0"/>
                  </a:cubicBezTo>
                  <a:close/>
                </a:path>
              </a:pathLst>
            </a:custGeom>
            <a:solidFill>
              <a:srgbClr val="2A1E50"/>
            </a:solidFill>
          </p:spPr>
        </p:sp>
        <p:sp>
          <p:nvSpPr>
            <p:cNvPr name="TextBox 5" id="5"/>
            <p:cNvSpPr txBox="true"/>
            <p:nvPr/>
          </p:nvSpPr>
          <p:spPr>
            <a:xfrm>
              <a:off x="0" y="-38100"/>
              <a:ext cx="812800" cy="850900"/>
            </a:xfrm>
            <a:prstGeom prst="rect">
              <a:avLst/>
            </a:prstGeom>
          </p:spPr>
          <p:txBody>
            <a:bodyPr anchor="ctr" rtlCol="false" tIns="50800" lIns="50800" bIns="50800" rIns="50800"/>
            <a:lstStyle/>
            <a:p>
              <a:pPr algn="ctr">
                <a:lnSpc>
                  <a:spcPts val="2659"/>
                </a:lnSpc>
                <a:spcBef>
                  <a:spcPct val="0"/>
                </a:spcBef>
              </a:pPr>
            </a:p>
          </p:txBody>
        </p:sp>
      </p:grpSp>
      <p:grpSp>
        <p:nvGrpSpPr>
          <p:cNvPr name="Group 6" id="6"/>
          <p:cNvGrpSpPr/>
          <p:nvPr/>
        </p:nvGrpSpPr>
        <p:grpSpPr>
          <a:xfrm rot="0">
            <a:off x="1028700" y="1028700"/>
            <a:ext cx="11993840" cy="5891934"/>
            <a:chOff x="0" y="0"/>
            <a:chExt cx="3158871" cy="1551785"/>
          </a:xfrm>
        </p:grpSpPr>
        <p:sp>
          <p:nvSpPr>
            <p:cNvPr name="Freeform 7" id="7"/>
            <p:cNvSpPr/>
            <p:nvPr/>
          </p:nvSpPr>
          <p:spPr>
            <a:xfrm flipH="false" flipV="false" rot="0">
              <a:off x="0" y="0"/>
              <a:ext cx="3158871" cy="1551785"/>
            </a:xfrm>
            <a:custGeom>
              <a:avLst/>
              <a:gdLst/>
              <a:ahLst/>
              <a:cxnLst/>
              <a:rect r="r" b="b" t="t" l="l"/>
              <a:pathLst>
                <a:path h="1551785" w="3158871">
                  <a:moveTo>
                    <a:pt x="32920" y="0"/>
                  </a:moveTo>
                  <a:lnTo>
                    <a:pt x="3125951" y="0"/>
                  </a:lnTo>
                  <a:cubicBezTo>
                    <a:pt x="3134682" y="0"/>
                    <a:pt x="3143056" y="3468"/>
                    <a:pt x="3149229" y="9642"/>
                  </a:cubicBezTo>
                  <a:cubicBezTo>
                    <a:pt x="3155403" y="15816"/>
                    <a:pt x="3158871" y="24189"/>
                    <a:pt x="3158871" y="32920"/>
                  </a:cubicBezTo>
                  <a:lnTo>
                    <a:pt x="3158871" y="1518865"/>
                  </a:lnTo>
                  <a:cubicBezTo>
                    <a:pt x="3158871" y="1537046"/>
                    <a:pt x="3144133" y="1551785"/>
                    <a:pt x="3125951" y="1551785"/>
                  </a:cubicBezTo>
                  <a:lnTo>
                    <a:pt x="32920" y="1551785"/>
                  </a:lnTo>
                  <a:cubicBezTo>
                    <a:pt x="14739" y="1551785"/>
                    <a:pt x="0" y="1537046"/>
                    <a:pt x="0" y="1518865"/>
                  </a:cubicBezTo>
                  <a:lnTo>
                    <a:pt x="0" y="32920"/>
                  </a:lnTo>
                  <a:cubicBezTo>
                    <a:pt x="0" y="14739"/>
                    <a:pt x="14739" y="0"/>
                    <a:pt x="32920" y="0"/>
                  </a:cubicBezTo>
                  <a:close/>
                </a:path>
              </a:pathLst>
            </a:custGeom>
            <a:solidFill>
              <a:srgbClr val="2A1E50"/>
            </a:solidFill>
          </p:spPr>
        </p:sp>
        <p:sp>
          <p:nvSpPr>
            <p:cNvPr name="TextBox 8" id="8"/>
            <p:cNvSpPr txBox="true"/>
            <p:nvPr/>
          </p:nvSpPr>
          <p:spPr>
            <a:xfrm>
              <a:off x="0" y="-38100"/>
              <a:ext cx="812800" cy="850900"/>
            </a:xfrm>
            <a:prstGeom prst="rect">
              <a:avLst/>
            </a:prstGeom>
          </p:spPr>
          <p:txBody>
            <a:bodyPr anchor="ctr" rtlCol="false" tIns="50800" lIns="50800" bIns="50800" rIns="50800"/>
            <a:lstStyle/>
            <a:p>
              <a:pPr algn="ctr">
                <a:lnSpc>
                  <a:spcPts val="2659"/>
                </a:lnSpc>
                <a:spcBef>
                  <a:spcPct val="0"/>
                </a:spcBef>
              </a:pPr>
            </a:p>
          </p:txBody>
        </p:sp>
      </p:grpSp>
      <p:sp>
        <p:nvSpPr>
          <p:cNvPr name="Freeform 9" id="9"/>
          <p:cNvSpPr/>
          <p:nvPr/>
        </p:nvSpPr>
        <p:spPr>
          <a:xfrm flipH="false" flipV="false" rot="1069944">
            <a:off x="14151115" y="111062"/>
            <a:ext cx="4103258" cy="1835275"/>
          </a:xfrm>
          <a:custGeom>
            <a:avLst/>
            <a:gdLst/>
            <a:ahLst/>
            <a:cxnLst/>
            <a:rect r="r" b="b" t="t" l="l"/>
            <a:pathLst>
              <a:path h="1835275" w="4103258">
                <a:moveTo>
                  <a:pt x="0" y="0"/>
                </a:moveTo>
                <a:lnTo>
                  <a:pt x="4103258" y="0"/>
                </a:lnTo>
                <a:lnTo>
                  <a:pt x="4103258" y="1835276"/>
                </a:lnTo>
                <a:lnTo>
                  <a:pt x="0" y="1835276"/>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nvGrpSpPr>
          <p:cNvPr name="Group 10" id="10"/>
          <p:cNvGrpSpPr/>
          <p:nvPr/>
        </p:nvGrpSpPr>
        <p:grpSpPr>
          <a:xfrm rot="0">
            <a:off x="1433730" y="463331"/>
            <a:ext cx="6591145" cy="1303966"/>
            <a:chOff x="0" y="0"/>
            <a:chExt cx="11304241" cy="2236386"/>
          </a:xfrm>
        </p:grpSpPr>
        <p:sp>
          <p:nvSpPr>
            <p:cNvPr name="Freeform 11" id="11"/>
            <p:cNvSpPr/>
            <p:nvPr/>
          </p:nvSpPr>
          <p:spPr>
            <a:xfrm flipH="false" flipV="false" rot="0">
              <a:off x="12700" y="12700"/>
              <a:ext cx="11278841" cy="2210986"/>
            </a:xfrm>
            <a:custGeom>
              <a:avLst/>
              <a:gdLst/>
              <a:ahLst/>
              <a:cxnLst/>
              <a:rect r="r" b="b" t="t" l="l"/>
              <a:pathLst>
                <a:path h="2210986" w="11278841">
                  <a:moveTo>
                    <a:pt x="10321896" y="2210986"/>
                  </a:moveTo>
                  <a:lnTo>
                    <a:pt x="956945" y="2210986"/>
                  </a:lnTo>
                  <a:cubicBezTo>
                    <a:pt x="428371" y="2210986"/>
                    <a:pt x="0" y="1782488"/>
                    <a:pt x="0" y="1105493"/>
                  </a:cubicBezTo>
                  <a:cubicBezTo>
                    <a:pt x="0" y="428371"/>
                    <a:pt x="428371" y="0"/>
                    <a:pt x="956945" y="0"/>
                  </a:cubicBezTo>
                  <a:lnTo>
                    <a:pt x="10321896" y="0"/>
                  </a:lnTo>
                  <a:cubicBezTo>
                    <a:pt x="10850342" y="0"/>
                    <a:pt x="11278841" y="428371"/>
                    <a:pt x="11278841" y="1105493"/>
                  </a:cubicBezTo>
                  <a:cubicBezTo>
                    <a:pt x="11278841" y="1782488"/>
                    <a:pt x="10850343" y="2210986"/>
                    <a:pt x="10321896" y="2210986"/>
                  </a:cubicBezTo>
                  <a:close/>
                </a:path>
              </a:pathLst>
            </a:custGeom>
            <a:solidFill>
              <a:srgbClr val="FFFFFF"/>
            </a:solidFill>
          </p:spPr>
        </p:sp>
        <p:sp>
          <p:nvSpPr>
            <p:cNvPr name="Freeform 12" id="12"/>
            <p:cNvSpPr/>
            <p:nvPr/>
          </p:nvSpPr>
          <p:spPr>
            <a:xfrm flipH="false" flipV="false" rot="0">
              <a:off x="0" y="0"/>
              <a:ext cx="11304241" cy="2236386"/>
            </a:xfrm>
            <a:custGeom>
              <a:avLst/>
              <a:gdLst/>
              <a:ahLst/>
              <a:cxnLst/>
              <a:rect r="r" b="b" t="t" l="l"/>
              <a:pathLst>
                <a:path h="2236386" w="11304241">
                  <a:moveTo>
                    <a:pt x="10334596" y="0"/>
                  </a:moveTo>
                  <a:lnTo>
                    <a:pt x="969645" y="0"/>
                  </a:lnTo>
                  <a:cubicBezTo>
                    <a:pt x="434975" y="0"/>
                    <a:pt x="0" y="434975"/>
                    <a:pt x="0" y="1118193"/>
                  </a:cubicBezTo>
                  <a:cubicBezTo>
                    <a:pt x="0" y="1801411"/>
                    <a:pt x="434975" y="2236386"/>
                    <a:pt x="969645" y="2236386"/>
                  </a:cubicBezTo>
                  <a:lnTo>
                    <a:pt x="10334596" y="2236386"/>
                  </a:lnTo>
                  <a:cubicBezTo>
                    <a:pt x="10869266" y="2236386"/>
                    <a:pt x="11304241" y="1801411"/>
                    <a:pt x="11304241" y="1118193"/>
                  </a:cubicBezTo>
                  <a:cubicBezTo>
                    <a:pt x="11304241" y="434975"/>
                    <a:pt x="10869266" y="0"/>
                    <a:pt x="10334596" y="0"/>
                  </a:cubicBezTo>
                  <a:close/>
                  <a:moveTo>
                    <a:pt x="10334596" y="2210986"/>
                  </a:moveTo>
                  <a:lnTo>
                    <a:pt x="969645" y="2210986"/>
                  </a:lnTo>
                  <a:cubicBezTo>
                    <a:pt x="448945" y="2210986"/>
                    <a:pt x="25400" y="1787441"/>
                    <a:pt x="25400" y="1118193"/>
                  </a:cubicBezTo>
                  <a:cubicBezTo>
                    <a:pt x="25400" y="448945"/>
                    <a:pt x="448945" y="25400"/>
                    <a:pt x="969645" y="25400"/>
                  </a:cubicBezTo>
                  <a:lnTo>
                    <a:pt x="10334596" y="25400"/>
                  </a:lnTo>
                  <a:cubicBezTo>
                    <a:pt x="10855296" y="25400"/>
                    <a:pt x="11278841" y="448945"/>
                    <a:pt x="11278841" y="1118193"/>
                  </a:cubicBezTo>
                  <a:cubicBezTo>
                    <a:pt x="11278841" y="1787441"/>
                    <a:pt x="10855296" y="2210986"/>
                    <a:pt x="10334596" y="2210986"/>
                  </a:cubicBezTo>
                  <a:close/>
                </a:path>
              </a:pathLst>
            </a:custGeom>
            <a:solidFill>
              <a:srgbClr val="2A1E50"/>
            </a:solidFill>
          </p:spPr>
        </p:sp>
      </p:grpSp>
      <p:sp>
        <p:nvSpPr>
          <p:cNvPr name="TextBox 13" id="13"/>
          <p:cNvSpPr txBox="true"/>
          <p:nvPr/>
        </p:nvSpPr>
        <p:spPr>
          <a:xfrm rot="0">
            <a:off x="2391392" y="850011"/>
            <a:ext cx="5917680" cy="625855"/>
          </a:xfrm>
          <a:prstGeom prst="rect">
            <a:avLst/>
          </a:prstGeom>
        </p:spPr>
        <p:txBody>
          <a:bodyPr anchor="t" rtlCol="false" tIns="0" lIns="0" bIns="0" rIns="0">
            <a:spAutoFit/>
          </a:bodyPr>
          <a:lstStyle/>
          <a:p>
            <a:pPr algn="ctr">
              <a:lnSpc>
                <a:spcPts val="4511"/>
              </a:lnSpc>
            </a:pPr>
            <a:r>
              <a:rPr lang="en-US" sz="4699">
                <a:solidFill>
                  <a:srgbClr val="DBB660"/>
                </a:solidFill>
                <a:latin typeface="Moonlight Bold"/>
              </a:rPr>
              <a:t>CHEMINEMENT D’ACCÈS</a:t>
            </a:r>
          </a:p>
        </p:txBody>
      </p:sp>
      <p:grpSp>
        <p:nvGrpSpPr>
          <p:cNvPr name="Group 14" id="14"/>
          <p:cNvGrpSpPr>
            <a:grpSpLocks noChangeAspect="true"/>
          </p:cNvGrpSpPr>
          <p:nvPr/>
        </p:nvGrpSpPr>
        <p:grpSpPr>
          <a:xfrm rot="0">
            <a:off x="13344435" y="1320130"/>
            <a:ext cx="4440414" cy="4877654"/>
            <a:chOff x="0" y="0"/>
            <a:chExt cx="5803900" cy="6375400"/>
          </a:xfrm>
        </p:grpSpPr>
        <p:sp>
          <p:nvSpPr>
            <p:cNvPr name="Freeform 15" id="15"/>
            <p:cNvSpPr/>
            <p:nvPr/>
          </p:nvSpPr>
          <p:spPr>
            <a:xfrm flipH="false" flipV="false" rot="0">
              <a:off x="12700" y="12700"/>
              <a:ext cx="5778500" cy="6350000"/>
            </a:xfrm>
            <a:custGeom>
              <a:avLst/>
              <a:gdLst/>
              <a:ahLst/>
              <a:cxnLst/>
              <a:rect r="r" b="b" t="t" l="l"/>
              <a:pathLst>
                <a:path h="6350000" w="5778500">
                  <a:moveTo>
                    <a:pt x="2889250" y="0"/>
                  </a:moveTo>
                  <a:cubicBezTo>
                    <a:pt x="1258570" y="0"/>
                    <a:pt x="0" y="1144270"/>
                    <a:pt x="0" y="2917190"/>
                  </a:cubicBezTo>
                  <a:cubicBezTo>
                    <a:pt x="0" y="4175760"/>
                    <a:pt x="0" y="6350000"/>
                    <a:pt x="0" y="6350000"/>
                  </a:cubicBezTo>
                  <a:lnTo>
                    <a:pt x="2889250" y="6350000"/>
                  </a:lnTo>
                  <a:lnTo>
                    <a:pt x="5778500" y="6350000"/>
                  </a:lnTo>
                  <a:cubicBezTo>
                    <a:pt x="5778500" y="6350000"/>
                    <a:pt x="5778500" y="4175760"/>
                    <a:pt x="5778500" y="2917190"/>
                  </a:cubicBezTo>
                  <a:cubicBezTo>
                    <a:pt x="5778500" y="1144270"/>
                    <a:pt x="4519930" y="0"/>
                    <a:pt x="2889250" y="0"/>
                  </a:cubicBezTo>
                  <a:close/>
                </a:path>
              </a:pathLst>
            </a:custGeom>
            <a:blipFill>
              <a:blip r:embed="rId7"/>
              <a:stretch>
                <a:fillRect l="-4945" t="0" r="-4945" b="0"/>
              </a:stretch>
            </a:blipFill>
          </p:spPr>
        </p:sp>
        <p:sp>
          <p:nvSpPr>
            <p:cNvPr name="Freeform 16" id="16"/>
            <p:cNvSpPr/>
            <p:nvPr/>
          </p:nvSpPr>
          <p:spPr>
            <a:xfrm flipH="false" flipV="false" rot="0">
              <a:off x="0" y="0"/>
              <a:ext cx="5803900" cy="6375400"/>
            </a:xfrm>
            <a:custGeom>
              <a:avLst/>
              <a:gdLst/>
              <a:ahLst/>
              <a:cxnLst/>
              <a:rect r="r" b="b" t="t" l="l"/>
              <a:pathLst>
                <a:path h="6375400" w="5803900">
                  <a:moveTo>
                    <a:pt x="5803900" y="6375400"/>
                  </a:moveTo>
                  <a:lnTo>
                    <a:pt x="0" y="6375400"/>
                  </a:lnTo>
                  <a:lnTo>
                    <a:pt x="0" y="2929890"/>
                  </a:lnTo>
                  <a:cubicBezTo>
                    <a:pt x="0" y="2495550"/>
                    <a:pt x="74930" y="2089150"/>
                    <a:pt x="223520" y="1720850"/>
                  </a:cubicBezTo>
                  <a:cubicBezTo>
                    <a:pt x="365760" y="1367790"/>
                    <a:pt x="571500" y="1056640"/>
                    <a:pt x="836930" y="797560"/>
                  </a:cubicBezTo>
                  <a:cubicBezTo>
                    <a:pt x="1361440" y="283210"/>
                    <a:pt x="2095500" y="0"/>
                    <a:pt x="2901950" y="0"/>
                  </a:cubicBezTo>
                  <a:cubicBezTo>
                    <a:pt x="3708400" y="0"/>
                    <a:pt x="4441190" y="283210"/>
                    <a:pt x="4966970" y="797560"/>
                  </a:cubicBezTo>
                  <a:cubicBezTo>
                    <a:pt x="5232400" y="1056640"/>
                    <a:pt x="5438140" y="1367790"/>
                    <a:pt x="5580380" y="1722120"/>
                  </a:cubicBezTo>
                  <a:cubicBezTo>
                    <a:pt x="5728970" y="2090420"/>
                    <a:pt x="5803900" y="2496820"/>
                    <a:pt x="5803900" y="2931160"/>
                  </a:cubicBezTo>
                  <a:lnTo>
                    <a:pt x="5803900" y="6375400"/>
                  </a:lnTo>
                  <a:close/>
                  <a:moveTo>
                    <a:pt x="25400" y="6350000"/>
                  </a:moveTo>
                  <a:lnTo>
                    <a:pt x="5778500" y="6350000"/>
                  </a:lnTo>
                  <a:lnTo>
                    <a:pt x="5778500" y="2929890"/>
                  </a:lnTo>
                  <a:cubicBezTo>
                    <a:pt x="5778500" y="2499360"/>
                    <a:pt x="5703570" y="2095500"/>
                    <a:pt x="5557520" y="1731010"/>
                  </a:cubicBezTo>
                  <a:cubicBezTo>
                    <a:pt x="5416550" y="1380490"/>
                    <a:pt x="5212080" y="1073150"/>
                    <a:pt x="4949190" y="815340"/>
                  </a:cubicBezTo>
                  <a:cubicBezTo>
                    <a:pt x="4428490" y="306070"/>
                    <a:pt x="3700780" y="25400"/>
                    <a:pt x="2901950" y="25400"/>
                  </a:cubicBezTo>
                  <a:cubicBezTo>
                    <a:pt x="2103120" y="25400"/>
                    <a:pt x="1375410" y="306070"/>
                    <a:pt x="854710" y="815340"/>
                  </a:cubicBezTo>
                  <a:cubicBezTo>
                    <a:pt x="591820" y="1071880"/>
                    <a:pt x="387350" y="1380490"/>
                    <a:pt x="246380" y="1731010"/>
                  </a:cubicBezTo>
                  <a:cubicBezTo>
                    <a:pt x="100330" y="2095500"/>
                    <a:pt x="25400" y="2499360"/>
                    <a:pt x="25400" y="2929890"/>
                  </a:cubicBezTo>
                  <a:lnTo>
                    <a:pt x="25400" y="6350000"/>
                  </a:lnTo>
                  <a:close/>
                </a:path>
              </a:pathLst>
            </a:custGeom>
            <a:solidFill>
              <a:srgbClr val="2A1E50"/>
            </a:solidFill>
          </p:spPr>
        </p:sp>
      </p:grpSp>
      <p:grpSp>
        <p:nvGrpSpPr>
          <p:cNvPr name="Group 17" id="17"/>
          <p:cNvGrpSpPr/>
          <p:nvPr/>
        </p:nvGrpSpPr>
        <p:grpSpPr>
          <a:xfrm rot="0">
            <a:off x="1562480" y="560451"/>
            <a:ext cx="1109724" cy="1109724"/>
            <a:chOff x="0" y="0"/>
            <a:chExt cx="812800" cy="812800"/>
          </a:xfrm>
        </p:grpSpPr>
        <p:sp>
          <p:nvSpPr>
            <p:cNvPr name="Freeform 18" id="1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solidFill>
            <a:ln w="38100" cap="sq">
              <a:solidFill>
                <a:srgbClr val="FFFFFF"/>
              </a:solidFill>
              <a:prstDash val="solid"/>
              <a:miter/>
            </a:ln>
          </p:spPr>
        </p:sp>
        <p:sp>
          <p:nvSpPr>
            <p:cNvPr name="TextBox 19" id="19"/>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20" id="20"/>
          <p:cNvSpPr txBox="true"/>
          <p:nvPr/>
        </p:nvSpPr>
        <p:spPr>
          <a:xfrm rot="0">
            <a:off x="1843293" y="907503"/>
            <a:ext cx="548100" cy="413385"/>
          </a:xfrm>
          <a:prstGeom prst="rect">
            <a:avLst/>
          </a:prstGeom>
        </p:spPr>
        <p:txBody>
          <a:bodyPr anchor="t" rtlCol="false" tIns="0" lIns="0" bIns="0" rIns="0">
            <a:spAutoFit/>
          </a:bodyPr>
          <a:lstStyle/>
          <a:p>
            <a:pPr algn="ctr" marL="0" indent="0" lvl="0">
              <a:lnSpc>
                <a:spcPts val="2789"/>
              </a:lnSpc>
            </a:pPr>
            <a:r>
              <a:rPr lang="en-US" sz="3099" spc="-30">
                <a:solidFill>
                  <a:srgbClr val="FFFFFF"/>
                </a:solidFill>
                <a:latin typeface="Poppins"/>
              </a:rPr>
              <a:t>1</a:t>
            </a:r>
          </a:p>
        </p:txBody>
      </p:sp>
      <p:sp>
        <p:nvSpPr>
          <p:cNvPr name="TextBox 21" id="21"/>
          <p:cNvSpPr txBox="true"/>
          <p:nvPr/>
        </p:nvSpPr>
        <p:spPr>
          <a:xfrm rot="0">
            <a:off x="1409885" y="1845502"/>
            <a:ext cx="11231471" cy="4946726"/>
          </a:xfrm>
          <a:prstGeom prst="rect">
            <a:avLst/>
          </a:prstGeom>
        </p:spPr>
        <p:txBody>
          <a:bodyPr anchor="t" rtlCol="false" tIns="0" lIns="0" bIns="0" rIns="0">
            <a:spAutoFit/>
          </a:bodyPr>
          <a:lstStyle/>
          <a:p>
            <a:pPr algn="just">
              <a:lnSpc>
                <a:spcPts val="3226"/>
              </a:lnSpc>
            </a:pPr>
            <a:r>
              <a:rPr lang="en-US" sz="2960">
                <a:solidFill>
                  <a:srgbClr val="FFFFFF"/>
                </a:solidFill>
                <a:latin typeface="Poppins"/>
              </a:rPr>
              <a:t>“Moi je veux ce centre-là, de un parce que</a:t>
            </a:r>
            <a:r>
              <a:rPr lang="en-US" sz="2960">
                <a:solidFill>
                  <a:srgbClr val="FFFFFF"/>
                </a:solidFill>
                <a:latin typeface="Poppins Bold"/>
              </a:rPr>
              <a:t> je connais le service</a:t>
            </a:r>
            <a:r>
              <a:rPr lang="en-US" sz="2960">
                <a:solidFill>
                  <a:srgbClr val="FFFFFF"/>
                </a:solidFill>
                <a:latin typeface="Poppins"/>
              </a:rPr>
              <a:t>, et de deux, parce que</a:t>
            </a:r>
            <a:r>
              <a:rPr lang="en-US" sz="2960">
                <a:solidFill>
                  <a:srgbClr val="FFFFFF"/>
                </a:solidFill>
                <a:latin typeface="Poppins Bold"/>
              </a:rPr>
              <a:t> c’est mon envie à mo</a:t>
            </a:r>
            <a:r>
              <a:rPr lang="en-US" sz="2960">
                <a:solidFill>
                  <a:srgbClr val="FFFFFF"/>
                </a:solidFill>
                <a:latin typeface="Poppins"/>
              </a:rPr>
              <a:t>i ! Et je sais que mes enfants seront bien suivis là parce que mon grand avait</a:t>
            </a:r>
            <a:r>
              <a:rPr lang="en-US" sz="2960">
                <a:solidFill>
                  <a:srgbClr val="FFFFFF"/>
                </a:solidFill>
                <a:latin typeface="Poppins Bold"/>
              </a:rPr>
              <a:t> déjà été suivi</a:t>
            </a:r>
            <a:r>
              <a:rPr lang="en-US" sz="2960">
                <a:solidFill>
                  <a:srgbClr val="FFFFFF"/>
                </a:solidFill>
                <a:latin typeface="Poppins"/>
              </a:rPr>
              <a:t> au centre ici, donc je connais déjà le service. [...] Surtout, je suis au CPAS et le CPAS ne veut pas payer les frais dans les autres communes donc</a:t>
            </a:r>
            <a:r>
              <a:rPr lang="en-US" sz="2960">
                <a:solidFill>
                  <a:srgbClr val="FFFFFF"/>
                </a:solidFill>
                <a:latin typeface="Poppins Bold"/>
              </a:rPr>
              <a:t> je dois rester dans ma commune</a:t>
            </a:r>
            <a:r>
              <a:rPr lang="en-US" sz="2960">
                <a:solidFill>
                  <a:srgbClr val="FFFFFF"/>
                </a:solidFill>
                <a:latin typeface="Poppins"/>
              </a:rPr>
              <a:t>. […] Je me suis renseignée au CPAS et ils m'ont dit, “nous, on prendra en charge uniquement dans la commune”. Parce qu'on m'avait conseillé d'aller dans d'autres centres, plus loin, mais on me dit qu'il ne paieront pas les frais. Et moi, je suis au CPAS avec 6 enfants, </a:t>
            </a:r>
            <a:r>
              <a:rPr lang="en-US" sz="2960">
                <a:solidFill>
                  <a:srgbClr val="FFFFFF"/>
                </a:solidFill>
                <a:latin typeface="Poppins Bold"/>
              </a:rPr>
              <a:t>c'est pas possible que je paye</a:t>
            </a:r>
            <a:r>
              <a:rPr lang="en-US" sz="2960">
                <a:solidFill>
                  <a:srgbClr val="FFFFFF"/>
                </a:solidFill>
                <a:latin typeface="Poppins"/>
              </a:rPr>
              <a:t> quoi”.</a:t>
            </a:r>
          </a:p>
        </p:txBody>
      </p:sp>
      <p:grpSp>
        <p:nvGrpSpPr>
          <p:cNvPr name="Group 22" id="22"/>
          <p:cNvGrpSpPr>
            <a:grpSpLocks noChangeAspect="true"/>
          </p:cNvGrpSpPr>
          <p:nvPr/>
        </p:nvGrpSpPr>
        <p:grpSpPr>
          <a:xfrm rot="0">
            <a:off x="13345125" y="1320887"/>
            <a:ext cx="4439725" cy="4876897"/>
            <a:chOff x="0" y="0"/>
            <a:chExt cx="5803900" cy="6375400"/>
          </a:xfrm>
        </p:grpSpPr>
        <p:sp>
          <p:nvSpPr>
            <p:cNvPr name="Freeform 23" id="23"/>
            <p:cNvSpPr/>
            <p:nvPr/>
          </p:nvSpPr>
          <p:spPr>
            <a:xfrm flipH="false" flipV="false" rot="0">
              <a:off x="12700" y="12700"/>
              <a:ext cx="5778500" cy="6350000"/>
            </a:xfrm>
            <a:custGeom>
              <a:avLst/>
              <a:gdLst/>
              <a:ahLst/>
              <a:cxnLst/>
              <a:rect r="r" b="b" t="t" l="l"/>
              <a:pathLst>
                <a:path h="6350000" w="5778500">
                  <a:moveTo>
                    <a:pt x="2889250" y="0"/>
                  </a:moveTo>
                  <a:cubicBezTo>
                    <a:pt x="1258570" y="0"/>
                    <a:pt x="0" y="1144270"/>
                    <a:pt x="0" y="2917190"/>
                  </a:cubicBezTo>
                  <a:cubicBezTo>
                    <a:pt x="0" y="4175760"/>
                    <a:pt x="0" y="6350000"/>
                    <a:pt x="0" y="6350000"/>
                  </a:cubicBezTo>
                  <a:lnTo>
                    <a:pt x="2889250" y="6350000"/>
                  </a:lnTo>
                  <a:lnTo>
                    <a:pt x="5778500" y="6350000"/>
                  </a:lnTo>
                  <a:cubicBezTo>
                    <a:pt x="5778500" y="6350000"/>
                    <a:pt x="5778500" y="4175760"/>
                    <a:pt x="5778500" y="2917190"/>
                  </a:cubicBezTo>
                  <a:cubicBezTo>
                    <a:pt x="5778500" y="1144270"/>
                    <a:pt x="4519930" y="0"/>
                    <a:pt x="2889250" y="0"/>
                  </a:cubicBezTo>
                  <a:close/>
                </a:path>
              </a:pathLst>
            </a:custGeom>
            <a:blipFill>
              <a:blip r:embed="rId8"/>
              <a:stretch>
                <a:fillRect l="-4945" t="0" r="-4945" b="0"/>
              </a:stretch>
            </a:blipFill>
          </p:spPr>
        </p:sp>
        <p:sp>
          <p:nvSpPr>
            <p:cNvPr name="Freeform 24" id="24"/>
            <p:cNvSpPr/>
            <p:nvPr/>
          </p:nvSpPr>
          <p:spPr>
            <a:xfrm flipH="false" flipV="false" rot="0">
              <a:off x="0" y="0"/>
              <a:ext cx="5803900" cy="6375400"/>
            </a:xfrm>
            <a:custGeom>
              <a:avLst/>
              <a:gdLst/>
              <a:ahLst/>
              <a:cxnLst/>
              <a:rect r="r" b="b" t="t" l="l"/>
              <a:pathLst>
                <a:path h="6375400" w="5803900">
                  <a:moveTo>
                    <a:pt x="5803900" y="6375400"/>
                  </a:moveTo>
                  <a:lnTo>
                    <a:pt x="0" y="6375400"/>
                  </a:lnTo>
                  <a:lnTo>
                    <a:pt x="0" y="2929890"/>
                  </a:lnTo>
                  <a:cubicBezTo>
                    <a:pt x="0" y="2495550"/>
                    <a:pt x="74930" y="2089150"/>
                    <a:pt x="223520" y="1720850"/>
                  </a:cubicBezTo>
                  <a:cubicBezTo>
                    <a:pt x="365760" y="1367790"/>
                    <a:pt x="571500" y="1056640"/>
                    <a:pt x="836930" y="797560"/>
                  </a:cubicBezTo>
                  <a:cubicBezTo>
                    <a:pt x="1361440" y="283210"/>
                    <a:pt x="2095500" y="0"/>
                    <a:pt x="2901950" y="0"/>
                  </a:cubicBezTo>
                  <a:cubicBezTo>
                    <a:pt x="3708400" y="0"/>
                    <a:pt x="4441190" y="283210"/>
                    <a:pt x="4966970" y="797560"/>
                  </a:cubicBezTo>
                  <a:cubicBezTo>
                    <a:pt x="5232400" y="1056640"/>
                    <a:pt x="5438140" y="1367790"/>
                    <a:pt x="5580380" y="1722120"/>
                  </a:cubicBezTo>
                  <a:cubicBezTo>
                    <a:pt x="5728970" y="2090420"/>
                    <a:pt x="5803900" y="2496820"/>
                    <a:pt x="5803900" y="2931160"/>
                  </a:cubicBezTo>
                  <a:lnTo>
                    <a:pt x="5803900" y="6375400"/>
                  </a:lnTo>
                  <a:close/>
                  <a:moveTo>
                    <a:pt x="25400" y="6350000"/>
                  </a:moveTo>
                  <a:lnTo>
                    <a:pt x="5778500" y="6350000"/>
                  </a:lnTo>
                  <a:lnTo>
                    <a:pt x="5778500" y="2929890"/>
                  </a:lnTo>
                  <a:cubicBezTo>
                    <a:pt x="5778500" y="2499360"/>
                    <a:pt x="5703570" y="2095500"/>
                    <a:pt x="5557520" y="1731010"/>
                  </a:cubicBezTo>
                  <a:cubicBezTo>
                    <a:pt x="5416550" y="1380490"/>
                    <a:pt x="5212080" y="1073150"/>
                    <a:pt x="4949190" y="815340"/>
                  </a:cubicBezTo>
                  <a:cubicBezTo>
                    <a:pt x="4428490" y="306070"/>
                    <a:pt x="3700780" y="25400"/>
                    <a:pt x="2901950" y="25400"/>
                  </a:cubicBezTo>
                  <a:cubicBezTo>
                    <a:pt x="2103120" y="25400"/>
                    <a:pt x="1375410" y="306070"/>
                    <a:pt x="854710" y="815340"/>
                  </a:cubicBezTo>
                  <a:cubicBezTo>
                    <a:pt x="591820" y="1071880"/>
                    <a:pt x="387350" y="1380490"/>
                    <a:pt x="246380" y="1731010"/>
                  </a:cubicBezTo>
                  <a:cubicBezTo>
                    <a:pt x="100330" y="2095500"/>
                    <a:pt x="25400" y="2499360"/>
                    <a:pt x="25400" y="2929890"/>
                  </a:cubicBezTo>
                  <a:lnTo>
                    <a:pt x="25400" y="6350000"/>
                  </a:lnTo>
                  <a:close/>
                </a:path>
              </a:pathLst>
            </a:custGeom>
            <a:solidFill>
              <a:srgbClr val="2A1E50"/>
            </a:solidFill>
          </p:spPr>
        </p:sp>
      </p:grpSp>
      <p:grpSp>
        <p:nvGrpSpPr>
          <p:cNvPr name="Group 25" id="25"/>
          <p:cNvGrpSpPr/>
          <p:nvPr/>
        </p:nvGrpSpPr>
        <p:grpSpPr>
          <a:xfrm rot="0">
            <a:off x="14158422" y="5606268"/>
            <a:ext cx="2812442" cy="1314367"/>
            <a:chOff x="0" y="0"/>
            <a:chExt cx="4149634" cy="1939290"/>
          </a:xfrm>
        </p:grpSpPr>
        <p:sp>
          <p:nvSpPr>
            <p:cNvPr name="Freeform 26" id="26"/>
            <p:cNvSpPr/>
            <p:nvPr/>
          </p:nvSpPr>
          <p:spPr>
            <a:xfrm flipH="false" flipV="false" rot="0">
              <a:off x="12700" y="12700"/>
              <a:ext cx="4124234" cy="1913890"/>
            </a:xfrm>
            <a:custGeom>
              <a:avLst/>
              <a:gdLst/>
              <a:ahLst/>
              <a:cxnLst/>
              <a:rect r="r" b="b" t="t" l="l"/>
              <a:pathLst>
                <a:path h="1913890" w="4124234">
                  <a:moveTo>
                    <a:pt x="3167289" y="1913890"/>
                  </a:moveTo>
                  <a:lnTo>
                    <a:pt x="956945" y="1913890"/>
                  </a:lnTo>
                  <a:cubicBezTo>
                    <a:pt x="428371" y="1913890"/>
                    <a:pt x="0" y="1485392"/>
                    <a:pt x="0" y="956945"/>
                  </a:cubicBezTo>
                  <a:cubicBezTo>
                    <a:pt x="0" y="428371"/>
                    <a:pt x="428371" y="0"/>
                    <a:pt x="956945" y="0"/>
                  </a:cubicBezTo>
                  <a:lnTo>
                    <a:pt x="3167289" y="0"/>
                  </a:lnTo>
                  <a:cubicBezTo>
                    <a:pt x="3695736" y="0"/>
                    <a:pt x="4124234" y="428371"/>
                    <a:pt x="4124234" y="956945"/>
                  </a:cubicBezTo>
                  <a:cubicBezTo>
                    <a:pt x="4124234" y="1485392"/>
                    <a:pt x="3695736" y="1913890"/>
                    <a:pt x="3167289" y="1913890"/>
                  </a:cubicBezTo>
                  <a:close/>
                </a:path>
              </a:pathLst>
            </a:custGeom>
            <a:solidFill>
              <a:srgbClr val="2A1E50"/>
            </a:solidFill>
          </p:spPr>
        </p:sp>
        <p:sp>
          <p:nvSpPr>
            <p:cNvPr name="Freeform 27" id="27"/>
            <p:cNvSpPr/>
            <p:nvPr/>
          </p:nvSpPr>
          <p:spPr>
            <a:xfrm flipH="false" flipV="false" rot="0">
              <a:off x="0" y="0"/>
              <a:ext cx="4149634" cy="1939290"/>
            </a:xfrm>
            <a:custGeom>
              <a:avLst/>
              <a:gdLst/>
              <a:ahLst/>
              <a:cxnLst/>
              <a:rect r="r" b="b" t="t" l="l"/>
              <a:pathLst>
                <a:path h="1939290" w="4149634">
                  <a:moveTo>
                    <a:pt x="3179989" y="0"/>
                  </a:moveTo>
                  <a:lnTo>
                    <a:pt x="969645" y="0"/>
                  </a:lnTo>
                  <a:cubicBezTo>
                    <a:pt x="434975" y="0"/>
                    <a:pt x="0" y="434975"/>
                    <a:pt x="0" y="969645"/>
                  </a:cubicBezTo>
                  <a:cubicBezTo>
                    <a:pt x="0" y="1504315"/>
                    <a:pt x="434975" y="1939290"/>
                    <a:pt x="969645" y="1939290"/>
                  </a:cubicBezTo>
                  <a:lnTo>
                    <a:pt x="3179989" y="1939290"/>
                  </a:lnTo>
                  <a:cubicBezTo>
                    <a:pt x="3714659" y="1939290"/>
                    <a:pt x="4149634" y="1504315"/>
                    <a:pt x="4149634" y="969645"/>
                  </a:cubicBezTo>
                  <a:cubicBezTo>
                    <a:pt x="4149634" y="434975"/>
                    <a:pt x="3714659" y="0"/>
                    <a:pt x="3179989" y="0"/>
                  </a:cubicBezTo>
                  <a:close/>
                  <a:moveTo>
                    <a:pt x="3179989" y="1913890"/>
                  </a:moveTo>
                  <a:lnTo>
                    <a:pt x="969645" y="1913890"/>
                  </a:lnTo>
                  <a:cubicBezTo>
                    <a:pt x="448945" y="1913890"/>
                    <a:pt x="25400" y="1490345"/>
                    <a:pt x="25400" y="969645"/>
                  </a:cubicBezTo>
                  <a:cubicBezTo>
                    <a:pt x="25400" y="448945"/>
                    <a:pt x="448945" y="25400"/>
                    <a:pt x="969645" y="25400"/>
                  </a:cubicBezTo>
                  <a:lnTo>
                    <a:pt x="3179989" y="25400"/>
                  </a:lnTo>
                  <a:cubicBezTo>
                    <a:pt x="3700689" y="25400"/>
                    <a:pt x="4124234" y="448945"/>
                    <a:pt x="4124234" y="969645"/>
                  </a:cubicBezTo>
                  <a:cubicBezTo>
                    <a:pt x="4124234" y="1490345"/>
                    <a:pt x="3700689" y="1913890"/>
                    <a:pt x="3179989" y="1913890"/>
                  </a:cubicBezTo>
                  <a:close/>
                </a:path>
              </a:pathLst>
            </a:custGeom>
            <a:solidFill>
              <a:srgbClr val="2A1E50"/>
            </a:solidFill>
          </p:spPr>
        </p:sp>
      </p:grpSp>
      <p:sp>
        <p:nvSpPr>
          <p:cNvPr name="TextBox 28" id="28"/>
          <p:cNvSpPr txBox="true"/>
          <p:nvPr/>
        </p:nvSpPr>
        <p:spPr>
          <a:xfrm rot="0">
            <a:off x="14575816" y="6055387"/>
            <a:ext cx="1977654" cy="454227"/>
          </a:xfrm>
          <a:prstGeom prst="rect">
            <a:avLst/>
          </a:prstGeom>
        </p:spPr>
        <p:txBody>
          <a:bodyPr anchor="t" rtlCol="false" tIns="0" lIns="0" bIns="0" rIns="0">
            <a:spAutoFit/>
          </a:bodyPr>
          <a:lstStyle/>
          <a:p>
            <a:pPr algn="ctr">
              <a:lnSpc>
                <a:spcPts val="3254"/>
              </a:lnSpc>
            </a:pPr>
            <a:r>
              <a:rPr lang="en-US" sz="3254" spc="-32">
                <a:solidFill>
                  <a:srgbClr val="FFFFFF"/>
                </a:solidFill>
                <a:latin typeface="Poppins Bold"/>
              </a:rPr>
              <a:t>Yasmina</a:t>
            </a:r>
          </a:p>
        </p:txBody>
      </p:sp>
    </p:spTree>
  </p:cSld>
  <p:clrMapOvr>
    <a:masterClrMapping/>
  </p:clrMapOvr>
  <p:transition spd="slow">
    <p:cover dir="l"/>
  </p:transition>
</p:sld>
</file>

<file path=ppt/slides/slide23.xml><?xml version="1.0" encoding="utf-8"?>
<p:sld xmlns:p="http://schemas.openxmlformats.org/presentationml/2006/main" xmlns:a="http://schemas.openxmlformats.org/drawingml/2006/main" xmlns:r="http://schemas.openxmlformats.org/officeDocument/2006/relationships">
  <p:cSld>
    <p:bg>
      <p:bgPr>
        <a:solidFill>
          <a:srgbClr val="B1D4E0"/>
        </a:solidFill>
      </p:bgPr>
    </p:bg>
    <p:spTree>
      <p:nvGrpSpPr>
        <p:cNvPr id="1" name=""/>
        <p:cNvGrpSpPr/>
        <p:nvPr/>
      </p:nvGrpSpPr>
      <p:grpSpPr>
        <a:xfrm>
          <a:off x="0" y="0"/>
          <a:ext cx="0" cy="0"/>
          <a:chOff x="0" y="0"/>
          <a:chExt cx="0" cy="0"/>
        </a:xfrm>
      </p:grpSpPr>
      <p:sp>
        <p:nvSpPr>
          <p:cNvPr name="Freeform 2" id="2"/>
          <p:cNvSpPr/>
          <p:nvPr/>
        </p:nvSpPr>
        <p:spPr>
          <a:xfrm flipH="true" flipV="false" rot="0">
            <a:off x="-1586925" y="6804899"/>
            <a:ext cx="4214413" cy="4114800"/>
          </a:xfrm>
          <a:custGeom>
            <a:avLst/>
            <a:gdLst/>
            <a:ahLst/>
            <a:cxnLst/>
            <a:rect r="r" b="b" t="t" l="l"/>
            <a:pathLst>
              <a:path h="4114800" w="4214413">
                <a:moveTo>
                  <a:pt x="4214413" y="0"/>
                </a:moveTo>
                <a:lnTo>
                  <a:pt x="0" y="0"/>
                </a:lnTo>
                <a:lnTo>
                  <a:pt x="0" y="4114800"/>
                </a:lnTo>
                <a:lnTo>
                  <a:pt x="4214413" y="4114800"/>
                </a:lnTo>
                <a:lnTo>
                  <a:pt x="4214413"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0">
            <a:off x="1028700" y="7196859"/>
            <a:ext cx="16230600" cy="2061441"/>
            <a:chOff x="0" y="0"/>
            <a:chExt cx="4274726" cy="542931"/>
          </a:xfrm>
        </p:grpSpPr>
        <p:sp>
          <p:nvSpPr>
            <p:cNvPr name="Freeform 4" id="4"/>
            <p:cNvSpPr/>
            <p:nvPr/>
          </p:nvSpPr>
          <p:spPr>
            <a:xfrm flipH="false" flipV="false" rot="0">
              <a:off x="0" y="0"/>
              <a:ext cx="4274726" cy="542931"/>
            </a:xfrm>
            <a:custGeom>
              <a:avLst/>
              <a:gdLst/>
              <a:ahLst/>
              <a:cxnLst/>
              <a:rect r="r" b="b" t="t" l="l"/>
              <a:pathLst>
                <a:path h="542931" w="4274726">
                  <a:moveTo>
                    <a:pt x="24327" y="0"/>
                  </a:moveTo>
                  <a:lnTo>
                    <a:pt x="4250399" y="0"/>
                  </a:lnTo>
                  <a:cubicBezTo>
                    <a:pt x="4263834" y="0"/>
                    <a:pt x="4274726" y="10891"/>
                    <a:pt x="4274726" y="24327"/>
                  </a:cubicBezTo>
                  <a:lnTo>
                    <a:pt x="4274726" y="518604"/>
                  </a:lnTo>
                  <a:cubicBezTo>
                    <a:pt x="4274726" y="532039"/>
                    <a:pt x="4263834" y="542931"/>
                    <a:pt x="4250399" y="542931"/>
                  </a:cubicBezTo>
                  <a:lnTo>
                    <a:pt x="24327" y="542931"/>
                  </a:lnTo>
                  <a:cubicBezTo>
                    <a:pt x="10891" y="542931"/>
                    <a:pt x="0" y="532039"/>
                    <a:pt x="0" y="518604"/>
                  </a:cubicBezTo>
                  <a:lnTo>
                    <a:pt x="0" y="24327"/>
                  </a:lnTo>
                  <a:cubicBezTo>
                    <a:pt x="0" y="10891"/>
                    <a:pt x="10891" y="0"/>
                    <a:pt x="24327" y="0"/>
                  </a:cubicBezTo>
                  <a:close/>
                </a:path>
              </a:pathLst>
            </a:custGeom>
            <a:solidFill>
              <a:srgbClr val="2A1E50"/>
            </a:solidFill>
          </p:spPr>
        </p:sp>
        <p:sp>
          <p:nvSpPr>
            <p:cNvPr name="TextBox 5" id="5"/>
            <p:cNvSpPr txBox="true"/>
            <p:nvPr/>
          </p:nvSpPr>
          <p:spPr>
            <a:xfrm>
              <a:off x="0" y="-38100"/>
              <a:ext cx="812800" cy="850900"/>
            </a:xfrm>
            <a:prstGeom prst="rect">
              <a:avLst/>
            </a:prstGeom>
          </p:spPr>
          <p:txBody>
            <a:bodyPr anchor="ctr" rtlCol="false" tIns="50800" lIns="50800" bIns="50800" rIns="50800"/>
            <a:lstStyle/>
            <a:p>
              <a:pPr algn="ctr">
                <a:lnSpc>
                  <a:spcPts val="2659"/>
                </a:lnSpc>
                <a:spcBef>
                  <a:spcPct val="0"/>
                </a:spcBef>
              </a:pPr>
            </a:p>
          </p:txBody>
        </p:sp>
      </p:grpSp>
      <p:grpSp>
        <p:nvGrpSpPr>
          <p:cNvPr name="Group 6" id="6"/>
          <p:cNvGrpSpPr/>
          <p:nvPr/>
        </p:nvGrpSpPr>
        <p:grpSpPr>
          <a:xfrm rot="0">
            <a:off x="1028700" y="1028700"/>
            <a:ext cx="11993840" cy="5891934"/>
            <a:chOff x="0" y="0"/>
            <a:chExt cx="3158871" cy="1551785"/>
          </a:xfrm>
        </p:grpSpPr>
        <p:sp>
          <p:nvSpPr>
            <p:cNvPr name="Freeform 7" id="7"/>
            <p:cNvSpPr/>
            <p:nvPr/>
          </p:nvSpPr>
          <p:spPr>
            <a:xfrm flipH="false" flipV="false" rot="0">
              <a:off x="0" y="0"/>
              <a:ext cx="3158871" cy="1551785"/>
            </a:xfrm>
            <a:custGeom>
              <a:avLst/>
              <a:gdLst/>
              <a:ahLst/>
              <a:cxnLst/>
              <a:rect r="r" b="b" t="t" l="l"/>
              <a:pathLst>
                <a:path h="1551785" w="3158871">
                  <a:moveTo>
                    <a:pt x="32920" y="0"/>
                  </a:moveTo>
                  <a:lnTo>
                    <a:pt x="3125951" y="0"/>
                  </a:lnTo>
                  <a:cubicBezTo>
                    <a:pt x="3134682" y="0"/>
                    <a:pt x="3143056" y="3468"/>
                    <a:pt x="3149229" y="9642"/>
                  </a:cubicBezTo>
                  <a:cubicBezTo>
                    <a:pt x="3155403" y="15816"/>
                    <a:pt x="3158871" y="24189"/>
                    <a:pt x="3158871" y="32920"/>
                  </a:cubicBezTo>
                  <a:lnTo>
                    <a:pt x="3158871" y="1518865"/>
                  </a:lnTo>
                  <a:cubicBezTo>
                    <a:pt x="3158871" y="1537046"/>
                    <a:pt x="3144133" y="1551785"/>
                    <a:pt x="3125951" y="1551785"/>
                  </a:cubicBezTo>
                  <a:lnTo>
                    <a:pt x="32920" y="1551785"/>
                  </a:lnTo>
                  <a:cubicBezTo>
                    <a:pt x="14739" y="1551785"/>
                    <a:pt x="0" y="1537046"/>
                    <a:pt x="0" y="1518865"/>
                  </a:cubicBezTo>
                  <a:lnTo>
                    <a:pt x="0" y="32920"/>
                  </a:lnTo>
                  <a:cubicBezTo>
                    <a:pt x="0" y="14739"/>
                    <a:pt x="14739" y="0"/>
                    <a:pt x="32920" y="0"/>
                  </a:cubicBezTo>
                  <a:close/>
                </a:path>
              </a:pathLst>
            </a:custGeom>
            <a:solidFill>
              <a:srgbClr val="2A1E50"/>
            </a:solidFill>
          </p:spPr>
        </p:sp>
        <p:sp>
          <p:nvSpPr>
            <p:cNvPr name="TextBox 8" id="8"/>
            <p:cNvSpPr txBox="true"/>
            <p:nvPr/>
          </p:nvSpPr>
          <p:spPr>
            <a:xfrm>
              <a:off x="0" y="-38100"/>
              <a:ext cx="812800" cy="850900"/>
            </a:xfrm>
            <a:prstGeom prst="rect">
              <a:avLst/>
            </a:prstGeom>
          </p:spPr>
          <p:txBody>
            <a:bodyPr anchor="ctr" rtlCol="false" tIns="50800" lIns="50800" bIns="50800" rIns="50800"/>
            <a:lstStyle/>
            <a:p>
              <a:pPr algn="ctr">
                <a:lnSpc>
                  <a:spcPts val="2659"/>
                </a:lnSpc>
                <a:spcBef>
                  <a:spcPct val="0"/>
                </a:spcBef>
              </a:pPr>
            </a:p>
          </p:txBody>
        </p:sp>
      </p:grpSp>
      <p:sp>
        <p:nvSpPr>
          <p:cNvPr name="Freeform 9" id="9"/>
          <p:cNvSpPr/>
          <p:nvPr/>
        </p:nvSpPr>
        <p:spPr>
          <a:xfrm flipH="false" flipV="false" rot="1069944">
            <a:off x="14151115" y="111062"/>
            <a:ext cx="4103258" cy="1835275"/>
          </a:xfrm>
          <a:custGeom>
            <a:avLst/>
            <a:gdLst/>
            <a:ahLst/>
            <a:cxnLst/>
            <a:rect r="r" b="b" t="t" l="l"/>
            <a:pathLst>
              <a:path h="1835275" w="4103258">
                <a:moveTo>
                  <a:pt x="0" y="0"/>
                </a:moveTo>
                <a:lnTo>
                  <a:pt x="4103258" y="0"/>
                </a:lnTo>
                <a:lnTo>
                  <a:pt x="4103258" y="1835276"/>
                </a:lnTo>
                <a:lnTo>
                  <a:pt x="0" y="183527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10" id="10"/>
          <p:cNvGrpSpPr/>
          <p:nvPr/>
        </p:nvGrpSpPr>
        <p:grpSpPr>
          <a:xfrm rot="0">
            <a:off x="1433730" y="463331"/>
            <a:ext cx="6591145" cy="1303966"/>
            <a:chOff x="0" y="0"/>
            <a:chExt cx="11304241" cy="2236386"/>
          </a:xfrm>
        </p:grpSpPr>
        <p:sp>
          <p:nvSpPr>
            <p:cNvPr name="Freeform 11" id="11"/>
            <p:cNvSpPr/>
            <p:nvPr/>
          </p:nvSpPr>
          <p:spPr>
            <a:xfrm flipH="false" flipV="false" rot="0">
              <a:off x="12700" y="12700"/>
              <a:ext cx="11278841" cy="2210986"/>
            </a:xfrm>
            <a:custGeom>
              <a:avLst/>
              <a:gdLst/>
              <a:ahLst/>
              <a:cxnLst/>
              <a:rect r="r" b="b" t="t" l="l"/>
              <a:pathLst>
                <a:path h="2210986" w="11278841">
                  <a:moveTo>
                    <a:pt x="10321896" y="2210986"/>
                  </a:moveTo>
                  <a:lnTo>
                    <a:pt x="956945" y="2210986"/>
                  </a:lnTo>
                  <a:cubicBezTo>
                    <a:pt x="428371" y="2210986"/>
                    <a:pt x="0" y="1782488"/>
                    <a:pt x="0" y="1105493"/>
                  </a:cubicBezTo>
                  <a:cubicBezTo>
                    <a:pt x="0" y="428371"/>
                    <a:pt x="428371" y="0"/>
                    <a:pt x="956945" y="0"/>
                  </a:cubicBezTo>
                  <a:lnTo>
                    <a:pt x="10321896" y="0"/>
                  </a:lnTo>
                  <a:cubicBezTo>
                    <a:pt x="10850342" y="0"/>
                    <a:pt x="11278841" y="428371"/>
                    <a:pt x="11278841" y="1105493"/>
                  </a:cubicBezTo>
                  <a:cubicBezTo>
                    <a:pt x="11278841" y="1782488"/>
                    <a:pt x="10850343" y="2210986"/>
                    <a:pt x="10321896" y="2210986"/>
                  </a:cubicBezTo>
                  <a:close/>
                </a:path>
              </a:pathLst>
            </a:custGeom>
            <a:solidFill>
              <a:srgbClr val="FFFFFF"/>
            </a:solidFill>
          </p:spPr>
        </p:sp>
        <p:sp>
          <p:nvSpPr>
            <p:cNvPr name="Freeform 12" id="12"/>
            <p:cNvSpPr/>
            <p:nvPr/>
          </p:nvSpPr>
          <p:spPr>
            <a:xfrm flipH="false" flipV="false" rot="0">
              <a:off x="0" y="0"/>
              <a:ext cx="11304241" cy="2236386"/>
            </a:xfrm>
            <a:custGeom>
              <a:avLst/>
              <a:gdLst/>
              <a:ahLst/>
              <a:cxnLst/>
              <a:rect r="r" b="b" t="t" l="l"/>
              <a:pathLst>
                <a:path h="2236386" w="11304241">
                  <a:moveTo>
                    <a:pt x="10334596" y="0"/>
                  </a:moveTo>
                  <a:lnTo>
                    <a:pt x="969645" y="0"/>
                  </a:lnTo>
                  <a:cubicBezTo>
                    <a:pt x="434975" y="0"/>
                    <a:pt x="0" y="434975"/>
                    <a:pt x="0" y="1118193"/>
                  </a:cubicBezTo>
                  <a:cubicBezTo>
                    <a:pt x="0" y="1801411"/>
                    <a:pt x="434975" y="2236386"/>
                    <a:pt x="969645" y="2236386"/>
                  </a:cubicBezTo>
                  <a:lnTo>
                    <a:pt x="10334596" y="2236386"/>
                  </a:lnTo>
                  <a:cubicBezTo>
                    <a:pt x="10869266" y="2236386"/>
                    <a:pt x="11304241" y="1801411"/>
                    <a:pt x="11304241" y="1118193"/>
                  </a:cubicBezTo>
                  <a:cubicBezTo>
                    <a:pt x="11304241" y="434975"/>
                    <a:pt x="10869266" y="0"/>
                    <a:pt x="10334596" y="0"/>
                  </a:cubicBezTo>
                  <a:close/>
                  <a:moveTo>
                    <a:pt x="10334596" y="2210986"/>
                  </a:moveTo>
                  <a:lnTo>
                    <a:pt x="969645" y="2210986"/>
                  </a:lnTo>
                  <a:cubicBezTo>
                    <a:pt x="448945" y="2210986"/>
                    <a:pt x="25400" y="1787441"/>
                    <a:pt x="25400" y="1118193"/>
                  </a:cubicBezTo>
                  <a:cubicBezTo>
                    <a:pt x="25400" y="448945"/>
                    <a:pt x="448945" y="25400"/>
                    <a:pt x="969645" y="25400"/>
                  </a:cubicBezTo>
                  <a:lnTo>
                    <a:pt x="10334596" y="25400"/>
                  </a:lnTo>
                  <a:cubicBezTo>
                    <a:pt x="10855296" y="25400"/>
                    <a:pt x="11278841" y="448945"/>
                    <a:pt x="11278841" y="1118193"/>
                  </a:cubicBezTo>
                  <a:cubicBezTo>
                    <a:pt x="11278841" y="1787441"/>
                    <a:pt x="10855296" y="2210986"/>
                    <a:pt x="10334596" y="2210986"/>
                  </a:cubicBezTo>
                  <a:close/>
                </a:path>
              </a:pathLst>
            </a:custGeom>
            <a:solidFill>
              <a:srgbClr val="2A1E50"/>
            </a:solidFill>
          </p:spPr>
        </p:sp>
      </p:grpSp>
      <p:sp>
        <p:nvSpPr>
          <p:cNvPr name="TextBox 13" id="13"/>
          <p:cNvSpPr txBox="true"/>
          <p:nvPr/>
        </p:nvSpPr>
        <p:spPr>
          <a:xfrm rot="0">
            <a:off x="2391392" y="850011"/>
            <a:ext cx="5917680" cy="625855"/>
          </a:xfrm>
          <a:prstGeom prst="rect">
            <a:avLst/>
          </a:prstGeom>
        </p:spPr>
        <p:txBody>
          <a:bodyPr anchor="t" rtlCol="false" tIns="0" lIns="0" bIns="0" rIns="0">
            <a:spAutoFit/>
          </a:bodyPr>
          <a:lstStyle/>
          <a:p>
            <a:pPr algn="ctr">
              <a:lnSpc>
                <a:spcPts val="4511"/>
              </a:lnSpc>
            </a:pPr>
            <a:r>
              <a:rPr lang="en-US" sz="4699">
                <a:solidFill>
                  <a:srgbClr val="DBB660"/>
                </a:solidFill>
                <a:latin typeface="Moonlight Bold"/>
              </a:rPr>
              <a:t>CHEMINEMENT D’ACCÈS</a:t>
            </a:r>
          </a:p>
        </p:txBody>
      </p:sp>
      <p:grpSp>
        <p:nvGrpSpPr>
          <p:cNvPr name="Group 14" id="14"/>
          <p:cNvGrpSpPr>
            <a:grpSpLocks noChangeAspect="true"/>
          </p:cNvGrpSpPr>
          <p:nvPr/>
        </p:nvGrpSpPr>
        <p:grpSpPr>
          <a:xfrm rot="0">
            <a:off x="13344435" y="1320130"/>
            <a:ext cx="4440414" cy="4877654"/>
            <a:chOff x="0" y="0"/>
            <a:chExt cx="5803900" cy="6375400"/>
          </a:xfrm>
        </p:grpSpPr>
        <p:sp>
          <p:nvSpPr>
            <p:cNvPr name="Freeform 15" id="15"/>
            <p:cNvSpPr/>
            <p:nvPr/>
          </p:nvSpPr>
          <p:spPr>
            <a:xfrm flipH="false" flipV="false" rot="0">
              <a:off x="12700" y="12700"/>
              <a:ext cx="5778500" cy="6350000"/>
            </a:xfrm>
            <a:custGeom>
              <a:avLst/>
              <a:gdLst/>
              <a:ahLst/>
              <a:cxnLst/>
              <a:rect r="r" b="b" t="t" l="l"/>
              <a:pathLst>
                <a:path h="6350000" w="5778500">
                  <a:moveTo>
                    <a:pt x="2889250" y="0"/>
                  </a:moveTo>
                  <a:cubicBezTo>
                    <a:pt x="1258570" y="0"/>
                    <a:pt x="0" y="1144270"/>
                    <a:pt x="0" y="2917190"/>
                  </a:cubicBezTo>
                  <a:cubicBezTo>
                    <a:pt x="0" y="4175760"/>
                    <a:pt x="0" y="6350000"/>
                    <a:pt x="0" y="6350000"/>
                  </a:cubicBezTo>
                  <a:lnTo>
                    <a:pt x="2889250" y="6350000"/>
                  </a:lnTo>
                  <a:lnTo>
                    <a:pt x="5778500" y="6350000"/>
                  </a:lnTo>
                  <a:cubicBezTo>
                    <a:pt x="5778500" y="6350000"/>
                    <a:pt x="5778500" y="4175760"/>
                    <a:pt x="5778500" y="2917190"/>
                  </a:cubicBezTo>
                  <a:cubicBezTo>
                    <a:pt x="5778500" y="1144270"/>
                    <a:pt x="4519930" y="0"/>
                    <a:pt x="2889250" y="0"/>
                  </a:cubicBezTo>
                  <a:close/>
                </a:path>
              </a:pathLst>
            </a:custGeom>
            <a:blipFill>
              <a:blip r:embed="rId6"/>
              <a:stretch>
                <a:fillRect l="-4945" t="0" r="-4945" b="0"/>
              </a:stretch>
            </a:blipFill>
          </p:spPr>
        </p:sp>
        <p:sp>
          <p:nvSpPr>
            <p:cNvPr name="Freeform 16" id="16"/>
            <p:cNvSpPr/>
            <p:nvPr/>
          </p:nvSpPr>
          <p:spPr>
            <a:xfrm flipH="false" flipV="false" rot="0">
              <a:off x="0" y="0"/>
              <a:ext cx="5803900" cy="6375400"/>
            </a:xfrm>
            <a:custGeom>
              <a:avLst/>
              <a:gdLst/>
              <a:ahLst/>
              <a:cxnLst/>
              <a:rect r="r" b="b" t="t" l="l"/>
              <a:pathLst>
                <a:path h="6375400" w="5803900">
                  <a:moveTo>
                    <a:pt x="5803900" y="6375400"/>
                  </a:moveTo>
                  <a:lnTo>
                    <a:pt x="0" y="6375400"/>
                  </a:lnTo>
                  <a:lnTo>
                    <a:pt x="0" y="2929890"/>
                  </a:lnTo>
                  <a:cubicBezTo>
                    <a:pt x="0" y="2495550"/>
                    <a:pt x="74930" y="2089150"/>
                    <a:pt x="223520" y="1720850"/>
                  </a:cubicBezTo>
                  <a:cubicBezTo>
                    <a:pt x="365760" y="1367790"/>
                    <a:pt x="571500" y="1056640"/>
                    <a:pt x="836930" y="797560"/>
                  </a:cubicBezTo>
                  <a:cubicBezTo>
                    <a:pt x="1361440" y="283210"/>
                    <a:pt x="2095500" y="0"/>
                    <a:pt x="2901950" y="0"/>
                  </a:cubicBezTo>
                  <a:cubicBezTo>
                    <a:pt x="3708400" y="0"/>
                    <a:pt x="4441190" y="283210"/>
                    <a:pt x="4966970" y="797560"/>
                  </a:cubicBezTo>
                  <a:cubicBezTo>
                    <a:pt x="5232400" y="1056640"/>
                    <a:pt x="5438140" y="1367790"/>
                    <a:pt x="5580380" y="1722120"/>
                  </a:cubicBezTo>
                  <a:cubicBezTo>
                    <a:pt x="5728970" y="2090420"/>
                    <a:pt x="5803900" y="2496820"/>
                    <a:pt x="5803900" y="2931160"/>
                  </a:cubicBezTo>
                  <a:lnTo>
                    <a:pt x="5803900" y="6375400"/>
                  </a:lnTo>
                  <a:close/>
                  <a:moveTo>
                    <a:pt x="25400" y="6350000"/>
                  </a:moveTo>
                  <a:lnTo>
                    <a:pt x="5778500" y="6350000"/>
                  </a:lnTo>
                  <a:lnTo>
                    <a:pt x="5778500" y="2929890"/>
                  </a:lnTo>
                  <a:cubicBezTo>
                    <a:pt x="5778500" y="2499360"/>
                    <a:pt x="5703570" y="2095500"/>
                    <a:pt x="5557520" y="1731010"/>
                  </a:cubicBezTo>
                  <a:cubicBezTo>
                    <a:pt x="5416550" y="1380490"/>
                    <a:pt x="5212080" y="1073150"/>
                    <a:pt x="4949190" y="815340"/>
                  </a:cubicBezTo>
                  <a:cubicBezTo>
                    <a:pt x="4428490" y="306070"/>
                    <a:pt x="3700780" y="25400"/>
                    <a:pt x="2901950" y="25400"/>
                  </a:cubicBezTo>
                  <a:cubicBezTo>
                    <a:pt x="2103120" y="25400"/>
                    <a:pt x="1375410" y="306070"/>
                    <a:pt x="854710" y="815340"/>
                  </a:cubicBezTo>
                  <a:cubicBezTo>
                    <a:pt x="591820" y="1071880"/>
                    <a:pt x="387350" y="1380490"/>
                    <a:pt x="246380" y="1731010"/>
                  </a:cubicBezTo>
                  <a:cubicBezTo>
                    <a:pt x="100330" y="2095500"/>
                    <a:pt x="25400" y="2499360"/>
                    <a:pt x="25400" y="2929890"/>
                  </a:cubicBezTo>
                  <a:lnTo>
                    <a:pt x="25400" y="6350000"/>
                  </a:lnTo>
                  <a:close/>
                </a:path>
              </a:pathLst>
            </a:custGeom>
            <a:solidFill>
              <a:srgbClr val="2A1E50"/>
            </a:solidFill>
          </p:spPr>
        </p:sp>
      </p:grpSp>
      <p:grpSp>
        <p:nvGrpSpPr>
          <p:cNvPr name="Group 17" id="17"/>
          <p:cNvGrpSpPr/>
          <p:nvPr/>
        </p:nvGrpSpPr>
        <p:grpSpPr>
          <a:xfrm rot="0">
            <a:off x="1562480" y="560451"/>
            <a:ext cx="1109724" cy="1109724"/>
            <a:chOff x="0" y="0"/>
            <a:chExt cx="812800" cy="812800"/>
          </a:xfrm>
        </p:grpSpPr>
        <p:sp>
          <p:nvSpPr>
            <p:cNvPr name="Freeform 18" id="1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solidFill>
            <a:ln w="38100" cap="sq">
              <a:solidFill>
                <a:srgbClr val="FFFFFF"/>
              </a:solidFill>
              <a:prstDash val="solid"/>
              <a:miter/>
            </a:ln>
          </p:spPr>
        </p:sp>
        <p:sp>
          <p:nvSpPr>
            <p:cNvPr name="TextBox 19" id="19"/>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20" id="20"/>
          <p:cNvSpPr txBox="true"/>
          <p:nvPr/>
        </p:nvSpPr>
        <p:spPr>
          <a:xfrm rot="0">
            <a:off x="1843293" y="907503"/>
            <a:ext cx="548100" cy="413385"/>
          </a:xfrm>
          <a:prstGeom prst="rect">
            <a:avLst/>
          </a:prstGeom>
        </p:spPr>
        <p:txBody>
          <a:bodyPr anchor="t" rtlCol="false" tIns="0" lIns="0" bIns="0" rIns="0">
            <a:spAutoFit/>
          </a:bodyPr>
          <a:lstStyle/>
          <a:p>
            <a:pPr algn="ctr" marL="0" indent="0" lvl="0">
              <a:lnSpc>
                <a:spcPts val="2789"/>
              </a:lnSpc>
            </a:pPr>
            <a:r>
              <a:rPr lang="en-US" sz="3099" spc="-30">
                <a:solidFill>
                  <a:srgbClr val="FFFFFF"/>
                </a:solidFill>
                <a:latin typeface="Poppins"/>
              </a:rPr>
              <a:t>1</a:t>
            </a:r>
          </a:p>
        </p:txBody>
      </p:sp>
      <p:sp>
        <p:nvSpPr>
          <p:cNvPr name="TextBox 21" id="21"/>
          <p:cNvSpPr txBox="true"/>
          <p:nvPr/>
        </p:nvSpPr>
        <p:spPr>
          <a:xfrm rot="0">
            <a:off x="1409885" y="1845502"/>
            <a:ext cx="11231471" cy="4946726"/>
          </a:xfrm>
          <a:prstGeom prst="rect">
            <a:avLst/>
          </a:prstGeom>
        </p:spPr>
        <p:txBody>
          <a:bodyPr anchor="t" rtlCol="false" tIns="0" lIns="0" bIns="0" rIns="0">
            <a:spAutoFit/>
          </a:bodyPr>
          <a:lstStyle/>
          <a:p>
            <a:pPr algn="just">
              <a:lnSpc>
                <a:spcPts val="3226"/>
              </a:lnSpc>
            </a:pPr>
            <a:r>
              <a:rPr lang="en-US" sz="2960">
                <a:solidFill>
                  <a:srgbClr val="FFFFFF"/>
                </a:solidFill>
                <a:latin typeface="Poppins"/>
              </a:rPr>
              <a:t>“Moi je veux ce centre-là, de un parce que</a:t>
            </a:r>
            <a:r>
              <a:rPr lang="en-US" sz="2960">
                <a:solidFill>
                  <a:srgbClr val="FFFFFF"/>
                </a:solidFill>
                <a:latin typeface="Poppins Bold"/>
              </a:rPr>
              <a:t> je connais le service</a:t>
            </a:r>
            <a:r>
              <a:rPr lang="en-US" sz="2960">
                <a:solidFill>
                  <a:srgbClr val="FFFFFF"/>
                </a:solidFill>
                <a:latin typeface="Poppins"/>
              </a:rPr>
              <a:t>, et de deux, parce que</a:t>
            </a:r>
            <a:r>
              <a:rPr lang="en-US" sz="2960">
                <a:solidFill>
                  <a:srgbClr val="FFFFFF"/>
                </a:solidFill>
                <a:latin typeface="Poppins Bold"/>
              </a:rPr>
              <a:t> c’est mon envie à mo</a:t>
            </a:r>
            <a:r>
              <a:rPr lang="en-US" sz="2960">
                <a:solidFill>
                  <a:srgbClr val="FFFFFF"/>
                </a:solidFill>
                <a:latin typeface="Poppins"/>
              </a:rPr>
              <a:t>i ! Et je sais que mes enfants seront bien suivis là parce que mon grand avait</a:t>
            </a:r>
            <a:r>
              <a:rPr lang="en-US" sz="2960">
                <a:solidFill>
                  <a:srgbClr val="FFFFFF"/>
                </a:solidFill>
                <a:latin typeface="Poppins Bold"/>
              </a:rPr>
              <a:t> déjà été suivi</a:t>
            </a:r>
            <a:r>
              <a:rPr lang="en-US" sz="2960">
                <a:solidFill>
                  <a:srgbClr val="FFFFFF"/>
                </a:solidFill>
                <a:latin typeface="Poppins"/>
              </a:rPr>
              <a:t> au centre ici, donc je connais déjà le service. [...] Surtout, je suis au CPAS et le CPAS ne veut pas payer les frais dans les autres communes donc</a:t>
            </a:r>
            <a:r>
              <a:rPr lang="en-US" sz="2960">
                <a:solidFill>
                  <a:srgbClr val="FFFFFF"/>
                </a:solidFill>
                <a:latin typeface="Poppins Bold"/>
              </a:rPr>
              <a:t> je dois rester dans ma commune</a:t>
            </a:r>
            <a:r>
              <a:rPr lang="en-US" sz="2960">
                <a:solidFill>
                  <a:srgbClr val="FFFFFF"/>
                </a:solidFill>
                <a:latin typeface="Poppins"/>
              </a:rPr>
              <a:t>. […] Je me suis renseignée au CPAS et ils m'ont dit, “nous, on prendra en charge uniquement dans la commune”. Parce qu'on m'avait conseillé d'aller dans d'autres centres, plus loin, mais on me dit qu'il ne paieront pas les frais. Et moi, je suis au CPAS avec 6 enfants,</a:t>
            </a:r>
            <a:r>
              <a:rPr lang="en-US" sz="2960">
                <a:solidFill>
                  <a:srgbClr val="FFFFFF"/>
                </a:solidFill>
                <a:latin typeface="Poppins Bold"/>
              </a:rPr>
              <a:t> c'est pas possible que je paye</a:t>
            </a:r>
            <a:r>
              <a:rPr lang="en-US" sz="2960">
                <a:solidFill>
                  <a:srgbClr val="FFFFFF"/>
                </a:solidFill>
                <a:latin typeface="Poppins"/>
              </a:rPr>
              <a:t> quoi”.</a:t>
            </a:r>
          </a:p>
        </p:txBody>
      </p:sp>
      <p:grpSp>
        <p:nvGrpSpPr>
          <p:cNvPr name="Group 22" id="22"/>
          <p:cNvGrpSpPr>
            <a:grpSpLocks noChangeAspect="true"/>
          </p:cNvGrpSpPr>
          <p:nvPr/>
        </p:nvGrpSpPr>
        <p:grpSpPr>
          <a:xfrm rot="0">
            <a:off x="13345125" y="1320887"/>
            <a:ext cx="4439725" cy="4876897"/>
            <a:chOff x="0" y="0"/>
            <a:chExt cx="5803900" cy="6375400"/>
          </a:xfrm>
        </p:grpSpPr>
        <p:sp>
          <p:nvSpPr>
            <p:cNvPr name="Freeform 23" id="23"/>
            <p:cNvSpPr/>
            <p:nvPr/>
          </p:nvSpPr>
          <p:spPr>
            <a:xfrm flipH="false" flipV="false" rot="0">
              <a:off x="12700" y="12700"/>
              <a:ext cx="5778500" cy="6350000"/>
            </a:xfrm>
            <a:custGeom>
              <a:avLst/>
              <a:gdLst/>
              <a:ahLst/>
              <a:cxnLst/>
              <a:rect r="r" b="b" t="t" l="l"/>
              <a:pathLst>
                <a:path h="6350000" w="5778500">
                  <a:moveTo>
                    <a:pt x="2889250" y="0"/>
                  </a:moveTo>
                  <a:cubicBezTo>
                    <a:pt x="1258570" y="0"/>
                    <a:pt x="0" y="1144270"/>
                    <a:pt x="0" y="2917190"/>
                  </a:cubicBezTo>
                  <a:cubicBezTo>
                    <a:pt x="0" y="4175760"/>
                    <a:pt x="0" y="6350000"/>
                    <a:pt x="0" y="6350000"/>
                  </a:cubicBezTo>
                  <a:lnTo>
                    <a:pt x="2889250" y="6350000"/>
                  </a:lnTo>
                  <a:lnTo>
                    <a:pt x="5778500" y="6350000"/>
                  </a:lnTo>
                  <a:cubicBezTo>
                    <a:pt x="5778500" y="6350000"/>
                    <a:pt x="5778500" y="4175760"/>
                    <a:pt x="5778500" y="2917190"/>
                  </a:cubicBezTo>
                  <a:cubicBezTo>
                    <a:pt x="5778500" y="1144270"/>
                    <a:pt x="4519930" y="0"/>
                    <a:pt x="2889250" y="0"/>
                  </a:cubicBezTo>
                  <a:close/>
                </a:path>
              </a:pathLst>
            </a:custGeom>
            <a:blipFill>
              <a:blip r:embed="rId7"/>
              <a:stretch>
                <a:fillRect l="-4945" t="0" r="-4945" b="0"/>
              </a:stretch>
            </a:blipFill>
          </p:spPr>
        </p:sp>
        <p:sp>
          <p:nvSpPr>
            <p:cNvPr name="Freeform 24" id="24"/>
            <p:cNvSpPr/>
            <p:nvPr/>
          </p:nvSpPr>
          <p:spPr>
            <a:xfrm flipH="false" flipV="false" rot="0">
              <a:off x="0" y="0"/>
              <a:ext cx="5803900" cy="6375400"/>
            </a:xfrm>
            <a:custGeom>
              <a:avLst/>
              <a:gdLst/>
              <a:ahLst/>
              <a:cxnLst/>
              <a:rect r="r" b="b" t="t" l="l"/>
              <a:pathLst>
                <a:path h="6375400" w="5803900">
                  <a:moveTo>
                    <a:pt x="5803900" y="6375400"/>
                  </a:moveTo>
                  <a:lnTo>
                    <a:pt x="0" y="6375400"/>
                  </a:lnTo>
                  <a:lnTo>
                    <a:pt x="0" y="2929890"/>
                  </a:lnTo>
                  <a:cubicBezTo>
                    <a:pt x="0" y="2495550"/>
                    <a:pt x="74930" y="2089150"/>
                    <a:pt x="223520" y="1720850"/>
                  </a:cubicBezTo>
                  <a:cubicBezTo>
                    <a:pt x="365760" y="1367790"/>
                    <a:pt x="571500" y="1056640"/>
                    <a:pt x="836930" y="797560"/>
                  </a:cubicBezTo>
                  <a:cubicBezTo>
                    <a:pt x="1361440" y="283210"/>
                    <a:pt x="2095500" y="0"/>
                    <a:pt x="2901950" y="0"/>
                  </a:cubicBezTo>
                  <a:cubicBezTo>
                    <a:pt x="3708400" y="0"/>
                    <a:pt x="4441190" y="283210"/>
                    <a:pt x="4966970" y="797560"/>
                  </a:cubicBezTo>
                  <a:cubicBezTo>
                    <a:pt x="5232400" y="1056640"/>
                    <a:pt x="5438140" y="1367790"/>
                    <a:pt x="5580380" y="1722120"/>
                  </a:cubicBezTo>
                  <a:cubicBezTo>
                    <a:pt x="5728970" y="2090420"/>
                    <a:pt x="5803900" y="2496820"/>
                    <a:pt x="5803900" y="2931160"/>
                  </a:cubicBezTo>
                  <a:lnTo>
                    <a:pt x="5803900" y="6375400"/>
                  </a:lnTo>
                  <a:close/>
                  <a:moveTo>
                    <a:pt x="25400" y="6350000"/>
                  </a:moveTo>
                  <a:lnTo>
                    <a:pt x="5778500" y="6350000"/>
                  </a:lnTo>
                  <a:lnTo>
                    <a:pt x="5778500" y="2929890"/>
                  </a:lnTo>
                  <a:cubicBezTo>
                    <a:pt x="5778500" y="2499360"/>
                    <a:pt x="5703570" y="2095500"/>
                    <a:pt x="5557520" y="1731010"/>
                  </a:cubicBezTo>
                  <a:cubicBezTo>
                    <a:pt x="5416550" y="1380490"/>
                    <a:pt x="5212080" y="1073150"/>
                    <a:pt x="4949190" y="815340"/>
                  </a:cubicBezTo>
                  <a:cubicBezTo>
                    <a:pt x="4428490" y="306070"/>
                    <a:pt x="3700780" y="25400"/>
                    <a:pt x="2901950" y="25400"/>
                  </a:cubicBezTo>
                  <a:cubicBezTo>
                    <a:pt x="2103120" y="25400"/>
                    <a:pt x="1375410" y="306070"/>
                    <a:pt x="854710" y="815340"/>
                  </a:cubicBezTo>
                  <a:cubicBezTo>
                    <a:pt x="591820" y="1071880"/>
                    <a:pt x="387350" y="1380490"/>
                    <a:pt x="246380" y="1731010"/>
                  </a:cubicBezTo>
                  <a:cubicBezTo>
                    <a:pt x="100330" y="2095500"/>
                    <a:pt x="25400" y="2499360"/>
                    <a:pt x="25400" y="2929890"/>
                  </a:cubicBezTo>
                  <a:lnTo>
                    <a:pt x="25400" y="6350000"/>
                  </a:lnTo>
                  <a:close/>
                </a:path>
              </a:pathLst>
            </a:custGeom>
            <a:solidFill>
              <a:srgbClr val="2A1E50"/>
            </a:solidFill>
          </p:spPr>
        </p:sp>
      </p:grpSp>
      <p:grpSp>
        <p:nvGrpSpPr>
          <p:cNvPr name="Group 25" id="25"/>
          <p:cNvGrpSpPr/>
          <p:nvPr/>
        </p:nvGrpSpPr>
        <p:grpSpPr>
          <a:xfrm rot="0">
            <a:off x="14158422" y="5606268"/>
            <a:ext cx="2812442" cy="1314367"/>
            <a:chOff x="0" y="0"/>
            <a:chExt cx="4149634" cy="1939290"/>
          </a:xfrm>
        </p:grpSpPr>
        <p:sp>
          <p:nvSpPr>
            <p:cNvPr name="Freeform 26" id="26"/>
            <p:cNvSpPr/>
            <p:nvPr/>
          </p:nvSpPr>
          <p:spPr>
            <a:xfrm flipH="false" flipV="false" rot="0">
              <a:off x="12700" y="12700"/>
              <a:ext cx="4124234" cy="1913890"/>
            </a:xfrm>
            <a:custGeom>
              <a:avLst/>
              <a:gdLst/>
              <a:ahLst/>
              <a:cxnLst/>
              <a:rect r="r" b="b" t="t" l="l"/>
              <a:pathLst>
                <a:path h="1913890" w="4124234">
                  <a:moveTo>
                    <a:pt x="3167289" y="1913890"/>
                  </a:moveTo>
                  <a:lnTo>
                    <a:pt x="956945" y="1913890"/>
                  </a:lnTo>
                  <a:cubicBezTo>
                    <a:pt x="428371" y="1913890"/>
                    <a:pt x="0" y="1485392"/>
                    <a:pt x="0" y="956945"/>
                  </a:cubicBezTo>
                  <a:cubicBezTo>
                    <a:pt x="0" y="428371"/>
                    <a:pt x="428371" y="0"/>
                    <a:pt x="956945" y="0"/>
                  </a:cubicBezTo>
                  <a:lnTo>
                    <a:pt x="3167289" y="0"/>
                  </a:lnTo>
                  <a:cubicBezTo>
                    <a:pt x="3695736" y="0"/>
                    <a:pt x="4124234" y="428371"/>
                    <a:pt x="4124234" y="956945"/>
                  </a:cubicBezTo>
                  <a:cubicBezTo>
                    <a:pt x="4124234" y="1485392"/>
                    <a:pt x="3695736" y="1913890"/>
                    <a:pt x="3167289" y="1913890"/>
                  </a:cubicBezTo>
                  <a:close/>
                </a:path>
              </a:pathLst>
            </a:custGeom>
            <a:solidFill>
              <a:srgbClr val="2A1E50"/>
            </a:solidFill>
          </p:spPr>
        </p:sp>
        <p:sp>
          <p:nvSpPr>
            <p:cNvPr name="Freeform 27" id="27"/>
            <p:cNvSpPr/>
            <p:nvPr/>
          </p:nvSpPr>
          <p:spPr>
            <a:xfrm flipH="false" flipV="false" rot="0">
              <a:off x="0" y="0"/>
              <a:ext cx="4149634" cy="1939290"/>
            </a:xfrm>
            <a:custGeom>
              <a:avLst/>
              <a:gdLst/>
              <a:ahLst/>
              <a:cxnLst/>
              <a:rect r="r" b="b" t="t" l="l"/>
              <a:pathLst>
                <a:path h="1939290" w="4149634">
                  <a:moveTo>
                    <a:pt x="3179989" y="0"/>
                  </a:moveTo>
                  <a:lnTo>
                    <a:pt x="969645" y="0"/>
                  </a:lnTo>
                  <a:cubicBezTo>
                    <a:pt x="434975" y="0"/>
                    <a:pt x="0" y="434975"/>
                    <a:pt x="0" y="969645"/>
                  </a:cubicBezTo>
                  <a:cubicBezTo>
                    <a:pt x="0" y="1504315"/>
                    <a:pt x="434975" y="1939290"/>
                    <a:pt x="969645" y="1939290"/>
                  </a:cubicBezTo>
                  <a:lnTo>
                    <a:pt x="3179989" y="1939290"/>
                  </a:lnTo>
                  <a:cubicBezTo>
                    <a:pt x="3714659" y="1939290"/>
                    <a:pt x="4149634" y="1504315"/>
                    <a:pt x="4149634" y="969645"/>
                  </a:cubicBezTo>
                  <a:cubicBezTo>
                    <a:pt x="4149634" y="434975"/>
                    <a:pt x="3714659" y="0"/>
                    <a:pt x="3179989" y="0"/>
                  </a:cubicBezTo>
                  <a:close/>
                  <a:moveTo>
                    <a:pt x="3179989" y="1913890"/>
                  </a:moveTo>
                  <a:lnTo>
                    <a:pt x="969645" y="1913890"/>
                  </a:lnTo>
                  <a:cubicBezTo>
                    <a:pt x="448945" y="1913890"/>
                    <a:pt x="25400" y="1490345"/>
                    <a:pt x="25400" y="969645"/>
                  </a:cubicBezTo>
                  <a:cubicBezTo>
                    <a:pt x="25400" y="448945"/>
                    <a:pt x="448945" y="25400"/>
                    <a:pt x="969645" y="25400"/>
                  </a:cubicBezTo>
                  <a:lnTo>
                    <a:pt x="3179989" y="25400"/>
                  </a:lnTo>
                  <a:cubicBezTo>
                    <a:pt x="3700689" y="25400"/>
                    <a:pt x="4124234" y="448945"/>
                    <a:pt x="4124234" y="969645"/>
                  </a:cubicBezTo>
                  <a:cubicBezTo>
                    <a:pt x="4124234" y="1490345"/>
                    <a:pt x="3700689" y="1913890"/>
                    <a:pt x="3179989" y="1913890"/>
                  </a:cubicBezTo>
                  <a:close/>
                </a:path>
              </a:pathLst>
            </a:custGeom>
            <a:solidFill>
              <a:srgbClr val="2A1E50"/>
            </a:solidFill>
          </p:spPr>
        </p:sp>
      </p:grpSp>
      <p:sp>
        <p:nvSpPr>
          <p:cNvPr name="TextBox 28" id="28"/>
          <p:cNvSpPr txBox="true"/>
          <p:nvPr/>
        </p:nvSpPr>
        <p:spPr>
          <a:xfrm rot="0">
            <a:off x="14575816" y="6055387"/>
            <a:ext cx="1977654" cy="454227"/>
          </a:xfrm>
          <a:prstGeom prst="rect">
            <a:avLst/>
          </a:prstGeom>
        </p:spPr>
        <p:txBody>
          <a:bodyPr anchor="t" rtlCol="false" tIns="0" lIns="0" bIns="0" rIns="0">
            <a:spAutoFit/>
          </a:bodyPr>
          <a:lstStyle/>
          <a:p>
            <a:pPr algn="ctr">
              <a:lnSpc>
                <a:spcPts val="3254"/>
              </a:lnSpc>
            </a:pPr>
            <a:r>
              <a:rPr lang="en-US" sz="3254" spc="-32">
                <a:solidFill>
                  <a:srgbClr val="FFFFFF"/>
                </a:solidFill>
                <a:latin typeface="Poppins Bold"/>
              </a:rPr>
              <a:t>Yasmina</a:t>
            </a:r>
          </a:p>
        </p:txBody>
      </p:sp>
      <p:grpSp>
        <p:nvGrpSpPr>
          <p:cNvPr name="Group 29" id="29"/>
          <p:cNvGrpSpPr/>
          <p:nvPr/>
        </p:nvGrpSpPr>
        <p:grpSpPr>
          <a:xfrm rot="0">
            <a:off x="1562480" y="7672717"/>
            <a:ext cx="1109724" cy="1109724"/>
            <a:chOff x="0" y="0"/>
            <a:chExt cx="812800" cy="812800"/>
          </a:xfrm>
        </p:grpSpPr>
        <p:sp>
          <p:nvSpPr>
            <p:cNvPr name="Freeform 30" id="3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31" id="31"/>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32" id="32"/>
          <p:cNvSpPr txBox="true"/>
          <p:nvPr/>
        </p:nvSpPr>
        <p:spPr>
          <a:xfrm rot="0">
            <a:off x="1843293" y="8019769"/>
            <a:ext cx="548100" cy="413385"/>
          </a:xfrm>
          <a:prstGeom prst="rect">
            <a:avLst/>
          </a:prstGeom>
        </p:spPr>
        <p:txBody>
          <a:bodyPr anchor="t" rtlCol="false" tIns="0" lIns="0" bIns="0" rIns="0">
            <a:spAutoFit/>
          </a:bodyPr>
          <a:lstStyle/>
          <a:p>
            <a:pPr algn="ctr" marL="0" indent="0" lvl="0">
              <a:lnSpc>
                <a:spcPts val="2789"/>
              </a:lnSpc>
            </a:pPr>
            <a:r>
              <a:rPr lang="en-US" sz="3099" spc="-30">
                <a:solidFill>
                  <a:srgbClr val="FFFFFF"/>
                </a:solidFill>
                <a:latin typeface="Poppins"/>
              </a:rPr>
              <a:t>1</a:t>
            </a:r>
          </a:p>
        </p:txBody>
      </p:sp>
      <p:sp>
        <p:nvSpPr>
          <p:cNvPr name="TextBox 33" id="33"/>
          <p:cNvSpPr txBox="true"/>
          <p:nvPr/>
        </p:nvSpPr>
        <p:spPr>
          <a:xfrm rot="0">
            <a:off x="2806929" y="7383216"/>
            <a:ext cx="4218691" cy="1660152"/>
          </a:xfrm>
          <a:prstGeom prst="rect">
            <a:avLst/>
          </a:prstGeom>
        </p:spPr>
        <p:txBody>
          <a:bodyPr anchor="t" rtlCol="false" tIns="0" lIns="0" bIns="0" rIns="0">
            <a:spAutoFit/>
          </a:bodyPr>
          <a:lstStyle/>
          <a:p>
            <a:pPr algn="just">
              <a:lnSpc>
                <a:spcPts val="3229"/>
              </a:lnSpc>
            </a:pPr>
            <a:r>
              <a:rPr lang="en-US" sz="2646" spc="-10">
                <a:solidFill>
                  <a:srgbClr val="FFFFFF"/>
                </a:solidFill>
                <a:latin typeface="Poppins"/>
              </a:rPr>
              <a:t>Fréquentation passée</a:t>
            </a:r>
          </a:p>
          <a:p>
            <a:pPr algn="just">
              <a:lnSpc>
                <a:spcPts val="3229"/>
              </a:lnSpc>
            </a:pPr>
            <a:r>
              <a:rPr lang="en-US" sz="2646" spc="-10">
                <a:solidFill>
                  <a:srgbClr val="FFFFFF"/>
                </a:solidFill>
                <a:latin typeface="Poppins"/>
              </a:rPr>
              <a:t>Tarif et administatif</a:t>
            </a:r>
          </a:p>
          <a:p>
            <a:pPr>
              <a:lnSpc>
                <a:spcPts val="3229"/>
              </a:lnSpc>
            </a:pPr>
            <a:r>
              <a:rPr lang="en-US" sz="2646" spc="-10">
                <a:solidFill>
                  <a:srgbClr val="FFFFFF"/>
                </a:solidFill>
                <a:latin typeface="Poppins"/>
              </a:rPr>
              <a:t>Sentiment d’urgence élevé</a:t>
            </a:r>
            <a:r>
              <a:rPr lang="en-US" sz="2646" spc="-10">
                <a:solidFill>
                  <a:srgbClr val="FFFFFF"/>
                </a:solidFill>
                <a:latin typeface="Poppins Italics"/>
              </a:rPr>
              <a:t> - pression du SAJ</a:t>
            </a:r>
          </a:p>
        </p:txBody>
      </p:sp>
    </p:spTree>
  </p:cSld>
  <p:clrMapOvr>
    <a:masterClrMapping/>
  </p:clrMapOvr>
</p:sld>
</file>

<file path=ppt/slides/slide24.xml><?xml version="1.0" encoding="utf-8"?>
<p:sld xmlns:p="http://schemas.openxmlformats.org/presentationml/2006/main" xmlns:a="http://schemas.openxmlformats.org/drawingml/2006/main" xmlns:r="http://schemas.openxmlformats.org/officeDocument/2006/relationships">
  <p:cSld>
    <p:bg>
      <p:bgPr>
        <a:solidFill>
          <a:srgbClr val="B1D4E0"/>
        </a:solidFill>
      </p:bgPr>
    </p:bg>
    <p:spTree>
      <p:nvGrpSpPr>
        <p:cNvPr id="1" name=""/>
        <p:cNvGrpSpPr/>
        <p:nvPr/>
      </p:nvGrpSpPr>
      <p:grpSpPr>
        <a:xfrm>
          <a:off x="0" y="0"/>
          <a:ext cx="0" cy="0"/>
          <a:chOff x="0" y="0"/>
          <a:chExt cx="0" cy="0"/>
        </a:xfrm>
      </p:grpSpPr>
      <p:sp>
        <p:nvSpPr>
          <p:cNvPr name="Freeform 2" id="2"/>
          <p:cNvSpPr/>
          <p:nvPr/>
        </p:nvSpPr>
        <p:spPr>
          <a:xfrm flipH="true" flipV="false" rot="0">
            <a:off x="-1586925" y="6804899"/>
            <a:ext cx="4214413" cy="4114800"/>
          </a:xfrm>
          <a:custGeom>
            <a:avLst/>
            <a:gdLst/>
            <a:ahLst/>
            <a:cxnLst/>
            <a:rect r="r" b="b" t="t" l="l"/>
            <a:pathLst>
              <a:path h="4114800" w="4214413">
                <a:moveTo>
                  <a:pt x="4214413" y="0"/>
                </a:moveTo>
                <a:lnTo>
                  <a:pt x="0" y="0"/>
                </a:lnTo>
                <a:lnTo>
                  <a:pt x="0" y="4114800"/>
                </a:lnTo>
                <a:lnTo>
                  <a:pt x="4214413" y="4114800"/>
                </a:lnTo>
                <a:lnTo>
                  <a:pt x="4214413"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0">
            <a:off x="1028700" y="7196859"/>
            <a:ext cx="16230600" cy="2061441"/>
            <a:chOff x="0" y="0"/>
            <a:chExt cx="4274726" cy="542931"/>
          </a:xfrm>
        </p:grpSpPr>
        <p:sp>
          <p:nvSpPr>
            <p:cNvPr name="Freeform 4" id="4"/>
            <p:cNvSpPr/>
            <p:nvPr/>
          </p:nvSpPr>
          <p:spPr>
            <a:xfrm flipH="false" flipV="false" rot="0">
              <a:off x="0" y="0"/>
              <a:ext cx="4274726" cy="542931"/>
            </a:xfrm>
            <a:custGeom>
              <a:avLst/>
              <a:gdLst/>
              <a:ahLst/>
              <a:cxnLst/>
              <a:rect r="r" b="b" t="t" l="l"/>
              <a:pathLst>
                <a:path h="542931" w="4274726">
                  <a:moveTo>
                    <a:pt x="24327" y="0"/>
                  </a:moveTo>
                  <a:lnTo>
                    <a:pt x="4250399" y="0"/>
                  </a:lnTo>
                  <a:cubicBezTo>
                    <a:pt x="4263834" y="0"/>
                    <a:pt x="4274726" y="10891"/>
                    <a:pt x="4274726" y="24327"/>
                  </a:cubicBezTo>
                  <a:lnTo>
                    <a:pt x="4274726" y="518604"/>
                  </a:lnTo>
                  <a:cubicBezTo>
                    <a:pt x="4274726" y="532039"/>
                    <a:pt x="4263834" y="542931"/>
                    <a:pt x="4250399" y="542931"/>
                  </a:cubicBezTo>
                  <a:lnTo>
                    <a:pt x="24327" y="542931"/>
                  </a:lnTo>
                  <a:cubicBezTo>
                    <a:pt x="10891" y="542931"/>
                    <a:pt x="0" y="532039"/>
                    <a:pt x="0" y="518604"/>
                  </a:cubicBezTo>
                  <a:lnTo>
                    <a:pt x="0" y="24327"/>
                  </a:lnTo>
                  <a:cubicBezTo>
                    <a:pt x="0" y="10891"/>
                    <a:pt x="10891" y="0"/>
                    <a:pt x="24327" y="0"/>
                  </a:cubicBezTo>
                  <a:close/>
                </a:path>
              </a:pathLst>
            </a:custGeom>
            <a:solidFill>
              <a:srgbClr val="2A1E50"/>
            </a:solidFill>
          </p:spPr>
        </p:sp>
        <p:sp>
          <p:nvSpPr>
            <p:cNvPr name="TextBox 5" id="5"/>
            <p:cNvSpPr txBox="true"/>
            <p:nvPr/>
          </p:nvSpPr>
          <p:spPr>
            <a:xfrm>
              <a:off x="0" y="-38100"/>
              <a:ext cx="812800" cy="850900"/>
            </a:xfrm>
            <a:prstGeom prst="rect">
              <a:avLst/>
            </a:prstGeom>
          </p:spPr>
          <p:txBody>
            <a:bodyPr anchor="ctr" rtlCol="false" tIns="50800" lIns="50800" bIns="50800" rIns="50800"/>
            <a:lstStyle/>
            <a:p>
              <a:pPr algn="ctr">
                <a:lnSpc>
                  <a:spcPts val="2659"/>
                </a:lnSpc>
                <a:spcBef>
                  <a:spcPct val="0"/>
                </a:spcBef>
              </a:pPr>
            </a:p>
          </p:txBody>
        </p:sp>
      </p:grpSp>
      <p:grpSp>
        <p:nvGrpSpPr>
          <p:cNvPr name="Group 6" id="6"/>
          <p:cNvGrpSpPr/>
          <p:nvPr/>
        </p:nvGrpSpPr>
        <p:grpSpPr>
          <a:xfrm rot="0">
            <a:off x="1028700" y="1028700"/>
            <a:ext cx="11993840" cy="5891934"/>
            <a:chOff x="0" y="0"/>
            <a:chExt cx="3158871" cy="1551785"/>
          </a:xfrm>
        </p:grpSpPr>
        <p:sp>
          <p:nvSpPr>
            <p:cNvPr name="Freeform 7" id="7"/>
            <p:cNvSpPr/>
            <p:nvPr/>
          </p:nvSpPr>
          <p:spPr>
            <a:xfrm flipH="false" flipV="false" rot="0">
              <a:off x="0" y="0"/>
              <a:ext cx="3158871" cy="1551785"/>
            </a:xfrm>
            <a:custGeom>
              <a:avLst/>
              <a:gdLst/>
              <a:ahLst/>
              <a:cxnLst/>
              <a:rect r="r" b="b" t="t" l="l"/>
              <a:pathLst>
                <a:path h="1551785" w="3158871">
                  <a:moveTo>
                    <a:pt x="32920" y="0"/>
                  </a:moveTo>
                  <a:lnTo>
                    <a:pt x="3125951" y="0"/>
                  </a:lnTo>
                  <a:cubicBezTo>
                    <a:pt x="3134682" y="0"/>
                    <a:pt x="3143056" y="3468"/>
                    <a:pt x="3149229" y="9642"/>
                  </a:cubicBezTo>
                  <a:cubicBezTo>
                    <a:pt x="3155403" y="15816"/>
                    <a:pt x="3158871" y="24189"/>
                    <a:pt x="3158871" y="32920"/>
                  </a:cubicBezTo>
                  <a:lnTo>
                    <a:pt x="3158871" y="1518865"/>
                  </a:lnTo>
                  <a:cubicBezTo>
                    <a:pt x="3158871" y="1537046"/>
                    <a:pt x="3144133" y="1551785"/>
                    <a:pt x="3125951" y="1551785"/>
                  </a:cubicBezTo>
                  <a:lnTo>
                    <a:pt x="32920" y="1551785"/>
                  </a:lnTo>
                  <a:cubicBezTo>
                    <a:pt x="14739" y="1551785"/>
                    <a:pt x="0" y="1537046"/>
                    <a:pt x="0" y="1518865"/>
                  </a:cubicBezTo>
                  <a:lnTo>
                    <a:pt x="0" y="32920"/>
                  </a:lnTo>
                  <a:cubicBezTo>
                    <a:pt x="0" y="14739"/>
                    <a:pt x="14739" y="0"/>
                    <a:pt x="32920" y="0"/>
                  </a:cubicBezTo>
                  <a:close/>
                </a:path>
              </a:pathLst>
            </a:custGeom>
            <a:solidFill>
              <a:srgbClr val="2A1E50"/>
            </a:solidFill>
          </p:spPr>
        </p:sp>
        <p:sp>
          <p:nvSpPr>
            <p:cNvPr name="TextBox 8" id="8"/>
            <p:cNvSpPr txBox="true"/>
            <p:nvPr/>
          </p:nvSpPr>
          <p:spPr>
            <a:xfrm>
              <a:off x="0" y="-38100"/>
              <a:ext cx="812800" cy="850900"/>
            </a:xfrm>
            <a:prstGeom prst="rect">
              <a:avLst/>
            </a:prstGeom>
          </p:spPr>
          <p:txBody>
            <a:bodyPr anchor="ctr" rtlCol="false" tIns="50800" lIns="50800" bIns="50800" rIns="50800"/>
            <a:lstStyle/>
            <a:p>
              <a:pPr algn="ctr">
                <a:lnSpc>
                  <a:spcPts val="2659"/>
                </a:lnSpc>
                <a:spcBef>
                  <a:spcPct val="0"/>
                </a:spcBef>
              </a:pPr>
            </a:p>
          </p:txBody>
        </p:sp>
      </p:grpSp>
      <p:sp>
        <p:nvSpPr>
          <p:cNvPr name="Freeform 9" id="9"/>
          <p:cNvSpPr/>
          <p:nvPr/>
        </p:nvSpPr>
        <p:spPr>
          <a:xfrm flipH="false" flipV="false" rot="1069944">
            <a:off x="14151115" y="111062"/>
            <a:ext cx="4103258" cy="1835275"/>
          </a:xfrm>
          <a:custGeom>
            <a:avLst/>
            <a:gdLst/>
            <a:ahLst/>
            <a:cxnLst/>
            <a:rect r="r" b="b" t="t" l="l"/>
            <a:pathLst>
              <a:path h="1835275" w="4103258">
                <a:moveTo>
                  <a:pt x="0" y="0"/>
                </a:moveTo>
                <a:lnTo>
                  <a:pt x="4103258" y="0"/>
                </a:lnTo>
                <a:lnTo>
                  <a:pt x="4103258" y="1835276"/>
                </a:lnTo>
                <a:lnTo>
                  <a:pt x="0" y="183527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10" id="10"/>
          <p:cNvGrpSpPr/>
          <p:nvPr/>
        </p:nvGrpSpPr>
        <p:grpSpPr>
          <a:xfrm rot="0">
            <a:off x="1433730" y="463331"/>
            <a:ext cx="8932758" cy="1303966"/>
            <a:chOff x="0" y="0"/>
            <a:chExt cx="15320260" cy="2236386"/>
          </a:xfrm>
        </p:grpSpPr>
        <p:sp>
          <p:nvSpPr>
            <p:cNvPr name="Freeform 11" id="11"/>
            <p:cNvSpPr/>
            <p:nvPr/>
          </p:nvSpPr>
          <p:spPr>
            <a:xfrm flipH="false" flipV="false" rot="0">
              <a:off x="12700" y="12700"/>
              <a:ext cx="15294860" cy="2210986"/>
            </a:xfrm>
            <a:custGeom>
              <a:avLst/>
              <a:gdLst/>
              <a:ahLst/>
              <a:cxnLst/>
              <a:rect r="r" b="b" t="t" l="l"/>
              <a:pathLst>
                <a:path h="2210986" w="15294860">
                  <a:moveTo>
                    <a:pt x="14337914" y="2210986"/>
                  </a:moveTo>
                  <a:lnTo>
                    <a:pt x="956945" y="2210986"/>
                  </a:lnTo>
                  <a:cubicBezTo>
                    <a:pt x="428371" y="2210986"/>
                    <a:pt x="0" y="1782488"/>
                    <a:pt x="0" y="1105493"/>
                  </a:cubicBezTo>
                  <a:cubicBezTo>
                    <a:pt x="0" y="428371"/>
                    <a:pt x="428371" y="0"/>
                    <a:pt x="956945" y="0"/>
                  </a:cubicBezTo>
                  <a:lnTo>
                    <a:pt x="14337914" y="0"/>
                  </a:lnTo>
                  <a:cubicBezTo>
                    <a:pt x="14866361" y="0"/>
                    <a:pt x="15294860" y="428371"/>
                    <a:pt x="15294860" y="1105493"/>
                  </a:cubicBezTo>
                  <a:cubicBezTo>
                    <a:pt x="15294860" y="1782488"/>
                    <a:pt x="14866362" y="2210986"/>
                    <a:pt x="14337914" y="2210986"/>
                  </a:cubicBezTo>
                  <a:close/>
                </a:path>
              </a:pathLst>
            </a:custGeom>
            <a:solidFill>
              <a:srgbClr val="FFFFFF"/>
            </a:solidFill>
          </p:spPr>
        </p:sp>
        <p:sp>
          <p:nvSpPr>
            <p:cNvPr name="Freeform 12" id="12"/>
            <p:cNvSpPr/>
            <p:nvPr/>
          </p:nvSpPr>
          <p:spPr>
            <a:xfrm flipH="false" flipV="false" rot="0">
              <a:off x="0" y="0"/>
              <a:ext cx="15320260" cy="2236386"/>
            </a:xfrm>
            <a:custGeom>
              <a:avLst/>
              <a:gdLst/>
              <a:ahLst/>
              <a:cxnLst/>
              <a:rect r="r" b="b" t="t" l="l"/>
              <a:pathLst>
                <a:path h="2236386" w="15320260">
                  <a:moveTo>
                    <a:pt x="14350614" y="0"/>
                  </a:moveTo>
                  <a:lnTo>
                    <a:pt x="969645" y="0"/>
                  </a:lnTo>
                  <a:cubicBezTo>
                    <a:pt x="434975" y="0"/>
                    <a:pt x="0" y="434975"/>
                    <a:pt x="0" y="1118193"/>
                  </a:cubicBezTo>
                  <a:cubicBezTo>
                    <a:pt x="0" y="1801411"/>
                    <a:pt x="434975" y="2236386"/>
                    <a:pt x="969645" y="2236386"/>
                  </a:cubicBezTo>
                  <a:lnTo>
                    <a:pt x="14350614" y="2236386"/>
                  </a:lnTo>
                  <a:cubicBezTo>
                    <a:pt x="14885285" y="2236386"/>
                    <a:pt x="15320260" y="1801411"/>
                    <a:pt x="15320260" y="1118193"/>
                  </a:cubicBezTo>
                  <a:cubicBezTo>
                    <a:pt x="15320260" y="434975"/>
                    <a:pt x="14885285" y="0"/>
                    <a:pt x="14350614" y="0"/>
                  </a:cubicBezTo>
                  <a:close/>
                  <a:moveTo>
                    <a:pt x="14350614" y="2210986"/>
                  </a:moveTo>
                  <a:lnTo>
                    <a:pt x="969645" y="2210986"/>
                  </a:lnTo>
                  <a:cubicBezTo>
                    <a:pt x="448945" y="2210986"/>
                    <a:pt x="25400" y="1787441"/>
                    <a:pt x="25400" y="1118193"/>
                  </a:cubicBezTo>
                  <a:cubicBezTo>
                    <a:pt x="25400" y="448945"/>
                    <a:pt x="448945" y="25400"/>
                    <a:pt x="969645" y="25400"/>
                  </a:cubicBezTo>
                  <a:lnTo>
                    <a:pt x="14350614" y="25400"/>
                  </a:lnTo>
                  <a:cubicBezTo>
                    <a:pt x="14871314" y="25400"/>
                    <a:pt x="15294860" y="448945"/>
                    <a:pt x="15294860" y="1118193"/>
                  </a:cubicBezTo>
                  <a:cubicBezTo>
                    <a:pt x="15294860" y="1787441"/>
                    <a:pt x="14871314" y="2210986"/>
                    <a:pt x="14350614" y="2210986"/>
                  </a:cubicBezTo>
                  <a:close/>
                </a:path>
              </a:pathLst>
            </a:custGeom>
            <a:solidFill>
              <a:srgbClr val="2A1E50"/>
            </a:solidFill>
          </p:spPr>
        </p:sp>
      </p:grpSp>
      <p:sp>
        <p:nvSpPr>
          <p:cNvPr name="TextBox 13" id="13"/>
          <p:cNvSpPr txBox="true"/>
          <p:nvPr/>
        </p:nvSpPr>
        <p:spPr>
          <a:xfrm rot="0">
            <a:off x="2391392" y="850011"/>
            <a:ext cx="7975095" cy="625855"/>
          </a:xfrm>
          <a:prstGeom prst="rect">
            <a:avLst/>
          </a:prstGeom>
        </p:spPr>
        <p:txBody>
          <a:bodyPr anchor="t" rtlCol="false" tIns="0" lIns="0" bIns="0" rIns="0">
            <a:spAutoFit/>
          </a:bodyPr>
          <a:lstStyle/>
          <a:p>
            <a:pPr algn="ctr">
              <a:lnSpc>
                <a:spcPts val="4511"/>
              </a:lnSpc>
            </a:pPr>
            <a:r>
              <a:rPr lang="en-US" sz="4699">
                <a:solidFill>
                  <a:srgbClr val="DBB660"/>
                </a:solidFill>
                <a:latin typeface="Moonlight Bold"/>
              </a:rPr>
              <a:t>ATTENTES ET IMAGINAIRES DU SOIN</a:t>
            </a:r>
          </a:p>
        </p:txBody>
      </p:sp>
      <p:grpSp>
        <p:nvGrpSpPr>
          <p:cNvPr name="Group 14" id="14"/>
          <p:cNvGrpSpPr>
            <a:grpSpLocks noChangeAspect="true"/>
          </p:cNvGrpSpPr>
          <p:nvPr/>
        </p:nvGrpSpPr>
        <p:grpSpPr>
          <a:xfrm rot="0">
            <a:off x="13344435" y="1320130"/>
            <a:ext cx="4440414" cy="4877654"/>
            <a:chOff x="0" y="0"/>
            <a:chExt cx="5803900" cy="6375400"/>
          </a:xfrm>
        </p:grpSpPr>
        <p:sp>
          <p:nvSpPr>
            <p:cNvPr name="Freeform 15" id="15"/>
            <p:cNvSpPr/>
            <p:nvPr/>
          </p:nvSpPr>
          <p:spPr>
            <a:xfrm flipH="false" flipV="false" rot="0">
              <a:off x="12700" y="12700"/>
              <a:ext cx="5778500" cy="6350000"/>
            </a:xfrm>
            <a:custGeom>
              <a:avLst/>
              <a:gdLst/>
              <a:ahLst/>
              <a:cxnLst/>
              <a:rect r="r" b="b" t="t" l="l"/>
              <a:pathLst>
                <a:path h="6350000" w="5778500">
                  <a:moveTo>
                    <a:pt x="2889250" y="0"/>
                  </a:moveTo>
                  <a:cubicBezTo>
                    <a:pt x="1258570" y="0"/>
                    <a:pt x="0" y="1144270"/>
                    <a:pt x="0" y="2917190"/>
                  </a:cubicBezTo>
                  <a:cubicBezTo>
                    <a:pt x="0" y="4175760"/>
                    <a:pt x="0" y="6350000"/>
                    <a:pt x="0" y="6350000"/>
                  </a:cubicBezTo>
                  <a:lnTo>
                    <a:pt x="2889250" y="6350000"/>
                  </a:lnTo>
                  <a:lnTo>
                    <a:pt x="5778500" y="6350000"/>
                  </a:lnTo>
                  <a:cubicBezTo>
                    <a:pt x="5778500" y="6350000"/>
                    <a:pt x="5778500" y="4175760"/>
                    <a:pt x="5778500" y="2917190"/>
                  </a:cubicBezTo>
                  <a:cubicBezTo>
                    <a:pt x="5778500" y="1144270"/>
                    <a:pt x="4519930" y="0"/>
                    <a:pt x="2889250" y="0"/>
                  </a:cubicBezTo>
                  <a:close/>
                </a:path>
              </a:pathLst>
            </a:custGeom>
            <a:blipFill>
              <a:blip r:embed="rId6"/>
              <a:stretch>
                <a:fillRect l="-4945" t="0" r="-4945" b="0"/>
              </a:stretch>
            </a:blipFill>
          </p:spPr>
        </p:sp>
        <p:sp>
          <p:nvSpPr>
            <p:cNvPr name="Freeform 16" id="16"/>
            <p:cNvSpPr/>
            <p:nvPr/>
          </p:nvSpPr>
          <p:spPr>
            <a:xfrm flipH="false" flipV="false" rot="0">
              <a:off x="0" y="0"/>
              <a:ext cx="5803900" cy="6375400"/>
            </a:xfrm>
            <a:custGeom>
              <a:avLst/>
              <a:gdLst/>
              <a:ahLst/>
              <a:cxnLst/>
              <a:rect r="r" b="b" t="t" l="l"/>
              <a:pathLst>
                <a:path h="6375400" w="5803900">
                  <a:moveTo>
                    <a:pt x="5803900" y="6375400"/>
                  </a:moveTo>
                  <a:lnTo>
                    <a:pt x="0" y="6375400"/>
                  </a:lnTo>
                  <a:lnTo>
                    <a:pt x="0" y="2929890"/>
                  </a:lnTo>
                  <a:cubicBezTo>
                    <a:pt x="0" y="2495550"/>
                    <a:pt x="74930" y="2089150"/>
                    <a:pt x="223520" y="1720850"/>
                  </a:cubicBezTo>
                  <a:cubicBezTo>
                    <a:pt x="365760" y="1367790"/>
                    <a:pt x="571500" y="1056640"/>
                    <a:pt x="836930" y="797560"/>
                  </a:cubicBezTo>
                  <a:cubicBezTo>
                    <a:pt x="1361440" y="283210"/>
                    <a:pt x="2095500" y="0"/>
                    <a:pt x="2901950" y="0"/>
                  </a:cubicBezTo>
                  <a:cubicBezTo>
                    <a:pt x="3708400" y="0"/>
                    <a:pt x="4441190" y="283210"/>
                    <a:pt x="4966970" y="797560"/>
                  </a:cubicBezTo>
                  <a:cubicBezTo>
                    <a:pt x="5232400" y="1056640"/>
                    <a:pt x="5438140" y="1367790"/>
                    <a:pt x="5580380" y="1722120"/>
                  </a:cubicBezTo>
                  <a:cubicBezTo>
                    <a:pt x="5728970" y="2090420"/>
                    <a:pt x="5803900" y="2496820"/>
                    <a:pt x="5803900" y="2931160"/>
                  </a:cubicBezTo>
                  <a:lnTo>
                    <a:pt x="5803900" y="6375400"/>
                  </a:lnTo>
                  <a:close/>
                  <a:moveTo>
                    <a:pt x="25400" y="6350000"/>
                  </a:moveTo>
                  <a:lnTo>
                    <a:pt x="5778500" y="6350000"/>
                  </a:lnTo>
                  <a:lnTo>
                    <a:pt x="5778500" y="2929890"/>
                  </a:lnTo>
                  <a:cubicBezTo>
                    <a:pt x="5778500" y="2499360"/>
                    <a:pt x="5703570" y="2095500"/>
                    <a:pt x="5557520" y="1731010"/>
                  </a:cubicBezTo>
                  <a:cubicBezTo>
                    <a:pt x="5416550" y="1380490"/>
                    <a:pt x="5212080" y="1073150"/>
                    <a:pt x="4949190" y="815340"/>
                  </a:cubicBezTo>
                  <a:cubicBezTo>
                    <a:pt x="4428490" y="306070"/>
                    <a:pt x="3700780" y="25400"/>
                    <a:pt x="2901950" y="25400"/>
                  </a:cubicBezTo>
                  <a:cubicBezTo>
                    <a:pt x="2103120" y="25400"/>
                    <a:pt x="1375410" y="306070"/>
                    <a:pt x="854710" y="815340"/>
                  </a:cubicBezTo>
                  <a:cubicBezTo>
                    <a:pt x="591820" y="1071880"/>
                    <a:pt x="387350" y="1380490"/>
                    <a:pt x="246380" y="1731010"/>
                  </a:cubicBezTo>
                  <a:cubicBezTo>
                    <a:pt x="100330" y="2095500"/>
                    <a:pt x="25400" y="2499360"/>
                    <a:pt x="25400" y="2929890"/>
                  </a:cubicBezTo>
                  <a:lnTo>
                    <a:pt x="25400" y="6350000"/>
                  </a:lnTo>
                  <a:close/>
                </a:path>
              </a:pathLst>
            </a:custGeom>
            <a:solidFill>
              <a:srgbClr val="2A1E50"/>
            </a:solidFill>
          </p:spPr>
        </p:sp>
      </p:grpSp>
      <p:grpSp>
        <p:nvGrpSpPr>
          <p:cNvPr name="Group 17" id="17"/>
          <p:cNvGrpSpPr/>
          <p:nvPr/>
        </p:nvGrpSpPr>
        <p:grpSpPr>
          <a:xfrm rot="0">
            <a:off x="1562480" y="560451"/>
            <a:ext cx="1109724" cy="1109724"/>
            <a:chOff x="0" y="0"/>
            <a:chExt cx="812800" cy="812800"/>
          </a:xfrm>
        </p:grpSpPr>
        <p:sp>
          <p:nvSpPr>
            <p:cNvPr name="Freeform 18" id="1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solidFill>
            <a:ln w="38100" cap="sq">
              <a:solidFill>
                <a:srgbClr val="FFFFFF"/>
              </a:solidFill>
              <a:prstDash val="solid"/>
              <a:miter/>
            </a:ln>
          </p:spPr>
        </p:sp>
        <p:sp>
          <p:nvSpPr>
            <p:cNvPr name="TextBox 19" id="19"/>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20" id="20"/>
          <p:cNvSpPr txBox="true"/>
          <p:nvPr/>
        </p:nvSpPr>
        <p:spPr>
          <a:xfrm rot="0">
            <a:off x="1843293" y="907503"/>
            <a:ext cx="548100" cy="413385"/>
          </a:xfrm>
          <a:prstGeom prst="rect">
            <a:avLst/>
          </a:prstGeom>
        </p:spPr>
        <p:txBody>
          <a:bodyPr anchor="t" rtlCol="false" tIns="0" lIns="0" bIns="0" rIns="0">
            <a:spAutoFit/>
          </a:bodyPr>
          <a:lstStyle/>
          <a:p>
            <a:pPr algn="ctr" marL="0" indent="0" lvl="0">
              <a:lnSpc>
                <a:spcPts val="2789"/>
              </a:lnSpc>
            </a:pPr>
            <a:r>
              <a:rPr lang="en-US" sz="3099" spc="-30">
                <a:solidFill>
                  <a:srgbClr val="FFFFFF"/>
                </a:solidFill>
                <a:latin typeface="Poppins"/>
              </a:rPr>
              <a:t>2</a:t>
            </a:r>
          </a:p>
        </p:txBody>
      </p:sp>
      <p:sp>
        <p:nvSpPr>
          <p:cNvPr name="TextBox 21" id="21"/>
          <p:cNvSpPr txBox="true"/>
          <p:nvPr/>
        </p:nvSpPr>
        <p:spPr>
          <a:xfrm rot="0">
            <a:off x="1409885" y="1807402"/>
            <a:ext cx="11231471" cy="4977435"/>
          </a:xfrm>
          <a:prstGeom prst="rect">
            <a:avLst/>
          </a:prstGeom>
        </p:spPr>
        <p:txBody>
          <a:bodyPr anchor="t" rtlCol="false" tIns="0" lIns="0" bIns="0" rIns="0">
            <a:spAutoFit/>
          </a:bodyPr>
          <a:lstStyle/>
          <a:p>
            <a:pPr algn="just">
              <a:lnSpc>
                <a:spcPts val="3944"/>
              </a:lnSpc>
            </a:pPr>
            <a:r>
              <a:rPr lang="en-US" sz="3259">
                <a:solidFill>
                  <a:srgbClr val="FFFFFF"/>
                </a:solidFill>
                <a:latin typeface="Poppins"/>
              </a:rPr>
              <a:t>“Ici, je sais que ce sera une </a:t>
            </a:r>
            <a:r>
              <a:rPr lang="en-US" sz="3259">
                <a:solidFill>
                  <a:srgbClr val="FFFFFF"/>
                </a:solidFill>
                <a:latin typeface="Poppins Bold"/>
              </a:rPr>
              <a:t>passe assez longue</a:t>
            </a:r>
            <a:r>
              <a:rPr lang="en-US" sz="3259">
                <a:solidFill>
                  <a:srgbClr val="FFFFFF"/>
                </a:solidFill>
                <a:latin typeface="Poppins"/>
              </a:rPr>
              <a:t> vu que c'est récent. C'est un grave accident qui a eu. Je sais que ça va prendre un long moment avant qu'ils pourront stopper le suivi. Ca c’est sûr, ça. C’est un suivi qui va rester</a:t>
            </a:r>
            <a:r>
              <a:rPr lang="en-US" sz="3259">
                <a:solidFill>
                  <a:srgbClr val="FFFFFF"/>
                </a:solidFill>
                <a:latin typeface="Poppins Bold"/>
              </a:rPr>
              <a:t> actif et régulier</a:t>
            </a:r>
            <a:r>
              <a:rPr lang="en-US" sz="3259">
                <a:solidFill>
                  <a:srgbClr val="FFFFFF"/>
                </a:solidFill>
                <a:latin typeface="Poppins"/>
              </a:rPr>
              <a:t> [...] Ça leur donnerait un </a:t>
            </a:r>
            <a:r>
              <a:rPr lang="en-US" sz="3259">
                <a:solidFill>
                  <a:srgbClr val="FFFFFF"/>
                </a:solidFill>
                <a:latin typeface="Poppins Bold"/>
              </a:rPr>
              <a:t>espace où ils peuvent s'exprimer</a:t>
            </a:r>
            <a:r>
              <a:rPr lang="en-US" sz="3259">
                <a:solidFill>
                  <a:srgbClr val="FFFFFF"/>
                </a:solidFill>
                <a:latin typeface="Poppins"/>
              </a:rPr>
              <a:t> et voir un peu comment ils évoluent dans la fratrie aussi, avec ce qui s'est passé. Là, on est occupé à faire comme si de rien, mais à un moment donné ça risque de faire boomerang et d'impacter toute la famille”. </a:t>
            </a:r>
          </a:p>
        </p:txBody>
      </p:sp>
      <p:grpSp>
        <p:nvGrpSpPr>
          <p:cNvPr name="Group 22" id="22"/>
          <p:cNvGrpSpPr>
            <a:grpSpLocks noChangeAspect="true"/>
          </p:cNvGrpSpPr>
          <p:nvPr/>
        </p:nvGrpSpPr>
        <p:grpSpPr>
          <a:xfrm rot="0">
            <a:off x="13345125" y="1320887"/>
            <a:ext cx="4439725" cy="4876897"/>
            <a:chOff x="0" y="0"/>
            <a:chExt cx="5803900" cy="6375400"/>
          </a:xfrm>
        </p:grpSpPr>
        <p:sp>
          <p:nvSpPr>
            <p:cNvPr name="Freeform 23" id="23"/>
            <p:cNvSpPr/>
            <p:nvPr/>
          </p:nvSpPr>
          <p:spPr>
            <a:xfrm flipH="false" flipV="false" rot="0">
              <a:off x="12700" y="12700"/>
              <a:ext cx="5778500" cy="6350000"/>
            </a:xfrm>
            <a:custGeom>
              <a:avLst/>
              <a:gdLst/>
              <a:ahLst/>
              <a:cxnLst/>
              <a:rect r="r" b="b" t="t" l="l"/>
              <a:pathLst>
                <a:path h="6350000" w="5778500">
                  <a:moveTo>
                    <a:pt x="2889250" y="0"/>
                  </a:moveTo>
                  <a:cubicBezTo>
                    <a:pt x="1258570" y="0"/>
                    <a:pt x="0" y="1144270"/>
                    <a:pt x="0" y="2917190"/>
                  </a:cubicBezTo>
                  <a:cubicBezTo>
                    <a:pt x="0" y="4175760"/>
                    <a:pt x="0" y="6350000"/>
                    <a:pt x="0" y="6350000"/>
                  </a:cubicBezTo>
                  <a:lnTo>
                    <a:pt x="2889250" y="6350000"/>
                  </a:lnTo>
                  <a:lnTo>
                    <a:pt x="5778500" y="6350000"/>
                  </a:lnTo>
                  <a:cubicBezTo>
                    <a:pt x="5778500" y="6350000"/>
                    <a:pt x="5778500" y="4175760"/>
                    <a:pt x="5778500" y="2917190"/>
                  </a:cubicBezTo>
                  <a:cubicBezTo>
                    <a:pt x="5778500" y="1144270"/>
                    <a:pt x="4519930" y="0"/>
                    <a:pt x="2889250" y="0"/>
                  </a:cubicBezTo>
                  <a:close/>
                </a:path>
              </a:pathLst>
            </a:custGeom>
            <a:blipFill>
              <a:blip r:embed="rId7"/>
              <a:stretch>
                <a:fillRect l="-4945" t="0" r="-4945" b="0"/>
              </a:stretch>
            </a:blipFill>
          </p:spPr>
        </p:sp>
        <p:sp>
          <p:nvSpPr>
            <p:cNvPr name="Freeform 24" id="24"/>
            <p:cNvSpPr/>
            <p:nvPr/>
          </p:nvSpPr>
          <p:spPr>
            <a:xfrm flipH="false" flipV="false" rot="0">
              <a:off x="0" y="0"/>
              <a:ext cx="5803900" cy="6375400"/>
            </a:xfrm>
            <a:custGeom>
              <a:avLst/>
              <a:gdLst/>
              <a:ahLst/>
              <a:cxnLst/>
              <a:rect r="r" b="b" t="t" l="l"/>
              <a:pathLst>
                <a:path h="6375400" w="5803900">
                  <a:moveTo>
                    <a:pt x="5803900" y="6375400"/>
                  </a:moveTo>
                  <a:lnTo>
                    <a:pt x="0" y="6375400"/>
                  </a:lnTo>
                  <a:lnTo>
                    <a:pt x="0" y="2929890"/>
                  </a:lnTo>
                  <a:cubicBezTo>
                    <a:pt x="0" y="2495550"/>
                    <a:pt x="74930" y="2089150"/>
                    <a:pt x="223520" y="1720850"/>
                  </a:cubicBezTo>
                  <a:cubicBezTo>
                    <a:pt x="365760" y="1367790"/>
                    <a:pt x="571500" y="1056640"/>
                    <a:pt x="836930" y="797560"/>
                  </a:cubicBezTo>
                  <a:cubicBezTo>
                    <a:pt x="1361440" y="283210"/>
                    <a:pt x="2095500" y="0"/>
                    <a:pt x="2901950" y="0"/>
                  </a:cubicBezTo>
                  <a:cubicBezTo>
                    <a:pt x="3708400" y="0"/>
                    <a:pt x="4441190" y="283210"/>
                    <a:pt x="4966970" y="797560"/>
                  </a:cubicBezTo>
                  <a:cubicBezTo>
                    <a:pt x="5232400" y="1056640"/>
                    <a:pt x="5438140" y="1367790"/>
                    <a:pt x="5580380" y="1722120"/>
                  </a:cubicBezTo>
                  <a:cubicBezTo>
                    <a:pt x="5728970" y="2090420"/>
                    <a:pt x="5803900" y="2496820"/>
                    <a:pt x="5803900" y="2931160"/>
                  </a:cubicBezTo>
                  <a:lnTo>
                    <a:pt x="5803900" y="6375400"/>
                  </a:lnTo>
                  <a:close/>
                  <a:moveTo>
                    <a:pt x="25400" y="6350000"/>
                  </a:moveTo>
                  <a:lnTo>
                    <a:pt x="5778500" y="6350000"/>
                  </a:lnTo>
                  <a:lnTo>
                    <a:pt x="5778500" y="2929890"/>
                  </a:lnTo>
                  <a:cubicBezTo>
                    <a:pt x="5778500" y="2499360"/>
                    <a:pt x="5703570" y="2095500"/>
                    <a:pt x="5557520" y="1731010"/>
                  </a:cubicBezTo>
                  <a:cubicBezTo>
                    <a:pt x="5416550" y="1380490"/>
                    <a:pt x="5212080" y="1073150"/>
                    <a:pt x="4949190" y="815340"/>
                  </a:cubicBezTo>
                  <a:cubicBezTo>
                    <a:pt x="4428490" y="306070"/>
                    <a:pt x="3700780" y="25400"/>
                    <a:pt x="2901950" y="25400"/>
                  </a:cubicBezTo>
                  <a:cubicBezTo>
                    <a:pt x="2103120" y="25400"/>
                    <a:pt x="1375410" y="306070"/>
                    <a:pt x="854710" y="815340"/>
                  </a:cubicBezTo>
                  <a:cubicBezTo>
                    <a:pt x="591820" y="1071880"/>
                    <a:pt x="387350" y="1380490"/>
                    <a:pt x="246380" y="1731010"/>
                  </a:cubicBezTo>
                  <a:cubicBezTo>
                    <a:pt x="100330" y="2095500"/>
                    <a:pt x="25400" y="2499360"/>
                    <a:pt x="25400" y="2929890"/>
                  </a:cubicBezTo>
                  <a:lnTo>
                    <a:pt x="25400" y="6350000"/>
                  </a:lnTo>
                  <a:close/>
                </a:path>
              </a:pathLst>
            </a:custGeom>
            <a:solidFill>
              <a:srgbClr val="2A1E50"/>
            </a:solidFill>
          </p:spPr>
        </p:sp>
      </p:grpSp>
      <p:grpSp>
        <p:nvGrpSpPr>
          <p:cNvPr name="Group 25" id="25"/>
          <p:cNvGrpSpPr/>
          <p:nvPr/>
        </p:nvGrpSpPr>
        <p:grpSpPr>
          <a:xfrm rot="0">
            <a:off x="14158422" y="5606268"/>
            <a:ext cx="2812442" cy="1314367"/>
            <a:chOff x="0" y="0"/>
            <a:chExt cx="4149634" cy="1939290"/>
          </a:xfrm>
        </p:grpSpPr>
        <p:sp>
          <p:nvSpPr>
            <p:cNvPr name="Freeform 26" id="26"/>
            <p:cNvSpPr/>
            <p:nvPr/>
          </p:nvSpPr>
          <p:spPr>
            <a:xfrm flipH="false" flipV="false" rot="0">
              <a:off x="12700" y="12700"/>
              <a:ext cx="4124234" cy="1913890"/>
            </a:xfrm>
            <a:custGeom>
              <a:avLst/>
              <a:gdLst/>
              <a:ahLst/>
              <a:cxnLst/>
              <a:rect r="r" b="b" t="t" l="l"/>
              <a:pathLst>
                <a:path h="1913890" w="4124234">
                  <a:moveTo>
                    <a:pt x="3167289" y="1913890"/>
                  </a:moveTo>
                  <a:lnTo>
                    <a:pt x="956945" y="1913890"/>
                  </a:lnTo>
                  <a:cubicBezTo>
                    <a:pt x="428371" y="1913890"/>
                    <a:pt x="0" y="1485392"/>
                    <a:pt x="0" y="956945"/>
                  </a:cubicBezTo>
                  <a:cubicBezTo>
                    <a:pt x="0" y="428371"/>
                    <a:pt x="428371" y="0"/>
                    <a:pt x="956945" y="0"/>
                  </a:cubicBezTo>
                  <a:lnTo>
                    <a:pt x="3167289" y="0"/>
                  </a:lnTo>
                  <a:cubicBezTo>
                    <a:pt x="3695736" y="0"/>
                    <a:pt x="4124234" y="428371"/>
                    <a:pt x="4124234" y="956945"/>
                  </a:cubicBezTo>
                  <a:cubicBezTo>
                    <a:pt x="4124234" y="1485392"/>
                    <a:pt x="3695736" y="1913890"/>
                    <a:pt x="3167289" y="1913890"/>
                  </a:cubicBezTo>
                  <a:close/>
                </a:path>
              </a:pathLst>
            </a:custGeom>
            <a:solidFill>
              <a:srgbClr val="2A1E50"/>
            </a:solidFill>
          </p:spPr>
        </p:sp>
        <p:sp>
          <p:nvSpPr>
            <p:cNvPr name="Freeform 27" id="27"/>
            <p:cNvSpPr/>
            <p:nvPr/>
          </p:nvSpPr>
          <p:spPr>
            <a:xfrm flipH="false" flipV="false" rot="0">
              <a:off x="0" y="0"/>
              <a:ext cx="4149634" cy="1939290"/>
            </a:xfrm>
            <a:custGeom>
              <a:avLst/>
              <a:gdLst/>
              <a:ahLst/>
              <a:cxnLst/>
              <a:rect r="r" b="b" t="t" l="l"/>
              <a:pathLst>
                <a:path h="1939290" w="4149634">
                  <a:moveTo>
                    <a:pt x="3179989" y="0"/>
                  </a:moveTo>
                  <a:lnTo>
                    <a:pt x="969645" y="0"/>
                  </a:lnTo>
                  <a:cubicBezTo>
                    <a:pt x="434975" y="0"/>
                    <a:pt x="0" y="434975"/>
                    <a:pt x="0" y="969645"/>
                  </a:cubicBezTo>
                  <a:cubicBezTo>
                    <a:pt x="0" y="1504315"/>
                    <a:pt x="434975" y="1939290"/>
                    <a:pt x="969645" y="1939290"/>
                  </a:cubicBezTo>
                  <a:lnTo>
                    <a:pt x="3179989" y="1939290"/>
                  </a:lnTo>
                  <a:cubicBezTo>
                    <a:pt x="3714659" y="1939290"/>
                    <a:pt x="4149634" y="1504315"/>
                    <a:pt x="4149634" y="969645"/>
                  </a:cubicBezTo>
                  <a:cubicBezTo>
                    <a:pt x="4149634" y="434975"/>
                    <a:pt x="3714659" y="0"/>
                    <a:pt x="3179989" y="0"/>
                  </a:cubicBezTo>
                  <a:close/>
                  <a:moveTo>
                    <a:pt x="3179989" y="1913890"/>
                  </a:moveTo>
                  <a:lnTo>
                    <a:pt x="969645" y="1913890"/>
                  </a:lnTo>
                  <a:cubicBezTo>
                    <a:pt x="448945" y="1913890"/>
                    <a:pt x="25400" y="1490345"/>
                    <a:pt x="25400" y="969645"/>
                  </a:cubicBezTo>
                  <a:cubicBezTo>
                    <a:pt x="25400" y="448945"/>
                    <a:pt x="448945" y="25400"/>
                    <a:pt x="969645" y="25400"/>
                  </a:cubicBezTo>
                  <a:lnTo>
                    <a:pt x="3179989" y="25400"/>
                  </a:lnTo>
                  <a:cubicBezTo>
                    <a:pt x="3700689" y="25400"/>
                    <a:pt x="4124234" y="448945"/>
                    <a:pt x="4124234" y="969645"/>
                  </a:cubicBezTo>
                  <a:cubicBezTo>
                    <a:pt x="4124234" y="1490345"/>
                    <a:pt x="3700689" y="1913890"/>
                    <a:pt x="3179989" y="1913890"/>
                  </a:cubicBezTo>
                  <a:close/>
                </a:path>
              </a:pathLst>
            </a:custGeom>
            <a:solidFill>
              <a:srgbClr val="2A1E50"/>
            </a:solidFill>
          </p:spPr>
        </p:sp>
      </p:grpSp>
      <p:sp>
        <p:nvSpPr>
          <p:cNvPr name="TextBox 28" id="28"/>
          <p:cNvSpPr txBox="true"/>
          <p:nvPr/>
        </p:nvSpPr>
        <p:spPr>
          <a:xfrm rot="0">
            <a:off x="14575816" y="6055387"/>
            <a:ext cx="1977654" cy="454227"/>
          </a:xfrm>
          <a:prstGeom prst="rect">
            <a:avLst/>
          </a:prstGeom>
        </p:spPr>
        <p:txBody>
          <a:bodyPr anchor="t" rtlCol="false" tIns="0" lIns="0" bIns="0" rIns="0">
            <a:spAutoFit/>
          </a:bodyPr>
          <a:lstStyle/>
          <a:p>
            <a:pPr algn="ctr">
              <a:lnSpc>
                <a:spcPts val="3254"/>
              </a:lnSpc>
            </a:pPr>
            <a:r>
              <a:rPr lang="en-US" sz="3254" spc="-32">
                <a:solidFill>
                  <a:srgbClr val="FFFFFF"/>
                </a:solidFill>
                <a:latin typeface="Poppins Bold"/>
              </a:rPr>
              <a:t>Yasmina</a:t>
            </a:r>
          </a:p>
        </p:txBody>
      </p:sp>
      <p:grpSp>
        <p:nvGrpSpPr>
          <p:cNvPr name="Group 29" id="29"/>
          <p:cNvGrpSpPr/>
          <p:nvPr/>
        </p:nvGrpSpPr>
        <p:grpSpPr>
          <a:xfrm rot="0">
            <a:off x="1562480" y="7672717"/>
            <a:ext cx="1109724" cy="1109724"/>
            <a:chOff x="0" y="0"/>
            <a:chExt cx="812800" cy="812800"/>
          </a:xfrm>
        </p:grpSpPr>
        <p:sp>
          <p:nvSpPr>
            <p:cNvPr name="Freeform 30" id="3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31" id="31"/>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32" id="32"/>
          <p:cNvSpPr txBox="true"/>
          <p:nvPr/>
        </p:nvSpPr>
        <p:spPr>
          <a:xfrm rot="0">
            <a:off x="1843293" y="8019769"/>
            <a:ext cx="548100" cy="413385"/>
          </a:xfrm>
          <a:prstGeom prst="rect">
            <a:avLst/>
          </a:prstGeom>
        </p:spPr>
        <p:txBody>
          <a:bodyPr anchor="t" rtlCol="false" tIns="0" lIns="0" bIns="0" rIns="0">
            <a:spAutoFit/>
          </a:bodyPr>
          <a:lstStyle/>
          <a:p>
            <a:pPr algn="ctr" marL="0" indent="0" lvl="0">
              <a:lnSpc>
                <a:spcPts val="2789"/>
              </a:lnSpc>
            </a:pPr>
            <a:r>
              <a:rPr lang="en-US" sz="3099" spc="-30">
                <a:solidFill>
                  <a:srgbClr val="FFFFFF"/>
                </a:solidFill>
                <a:latin typeface="Poppins"/>
              </a:rPr>
              <a:t>1</a:t>
            </a:r>
          </a:p>
        </p:txBody>
      </p:sp>
      <p:sp>
        <p:nvSpPr>
          <p:cNvPr name="TextBox 33" id="33"/>
          <p:cNvSpPr txBox="true"/>
          <p:nvPr/>
        </p:nvSpPr>
        <p:spPr>
          <a:xfrm rot="0">
            <a:off x="2806929" y="7383216"/>
            <a:ext cx="4218691" cy="1660152"/>
          </a:xfrm>
          <a:prstGeom prst="rect">
            <a:avLst/>
          </a:prstGeom>
        </p:spPr>
        <p:txBody>
          <a:bodyPr anchor="t" rtlCol="false" tIns="0" lIns="0" bIns="0" rIns="0">
            <a:spAutoFit/>
          </a:bodyPr>
          <a:lstStyle/>
          <a:p>
            <a:pPr algn="just">
              <a:lnSpc>
                <a:spcPts val="3229"/>
              </a:lnSpc>
            </a:pPr>
            <a:r>
              <a:rPr lang="en-US" sz="2646" spc="-10">
                <a:solidFill>
                  <a:srgbClr val="FFFFFF"/>
                </a:solidFill>
                <a:latin typeface="Poppins"/>
              </a:rPr>
              <a:t>Fréquentation passée</a:t>
            </a:r>
          </a:p>
          <a:p>
            <a:pPr algn="just">
              <a:lnSpc>
                <a:spcPts val="3229"/>
              </a:lnSpc>
            </a:pPr>
            <a:r>
              <a:rPr lang="en-US" sz="2646" spc="-10">
                <a:solidFill>
                  <a:srgbClr val="FFFFFF"/>
                </a:solidFill>
                <a:latin typeface="Poppins"/>
              </a:rPr>
              <a:t>Tarif et administatif</a:t>
            </a:r>
          </a:p>
          <a:p>
            <a:pPr>
              <a:lnSpc>
                <a:spcPts val="3229"/>
              </a:lnSpc>
            </a:pPr>
            <a:r>
              <a:rPr lang="en-US" sz="2646" spc="-10">
                <a:solidFill>
                  <a:srgbClr val="FFFFFF"/>
                </a:solidFill>
                <a:latin typeface="Poppins"/>
              </a:rPr>
              <a:t>Sentiment d’urgence élevé</a:t>
            </a:r>
            <a:r>
              <a:rPr lang="en-US" sz="2646" spc="-10">
                <a:solidFill>
                  <a:srgbClr val="FFFFFF"/>
                </a:solidFill>
                <a:latin typeface="Poppins Italics"/>
              </a:rPr>
              <a:t> - pression du SAJ</a:t>
            </a:r>
          </a:p>
        </p:txBody>
      </p:sp>
    </p:spTree>
  </p:cSld>
  <p:clrMapOvr>
    <a:masterClrMapping/>
  </p:clrMapOvr>
</p:sld>
</file>

<file path=ppt/slides/slide25.xml><?xml version="1.0" encoding="utf-8"?>
<p:sld xmlns:p="http://schemas.openxmlformats.org/presentationml/2006/main" xmlns:a="http://schemas.openxmlformats.org/drawingml/2006/main" xmlns:r="http://schemas.openxmlformats.org/officeDocument/2006/relationships">
  <p:cSld>
    <p:bg>
      <p:bgPr>
        <a:solidFill>
          <a:srgbClr val="B1D4E0"/>
        </a:solidFill>
      </p:bgPr>
    </p:bg>
    <p:spTree>
      <p:nvGrpSpPr>
        <p:cNvPr id="1" name=""/>
        <p:cNvGrpSpPr/>
        <p:nvPr/>
      </p:nvGrpSpPr>
      <p:grpSpPr>
        <a:xfrm>
          <a:off x="0" y="0"/>
          <a:ext cx="0" cy="0"/>
          <a:chOff x="0" y="0"/>
          <a:chExt cx="0" cy="0"/>
        </a:xfrm>
      </p:grpSpPr>
      <p:sp>
        <p:nvSpPr>
          <p:cNvPr name="Freeform 2" id="2"/>
          <p:cNvSpPr/>
          <p:nvPr/>
        </p:nvSpPr>
        <p:spPr>
          <a:xfrm flipH="true" flipV="false" rot="0">
            <a:off x="-1586925" y="6804899"/>
            <a:ext cx="4214413" cy="4114800"/>
          </a:xfrm>
          <a:custGeom>
            <a:avLst/>
            <a:gdLst/>
            <a:ahLst/>
            <a:cxnLst/>
            <a:rect r="r" b="b" t="t" l="l"/>
            <a:pathLst>
              <a:path h="4114800" w="4214413">
                <a:moveTo>
                  <a:pt x="4214413" y="0"/>
                </a:moveTo>
                <a:lnTo>
                  <a:pt x="0" y="0"/>
                </a:lnTo>
                <a:lnTo>
                  <a:pt x="0" y="4114800"/>
                </a:lnTo>
                <a:lnTo>
                  <a:pt x="4214413" y="4114800"/>
                </a:lnTo>
                <a:lnTo>
                  <a:pt x="4214413"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3" id="3"/>
          <p:cNvGrpSpPr/>
          <p:nvPr/>
        </p:nvGrpSpPr>
        <p:grpSpPr>
          <a:xfrm rot="0">
            <a:off x="1028700" y="7196859"/>
            <a:ext cx="16230600" cy="2061441"/>
            <a:chOff x="0" y="0"/>
            <a:chExt cx="4274726" cy="542931"/>
          </a:xfrm>
        </p:grpSpPr>
        <p:sp>
          <p:nvSpPr>
            <p:cNvPr name="Freeform 4" id="4"/>
            <p:cNvSpPr/>
            <p:nvPr/>
          </p:nvSpPr>
          <p:spPr>
            <a:xfrm flipH="false" flipV="false" rot="0">
              <a:off x="0" y="0"/>
              <a:ext cx="4274726" cy="542931"/>
            </a:xfrm>
            <a:custGeom>
              <a:avLst/>
              <a:gdLst/>
              <a:ahLst/>
              <a:cxnLst/>
              <a:rect r="r" b="b" t="t" l="l"/>
              <a:pathLst>
                <a:path h="542931" w="4274726">
                  <a:moveTo>
                    <a:pt x="24327" y="0"/>
                  </a:moveTo>
                  <a:lnTo>
                    <a:pt x="4250399" y="0"/>
                  </a:lnTo>
                  <a:cubicBezTo>
                    <a:pt x="4263834" y="0"/>
                    <a:pt x="4274726" y="10891"/>
                    <a:pt x="4274726" y="24327"/>
                  </a:cubicBezTo>
                  <a:lnTo>
                    <a:pt x="4274726" y="518604"/>
                  </a:lnTo>
                  <a:cubicBezTo>
                    <a:pt x="4274726" y="532039"/>
                    <a:pt x="4263834" y="542931"/>
                    <a:pt x="4250399" y="542931"/>
                  </a:cubicBezTo>
                  <a:lnTo>
                    <a:pt x="24327" y="542931"/>
                  </a:lnTo>
                  <a:cubicBezTo>
                    <a:pt x="10891" y="542931"/>
                    <a:pt x="0" y="532039"/>
                    <a:pt x="0" y="518604"/>
                  </a:cubicBezTo>
                  <a:lnTo>
                    <a:pt x="0" y="24327"/>
                  </a:lnTo>
                  <a:cubicBezTo>
                    <a:pt x="0" y="10891"/>
                    <a:pt x="10891" y="0"/>
                    <a:pt x="24327" y="0"/>
                  </a:cubicBezTo>
                  <a:close/>
                </a:path>
              </a:pathLst>
            </a:custGeom>
            <a:solidFill>
              <a:srgbClr val="2A1E50"/>
            </a:solidFill>
          </p:spPr>
        </p:sp>
        <p:sp>
          <p:nvSpPr>
            <p:cNvPr name="TextBox 5" id="5"/>
            <p:cNvSpPr txBox="true"/>
            <p:nvPr/>
          </p:nvSpPr>
          <p:spPr>
            <a:xfrm>
              <a:off x="0" y="-38100"/>
              <a:ext cx="812800" cy="850900"/>
            </a:xfrm>
            <a:prstGeom prst="rect">
              <a:avLst/>
            </a:prstGeom>
          </p:spPr>
          <p:txBody>
            <a:bodyPr anchor="ctr" rtlCol="false" tIns="50800" lIns="50800" bIns="50800" rIns="50800"/>
            <a:lstStyle/>
            <a:p>
              <a:pPr algn="ctr">
                <a:lnSpc>
                  <a:spcPts val="2659"/>
                </a:lnSpc>
                <a:spcBef>
                  <a:spcPct val="0"/>
                </a:spcBef>
              </a:pPr>
            </a:p>
          </p:txBody>
        </p:sp>
      </p:grpSp>
      <p:grpSp>
        <p:nvGrpSpPr>
          <p:cNvPr name="Group 6" id="6"/>
          <p:cNvGrpSpPr/>
          <p:nvPr/>
        </p:nvGrpSpPr>
        <p:grpSpPr>
          <a:xfrm rot="0">
            <a:off x="1028700" y="1028700"/>
            <a:ext cx="11993840" cy="5891934"/>
            <a:chOff x="0" y="0"/>
            <a:chExt cx="3158871" cy="1551785"/>
          </a:xfrm>
        </p:grpSpPr>
        <p:sp>
          <p:nvSpPr>
            <p:cNvPr name="Freeform 7" id="7"/>
            <p:cNvSpPr/>
            <p:nvPr/>
          </p:nvSpPr>
          <p:spPr>
            <a:xfrm flipH="false" flipV="false" rot="0">
              <a:off x="0" y="0"/>
              <a:ext cx="3158871" cy="1551785"/>
            </a:xfrm>
            <a:custGeom>
              <a:avLst/>
              <a:gdLst/>
              <a:ahLst/>
              <a:cxnLst/>
              <a:rect r="r" b="b" t="t" l="l"/>
              <a:pathLst>
                <a:path h="1551785" w="3158871">
                  <a:moveTo>
                    <a:pt x="32920" y="0"/>
                  </a:moveTo>
                  <a:lnTo>
                    <a:pt x="3125951" y="0"/>
                  </a:lnTo>
                  <a:cubicBezTo>
                    <a:pt x="3134682" y="0"/>
                    <a:pt x="3143056" y="3468"/>
                    <a:pt x="3149229" y="9642"/>
                  </a:cubicBezTo>
                  <a:cubicBezTo>
                    <a:pt x="3155403" y="15816"/>
                    <a:pt x="3158871" y="24189"/>
                    <a:pt x="3158871" y="32920"/>
                  </a:cubicBezTo>
                  <a:lnTo>
                    <a:pt x="3158871" y="1518865"/>
                  </a:lnTo>
                  <a:cubicBezTo>
                    <a:pt x="3158871" y="1537046"/>
                    <a:pt x="3144133" y="1551785"/>
                    <a:pt x="3125951" y="1551785"/>
                  </a:cubicBezTo>
                  <a:lnTo>
                    <a:pt x="32920" y="1551785"/>
                  </a:lnTo>
                  <a:cubicBezTo>
                    <a:pt x="14739" y="1551785"/>
                    <a:pt x="0" y="1537046"/>
                    <a:pt x="0" y="1518865"/>
                  </a:cubicBezTo>
                  <a:lnTo>
                    <a:pt x="0" y="32920"/>
                  </a:lnTo>
                  <a:cubicBezTo>
                    <a:pt x="0" y="14739"/>
                    <a:pt x="14739" y="0"/>
                    <a:pt x="32920" y="0"/>
                  </a:cubicBezTo>
                  <a:close/>
                </a:path>
              </a:pathLst>
            </a:custGeom>
            <a:solidFill>
              <a:srgbClr val="2A1E50"/>
            </a:solidFill>
          </p:spPr>
        </p:sp>
        <p:sp>
          <p:nvSpPr>
            <p:cNvPr name="TextBox 8" id="8"/>
            <p:cNvSpPr txBox="true"/>
            <p:nvPr/>
          </p:nvSpPr>
          <p:spPr>
            <a:xfrm>
              <a:off x="0" y="-38100"/>
              <a:ext cx="812800" cy="850900"/>
            </a:xfrm>
            <a:prstGeom prst="rect">
              <a:avLst/>
            </a:prstGeom>
          </p:spPr>
          <p:txBody>
            <a:bodyPr anchor="ctr" rtlCol="false" tIns="50800" lIns="50800" bIns="50800" rIns="50800"/>
            <a:lstStyle/>
            <a:p>
              <a:pPr algn="ctr">
                <a:lnSpc>
                  <a:spcPts val="2659"/>
                </a:lnSpc>
                <a:spcBef>
                  <a:spcPct val="0"/>
                </a:spcBef>
              </a:pPr>
            </a:p>
          </p:txBody>
        </p:sp>
      </p:grpSp>
      <p:sp>
        <p:nvSpPr>
          <p:cNvPr name="Freeform 9" id="9"/>
          <p:cNvSpPr/>
          <p:nvPr/>
        </p:nvSpPr>
        <p:spPr>
          <a:xfrm flipH="false" flipV="false" rot="1069944">
            <a:off x="14151115" y="111062"/>
            <a:ext cx="4103258" cy="1835275"/>
          </a:xfrm>
          <a:custGeom>
            <a:avLst/>
            <a:gdLst/>
            <a:ahLst/>
            <a:cxnLst/>
            <a:rect r="r" b="b" t="t" l="l"/>
            <a:pathLst>
              <a:path h="1835275" w="4103258">
                <a:moveTo>
                  <a:pt x="0" y="0"/>
                </a:moveTo>
                <a:lnTo>
                  <a:pt x="4103258" y="0"/>
                </a:lnTo>
                <a:lnTo>
                  <a:pt x="4103258" y="1835276"/>
                </a:lnTo>
                <a:lnTo>
                  <a:pt x="0" y="1835276"/>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nvGrpSpPr>
          <p:cNvPr name="Group 10" id="10"/>
          <p:cNvGrpSpPr/>
          <p:nvPr/>
        </p:nvGrpSpPr>
        <p:grpSpPr>
          <a:xfrm rot="0">
            <a:off x="1433730" y="463331"/>
            <a:ext cx="8932758" cy="1303966"/>
            <a:chOff x="0" y="0"/>
            <a:chExt cx="15320260" cy="2236386"/>
          </a:xfrm>
        </p:grpSpPr>
        <p:sp>
          <p:nvSpPr>
            <p:cNvPr name="Freeform 11" id="11"/>
            <p:cNvSpPr/>
            <p:nvPr/>
          </p:nvSpPr>
          <p:spPr>
            <a:xfrm flipH="false" flipV="false" rot="0">
              <a:off x="12700" y="12700"/>
              <a:ext cx="15294860" cy="2210986"/>
            </a:xfrm>
            <a:custGeom>
              <a:avLst/>
              <a:gdLst/>
              <a:ahLst/>
              <a:cxnLst/>
              <a:rect r="r" b="b" t="t" l="l"/>
              <a:pathLst>
                <a:path h="2210986" w="15294860">
                  <a:moveTo>
                    <a:pt x="14337914" y="2210986"/>
                  </a:moveTo>
                  <a:lnTo>
                    <a:pt x="956945" y="2210986"/>
                  </a:lnTo>
                  <a:cubicBezTo>
                    <a:pt x="428371" y="2210986"/>
                    <a:pt x="0" y="1782488"/>
                    <a:pt x="0" y="1105493"/>
                  </a:cubicBezTo>
                  <a:cubicBezTo>
                    <a:pt x="0" y="428371"/>
                    <a:pt x="428371" y="0"/>
                    <a:pt x="956945" y="0"/>
                  </a:cubicBezTo>
                  <a:lnTo>
                    <a:pt x="14337914" y="0"/>
                  </a:lnTo>
                  <a:cubicBezTo>
                    <a:pt x="14866361" y="0"/>
                    <a:pt x="15294860" y="428371"/>
                    <a:pt x="15294860" y="1105493"/>
                  </a:cubicBezTo>
                  <a:cubicBezTo>
                    <a:pt x="15294860" y="1782488"/>
                    <a:pt x="14866362" y="2210986"/>
                    <a:pt x="14337914" y="2210986"/>
                  </a:cubicBezTo>
                  <a:close/>
                </a:path>
              </a:pathLst>
            </a:custGeom>
            <a:solidFill>
              <a:srgbClr val="FFFFFF"/>
            </a:solidFill>
          </p:spPr>
        </p:sp>
        <p:sp>
          <p:nvSpPr>
            <p:cNvPr name="Freeform 12" id="12"/>
            <p:cNvSpPr/>
            <p:nvPr/>
          </p:nvSpPr>
          <p:spPr>
            <a:xfrm flipH="false" flipV="false" rot="0">
              <a:off x="0" y="0"/>
              <a:ext cx="15320260" cy="2236386"/>
            </a:xfrm>
            <a:custGeom>
              <a:avLst/>
              <a:gdLst/>
              <a:ahLst/>
              <a:cxnLst/>
              <a:rect r="r" b="b" t="t" l="l"/>
              <a:pathLst>
                <a:path h="2236386" w="15320260">
                  <a:moveTo>
                    <a:pt x="14350614" y="0"/>
                  </a:moveTo>
                  <a:lnTo>
                    <a:pt x="969645" y="0"/>
                  </a:lnTo>
                  <a:cubicBezTo>
                    <a:pt x="434975" y="0"/>
                    <a:pt x="0" y="434975"/>
                    <a:pt x="0" y="1118193"/>
                  </a:cubicBezTo>
                  <a:cubicBezTo>
                    <a:pt x="0" y="1801411"/>
                    <a:pt x="434975" y="2236386"/>
                    <a:pt x="969645" y="2236386"/>
                  </a:cubicBezTo>
                  <a:lnTo>
                    <a:pt x="14350614" y="2236386"/>
                  </a:lnTo>
                  <a:cubicBezTo>
                    <a:pt x="14885285" y="2236386"/>
                    <a:pt x="15320260" y="1801411"/>
                    <a:pt x="15320260" y="1118193"/>
                  </a:cubicBezTo>
                  <a:cubicBezTo>
                    <a:pt x="15320260" y="434975"/>
                    <a:pt x="14885285" y="0"/>
                    <a:pt x="14350614" y="0"/>
                  </a:cubicBezTo>
                  <a:close/>
                  <a:moveTo>
                    <a:pt x="14350614" y="2210986"/>
                  </a:moveTo>
                  <a:lnTo>
                    <a:pt x="969645" y="2210986"/>
                  </a:lnTo>
                  <a:cubicBezTo>
                    <a:pt x="448945" y="2210986"/>
                    <a:pt x="25400" y="1787441"/>
                    <a:pt x="25400" y="1118193"/>
                  </a:cubicBezTo>
                  <a:cubicBezTo>
                    <a:pt x="25400" y="448945"/>
                    <a:pt x="448945" y="25400"/>
                    <a:pt x="969645" y="25400"/>
                  </a:cubicBezTo>
                  <a:lnTo>
                    <a:pt x="14350614" y="25400"/>
                  </a:lnTo>
                  <a:cubicBezTo>
                    <a:pt x="14871314" y="25400"/>
                    <a:pt x="15294860" y="448945"/>
                    <a:pt x="15294860" y="1118193"/>
                  </a:cubicBezTo>
                  <a:cubicBezTo>
                    <a:pt x="15294860" y="1787441"/>
                    <a:pt x="14871314" y="2210986"/>
                    <a:pt x="14350614" y="2210986"/>
                  </a:cubicBezTo>
                  <a:close/>
                </a:path>
              </a:pathLst>
            </a:custGeom>
            <a:solidFill>
              <a:srgbClr val="2A1E50"/>
            </a:solidFill>
          </p:spPr>
        </p:sp>
      </p:grpSp>
      <p:sp>
        <p:nvSpPr>
          <p:cNvPr name="TextBox 13" id="13"/>
          <p:cNvSpPr txBox="true"/>
          <p:nvPr/>
        </p:nvSpPr>
        <p:spPr>
          <a:xfrm rot="0">
            <a:off x="2391392" y="850011"/>
            <a:ext cx="7975095" cy="625855"/>
          </a:xfrm>
          <a:prstGeom prst="rect">
            <a:avLst/>
          </a:prstGeom>
        </p:spPr>
        <p:txBody>
          <a:bodyPr anchor="t" rtlCol="false" tIns="0" lIns="0" bIns="0" rIns="0">
            <a:spAutoFit/>
          </a:bodyPr>
          <a:lstStyle/>
          <a:p>
            <a:pPr algn="ctr">
              <a:lnSpc>
                <a:spcPts val="4511"/>
              </a:lnSpc>
            </a:pPr>
            <a:r>
              <a:rPr lang="en-US" sz="4699">
                <a:solidFill>
                  <a:srgbClr val="DBB660"/>
                </a:solidFill>
                <a:latin typeface="Moonlight Bold"/>
              </a:rPr>
              <a:t>ATTENTES ET IMAGINAIRES DU SOIN</a:t>
            </a:r>
          </a:p>
        </p:txBody>
      </p:sp>
      <p:grpSp>
        <p:nvGrpSpPr>
          <p:cNvPr name="Group 14" id="14"/>
          <p:cNvGrpSpPr>
            <a:grpSpLocks noChangeAspect="true"/>
          </p:cNvGrpSpPr>
          <p:nvPr/>
        </p:nvGrpSpPr>
        <p:grpSpPr>
          <a:xfrm rot="0">
            <a:off x="13344435" y="1320130"/>
            <a:ext cx="4440414" cy="4877654"/>
            <a:chOff x="0" y="0"/>
            <a:chExt cx="5803900" cy="6375400"/>
          </a:xfrm>
        </p:grpSpPr>
        <p:sp>
          <p:nvSpPr>
            <p:cNvPr name="Freeform 15" id="15"/>
            <p:cNvSpPr/>
            <p:nvPr/>
          </p:nvSpPr>
          <p:spPr>
            <a:xfrm flipH="false" flipV="false" rot="0">
              <a:off x="12700" y="12700"/>
              <a:ext cx="5778500" cy="6350000"/>
            </a:xfrm>
            <a:custGeom>
              <a:avLst/>
              <a:gdLst/>
              <a:ahLst/>
              <a:cxnLst/>
              <a:rect r="r" b="b" t="t" l="l"/>
              <a:pathLst>
                <a:path h="6350000" w="5778500">
                  <a:moveTo>
                    <a:pt x="2889250" y="0"/>
                  </a:moveTo>
                  <a:cubicBezTo>
                    <a:pt x="1258570" y="0"/>
                    <a:pt x="0" y="1144270"/>
                    <a:pt x="0" y="2917190"/>
                  </a:cubicBezTo>
                  <a:cubicBezTo>
                    <a:pt x="0" y="4175760"/>
                    <a:pt x="0" y="6350000"/>
                    <a:pt x="0" y="6350000"/>
                  </a:cubicBezTo>
                  <a:lnTo>
                    <a:pt x="2889250" y="6350000"/>
                  </a:lnTo>
                  <a:lnTo>
                    <a:pt x="5778500" y="6350000"/>
                  </a:lnTo>
                  <a:cubicBezTo>
                    <a:pt x="5778500" y="6350000"/>
                    <a:pt x="5778500" y="4175760"/>
                    <a:pt x="5778500" y="2917190"/>
                  </a:cubicBezTo>
                  <a:cubicBezTo>
                    <a:pt x="5778500" y="1144270"/>
                    <a:pt x="4519930" y="0"/>
                    <a:pt x="2889250" y="0"/>
                  </a:cubicBezTo>
                  <a:close/>
                </a:path>
              </a:pathLst>
            </a:custGeom>
            <a:blipFill>
              <a:blip r:embed="rId7"/>
              <a:stretch>
                <a:fillRect l="-4945" t="0" r="-4945" b="0"/>
              </a:stretch>
            </a:blipFill>
          </p:spPr>
        </p:sp>
        <p:sp>
          <p:nvSpPr>
            <p:cNvPr name="Freeform 16" id="16"/>
            <p:cNvSpPr/>
            <p:nvPr/>
          </p:nvSpPr>
          <p:spPr>
            <a:xfrm flipH="false" flipV="false" rot="0">
              <a:off x="0" y="0"/>
              <a:ext cx="5803900" cy="6375400"/>
            </a:xfrm>
            <a:custGeom>
              <a:avLst/>
              <a:gdLst/>
              <a:ahLst/>
              <a:cxnLst/>
              <a:rect r="r" b="b" t="t" l="l"/>
              <a:pathLst>
                <a:path h="6375400" w="5803900">
                  <a:moveTo>
                    <a:pt x="5803900" y="6375400"/>
                  </a:moveTo>
                  <a:lnTo>
                    <a:pt x="0" y="6375400"/>
                  </a:lnTo>
                  <a:lnTo>
                    <a:pt x="0" y="2929890"/>
                  </a:lnTo>
                  <a:cubicBezTo>
                    <a:pt x="0" y="2495550"/>
                    <a:pt x="74930" y="2089150"/>
                    <a:pt x="223520" y="1720850"/>
                  </a:cubicBezTo>
                  <a:cubicBezTo>
                    <a:pt x="365760" y="1367790"/>
                    <a:pt x="571500" y="1056640"/>
                    <a:pt x="836930" y="797560"/>
                  </a:cubicBezTo>
                  <a:cubicBezTo>
                    <a:pt x="1361440" y="283210"/>
                    <a:pt x="2095500" y="0"/>
                    <a:pt x="2901950" y="0"/>
                  </a:cubicBezTo>
                  <a:cubicBezTo>
                    <a:pt x="3708400" y="0"/>
                    <a:pt x="4441190" y="283210"/>
                    <a:pt x="4966970" y="797560"/>
                  </a:cubicBezTo>
                  <a:cubicBezTo>
                    <a:pt x="5232400" y="1056640"/>
                    <a:pt x="5438140" y="1367790"/>
                    <a:pt x="5580380" y="1722120"/>
                  </a:cubicBezTo>
                  <a:cubicBezTo>
                    <a:pt x="5728970" y="2090420"/>
                    <a:pt x="5803900" y="2496820"/>
                    <a:pt x="5803900" y="2931160"/>
                  </a:cubicBezTo>
                  <a:lnTo>
                    <a:pt x="5803900" y="6375400"/>
                  </a:lnTo>
                  <a:close/>
                  <a:moveTo>
                    <a:pt x="25400" y="6350000"/>
                  </a:moveTo>
                  <a:lnTo>
                    <a:pt x="5778500" y="6350000"/>
                  </a:lnTo>
                  <a:lnTo>
                    <a:pt x="5778500" y="2929890"/>
                  </a:lnTo>
                  <a:cubicBezTo>
                    <a:pt x="5778500" y="2499360"/>
                    <a:pt x="5703570" y="2095500"/>
                    <a:pt x="5557520" y="1731010"/>
                  </a:cubicBezTo>
                  <a:cubicBezTo>
                    <a:pt x="5416550" y="1380490"/>
                    <a:pt x="5212080" y="1073150"/>
                    <a:pt x="4949190" y="815340"/>
                  </a:cubicBezTo>
                  <a:cubicBezTo>
                    <a:pt x="4428490" y="306070"/>
                    <a:pt x="3700780" y="25400"/>
                    <a:pt x="2901950" y="25400"/>
                  </a:cubicBezTo>
                  <a:cubicBezTo>
                    <a:pt x="2103120" y="25400"/>
                    <a:pt x="1375410" y="306070"/>
                    <a:pt x="854710" y="815340"/>
                  </a:cubicBezTo>
                  <a:cubicBezTo>
                    <a:pt x="591820" y="1071880"/>
                    <a:pt x="387350" y="1380490"/>
                    <a:pt x="246380" y="1731010"/>
                  </a:cubicBezTo>
                  <a:cubicBezTo>
                    <a:pt x="100330" y="2095500"/>
                    <a:pt x="25400" y="2499360"/>
                    <a:pt x="25400" y="2929890"/>
                  </a:cubicBezTo>
                  <a:lnTo>
                    <a:pt x="25400" y="6350000"/>
                  </a:lnTo>
                  <a:close/>
                </a:path>
              </a:pathLst>
            </a:custGeom>
            <a:solidFill>
              <a:srgbClr val="2A1E50"/>
            </a:solidFill>
          </p:spPr>
        </p:sp>
      </p:grpSp>
      <p:grpSp>
        <p:nvGrpSpPr>
          <p:cNvPr name="Group 17" id="17"/>
          <p:cNvGrpSpPr/>
          <p:nvPr/>
        </p:nvGrpSpPr>
        <p:grpSpPr>
          <a:xfrm rot="0">
            <a:off x="1562480" y="560451"/>
            <a:ext cx="1109724" cy="1109724"/>
            <a:chOff x="0" y="0"/>
            <a:chExt cx="812800" cy="812800"/>
          </a:xfrm>
        </p:grpSpPr>
        <p:sp>
          <p:nvSpPr>
            <p:cNvPr name="Freeform 18" id="1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solidFill>
            <a:ln w="38100" cap="sq">
              <a:solidFill>
                <a:srgbClr val="FFFFFF"/>
              </a:solidFill>
              <a:prstDash val="solid"/>
              <a:miter/>
            </a:ln>
          </p:spPr>
        </p:sp>
        <p:sp>
          <p:nvSpPr>
            <p:cNvPr name="TextBox 19" id="19"/>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20" id="20"/>
          <p:cNvSpPr txBox="true"/>
          <p:nvPr/>
        </p:nvSpPr>
        <p:spPr>
          <a:xfrm rot="0">
            <a:off x="1843293" y="907503"/>
            <a:ext cx="548100" cy="413385"/>
          </a:xfrm>
          <a:prstGeom prst="rect">
            <a:avLst/>
          </a:prstGeom>
        </p:spPr>
        <p:txBody>
          <a:bodyPr anchor="t" rtlCol="false" tIns="0" lIns="0" bIns="0" rIns="0">
            <a:spAutoFit/>
          </a:bodyPr>
          <a:lstStyle/>
          <a:p>
            <a:pPr algn="ctr" marL="0" indent="0" lvl="0">
              <a:lnSpc>
                <a:spcPts val="2789"/>
              </a:lnSpc>
            </a:pPr>
            <a:r>
              <a:rPr lang="en-US" sz="3099" spc="-30">
                <a:solidFill>
                  <a:srgbClr val="FFFFFF"/>
                </a:solidFill>
                <a:latin typeface="Poppins"/>
              </a:rPr>
              <a:t>2</a:t>
            </a:r>
          </a:p>
        </p:txBody>
      </p:sp>
      <p:sp>
        <p:nvSpPr>
          <p:cNvPr name="TextBox 21" id="21"/>
          <p:cNvSpPr txBox="true"/>
          <p:nvPr/>
        </p:nvSpPr>
        <p:spPr>
          <a:xfrm rot="0">
            <a:off x="1409885" y="1807402"/>
            <a:ext cx="11231471" cy="4977435"/>
          </a:xfrm>
          <a:prstGeom prst="rect">
            <a:avLst/>
          </a:prstGeom>
        </p:spPr>
        <p:txBody>
          <a:bodyPr anchor="t" rtlCol="false" tIns="0" lIns="0" bIns="0" rIns="0">
            <a:spAutoFit/>
          </a:bodyPr>
          <a:lstStyle/>
          <a:p>
            <a:pPr algn="just">
              <a:lnSpc>
                <a:spcPts val="3944"/>
              </a:lnSpc>
            </a:pPr>
            <a:r>
              <a:rPr lang="en-US" sz="3259">
                <a:solidFill>
                  <a:srgbClr val="FFFFFF"/>
                </a:solidFill>
                <a:latin typeface="Poppins"/>
              </a:rPr>
              <a:t>“Ici, je sais que ce sera une </a:t>
            </a:r>
            <a:r>
              <a:rPr lang="en-US" sz="3259">
                <a:solidFill>
                  <a:srgbClr val="FFFFFF"/>
                </a:solidFill>
                <a:latin typeface="Poppins Bold"/>
              </a:rPr>
              <a:t>passe assez longue</a:t>
            </a:r>
            <a:r>
              <a:rPr lang="en-US" sz="3259">
                <a:solidFill>
                  <a:srgbClr val="FFFFFF"/>
                </a:solidFill>
                <a:latin typeface="Poppins"/>
              </a:rPr>
              <a:t> vu que c'est récent. C'est un grave accident qui a eu. Je sais que ça va prendre un long moment avant qu'ils pourront stopper le suivi. Ca c’est sûr, ça. C’est un suivi qui va rester</a:t>
            </a:r>
            <a:r>
              <a:rPr lang="en-US" sz="3259">
                <a:solidFill>
                  <a:srgbClr val="FFFFFF"/>
                </a:solidFill>
                <a:latin typeface="Poppins Bold"/>
              </a:rPr>
              <a:t> actif et régulier</a:t>
            </a:r>
            <a:r>
              <a:rPr lang="en-US" sz="3259">
                <a:solidFill>
                  <a:srgbClr val="FFFFFF"/>
                </a:solidFill>
                <a:latin typeface="Poppins"/>
              </a:rPr>
              <a:t> [...] Ça leur donnerait un </a:t>
            </a:r>
            <a:r>
              <a:rPr lang="en-US" sz="3259">
                <a:solidFill>
                  <a:srgbClr val="FFFFFF"/>
                </a:solidFill>
                <a:latin typeface="Poppins Bold"/>
              </a:rPr>
              <a:t>espace où ils peuvent s'exprimer</a:t>
            </a:r>
            <a:r>
              <a:rPr lang="en-US" sz="3259">
                <a:solidFill>
                  <a:srgbClr val="FFFFFF"/>
                </a:solidFill>
                <a:latin typeface="Poppins"/>
              </a:rPr>
              <a:t> et voir un peu comment ils évoluent dans la fratrie aussi, avec ce qui s'est passé. Là, on est occupé à faire comme si de rien, mais à un moment donné ça risque de faire boomerang et d'impacter toute la famille”. </a:t>
            </a:r>
          </a:p>
        </p:txBody>
      </p:sp>
      <p:grpSp>
        <p:nvGrpSpPr>
          <p:cNvPr name="Group 22" id="22"/>
          <p:cNvGrpSpPr>
            <a:grpSpLocks noChangeAspect="true"/>
          </p:cNvGrpSpPr>
          <p:nvPr/>
        </p:nvGrpSpPr>
        <p:grpSpPr>
          <a:xfrm rot="0">
            <a:off x="13345125" y="1320887"/>
            <a:ext cx="4439725" cy="4876897"/>
            <a:chOff x="0" y="0"/>
            <a:chExt cx="5803900" cy="6375400"/>
          </a:xfrm>
        </p:grpSpPr>
        <p:sp>
          <p:nvSpPr>
            <p:cNvPr name="Freeform 23" id="23"/>
            <p:cNvSpPr/>
            <p:nvPr/>
          </p:nvSpPr>
          <p:spPr>
            <a:xfrm flipH="false" flipV="false" rot="0">
              <a:off x="12700" y="12700"/>
              <a:ext cx="5778500" cy="6350000"/>
            </a:xfrm>
            <a:custGeom>
              <a:avLst/>
              <a:gdLst/>
              <a:ahLst/>
              <a:cxnLst/>
              <a:rect r="r" b="b" t="t" l="l"/>
              <a:pathLst>
                <a:path h="6350000" w="5778500">
                  <a:moveTo>
                    <a:pt x="2889250" y="0"/>
                  </a:moveTo>
                  <a:cubicBezTo>
                    <a:pt x="1258570" y="0"/>
                    <a:pt x="0" y="1144270"/>
                    <a:pt x="0" y="2917190"/>
                  </a:cubicBezTo>
                  <a:cubicBezTo>
                    <a:pt x="0" y="4175760"/>
                    <a:pt x="0" y="6350000"/>
                    <a:pt x="0" y="6350000"/>
                  </a:cubicBezTo>
                  <a:lnTo>
                    <a:pt x="2889250" y="6350000"/>
                  </a:lnTo>
                  <a:lnTo>
                    <a:pt x="5778500" y="6350000"/>
                  </a:lnTo>
                  <a:cubicBezTo>
                    <a:pt x="5778500" y="6350000"/>
                    <a:pt x="5778500" y="4175760"/>
                    <a:pt x="5778500" y="2917190"/>
                  </a:cubicBezTo>
                  <a:cubicBezTo>
                    <a:pt x="5778500" y="1144270"/>
                    <a:pt x="4519930" y="0"/>
                    <a:pt x="2889250" y="0"/>
                  </a:cubicBezTo>
                  <a:close/>
                </a:path>
              </a:pathLst>
            </a:custGeom>
            <a:blipFill>
              <a:blip r:embed="rId8"/>
              <a:stretch>
                <a:fillRect l="-4945" t="0" r="-4945" b="0"/>
              </a:stretch>
            </a:blipFill>
          </p:spPr>
        </p:sp>
        <p:sp>
          <p:nvSpPr>
            <p:cNvPr name="Freeform 24" id="24"/>
            <p:cNvSpPr/>
            <p:nvPr/>
          </p:nvSpPr>
          <p:spPr>
            <a:xfrm flipH="false" flipV="false" rot="0">
              <a:off x="0" y="0"/>
              <a:ext cx="5803900" cy="6375400"/>
            </a:xfrm>
            <a:custGeom>
              <a:avLst/>
              <a:gdLst/>
              <a:ahLst/>
              <a:cxnLst/>
              <a:rect r="r" b="b" t="t" l="l"/>
              <a:pathLst>
                <a:path h="6375400" w="5803900">
                  <a:moveTo>
                    <a:pt x="5803900" y="6375400"/>
                  </a:moveTo>
                  <a:lnTo>
                    <a:pt x="0" y="6375400"/>
                  </a:lnTo>
                  <a:lnTo>
                    <a:pt x="0" y="2929890"/>
                  </a:lnTo>
                  <a:cubicBezTo>
                    <a:pt x="0" y="2495550"/>
                    <a:pt x="74930" y="2089150"/>
                    <a:pt x="223520" y="1720850"/>
                  </a:cubicBezTo>
                  <a:cubicBezTo>
                    <a:pt x="365760" y="1367790"/>
                    <a:pt x="571500" y="1056640"/>
                    <a:pt x="836930" y="797560"/>
                  </a:cubicBezTo>
                  <a:cubicBezTo>
                    <a:pt x="1361440" y="283210"/>
                    <a:pt x="2095500" y="0"/>
                    <a:pt x="2901950" y="0"/>
                  </a:cubicBezTo>
                  <a:cubicBezTo>
                    <a:pt x="3708400" y="0"/>
                    <a:pt x="4441190" y="283210"/>
                    <a:pt x="4966970" y="797560"/>
                  </a:cubicBezTo>
                  <a:cubicBezTo>
                    <a:pt x="5232400" y="1056640"/>
                    <a:pt x="5438140" y="1367790"/>
                    <a:pt x="5580380" y="1722120"/>
                  </a:cubicBezTo>
                  <a:cubicBezTo>
                    <a:pt x="5728970" y="2090420"/>
                    <a:pt x="5803900" y="2496820"/>
                    <a:pt x="5803900" y="2931160"/>
                  </a:cubicBezTo>
                  <a:lnTo>
                    <a:pt x="5803900" y="6375400"/>
                  </a:lnTo>
                  <a:close/>
                  <a:moveTo>
                    <a:pt x="25400" y="6350000"/>
                  </a:moveTo>
                  <a:lnTo>
                    <a:pt x="5778500" y="6350000"/>
                  </a:lnTo>
                  <a:lnTo>
                    <a:pt x="5778500" y="2929890"/>
                  </a:lnTo>
                  <a:cubicBezTo>
                    <a:pt x="5778500" y="2499360"/>
                    <a:pt x="5703570" y="2095500"/>
                    <a:pt x="5557520" y="1731010"/>
                  </a:cubicBezTo>
                  <a:cubicBezTo>
                    <a:pt x="5416550" y="1380490"/>
                    <a:pt x="5212080" y="1073150"/>
                    <a:pt x="4949190" y="815340"/>
                  </a:cubicBezTo>
                  <a:cubicBezTo>
                    <a:pt x="4428490" y="306070"/>
                    <a:pt x="3700780" y="25400"/>
                    <a:pt x="2901950" y="25400"/>
                  </a:cubicBezTo>
                  <a:cubicBezTo>
                    <a:pt x="2103120" y="25400"/>
                    <a:pt x="1375410" y="306070"/>
                    <a:pt x="854710" y="815340"/>
                  </a:cubicBezTo>
                  <a:cubicBezTo>
                    <a:pt x="591820" y="1071880"/>
                    <a:pt x="387350" y="1380490"/>
                    <a:pt x="246380" y="1731010"/>
                  </a:cubicBezTo>
                  <a:cubicBezTo>
                    <a:pt x="100330" y="2095500"/>
                    <a:pt x="25400" y="2499360"/>
                    <a:pt x="25400" y="2929890"/>
                  </a:cubicBezTo>
                  <a:lnTo>
                    <a:pt x="25400" y="6350000"/>
                  </a:lnTo>
                  <a:close/>
                </a:path>
              </a:pathLst>
            </a:custGeom>
            <a:solidFill>
              <a:srgbClr val="2A1E50"/>
            </a:solidFill>
          </p:spPr>
        </p:sp>
      </p:grpSp>
      <p:grpSp>
        <p:nvGrpSpPr>
          <p:cNvPr name="Group 25" id="25"/>
          <p:cNvGrpSpPr/>
          <p:nvPr/>
        </p:nvGrpSpPr>
        <p:grpSpPr>
          <a:xfrm rot="0">
            <a:off x="14158422" y="5606268"/>
            <a:ext cx="2812442" cy="1314367"/>
            <a:chOff x="0" y="0"/>
            <a:chExt cx="4149634" cy="1939290"/>
          </a:xfrm>
        </p:grpSpPr>
        <p:sp>
          <p:nvSpPr>
            <p:cNvPr name="Freeform 26" id="26"/>
            <p:cNvSpPr/>
            <p:nvPr/>
          </p:nvSpPr>
          <p:spPr>
            <a:xfrm flipH="false" flipV="false" rot="0">
              <a:off x="12700" y="12700"/>
              <a:ext cx="4124234" cy="1913890"/>
            </a:xfrm>
            <a:custGeom>
              <a:avLst/>
              <a:gdLst/>
              <a:ahLst/>
              <a:cxnLst/>
              <a:rect r="r" b="b" t="t" l="l"/>
              <a:pathLst>
                <a:path h="1913890" w="4124234">
                  <a:moveTo>
                    <a:pt x="3167289" y="1913890"/>
                  </a:moveTo>
                  <a:lnTo>
                    <a:pt x="956945" y="1913890"/>
                  </a:lnTo>
                  <a:cubicBezTo>
                    <a:pt x="428371" y="1913890"/>
                    <a:pt x="0" y="1485392"/>
                    <a:pt x="0" y="956945"/>
                  </a:cubicBezTo>
                  <a:cubicBezTo>
                    <a:pt x="0" y="428371"/>
                    <a:pt x="428371" y="0"/>
                    <a:pt x="956945" y="0"/>
                  </a:cubicBezTo>
                  <a:lnTo>
                    <a:pt x="3167289" y="0"/>
                  </a:lnTo>
                  <a:cubicBezTo>
                    <a:pt x="3695736" y="0"/>
                    <a:pt x="4124234" y="428371"/>
                    <a:pt x="4124234" y="956945"/>
                  </a:cubicBezTo>
                  <a:cubicBezTo>
                    <a:pt x="4124234" y="1485392"/>
                    <a:pt x="3695736" y="1913890"/>
                    <a:pt x="3167289" y="1913890"/>
                  </a:cubicBezTo>
                  <a:close/>
                </a:path>
              </a:pathLst>
            </a:custGeom>
            <a:solidFill>
              <a:srgbClr val="2A1E50"/>
            </a:solidFill>
          </p:spPr>
        </p:sp>
        <p:sp>
          <p:nvSpPr>
            <p:cNvPr name="Freeform 27" id="27"/>
            <p:cNvSpPr/>
            <p:nvPr/>
          </p:nvSpPr>
          <p:spPr>
            <a:xfrm flipH="false" flipV="false" rot="0">
              <a:off x="0" y="0"/>
              <a:ext cx="4149634" cy="1939290"/>
            </a:xfrm>
            <a:custGeom>
              <a:avLst/>
              <a:gdLst/>
              <a:ahLst/>
              <a:cxnLst/>
              <a:rect r="r" b="b" t="t" l="l"/>
              <a:pathLst>
                <a:path h="1939290" w="4149634">
                  <a:moveTo>
                    <a:pt x="3179989" y="0"/>
                  </a:moveTo>
                  <a:lnTo>
                    <a:pt x="969645" y="0"/>
                  </a:lnTo>
                  <a:cubicBezTo>
                    <a:pt x="434975" y="0"/>
                    <a:pt x="0" y="434975"/>
                    <a:pt x="0" y="969645"/>
                  </a:cubicBezTo>
                  <a:cubicBezTo>
                    <a:pt x="0" y="1504315"/>
                    <a:pt x="434975" y="1939290"/>
                    <a:pt x="969645" y="1939290"/>
                  </a:cubicBezTo>
                  <a:lnTo>
                    <a:pt x="3179989" y="1939290"/>
                  </a:lnTo>
                  <a:cubicBezTo>
                    <a:pt x="3714659" y="1939290"/>
                    <a:pt x="4149634" y="1504315"/>
                    <a:pt x="4149634" y="969645"/>
                  </a:cubicBezTo>
                  <a:cubicBezTo>
                    <a:pt x="4149634" y="434975"/>
                    <a:pt x="3714659" y="0"/>
                    <a:pt x="3179989" y="0"/>
                  </a:cubicBezTo>
                  <a:close/>
                  <a:moveTo>
                    <a:pt x="3179989" y="1913890"/>
                  </a:moveTo>
                  <a:lnTo>
                    <a:pt x="969645" y="1913890"/>
                  </a:lnTo>
                  <a:cubicBezTo>
                    <a:pt x="448945" y="1913890"/>
                    <a:pt x="25400" y="1490345"/>
                    <a:pt x="25400" y="969645"/>
                  </a:cubicBezTo>
                  <a:cubicBezTo>
                    <a:pt x="25400" y="448945"/>
                    <a:pt x="448945" y="25400"/>
                    <a:pt x="969645" y="25400"/>
                  </a:cubicBezTo>
                  <a:lnTo>
                    <a:pt x="3179989" y="25400"/>
                  </a:lnTo>
                  <a:cubicBezTo>
                    <a:pt x="3700689" y="25400"/>
                    <a:pt x="4124234" y="448945"/>
                    <a:pt x="4124234" y="969645"/>
                  </a:cubicBezTo>
                  <a:cubicBezTo>
                    <a:pt x="4124234" y="1490345"/>
                    <a:pt x="3700689" y="1913890"/>
                    <a:pt x="3179989" y="1913890"/>
                  </a:cubicBezTo>
                  <a:close/>
                </a:path>
              </a:pathLst>
            </a:custGeom>
            <a:solidFill>
              <a:srgbClr val="2A1E50"/>
            </a:solidFill>
          </p:spPr>
        </p:sp>
      </p:grpSp>
      <p:sp>
        <p:nvSpPr>
          <p:cNvPr name="TextBox 28" id="28"/>
          <p:cNvSpPr txBox="true"/>
          <p:nvPr/>
        </p:nvSpPr>
        <p:spPr>
          <a:xfrm rot="0">
            <a:off x="14575816" y="6055387"/>
            <a:ext cx="1977654" cy="454227"/>
          </a:xfrm>
          <a:prstGeom prst="rect">
            <a:avLst/>
          </a:prstGeom>
        </p:spPr>
        <p:txBody>
          <a:bodyPr anchor="t" rtlCol="false" tIns="0" lIns="0" bIns="0" rIns="0">
            <a:spAutoFit/>
          </a:bodyPr>
          <a:lstStyle/>
          <a:p>
            <a:pPr algn="ctr">
              <a:lnSpc>
                <a:spcPts val="3254"/>
              </a:lnSpc>
            </a:pPr>
            <a:r>
              <a:rPr lang="en-US" sz="3254" spc="-32">
                <a:solidFill>
                  <a:srgbClr val="FFFFFF"/>
                </a:solidFill>
                <a:latin typeface="Poppins Bold"/>
              </a:rPr>
              <a:t>Yasmina</a:t>
            </a:r>
          </a:p>
        </p:txBody>
      </p:sp>
      <p:grpSp>
        <p:nvGrpSpPr>
          <p:cNvPr name="Group 29" id="29"/>
          <p:cNvGrpSpPr/>
          <p:nvPr/>
        </p:nvGrpSpPr>
        <p:grpSpPr>
          <a:xfrm rot="0">
            <a:off x="1562480" y="7672717"/>
            <a:ext cx="1109724" cy="1109724"/>
            <a:chOff x="0" y="0"/>
            <a:chExt cx="812800" cy="812800"/>
          </a:xfrm>
        </p:grpSpPr>
        <p:sp>
          <p:nvSpPr>
            <p:cNvPr name="Freeform 30" id="3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31" id="31"/>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32" id="32"/>
          <p:cNvSpPr txBox="true"/>
          <p:nvPr/>
        </p:nvSpPr>
        <p:spPr>
          <a:xfrm rot="0">
            <a:off x="1843293" y="8019769"/>
            <a:ext cx="548100" cy="413385"/>
          </a:xfrm>
          <a:prstGeom prst="rect">
            <a:avLst/>
          </a:prstGeom>
        </p:spPr>
        <p:txBody>
          <a:bodyPr anchor="t" rtlCol="false" tIns="0" lIns="0" bIns="0" rIns="0">
            <a:spAutoFit/>
          </a:bodyPr>
          <a:lstStyle/>
          <a:p>
            <a:pPr algn="ctr" marL="0" indent="0" lvl="0">
              <a:lnSpc>
                <a:spcPts val="2789"/>
              </a:lnSpc>
            </a:pPr>
            <a:r>
              <a:rPr lang="en-US" sz="3099" spc="-30">
                <a:solidFill>
                  <a:srgbClr val="FFFFFF"/>
                </a:solidFill>
                <a:latin typeface="Poppins"/>
              </a:rPr>
              <a:t>1</a:t>
            </a:r>
          </a:p>
        </p:txBody>
      </p:sp>
      <p:sp>
        <p:nvSpPr>
          <p:cNvPr name="TextBox 33" id="33"/>
          <p:cNvSpPr txBox="true"/>
          <p:nvPr/>
        </p:nvSpPr>
        <p:spPr>
          <a:xfrm rot="0">
            <a:off x="2806929" y="7383216"/>
            <a:ext cx="4218691" cy="1660152"/>
          </a:xfrm>
          <a:prstGeom prst="rect">
            <a:avLst/>
          </a:prstGeom>
        </p:spPr>
        <p:txBody>
          <a:bodyPr anchor="t" rtlCol="false" tIns="0" lIns="0" bIns="0" rIns="0">
            <a:spAutoFit/>
          </a:bodyPr>
          <a:lstStyle/>
          <a:p>
            <a:pPr algn="just">
              <a:lnSpc>
                <a:spcPts val="3229"/>
              </a:lnSpc>
            </a:pPr>
            <a:r>
              <a:rPr lang="en-US" sz="2646" spc="-10">
                <a:solidFill>
                  <a:srgbClr val="FFFFFF"/>
                </a:solidFill>
                <a:latin typeface="Poppins"/>
              </a:rPr>
              <a:t>Fréquentation passée</a:t>
            </a:r>
          </a:p>
          <a:p>
            <a:pPr algn="just">
              <a:lnSpc>
                <a:spcPts val="3229"/>
              </a:lnSpc>
            </a:pPr>
            <a:r>
              <a:rPr lang="en-US" sz="2646" spc="-10">
                <a:solidFill>
                  <a:srgbClr val="FFFFFF"/>
                </a:solidFill>
                <a:latin typeface="Poppins"/>
              </a:rPr>
              <a:t>Tarif et administatif</a:t>
            </a:r>
          </a:p>
          <a:p>
            <a:pPr>
              <a:lnSpc>
                <a:spcPts val="3229"/>
              </a:lnSpc>
            </a:pPr>
            <a:r>
              <a:rPr lang="en-US" sz="2646" spc="-10">
                <a:solidFill>
                  <a:srgbClr val="FFFFFF"/>
                </a:solidFill>
                <a:latin typeface="Poppins"/>
              </a:rPr>
              <a:t>Sentiment d’urgence élevé</a:t>
            </a:r>
            <a:r>
              <a:rPr lang="en-US" sz="2646" spc="-10">
                <a:solidFill>
                  <a:srgbClr val="FFFFFF"/>
                </a:solidFill>
                <a:latin typeface="Poppins Italics"/>
              </a:rPr>
              <a:t> - pression du SAJ</a:t>
            </a:r>
          </a:p>
        </p:txBody>
      </p:sp>
      <p:grpSp>
        <p:nvGrpSpPr>
          <p:cNvPr name="Group 34" id="34"/>
          <p:cNvGrpSpPr/>
          <p:nvPr/>
        </p:nvGrpSpPr>
        <p:grpSpPr>
          <a:xfrm rot="0">
            <a:off x="7025620" y="7726011"/>
            <a:ext cx="1109724" cy="1109724"/>
            <a:chOff x="0" y="0"/>
            <a:chExt cx="812800" cy="812800"/>
          </a:xfrm>
        </p:grpSpPr>
        <p:sp>
          <p:nvSpPr>
            <p:cNvPr name="Freeform 35" id="35"/>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36" id="36"/>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37" id="37"/>
          <p:cNvSpPr txBox="true"/>
          <p:nvPr/>
        </p:nvSpPr>
        <p:spPr>
          <a:xfrm rot="0">
            <a:off x="7306432" y="8073062"/>
            <a:ext cx="548100" cy="413385"/>
          </a:xfrm>
          <a:prstGeom prst="rect">
            <a:avLst/>
          </a:prstGeom>
        </p:spPr>
        <p:txBody>
          <a:bodyPr anchor="t" rtlCol="false" tIns="0" lIns="0" bIns="0" rIns="0">
            <a:spAutoFit/>
          </a:bodyPr>
          <a:lstStyle/>
          <a:p>
            <a:pPr algn="ctr" marL="0" indent="0" lvl="0">
              <a:lnSpc>
                <a:spcPts val="2789"/>
              </a:lnSpc>
            </a:pPr>
            <a:r>
              <a:rPr lang="en-US" sz="3099" spc="-30">
                <a:solidFill>
                  <a:srgbClr val="FFFFFF"/>
                </a:solidFill>
                <a:latin typeface="Poppins"/>
              </a:rPr>
              <a:t>2</a:t>
            </a:r>
          </a:p>
        </p:txBody>
      </p:sp>
      <p:sp>
        <p:nvSpPr>
          <p:cNvPr name="TextBox 38" id="38"/>
          <p:cNvSpPr txBox="true"/>
          <p:nvPr/>
        </p:nvSpPr>
        <p:spPr>
          <a:xfrm rot="0">
            <a:off x="8268694" y="7410610"/>
            <a:ext cx="4063560" cy="1660152"/>
          </a:xfrm>
          <a:prstGeom prst="rect">
            <a:avLst/>
          </a:prstGeom>
        </p:spPr>
        <p:txBody>
          <a:bodyPr anchor="t" rtlCol="false" tIns="0" lIns="0" bIns="0" rIns="0">
            <a:spAutoFit/>
          </a:bodyPr>
          <a:lstStyle/>
          <a:p>
            <a:pPr>
              <a:lnSpc>
                <a:spcPts val="3229"/>
              </a:lnSpc>
            </a:pPr>
            <a:r>
              <a:rPr lang="en-US" sz="2646" spc="-10">
                <a:solidFill>
                  <a:srgbClr val="FFFFFF"/>
                </a:solidFill>
                <a:latin typeface="Poppins"/>
              </a:rPr>
              <a:t>Temps long</a:t>
            </a:r>
          </a:p>
          <a:p>
            <a:pPr>
              <a:lnSpc>
                <a:spcPts val="3229"/>
              </a:lnSpc>
            </a:pPr>
            <a:r>
              <a:rPr lang="en-US" sz="2646" spc="-10">
                <a:solidFill>
                  <a:srgbClr val="FFFFFF"/>
                </a:solidFill>
                <a:latin typeface="Poppins"/>
              </a:rPr>
              <a:t>Espace d’écoute</a:t>
            </a:r>
          </a:p>
          <a:p>
            <a:pPr>
              <a:lnSpc>
                <a:spcPts val="3229"/>
              </a:lnSpc>
            </a:pPr>
            <a:r>
              <a:rPr lang="en-US" sz="2646" spc="-10">
                <a:solidFill>
                  <a:srgbClr val="FFFFFF"/>
                </a:solidFill>
                <a:latin typeface="Poppins"/>
              </a:rPr>
              <a:t>Fréquentation passée et déduction des besoins</a:t>
            </a:r>
          </a:p>
        </p:txBody>
      </p:sp>
    </p:spTree>
  </p:cSld>
  <p:clrMapOvr>
    <a:masterClrMapping/>
  </p:clrMapOvr>
</p:sld>
</file>

<file path=ppt/slides/slide26.xml><?xml version="1.0" encoding="utf-8"?>
<p:sld xmlns:p="http://schemas.openxmlformats.org/presentationml/2006/main" xmlns:a="http://schemas.openxmlformats.org/drawingml/2006/main" xmlns:r="http://schemas.openxmlformats.org/officeDocument/2006/relationships">
  <p:cSld>
    <p:bg>
      <p:bgPr>
        <a:solidFill>
          <a:srgbClr val="B1D4E0"/>
        </a:solidFill>
      </p:bgPr>
    </p:bg>
    <p:spTree>
      <p:nvGrpSpPr>
        <p:cNvPr id="1" name=""/>
        <p:cNvGrpSpPr/>
        <p:nvPr/>
      </p:nvGrpSpPr>
      <p:grpSpPr>
        <a:xfrm>
          <a:off x="0" y="0"/>
          <a:ext cx="0" cy="0"/>
          <a:chOff x="0" y="0"/>
          <a:chExt cx="0" cy="0"/>
        </a:xfrm>
      </p:grpSpPr>
      <p:sp>
        <p:nvSpPr>
          <p:cNvPr name="Freeform 2" id="2"/>
          <p:cNvSpPr/>
          <p:nvPr/>
        </p:nvSpPr>
        <p:spPr>
          <a:xfrm flipH="true" flipV="false" rot="0">
            <a:off x="-1586925" y="6804899"/>
            <a:ext cx="4214413" cy="4114800"/>
          </a:xfrm>
          <a:custGeom>
            <a:avLst/>
            <a:gdLst/>
            <a:ahLst/>
            <a:cxnLst/>
            <a:rect r="r" b="b" t="t" l="l"/>
            <a:pathLst>
              <a:path h="4114800" w="4214413">
                <a:moveTo>
                  <a:pt x="4214413" y="0"/>
                </a:moveTo>
                <a:lnTo>
                  <a:pt x="0" y="0"/>
                </a:lnTo>
                <a:lnTo>
                  <a:pt x="0" y="4114800"/>
                </a:lnTo>
                <a:lnTo>
                  <a:pt x="4214413" y="4114800"/>
                </a:lnTo>
                <a:lnTo>
                  <a:pt x="4214413"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0">
            <a:off x="1028700" y="7196859"/>
            <a:ext cx="16230600" cy="2061441"/>
            <a:chOff x="0" y="0"/>
            <a:chExt cx="4274726" cy="542931"/>
          </a:xfrm>
        </p:grpSpPr>
        <p:sp>
          <p:nvSpPr>
            <p:cNvPr name="Freeform 4" id="4"/>
            <p:cNvSpPr/>
            <p:nvPr/>
          </p:nvSpPr>
          <p:spPr>
            <a:xfrm flipH="false" flipV="false" rot="0">
              <a:off x="0" y="0"/>
              <a:ext cx="4274726" cy="542931"/>
            </a:xfrm>
            <a:custGeom>
              <a:avLst/>
              <a:gdLst/>
              <a:ahLst/>
              <a:cxnLst/>
              <a:rect r="r" b="b" t="t" l="l"/>
              <a:pathLst>
                <a:path h="542931" w="4274726">
                  <a:moveTo>
                    <a:pt x="24327" y="0"/>
                  </a:moveTo>
                  <a:lnTo>
                    <a:pt x="4250399" y="0"/>
                  </a:lnTo>
                  <a:cubicBezTo>
                    <a:pt x="4263834" y="0"/>
                    <a:pt x="4274726" y="10891"/>
                    <a:pt x="4274726" y="24327"/>
                  </a:cubicBezTo>
                  <a:lnTo>
                    <a:pt x="4274726" y="518604"/>
                  </a:lnTo>
                  <a:cubicBezTo>
                    <a:pt x="4274726" y="532039"/>
                    <a:pt x="4263834" y="542931"/>
                    <a:pt x="4250399" y="542931"/>
                  </a:cubicBezTo>
                  <a:lnTo>
                    <a:pt x="24327" y="542931"/>
                  </a:lnTo>
                  <a:cubicBezTo>
                    <a:pt x="10891" y="542931"/>
                    <a:pt x="0" y="532039"/>
                    <a:pt x="0" y="518604"/>
                  </a:cubicBezTo>
                  <a:lnTo>
                    <a:pt x="0" y="24327"/>
                  </a:lnTo>
                  <a:cubicBezTo>
                    <a:pt x="0" y="10891"/>
                    <a:pt x="10891" y="0"/>
                    <a:pt x="24327" y="0"/>
                  </a:cubicBezTo>
                  <a:close/>
                </a:path>
              </a:pathLst>
            </a:custGeom>
            <a:solidFill>
              <a:srgbClr val="2A1E50"/>
            </a:solidFill>
          </p:spPr>
        </p:sp>
        <p:sp>
          <p:nvSpPr>
            <p:cNvPr name="TextBox 5" id="5"/>
            <p:cNvSpPr txBox="true"/>
            <p:nvPr/>
          </p:nvSpPr>
          <p:spPr>
            <a:xfrm>
              <a:off x="0" y="-38100"/>
              <a:ext cx="812800" cy="850900"/>
            </a:xfrm>
            <a:prstGeom prst="rect">
              <a:avLst/>
            </a:prstGeom>
          </p:spPr>
          <p:txBody>
            <a:bodyPr anchor="ctr" rtlCol="false" tIns="50800" lIns="50800" bIns="50800" rIns="50800"/>
            <a:lstStyle/>
            <a:p>
              <a:pPr algn="ctr">
                <a:lnSpc>
                  <a:spcPts val="2659"/>
                </a:lnSpc>
                <a:spcBef>
                  <a:spcPct val="0"/>
                </a:spcBef>
              </a:pPr>
            </a:p>
          </p:txBody>
        </p:sp>
      </p:grpSp>
      <p:grpSp>
        <p:nvGrpSpPr>
          <p:cNvPr name="Group 6" id="6"/>
          <p:cNvGrpSpPr/>
          <p:nvPr/>
        </p:nvGrpSpPr>
        <p:grpSpPr>
          <a:xfrm rot="0">
            <a:off x="1028700" y="1028700"/>
            <a:ext cx="11993840" cy="5891934"/>
            <a:chOff x="0" y="0"/>
            <a:chExt cx="3158871" cy="1551785"/>
          </a:xfrm>
        </p:grpSpPr>
        <p:sp>
          <p:nvSpPr>
            <p:cNvPr name="Freeform 7" id="7"/>
            <p:cNvSpPr/>
            <p:nvPr/>
          </p:nvSpPr>
          <p:spPr>
            <a:xfrm flipH="false" flipV="false" rot="0">
              <a:off x="0" y="0"/>
              <a:ext cx="3158871" cy="1551785"/>
            </a:xfrm>
            <a:custGeom>
              <a:avLst/>
              <a:gdLst/>
              <a:ahLst/>
              <a:cxnLst/>
              <a:rect r="r" b="b" t="t" l="l"/>
              <a:pathLst>
                <a:path h="1551785" w="3158871">
                  <a:moveTo>
                    <a:pt x="32920" y="0"/>
                  </a:moveTo>
                  <a:lnTo>
                    <a:pt x="3125951" y="0"/>
                  </a:lnTo>
                  <a:cubicBezTo>
                    <a:pt x="3134682" y="0"/>
                    <a:pt x="3143056" y="3468"/>
                    <a:pt x="3149229" y="9642"/>
                  </a:cubicBezTo>
                  <a:cubicBezTo>
                    <a:pt x="3155403" y="15816"/>
                    <a:pt x="3158871" y="24189"/>
                    <a:pt x="3158871" y="32920"/>
                  </a:cubicBezTo>
                  <a:lnTo>
                    <a:pt x="3158871" y="1518865"/>
                  </a:lnTo>
                  <a:cubicBezTo>
                    <a:pt x="3158871" y="1537046"/>
                    <a:pt x="3144133" y="1551785"/>
                    <a:pt x="3125951" y="1551785"/>
                  </a:cubicBezTo>
                  <a:lnTo>
                    <a:pt x="32920" y="1551785"/>
                  </a:lnTo>
                  <a:cubicBezTo>
                    <a:pt x="14739" y="1551785"/>
                    <a:pt x="0" y="1537046"/>
                    <a:pt x="0" y="1518865"/>
                  </a:cubicBezTo>
                  <a:lnTo>
                    <a:pt x="0" y="32920"/>
                  </a:lnTo>
                  <a:cubicBezTo>
                    <a:pt x="0" y="14739"/>
                    <a:pt x="14739" y="0"/>
                    <a:pt x="32920" y="0"/>
                  </a:cubicBezTo>
                  <a:close/>
                </a:path>
              </a:pathLst>
            </a:custGeom>
            <a:solidFill>
              <a:srgbClr val="2A1E50"/>
            </a:solidFill>
          </p:spPr>
        </p:sp>
        <p:sp>
          <p:nvSpPr>
            <p:cNvPr name="TextBox 8" id="8"/>
            <p:cNvSpPr txBox="true"/>
            <p:nvPr/>
          </p:nvSpPr>
          <p:spPr>
            <a:xfrm>
              <a:off x="0" y="-38100"/>
              <a:ext cx="812800" cy="850900"/>
            </a:xfrm>
            <a:prstGeom prst="rect">
              <a:avLst/>
            </a:prstGeom>
          </p:spPr>
          <p:txBody>
            <a:bodyPr anchor="ctr" rtlCol="false" tIns="50800" lIns="50800" bIns="50800" rIns="50800"/>
            <a:lstStyle/>
            <a:p>
              <a:pPr algn="ctr">
                <a:lnSpc>
                  <a:spcPts val="2659"/>
                </a:lnSpc>
                <a:spcBef>
                  <a:spcPct val="0"/>
                </a:spcBef>
              </a:pPr>
            </a:p>
          </p:txBody>
        </p:sp>
      </p:grpSp>
      <p:sp>
        <p:nvSpPr>
          <p:cNvPr name="Freeform 9" id="9"/>
          <p:cNvSpPr/>
          <p:nvPr/>
        </p:nvSpPr>
        <p:spPr>
          <a:xfrm flipH="false" flipV="false" rot="1069944">
            <a:off x="14151115" y="111062"/>
            <a:ext cx="4103258" cy="1835275"/>
          </a:xfrm>
          <a:custGeom>
            <a:avLst/>
            <a:gdLst/>
            <a:ahLst/>
            <a:cxnLst/>
            <a:rect r="r" b="b" t="t" l="l"/>
            <a:pathLst>
              <a:path h="1835275" w="4103258">
                <a:moveTo>
                  <a:pt x="0" y="0"/>
                </a:moveTo>
                <a:lnTo>
                  <a:pt x="4103258" y="0"/>
                </a:lnTo>
                <a:lnTo>
                  <a:pt x="4103258" y="1835276"/>
                </a:lnTo>
                <a:lnTo>
                  <a:pt x="0" y="183527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10" id="10"/>
          <p:cNvGrpSpPr/>
          <p:nvPr/>
        </p:nvGrpSpPr>
        <p:grpSpPr>
          <a:xfrm rot="0">
            <a:off x="1433730" y="463331"/>
            <a:ext cx="6420802" cy="1303966"/>
            <a:chOff x="0" y="0"/>
            <a:chExt cx="11012093" cy="2236386"/>
          </a:xfrm>
        </p:grpSpPr>
        <p:sp>
          <p:nvSpPr>
            <p:cNvPr name="Freeform 11" id="11"/>
            <p:cNvSpPr/>
            <p:nvPr/>
          </p:nvSpPr>
          <p:spPr>
            <a:xfrm flipH="false" flipV="false" rot="0">
              <a:off x="12700" y="12700"/>
              <a:ext cx="10986692" cy="2210986"/>
            </a:xfrm>
            <a:custGeom>
              <a:avLst/>
              <a:gdLst/>
              <a:ahLst/>
              <a:cxnLst/>
              <a:rect r="r" b="b" t="t" l="l"/>
              <a:pathLst>
                <a:path h="2210986" w="10986692">
                  <a:moveTo>
                    <a:pt x="10029747" y="2210986"/>
                  </a:moveTo>
                  <a:lnTo>
                    <a:pt x="956945" y="2210986"/>
                  </a:lnTo>
                  <a:cubicBezTo>
                    <a:pt x="428371" y="2210986"/>
                    <a:pt x="0" y="1782488"/>
                    <a:pt x="0" y="1105493"/>
                  </a:cubicBezTo>
                  <a:cubicBezTo>
                    <a:pt x="0" y="428371"/>
                    <a:pt x="428371" y="0"/>
                    <a:pt x="956945" y="0"/>
                  </a:cubicBezTo>
                  <a:lnTo>
                    <a:pt x="10029747" y="0"/>
                  </a:lnTo>
                  <a:cubicBezTo>
                    <a:pt x="10558194" y="0"/>
                    <a:pt x="10986692" y="428371"/>
                    <a:pt x="10986692" y="1105493"/>
                  </a:cubicBezTo>
                  <a:cubicBezTo>
                    <a:pt x="10986692" y="1782488"/>
                    <a:pt x="10558194" y="2210986"/>
                    <a:pt x="10029747" y="2210986"/>
                  </a:cubicBezTo>
                  <a:close/>
                </a:path>
              </a:pathLst>
            </a:custGeom>
            <a:solidFill>
              <a:srgbClr val="FFFFFF"/>
            </a:solidFill>
          </p:spPr>
        </p:sp>
        <p:sp>
          <p:nvSpPr>
            <p:cNvPr name="Freeform 12" id="12"/>
            <p:cNvSpPr/>
            <p:nvPr/>
          </p:nvSpPr>
          <p:spPr>
            <a:xfrm flipH="false" flipV="false" rot="0">
              <a:off x="0" y="0"/>
              <a:ext cx="11012092" cy="2236386"/>
            </a:xfrm>
            <a:custGeom>
              <a:avLst/>
              <a:gdLst/>
              <a:ahLst/>
              <a:cxnLst/>
              <a:rect r="r" b="b" t="t" l="l"/>
              <a:pathLst>
                <a:path h="2236386" w="11012092">
                  <a:moveTo>
                    <a:pt x="10042447" y="0"/>
                  </a:moveTo>
                  <a:lnTo>
                    <a:pt x="969645" y="0"/>
                  </a:lnTo>
                  <a:cubicBezTo>
                    <a:pt x="434975" y="0"/>
                    <a:pt x="0" y="434975"/>
                    <a:pt x="0" y="1118193"/>
                  </a:cubicBezTo>
                  <a:cubicBezTo>
                    <a:pt x="0" y="1801411"/>
                    <a:pt x="434975" y="2236386"/>
                    <a:pt x="969645" y="2236386"/>
                  </a:cubicBezTo>
                  <a:lnTo>
                    <a:pt x="10042447" y="2236386"/>
                  </a:lnTo>
                  <a:cubicBezTo>
                    <a:pt x="10577117" y="2236386"/>
                    <a:pt x="11012092" y="1801411"/>
                    <a:pt x="11012092" y="1118193"/>
                  </a:cubicBezTo>
                  <a:cubicBezTo>
                    <a:pt x="11012092" y="434975"/>
                    <a:pt x="10577117" y="0"/>
                    <a:pt x="10042447" y="0"/>
                  </a:cubicBezTo>
                  <a:close/>
                  <a:moveTo>
                    <a:pt x="10042447" y="2210986"/>
                  </a:moveTo>
                  <a:lnTo>
                    <a:pt x="969645" y="2210986"/>
                  </a:lnTo>
                  <a:cubicBezTo>
                    <a:pt x="448945" y="2210986"/>
                    <a:pt x="25400" y="1787441"/>
                    <a:pt x="25400" y="1118193"/>
                  </a:cubicBezTo>
                  <a:cubicBezTo>
                    <a:pt x="25400" y="448945"/>
                    <a:pt x="448945" y="25400"/>
                    <a:pt x="969645" y="25400"/>
                  </a:cubicBezTo>
                  <a:lnTo>
                    <a:pt x="10042447" y="25400"/>
                  </a:lnTo>
                  <a:cubicBezTo>
                    <a:pt x="10563147" y="25400"/>
                    <a:pt x="10986692" y="448945"/>
                    <a:pt x="10986692" y="1118193"/>
                  </a:cubicBezTo>
                  <a:cubicBezTo>
                    <a:pt x="10986692" y="1787441"/>
                    <a:pt x="10563147" y="2210986"/>
                    <a:pt x="10042447" y="2210986"/>
                  </a:cubicBezTo>
                  <a:close/>
                </a:path>
              </a:pathLst>
            </a:custGeom>
            <a:solidFill>
              <a:srgbClr val="2A1E50"/>
            </a:solidFill>
          </p:spPr>
        </p:sp>
      </p:grpSp>
      <p:sp>
        <p:nvSpPr>
          <p:cNvPr name="TextBox 13" id="13"/>
          <p:cNvSpPr txBox="true"/>
          <p:nvPr/>
        </p:nvSpPr>
        <p:spPr>
          <a:xfrm rot="0">
            <a:off x="2391392" y="850011"/>
            <a:ext cx="5743952" cy="625855"/>
          </a:xfrm>
          <a:prstGeom prst="rect">
            <a:avLst/>
          </a:prstGeom>
        </p:spPr>
        <p:txBody>
          <a:bodyPr anchor="t" rtlCol="false" tIns="0" lIns="0" bIns="0" rIns="0">
            <a:spAutoFit/>
          </a:bodyPr>
          <a:lstStyle/>
          <a:p>
            <a:pPr algn="ctr">
              <a:lnSpc>
                <a:spcPts val="4511"/>
              </a:lnSpc>
            </a:pPr>
            <a:r>
              <a:rPr lang="en-US" sz="4699">
                <a:solidFill>
                  <a:srgbClr val="DBB660"/>
                </a:solidFill>
                <a:latin typeface="Moonlight Bold"/>
              </a:rPr>
              <a:t>RAPPORT À L’ATTENTE</a:t>
            </a:r>
          </a:p>
        </p:txBody>
      </p:sp>
      <p:grpSp>
        <p:nvGrpSpPr>
          <p:cNvPr name="Group 14" id="14"/>
          <p:cNvGrpSpPr>
            <a:grpSpLocks noChangeAspect="true"/>
          </p:cNvGrpSpPr>
          <p:nvPr/>
        </p:nvGrpSpPr>
        <p:grpSpPr>
          <a:xfrm rot="0">
            <a:off x="13344435" y="1320130"/>
            <a:ext cx="4440414" cy="4877654"/>
            <a:chOff x="0" y="0"/>
            <a:chExt cx="5803900" cy="6375400"/>
          </a:xfrm>
        </p:grpSpPr>
        <p:sp>
          <p:nvSpPr>
            <p:cNvPr name="Freeform 15" id="15"/>
            <p:cNvSpPr/>
            <p:nvPr/>
          </p:nvSpPr>
          <p:spPr>
            <a:xfrm flipH="false" flipV="false" rot="0">
              <a:off x="12700" y="12700"/>
              <a:ext cx="5778500" cy="6350000"/>
            </a:xfrm>
            <a:custGeom>
              <a:avLst/>
              <a:gdLst/>
              <a:ahLst/>
              <a:cxnLst/>
              <a:rect r="r" b="b" t="t" l="l"/>
              <a:pathLst>
                <a:path h="6350000" w="5778500">
                  <a:moveTo>
                    <a:pt x="2889250" y="0"/>
                  </a:moveTo>
                  <a:cubicBezTo>
                    <a:pt x="1258570" y="0"/>
                    <a:pt x="0" y="1144270"/>
                    <a:pt x="0" y="2917190"/>
                  </a:cubicBezTo>
                  <a:cubicBezTo>
                    <a:pt x="0" y="4175760"/>
                    <a:pt x="0" y="6350000"/>
                    <a:pt x="0" y="6350000"/>
                  </a:cubicBezTo>
                  <a:lnTo>
                    <a:pt x="2889250" y="6350000"/>
                  </a:lnTo>
                  <a:lnTo>
                    <a:pt x="5778500" y="6350000"/>
                  </a:lnTo>
                  <a:cubicBezTo>
                    <a:pt x="5778500" y="6350000"/>
                    <a:pt x="5778500" y="4175760"/>
                    <a:pt x="5778500" y="2917190"/>
                  </a:cubicBezTo>
                  <a:cubicBezTo>
                    <a:pt x="5778500" y="1144270"/>
                    <a:pt x="4519930" y="0"/>
                    <a:pt x="2889250" y="0"/>
                  </a:cubicBezTo>
                  <a:close/>
                </a:path>
              </a:pathLst>
            </a:custGeom>
            <a:blipFill>
              <a:blip r:embed="rId6"/>
              <a:stretch>
                <a:fillRect l="-4945" t="0" r="-4945" b="0"/>
              </a:stretch>
            </a:blipFill>
          </p:spPr>
        </p:sp>
        <p:sp>
          <p:nvSpPr>
            <p:cNvPr name="Freeform 16" id="16"/>
            <p:cNvSpPr/>
            <p:nvPr/>
          </p:nvSpPr>
          <p:spPr>
            <a:xfrm flipH="false" flipV="false" rot="0">
              <a:off x="0" y="0"/>
              <a:ext cx="5803900" cy="6375400"/>
            </a:xfrm>
            <a:custGeom>
              <a:avLst/>
              <a:gdLst/>
              <a:ahLst/>
              <a:cxnLst/>
              <a:rect r="r" b="b" t="t" l="l"/>
              <a:pathLst>
                <a:path h="6375400" w="5803900">
                  <a:moveTo>
                    <a:pt x="5803900" y="6375400"/>
                  </a:moveTo>
                  <a:lnTo>
                    <a:pt x="0" y="6375400"/>
                  </a:lnTo>
                  <a:lnTo>
                    <a:pt x="0" y="2929890"/>
                  </a:lnTo>
                  <a:cubicBezTo>
                    <a:pt x="0" y="2495550"/>
                    <a:pt x="74930" y="2089150"/>
                    <a:pt x="223520" y="1720850"/>
                  </a:cubicBezTo>
                  <a:cubicBezTo>
                    <a:pt x="365760" y="1367790"/>
                    <a:pt x="571500" y="1056640"/>
                    <a:pt x="836930" y="797560"/>
                  </a:cubicBezTo>
                  <a:cubicBezTo>
                    <a:pt x="1361440" y="283210"/>
                    <a:pt x="2095500" y="0"/>
                    <a:pt x="2901950" y="0"/>
                  </a:cubicBezTo>
                  <a:cubicBezTo>
                    <a:pt x="3708400" y="0"/>
                    <a:pt x="4441190" y="283210"/>
                    <a:pt x="4966970" y="797560"/>
                  </a:cubicBezTo>
                  <a:cubicBezTo>
                    <a:pt x="5232400" y="1056640"/>
                    <a:pt x="5438140" y="1367790"/>
                    <a:pt x="5580380" y="1722120"/>
                  </a:cubicBezTo>
                  <a:cubicBezTo>
                    <a:pt x="5728970" y="2090420"/>
                    <a:pt x="5803900" y="2496820"/>
                    <a:pt x="5803900" y="2931160"/>
                  </a:cubicBezTo>
                  <a:lnTo>
                    <a:pt x="5803900" y="6375400"/>
                  </a:lnTo>
                  <a:close/>
                  <a:moveTo>
                    <a:pt x="25400" y="6350000"/>
                  </a:moveTo>
                  <a:lnTo>
                    <a:pt x="5778500" y="6350000"/>
                  </a:lnTo>
                  <a:lnTo>
                    <a:pt x="5778500" y="2929890"/>
                  </a:lnTo>
                  <a:cubicBezTo>
                    <a:pt x="5778500" y="2499360"/>
                    <a:pt x="5703570" y="2095500"/>
                    <a:pt x="5557520" y="1731010"/>
                  </a:cubicBezTo>
                  <a:cubicBezTo>
                    <a:pt x="5416550" y="1380490"/>
                    <a:pt x="5212080" y="1073150"/>
                    <a:pt x="4949190" y="815340"/>
                  </a:cubicBezTo>
                  <a:cubicBezTo>
                    <a:pt x="4428490" y="306070"/>
                    <a:pt x="3700780" y="25400"/>
                    <a:pt x="2901950" y="25400"/>
                  </a:cubicBezTo>
                  <a:cubicBezTo>
                    <a:pt x="2103120" y="25400"/>
                    <a:pt x="1375410" y="306070"/>
                    <a:pt x="854710" y="815340"/>
                  </a:cubicBezTo>
                  <a:cubicBezTo>
                    <a:pt x="591820" y="1071880"/>
                    <a:pt x="387350" y="1380490"/>
                    <a:pt x="246380" y="1731010"/>
                  </a:cubicBezTo>
                  <a:cubicBezTo>
                    <a:pt x="100330" y="2095500"/>
                    <a:pt x="25400" y="2499360"/>
                    <a:pt x="25400" y="2929890"/>
                  </a:cubicBezTo>
                  <a:lnTo>
                    <a:pt x="25400" y="6350000"/>
                  </a:lnTo>
                  <a:close/>
                </a:path>
              </a:pathLst>
            </a:custGeom>
            <a:solidFill>
              <a:srgbClr val="2A1E50"/>
            </a:solidFill>
          </p:spPr>
        </p:sp>
      </p:grpSp>
      <p:grpSp>
        <p:nvGrpSpPr>
          <p:cNvPr name="Group 17" id="17"/>
          <p:cNvGrpSpPr/>
          <p:nvPr/>
        </p:nvGrpSpPr>
        <p:grpSpPr>
          <a:xfrm rot="0">
            <a:off x="1562480" y="560451"/>
            <a:ext cx="1109724" cy="1109724"/>
            <a:chOff x="0" y="0"/>
            <a:chExt cx="812800" cy="812800"/>
          </a:xfrm>
        </p:grpSpPr>
        <p:sp>
          <p:nvSpPr>
            <p:cNvPr name="Freeform 18" id="1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solidFill>
            <a:ln w="38100" cap="sq">
              <a:solidFill>
                <a:srgbClr val="FFFFFF"/>
              </a:solidFill>
              <a:prstDash val="solid"/>
              <a:miter/>
            </a:ln>
          </p:spPr>
        </p:sp>
        <p:sp>
          <p:nvSpPr>
            <p:cNvPr name="TextBox 19" id="19"/>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20" id="20"/>
          <p:cNvSpPr txBox="true"/>
          <p:nvPr/>
        </p:nvSpPr>
        <p:spPr>
          <a:xfrm rot="0">
            <a:off x="1843293" y="907503"/>
            <a:ext cx="548100" cy="413385"/>
          </a:xfrm>
          <a:prstGeom prst="rect">
            <a:avLst/>
          </a:prstGeom>
        </p:spPr>
        <p:txBody>
          <a:bodyPr anchor="t" rtlCol="false" tIns="0" lIns="0" bIns="0" rIns="0">
            <a:spAutoFit/>
          </a:bodyPr>
          <a:lstStyle/>
          <a:p>
            <a:pPr algn="ctr" marL="0" indent="0" lvl="0">
              <a:lnSpc>
                <a:spcPts val="2789"/>
              </a:lnSpc>
            </a:pPr>
            <a:r>
              <a:rPr lang="en-US" sz="3099" spc="-30">
                <a:solidFill>
                  <a:srgbClr val="FFFFFF"/>
                </a:solidFill>
                <a:latin typeface="Poppins"/>
              </a:rPr>
              <a:t>3</a:t>
            </a:r>
          </a:p>
        </p:txBody>
      </p:sp>
      <p:sp>
        <p:nvSpPr>
          <p:cNvPr name="TextBox 21" id="21"/>
          <p:cNvSpPr txBox="true"/>
          <p:nvPr/>
        </p:nvSpPr>
        <p:spPr>
          <a:xfrm rot="0">
            <a:off x="1409885" y="1807402"/>
            <a:ext cx="11231471" cy="4977435"/>
          </a:xfrm>
          <a:prstGeom prst="rect">
            <a:avLst/>
          </a:prstGeom>
        </p:spPr>
        <p:txBody>
          <a:bodyPr anchor="t" rtlCol="false" tIns="0" lIns="0" bIns="0" rIns="0">
            <a:spAutoFit/>
          </a:bodyPr>
          <a:lstStyle/>
          <a:p>
            <a:pPr algn="just">
              <a:lnSpc>
                <a:spcPts val="3944"/>
              </a:lnSpc>
            </a:pPr>
            <a:r>
              <a:rPr lang="en-US" sz="3259">
                <a:solidFill>
                  <a:srgbClr val="FFFFFF"/>
                </a:solidFill>
                <a:latin typeface="Poppins"/>
              </a:rPr>
              <a:t>“Je suis </a:t>
            </a:r>
            <a:r>
              <a:rPr lang="en-US" sz="3259">
                <a:solidFill>
                  <a:srgbClr val="FFFFFF"/>
                </a:solidFill>
                <a:latin typeface="Poppins Bold"/>
              </a:rPr>
              <a:t>coincée</a:t>
            </a:r>
            <a:r>
              <a:rPr lang="en-US" sz="3259">
                <a:solidFill>
                  <a:srgbClr val="FFFFFF"/>
                </a:solidFill>
                <a:latin typeface="Poppins"/>
              </a:rPr>
              <a:t>, je suis </a:t>
            </a:r>
            <a:r>
              <a:rPr lang="en-US" sz="3259">
                <a:solidFill>
                  <a:srgbClr val="FFFFFF"/>
                </a:solidFill>
                <a:latin typeface="Poppins Bold"/>
              </a:rPr>
              <a:t>bloquée</a:t>
            </a:r>
            <a:r>
              <a:rPr lang="en-US" sz="3259">
                <a:solidFill>
                  <a:srgbClr val="FFFFFF"/>
                </a:solidFill>
                <a:latin typeface="Poppins"/>
              </a:rPr>
              <a:t>. On m’a dit ce matin que c’était parce qu’il y a pas assez de personnes... Mais nous, </a:t>
            </a:r>
            <a:r>
              <a:rPr lang="en-US" sz="3259">
                <a:solidFill>
                  <a:srgbClr val="FFFFFF"/>
                </a:solidFill>
                <a:latin typeface="Poppins Bold"/>
              </a:rPr>
              <a:t>on n’est pas responsables </a:t>
            </a:r>
            <a:r>
              <a:rPr lang="en-US" sz="3259">
                <a:solidFill>
                  <a:srgbClr val="FFFFFF"/>
                </a:solidFill>
                <a:latin typeface="Poppins"/>
              </a:rPr>
              <a:t>s’il y a pas assez de personnes. [...] J’essaie de moi-même </a:t>
            </a:r>
            <a:r>
              <a:rPr lang="en-US" sz="3259">
                <a:solidFill>
                  <a:srgbClr val="FFFFFF"/>
                </a:solidFill>
                <a:latin typeface="Poppins Bold"/>
              </a:rPr>
              <a:t>parler avec eux </a:t>
            </a:r>
            <a:r>
              <a:rPr lang="en-US" sz="3259">
                <a:solidFill>
                  <a:srgbClr val="FFFFFF"/>
                </a:solidFill>
                <a:latin typeface="Poppins"/>
              </a:rPr>
              <a:t>quand il y a des petits soucis. On discute dès que... il y a des fois où mon fils montre des signes de faiblesse. [...] J’ai fini par me dire </a:t>
            </a:r>
            <a:r>
              <a:rPr lang="en-US" sz="3259">
                <a:solidFill>
                  <a:srgbClr val="FFFFFF"/>
                </a:solidFill>
                <a:latin typeface="Poppins Bold"/>
              </a:rPr>
              <a:t>tant pis</a:t>
            </a:r>
            <a:r>
              <a:rPr lang="en-US" sz="3259">
                <a:solidFill>
                  <a:srgbClr val="FFFFFF"/>
                </a:solidFill>
                <a:latin typeface="Poppins"/>
              </a:rPr>
              <a:t>, on sort de la commune, parce qu’au bout d’un an ne trouver de place nulle part c’est pas possible quoi. Alors j’ai fait mes recherches et j’ai appelé d’autres centres”.</a:t>
            </a:r>
          </a:p>
        </p:txBody>
      </p:sp>
      <p:grpSp>
        <p:nvGrpSpPr>
          <p:cNvPr name="Group 22" id="22"/>
          <p:cNvGrpSpPr>
            <a:grpSpLocks noChangeAspect="true"/>
          </p:cNvGrpSpPr>
          <p:nvPr/>
        </p:nvGrpSpPr>
        <p:grpSpPr>
          <a:xfrm rot="0">
            <a:off x="13345125" y="1320887"/>
            <a:ext cx="4439725" cy="4876897"/>
            <a:chOff x="0" y="0"/>
            <a:chExt cx="5803900" cy="6375400"/>
          </a:xfrm>
        </p:grpSpPr>
        <p:sp>
          <p:nvSpPr>
            <p:cNvPr name="Freeform 23" id="23"/>
            <p:cNvSpPr/>
            <p:nvPr/>
          </p:nvSpPr>
          <p:spPr>
            <a:xfrm flipH="false" flipV="false" rot="0">
              <a:off x="12700" y="12700"/>
              <a:ext cx="5778500" cy="6350000"/>
            </a:xfrm>
            <a:custGeom>
              <a:avLst/>
              <a:gdLst/>
              <a:ahLst/>
              <a:cxnLst/>
              <a:rect r="r" b="b" t="t" l="l"/>
              <a:pathLst>
                <a:path h="6350000" w="5778500">
                  <a:moveTo>
                    <a:pt x="2889250" y="0"/>
                  </a:moveTo>
                  <a:cubicBezTo>
                    <a:pt x="1258570" y="0"/>
                    <a:pt x="0" y="1144270"/>
                    <a:pt x="0" y="2917190"/>
                  </a:cubicBezTo>
                  <a:cubicBezTo>
                    <a:pt x="0" y="4175760"/>
                    <a:pt x="0" y="6350000"/>
                    <a:pt x="0" y="6350000"/>
                  </a:cubicBezTo>
                  <a:lnTo>
                    <a:pt x="2889250" y="6350000"/>
                  </a:lnTo>
                  <a:lnTo>
                    <a:pt x="5778500" y="6350000"/>
                  </a:lnTo>
                  <a:cubicBezTo>
                    <a:pt x="5778500" y="6350000"/>
                    <a:pt x="5778500" y="4175760"/>
                    <a:pt x="5778500" y="2917190"/>
                  </a:cubicBezTo>
                  <a:cubicBezTo>
                    <a:pt x="5778500" y="1144270"/>
                    <a:pt x="4519930" y="0"/>
                    <a:pt x="2889250" y="0"/>
                  </a:cubicBezTo>
                  <a:close/>
                </a:path>
              </a:pathLst>
            </a:custGeom>
            <a:blipFill>
              <a:blip r:embed="rId7"/>
              <a:stretch>
                <a:fillRect l="-4945" t="0" r="-4945" b="0"/>
              </a:stretch>
            </a:blipFill>
          </p:spPr>
        </p:sp>
        <p:sp>
          <p:nvSpPr>
            <p:cNvPr name="Freeform 24" id="24"/>
            <p:cNvSpPr/>
            <p:nvPr/>
          </p:nvSpPr>
          <p:spPr>
            <a:xfrm flipH="false" flipV="false" rot="0">
              <a:off x="0" y="0"/>
              <a:ext cx="5803900" cy="6375400"/>
            </a:xfrm>
            <a:custGeom>
              <a:avLst/>
              <a:gdLst/>
              <a:ahLst/>
              <a:cxnLst/>
              <a:rect r="r" b="b" t="t" l="l"/>
              <a:pathLst>
                <a:path h="6375400" w="5803900">
                  <a:moveTo>
                    <a:pt x="5803900" y="6375400"/>
                  </a:moveTo>
                  <a:lnTo>
                    <a:pt x="0" y="6375400"/>
                  </a:lnTo>
                  <a:lnTo>
                    <a:pt x="0" y="2929890"/>
                  </a:lnTo>
                  <a:cubicBezTo>
                    <a:pt x="0" y="2495550"/>
                    <a:pt x="74930" y="2089150"/>
                    <a:pt x="223520" y="1720850"/>
                  </a:cubicBezTo>
                  <a:cubicBezTo>
                    <a:pt x="365760" y="1367790"/>
                    <a:pt x="571500" y="1056640"/>
                    <a:pt x="836930" y="797560"/>
                  </a:cubicBezTo>
                  <a:cubicBezTo>
                    <a:pt x="1361440" y="283210"/>
                    <a:pt x="2095500" y="0"/>
                    <a:pt x="2901950" y="0"/>
                  </a:cubicBezTo>
                  <a:cubicBezTo>
                    <a:pt x="3708400" y="0"/>
                    <a:pt x="4441190" y="283210"/>
                    <a:pt x="4966970" y="797560"/>
                  </a:cubicBezTo>
                  <a:cubicBezTo>
                    <a:pt x="5232400" y="1056640"/>
                    <a:pt x="5438140" y="1367790"/>
                    <a:pt x="5580380" y="1722120"/>
                  </a:cubicBezTo>
                  <a:cubicBezTo>
                    <a:pt x="5728970" y="2090420"/>
                    <a:pt x="5803900" y="2496820"/>
                    <a:pt x="5803900" y="2931160"/>
                  </a:cubicBezTo>
                  <a:lnTo>
                    <a:pt x="5803900" y="6375400"/>
                  </a:lnTo>
                  <a:close/>
                  <a:moveTo>
                    <a:pt x="25400" y="6350000"/>
                  </a:moveTo>
                  <a:lnTo>
                    <a:pt x="5778500" y="6350000"/>
                  </a:lnTo>
                  <a:lnTo>
                    <a:pt x="5778500" y="2929890"/>
                  </a:lnTo>
                  <a:cubicBezTo>
                    <a:pt x="5778500" y="2499360"/>
                    <a:pt x="5703570" y="2095500"/>
                    <a:pt x="5557520" y="1731010"/>
                  </a:cubicBezTo>
                  <a:cubicBezTo>
                    <a:pt x="5416550" y="1380490"/>
                    <a:pt x="5212080" y="1073150"/>
                    <a:pt x="4949190" y="815340"/>
                  </a:cubicBezTo>
                  <a:cubicBezTo>
                    <a:pt x="4428490" y="306070"/>
                    <a:pt x="3700780" y="25400"/>
                    <a:pt x="2901950" y="25400"/>
                  </a:cubicBezTo>
                  <a:cubicBezTo>
                    <a:pt x="2103120" y="25400"/>
                    <a:pt x="1375410" y="306070"/>
                    <a:pt x="854710" y="815340"/>
                  </a:cubicBezTo>
                  <a:cubicBezTo>
                    <a:pt x="591820" y="1071880"/>
                    <a:pt x="387350" y="1380490"/>
                    <a:pt x="246380" y="1731010"/>
                  </a:cubicBezTo>
                  <a:cubicBezTo>
                    <a:pt x="100330" y="2095500"/>
                    <a:pt x="25400" y="2499360"/>
                    <a:pt x="25400" y="2929890"/>
                  </a:cubicBezTo>
                  <a:lnTo>
                    <a:pt x="25400" y="6350000"/>
                  </a:lnTo>
                  <a:close/>
                </a:path>
              </a:pathLst>
            </a:custGeom>
            <a:solidFill>
              <a:srgbClr val="2A1E50"/>
            </a:solidFill>
          </p:spPr>
        </p:sp>
      </p:grpSp>
      <p:grpSp>
        <p:nvGrpSpPr>
          <p:cNvPr name="Group 25" id="25"/>
          <p:cNvGrpSpPr/>
          <p:nvPr/>
        </p:nvGrpSpPr>
        <p:grpSpPr>
          <a:xfrm rot="0">
            <a:off x="14158422" y="5606268"/>
            <a:ext cx="2812442" cy="1314367"/>
            <a:chOff x="0" y="0"/>
            <a:chExt cx="4149634" cy="1939290"/>
          </a:xfrm>
        </p:grpSpPr>
        <p:sp>
          <p:nvSpPr>
            <p:cNvPr name="Freeform 26" id="26"/>
            <p:cNvSpPr/>
            <p:nvPr/>
          </p:nvSpPr>
          <p:spPr>
            <a:xfrm flipH="false" flipV="false" rot="0">
              <a:off x="12700" y="12700"/>
              <a:ext cx="4124234" cy="1913890"/>
            </a:xfrm>
            <a:custGeom>
              <a:avLst/>
              <a:gdLst/>
              <a:ahLst/>
              <a:cxnLst/>
              <a:rect r="r" b="b" t="t" l="l"/>
              <a:pathLst>
                <a:path h="1913890" w="4124234">
                  <a:moveTo>
                    <a:pt x="3167289" y="1913890"/>
                  </a:moveTo>
                  <a:lnTo>
                    <a:pt x="956945" y="1913890"/>
                  </a:lnTo>
                  <a:cubicBezTo>
                    <a:pt x="428371" y="1913890"/>
                    <a:pt x="0" y="1485392"/>
                    <a:pt x="0" y="956945"/>
                  </a:cubicBezTo>
                  <a:cubicBezTo>
                    <a:pt x="0" y="428371"/>
                    <a:pt x="428371" y="0"/>
                    <a:pt x="956945" y="0"/>
                  </a:cubicBezTo>
                  <a:lnTo>
                    <a:pt x="3167289" y="0"/>
                  </a:lnTo>
                  <a:cubicBezTo>
                    <a:pt x="3695736" y="0"/>
                    <a:pt x="4124234" y="428371"/>
                    <a:pt x="4124234" y="956945"/>
                  </a:cubicBezTo>
                  <a:cubicBezTo>
                    <a:pt x="4124234" y="1485392"/>
                    <a:pt x="3695736" y="1913890"/>
                    <a:pt x="3167289" y="1913890"/>
                  </a:cubicBezTo>
                  <a:close/>
                </a:path>
              </a:pathLst>
            </a:custGeom>
            <a:solidFill>
              <a:srgbClr val="2A1E50"/>
            </a:solidFill>
          </p:spPr>
        </p:sp>
        <p:sp>
          <p:nvSpPr>
            <p:cNvPr name="Freeform 27" id="27"/>
            <p:cNvSpPr/>
            <p:nvPr/>
          </p:nvSpPr>
          <p:spPr>
            <a:xfrm flipH="false" flipV="false" rot="0">
              <a:off x="0" y="0"/>
              <a:ext cx="4149634" cy="1939290"/>
            </a:xfrm>
            <a:custGeom>
              <a:avLst/>
              <a:gdLst/>
              <a:ahLst/>
              <a:cxnLst/>
              <a:rect r="r" b="b" t="t" l="l"/>
              <a:pathLst>
                <a:path h="1939290" w="4149634">
                  <a:moveTo>
                    <a:pt x="3179989" y="0"/>
                  </a:moveTo>
                  <a:lnTo>
                    <a:pt x="969645" y="0"/>
                  </a:lnTo>
                  <a:cubicBezTo>
                    <a:pt x="434975" y="0"/>
                    <a:pt x="0" y="434975"/>
                    <a:pt x="0" y="969645"/>
                  </a:cubicBezTo>
                  <a:cubicBezTo>
                    <a:pt x="0" y="1504315"/>
                    <a:pt x="434975" y="1939290"/>
                    <a:pt x="969645" y="1939290"/>
                  </a:cubicBezTo>
                  <a:lnTo>
                    <a:pt x="3179989" y="1939290"/>
                  </a:lnTo>
                  <a:cubicBezTo>
                    <a:pt x="3714659" y="1939290"/>
                    <a:pt x="4149634" y="1504315"/>
                    <a:pt x="4149634" y="969645"/>
                  </a:cubicBezTo>
                  <a:cubicBezTo>
                    <a:pt x="4149634" y="434975"/>
                    <a:pt x="3714659" y="0"/>
                    <a:pt x="3179989" y="0"/>
                  </a:cubicBezTo>
                  <a:close/>
                  <a:moveTo>
                    <a:pt x="3179989" y="1913890"/>
                  </a:moveTo>
                  <a:lnTo>
                    <a:pt x="969645" y="1913890"/>
                  </a:lnTo>
                  <a:cubicBezTo>
                    <a:pt x="448945" y="1913890"/>
                    <a:pt x="25400" y="1490345"/>
                    <a:pt x="25400" y="969645"/>
                  </a:cubicBezTo>
                  <a:cubicBezTo>
                    <a:pt x="25400" y="448945"/>
                    <a:pt x="448945" y="25400"/>
                    <a:pt x="969645" y="25400"/>
                  </a:cubicBezTo>
                  <a:lnTo>
                    <a:pt x="3179989" y="25400"/>
                  </a:lnTo>
                  <a:cubicBezTo>
                    <a:pt x="3700689" y="25400"/>
                    <a:pt x="4124234" y="448945"/>
                    <a:pt x="4124234" y="969645"/>
                  </a:cubicBezTo>
                  <a:cubicBezTo>
                    <a:pt x="4124234" y="1490345"/>
                    <a:pt x="3700689" y="1913890"/>
                    <a:pt x="3179989" y="1913890"/>
                  </a:cubicBezTo>
                  <a:close/>
                </a:path>
              </a:pathLst>
            </a:custGeom>
            <a:solidFill>
              <a:srgbClr val="2A1E50"/>
            </a:solidFill>
          </p:spPr>
        </p:sp>
      </p:grpSp>
      <p:sp>
        <p:nvSpPr>
          <p:cNvPr name="TextBox 28" id="28"/>
          <p:cNvSpPr txBox="true"/>
          <p:nvPr/>
        </p:nvSpPr>
        <p:spPr>
          <a:xfrm rot="0">
            <a:off x="14575816" y="6055387"/>
            <a:ext cx="1977654" cy="454227"/>
          </a:xfrm>
          <a:prstGeom prst="rect">
            <a:avLst/>
          </a:prstGeom>
        </p:spPr>
        <p:txBody>
          <a:bodyPr anchor="t" rtlCol="false" tIns="0" lIns="0" bIns="0" rIns="0">
            <a:spAutoFit/>
          </a:bodyPr>
          <a:lstStyle/>
          <a:p>
            <a:pPr algn="ctr">
              <a:lnSpc>
                <a:spcPts val="3254"/>
              </a:lnSpc>
            </a:pPr>
            <a:r>
              <a:rPr lang="en-US" sz="3254" spc="-32">
                <a:solidFill>
                  <a:srgbClr val="FFFFFF"/>
                </a:solidFill>
                <a:latin typeface="Poppins Bold"/>
              </a:rPr>
              <a:t>Yasmina</a:t>
            </a:r>
          </a:p>
        </p:txBody>
      </p:sp>
      <p:grpSp>
        <p:nvGrpSpPr>
          <p:cNvPr name="Group 29" id="29"/>
          <p:cNvGrpSpPr/>
          <p:nvPr/>
        </p:nvGrpSpPr>
        <p:grpSpPr>
          <a:xfrm rot="0">
            <a:off x="1562480" y="7672717"/>
            <a:ext cx="1109724" cy="1109724"/>
            <a:chOff x="0" y="0"/>
            <a:chExt cx="812800" cy="812800"/>
          </a:xfrm>
        </p:grpSpPr>
        <p:sp>
          <p:nvSpPr>
            <p:cNvPr name="Freeform 30" id="3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31" id="31"/>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32" id="32"/>
          <p:cNvSpPr txBox="true"/>
          <p:nvPr/>
        </p:nvSpPr>
        <p:spPr>
          <a:xfrm rot="0">
            <a:off x="1843293" y="8019769"/>
            <a:ext cx="548100" cy="413385"/>
          </a:xfrm>
          <a:prstGeom prst="rect">
            <a:avLst/>
          </a:prstGeom>
        </p:spPr>
        <p:txBody>
          <a:bodyPr anchor="t" rtlCol="false" tIns="0" lIns="0" bIns="0" rIns="0">
            <a:spAutoFit/>
          </a:bodyPr>
          <a:lstStyle/>
          <a:p>
            <a:pPr algn="ctr" marL="0" indent="0" lvl="0">
              <a:lnSpc>
                <a:spcPts val="2789"/>
              </a:lnSpc>
            </a:pPr>
            <a:r>
              <a:rPr lang="en-US" sz="3099" spc="-30">
                <a:solidFill>
                  <a:srgbClr val="FFFFFF"/>
                </a:solidFill>
                <a:latin typeface="Poppins"/>
              </a:rPr>
              <a:t>1</a:t>
            </a:r>
          </a:p>
        </p:txBody>
      </p:sp>
      <p:sp>
        <p:nvSpPr>
          <p:cNvPr name="TextBox 33" id="33"/>
          <p:cNvSpPr txBox="true"/>
          <p:nvPr/>
        </p:nvSpPr>
        <p:spPr>
          <a:xfrm rot="0">
            <a:off x="2806929" y="7383216"/>
            <a:ext cx="4218691" cy="1660152"/>
          </a:xfrm>
          <a:prstGeom prst="rect">
            <a:avLst/>
          </a:prstGeom>
        </p:spPr>
        <p:txBody>
          <a:bodyPr anchor="t" rtlCol="false" tIns="0" lIns="0" bIns="0" rIns="0">
            <a:spAutoFit/>
          </a:bodyPr>
          <a:lstStyle/>
          <a:p>
            <a:pPr algn="just">
              <a:lnSpc>
                <a:spcPts val="3229"/>
              </a:lnSpc>
            </a:pPr>
            <a:r>
              <a:rPr lang="en-US" sz="2646" spc="-10">
                <a:solidFill>
                  <a:srgbClr val="FFFFFF"/>
                </a:solidFill>
                <a:latin typeface="Poppins"/>
              </a:rPr>
              <a:t>Fréquentation passée</a:t>
            </a:r>
          </a:p>
          <a:p>
            <a:pPr algn="just">
              <a:lnSpc>
                <a:spcPts val="3229"/>
              </a:lnSpc>
            </a:pPr>
            <a:r>
              <a:rPr lang="en-US" sz="2646" spc="-10">
                <a:solidFill>
                  <a:srgbClr val="FFFFFF"/>
                </a:solidFill>
                <a:latin typeface="Poppins"/>
              </a:rPr>
              <a:t>Tarif et administatif</a:t>
            </a:r>
          </a:p>
          <a:p>
            <a:pPr>
              <a:lnSpc>
                <a:spcPts val="3229"/>
              </a:lnSpc>
            </a:pPr>
            <a:r>
              <a:rPr lang="en-US" sz="2646" spc="-10">
                <a:solidFill>
                  <a:srgbClr val="FFFFFF"/>
                </a:solidFill>
                <a:latin typeface="Poppins"/>
              </a:rPr>
              <a:t>Sentiment d’urgence élevé</a:t>
            </a:r>
            <a:r>
              <a:rPr lang="en-US" sz="2646" spc="-10">
                <a:solidFill>
                  <a:srgbClr val="FFFFFF"/>
                </a:solidFill>
                <a:latin typeface="Poppins Italics"/>
              </a:rPr>
              <a:t> - pression du SAJ</a:t>
            </a:r>
          </a:p>
        </p:txBody>
      </p:sp>
      <p:grpSp>
        <p:nvGrpSpPr>
          <p:cNvPr name="Group 34" id="34"/>
          <p:cNvGrpSpPr/>
          <p:nvPr/>
        </p:nvGrpSpPr>
        <p:grpSpPr>
          <a:xfrm rot="0">
            <a:off x="7025620" y="7726011"/>
            <a:ext cx="1109724" cy="1109724"/>
            <a:chOff x="0" y="0"/>
            <a:chExt cx="812800" cy="812800"/>
          </a:xfrm>
        </p:grpSpPr>
        <p:sp>
          <p:nvSpPr>
            <p:cNvPr name="Freeform 35" id="35"/>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36" id="36"/>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37" id="37"/>
          <p:cNvSpPr txBox="true"/>
          <p:nvPr/>
        </p:nvSpPr>
        <p:spPr>
          <a:xfrm rot="0">
            <a:off x="7306432" y="8073062"/>
            <a:ext cx="548100" cy="413385"/>
          </a:xfrm>
          <a:prstGeom prst="rect">
            <a:avLst/>
          </a:prstGeom>
        </p:spPr>
        <p:txBody>
          <a:bodyPr anchor="t" rtlCol="false" tIns="0" lIns="0" bIns="0" rIns="0">
            <a:spAutoFit/>
          </a:bodyPr>
          <a:lstStyle/>
          <a:p>
            <a:pPr algn="ctr" marL="0" indent="0" lvl="0">
              <a:lnSpc>
                <a:spcPts val="2789"/>
              </a:lnSpc>
            </a:pPr>
            <a:r>
              <a:rPr lang="en-US" sz="3099" spc="-30">
                <a:solidFill>
                  <a:srgbClr val="FFFFFF"/>
                </a:solidFill>
                <a:latin typeface="Poppins"/>
              </a:rPr>
              <a:t>2</a:t>
            </a:r>
          </a:p>
        </p:txBody>
      </p:sp>
      <p:sp>
        <p:nvSpPr>
          <p:cNvPr name="TextBox 38" id="38"/>
          <p:cNvSpPr txBox="true"/>
          <p:nvPr/>
        </p:nvSpPr>
        <p:spPr>
          <a:xfrm rot="0">
            <a:off x="8268694" y="7410610"/>
            <a:ext cx="4063560" cy="1660152"/>
          </a:xfrm>
          <a:prstGeom prst="rect">
            <a:avLst/>
          </a:prstGeom>
        </p:spPr>
        <p:txBody>
          <a:bodyPr anchor="t" rtlCol="false" tIns="0" lIns="0" bIns="0" rIns="0">
            <a:spAutoFit/>
          </a:bodyPr>
          <a:lstStyle/>
          <a:p>
            <a:pPr>
              <a:lnSpc>
                <a:spcPts val="3229"/>
              </a:lnSpc>
            </a:pPr>
            <a:r>
              <a:rPr lang="en-US" sz="2646" spc="-10">
                <a:solidFill>
                  <a:srgbClr val="FFFFFF"/>
                </a:solidFill>
                <a:latin typeface="Poppins"/>
              </a:rPr>
              <a:t>Temps long</a:t>
            </a:r>
          </a:p>
          <a:p>
            <a:pPr>
              <a:lnSpc>
                <a:spcPts val="3229"/>
              </a:lnSpc>
            </a:pPr>
            <a:r>
              <a:rPr lang="en-US" sz="2646" spc="-10">
                <a:solidFill>
                  <a:srgbClr val="FFFFFF"/>
                </a:solidFill>
                <a:latin typeface="Poppins"/>
              </a:rPr>
              <a:t>Espace d’écoute</a:t>
            </a:r>
          </a:p>
          <a:p>
            <a:pPr>
              <a:lnSpc>
                <a:spcPts val="3229"/>
              </a:lnSpc>
            </a:pPr>
            <a:r>
              <a:rPr lang="en-US" sz="2646" spc="-10">
                <a:solidFill>
                  <a:srgbClr val="FFFFFF"/>
                </a:solidFill>
                <a:latin typeface="Poppins"/>
              </a:rPr>
              <a:t>Fréquentation passée et déduction des besoins</a:t>
            </a:r>
          </a:p>
        </p:txBody>
      </p:sp>
    </p:spTree>
  </p:cSld>
  <p:clrMapOvr>
    <a:masterClrMapping/>
  </p:clrMapOvr>
</p:sld>
</file>

<file path=ppt/slides/slide27.xml><?xml version="1.0" encoding="utf-8"?>
<p:sld xmlns:p="http://schemas.openxmlformats.org/presentationml/2006/main" xmlns:a="http://schemas.openxmlformats.org/drawingml/2006/main" xmlns:r="http://schemas.openxmlformats.org/officeDocument/2006/relationships">
  <p:cSld>
    <p:bg>
      <p:bgPr>
        <a:solidFill>
          <a:srgbClr val="B1D4E0"/>
        </a:solidFill>
      </p:bgPr>
    </p:bg>
    <p:spTree>
      <p:nvGrpSpPr>
        <p:cNvPr id="1" name=""/>
        <p:cNvGrpSpPr/>
        <p:nvPr/>
      </p:nvGrpSpPr>
      <p:grpSpPr>
        <a:xfrm>
          <a:off x="0" y="0"/>
          <a:ext cx="0" cy="0"/>
          <a:chOff x="0" y="0"/>
          <a:chExt cx="0" cy="0"/>
        </a:xfrm>
      </p:grpSpPr>
      <p:sp>
        <p:nvSpPr>
          <p:cNvPr name="Freeform 2" id="2"/>
          <p:cNvSpPr/>
          <p:nvPr/>
        </p:nvSpPr>
        <p:spPr>
          <a:xfrm flipH="true" flipV="false" rot="0">
            <a:off x="-1586925" y="6804899"/>
            <a:ext cx="4214413" cy="4114800"/>
          </a:xfrm>
          <a:custGeom>
            <a:avLst/>
            <a:gdLst/>
            <a:ahLst/>
            <a:cxnLst/>
            <a:rect r="r" b="b" t="t" l="l"/>
            <a:pathLst>
              <a:path h="4114800" w="4214413">
                <a:moveTo>
                  <a:pt x="4214413" y="0"/>
                </a:moveTo>
                <a:lnTo>
                  <a:pt x="0" y="0"/>
                </a:lnTo>
                <a:lnTo>
                  <a:pt x="0" y="4114800"/>
                </a:lnTo>
                <a:lnTo>
                  <a:pt x="4214413" y="4114800"/>
                </a:lnTo>
                <a:lnTo>
                  <a:pt x="4214413"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3" id="3"/>
          <p:cNvGrpSpPr/>
          <p:nvPr/>
        </p:nvGrpSpPr>
        <p:grpSpPr>
          <a:xfrm rot="0">
            <a:off x="1028700" y="7196859"/>
            <a:ext cx="16439624" cy="2061441"/>
            <a:chOff x="0" y="0"/>
            <a:chExt cx="4329778" cy="542931"/>
          </a:xfrm>
        </p:grpSpPr>
        <p:sp>
          <p:nvSpPr>
            <p:cNvPr name="Freeform 4" id="4"/>
            <p:cNvSpPr/>
            <p:nvPr/>
          </p:nvSpPr>
          <p:spPr>
            <a:xfrm flipH="false" flipV="false" rot="0">
              <a:off x="0" y="0"/>
              <a:ext cx="4329778" cy="542931"/>
            </a:xfrm>
            <a:custGeom>
              <a:avLst/>
              <a:gdLst/>
              <a:ahLst/>
              <a:cxnLst/>
              <a:rect r="r" b="b" t="t" l="l"/>
              <a:pathLst>
                <a:path h="542931" w="4329778">
                  <a:moveTo>
                    <a:pt x="24017" y="0"/>
                  </a:moveTo>
                  <a:lnTo>
                    <a:pt x="4305760" y="0"/>
                  </a:lnTo>
                  <a:cubicBezTo>
                    <a:pt x="4319025" y="0"/>
                    <a:pt x="4329778" y="10753"/>
                    <a:pt x="4329778" y="24017"/>
                  </a:cubicBezTo>
                  <a:lnTo>
                    <a:pt x="4329778" y="518913"/>
                  </a:lnTo>
                  <a:cubicBezTo>
                    <a:pt x="4329778" y="525283"/>
                    <a:pt x="4327247" y="531392"/>
                    <a:pt x="4322743" y="535896"/>
                  </a:cubicBezTo>
                  <a:cubicBezTo>
                    <a:pt x="4318239" y="540400"/>
                    <a:pt x="4312130" y="542931"/>
                    <a:pt x="4305760" y="542931"/>
                  </a:cubicBezTo>
                  <a:lnTo>
                    <a:pt x="24017" y="542931"/>
                  </a:lnTo>
                  <a:cubicBezTo>
                    <a:pt x="17648" y="542931"/>
                    <a:pt x="11539" y="540400"/>
                    <a:pt x="7035" y="535896"/>
                  </a:cubicBezTo>
                  <a:cubicBezTo>
                    <a:pt x="2530" y="531392"/>
                    <a:pt x="0" y="525283"/>
                    <a:pt x="0" y="518913"/>
                  </a:cubicBezTo>
                  <a:lnTo>
                    <a:pt x="0" y="24017"/>
                  </a:lnTo>
                  <a:cubicBezTo>
                    <a:pt x="0" y="17648"/>
                    <a:pt x="2530" y="11539"/>
                    <a:pt x="7035" y="7035"/>
                  </a:cubicBezTo>
                  <a:cubicBezTo>
                    <a:pt x="11539" y="2530"/>
                    <a:pt x="17648" y="0"/>
                    <a:pt x="24017" y="0"/>
                  </a:cubicBezTo>
                  <a:close/>
                </a:path>
              </a:pathLst>
            </a:custGeom>
            <a:solidFill>
              <a:srgbClr val="2A1E50"/>
            </a:solidFill>
          </p:spPr>
        </p:sp>
        <p:sp>
          <p:nvSpPr>
            <p:cNvPr name="TextBox 5" id="5"/>
            <p:cNvSpPr txBox="true"/>
            <p:nvPr/>
          </p:nvSpPr>
          <p:spPr>
            <a:xfrm>
              <a:off x="0" y="-38100"/>
              <a:ext cx="812800" cy="850900"/>
            </a:xfrm>
            <a:prstGeom prst="rect">
              <a:avLst/>
            </a:prstGeom>
          </p:spPr>
          <p:txBody>
            <a:bodyPr anchor="ctr" rtlCol="false" tIns="50800" lIns="50800" bIns="50800" rIns="50800"/>
            <a:lstStyle/>
            <a:p>
              <a:pPr algn="ctr">
                <a:lnSpc>
                  <a:spcPts val="2659"/>
                </a:lnSpc>
                <a:spcBef>
                  <a:spcPct val="0"/>
                </a:spcBef>
              </a:pPr>
            </a:p>
          </p:txBody>
        </p:sp>
      </p:grpSp>
      <p:grpSp>
        <p:nvGrpSpPr>
          <p:cNvPr name="Group 6" id="6"/>
          <p:cNvGrpSpPr/>
          <p:nvPr/>
        </p:nvGrpSpPr>
        <p:grpSpPr>
          <a:xfrm rot="0">
            <a:off x="1028700" y="1028700"/>
            <a:ext cx="11993840" cy="5891934"/>
            <a:chOff x="0" y="0"/>
            <a:chExt cx="3158871" cy="1551785"/>
          </a:xfrm>
        </p:grpSpPr>
        <p:sp>
          <p:nvSpPr>
            <p:cNvPr name="Freeform 7" id="7"/>
            <p:cNvSpPr/>
            <p:nvPr/>
          </p:nvSpPr>
          <p:spPr>
            <a:xfrm flipH="false" flipV="false" rot="0">
              <a:off x="0" y="0"/>
              <a:ext cx="3158871" cy="1551785"/>
            </a:xfrm>
            <a:custGeom>
              <a:avLst/>
              <a:gdLst/>
              <a:ahLst/>
              <a:cxnLst/>
              <a:rect r="r" b="b" t="t" l="l"/>
              <a:pathLst>
                <a:path h="1551785" w="3158871">
                  <a:moveTo>
                    <a:pt x="32920" y="0"/>
                  </a:moveTo>
                  <a:lnTo>
                    <a:pt x="3125951" y="0"/>
                  </a:lnTo>
                  <a:cubicBezTo>
                    <a:pt x="3134682" y="0"/>
                    <a:pt x="3143056" y="3468"/>
                    <a:pt x="3149229" y="9642"/>
                  </a:cubicBezTo>
                  <a:cubicBezTo>
                    <a:pt x="3155403" y="15816"/>
                    <a:pt x="3158871" y="24189"/>
                    <a:pt x="3158871" y="32920"/>
                  </a:cubicBezTo>
                  <a:lnTo>
                    <a:pt x="3158871" y="1518865"/>
                  </a:lnTo>
                  <a:cubicBezTo>
                    <a:pt x="3158871" y="1537046"/>
                    <a:pt x="3144133" y="1551785"/>
                    <a:pt x="3125951" y="1551785"/>
                  </a:cubicBezTo>
                  <a:lnTo>
                    <a:pt x="32920" y="1551785"/>
                  </a:lnTo>
                  <a:cubicBezTo>
                    <a:pt x="14739" y="1551785"/>
                    <a:pt x="0" y="1537046"/>
                    <a:pt x="0" y="1518865"/>
                  </a:cubicBezTo>
                  <a:lnTo>
                    <a:pt x="0" y="32920"/>
                  </a:lnTo>
                  <a:cubicBezTo>
                    <a:pt x="0" y="14739"/>
                    <a:pt x="14739" y="0"/>
                    <a:pt x="32920" y="0"/>
                  </a:cubicBezTo>
                  <a:close/>
                </a:path>
              </a:pathLst>
            </a:custGeom>
            <a:solidFill>
              <a:srgbClr val="2A1E50"/>
            </a:solidFill>
          </p:spPr>
        </p:sp>
        <p:sp>
          <p:nvSpPr>
            <p:cNvPr name="TextBox 8" id="8"/>
            <p:cNvSpPr txBox="true"/>
            <p:nvPr/>
          </p:nvSpPr>
          <p:spPr>
            <a:xfrm>
              <a:off x="0" y="-38100"/>
              <a:ext cx="812800" cy="850900"/>
            </a:xfrm>
            <a:prstGeom prst="rect">
              <a:avLst/>
            </a:prstGeom>
          </p:spPr>
          <p:txBody>
            <a:bodyPr anchor="ctr" rtlCol="false" tIns="50800" lIns="50800" bIns="50800" rIns="50800"/>
            <a:lstStyle/>
            <a:p>
              <a:pPr algn="ctr">
                <a:lnSpc>
                  <a:spcPts val="2659"/>
                </a:lnSpc>
                <a:spcBef>
                  <a:spcPct val="0"/>
                </a:spcBef>
              </a:pPr>
            </a:p>
          </p:txBody>
        </p:sp>
      </p:grpSp>
      <p:sp>
        <p:nvSpPr>
          <p:cNvPr name="Freeform 9" id="9"/>
          <p:cNvSpPr/>
          <p:nvPr/>
        </p:nvSpPr>
        <p:spPr>
          <a:xfrm flipH="false" flipV="false" rot="1069944">
            <a:off x="14151115" y="111062"/>
            <a:ext cx="4103258" cy="1835275"/>
          </a:xfrm>
          <a:custGeom>
            <a:avLst/>
            <a:gdLst/>
            <a:ahLst/>
            <a:cxnLst/>
            <a:rect r="r" b="b" t="t" l="l"/>
            <a:pathLst>
              <a:path h="1835275" w="4103258">
                <a:moveTo>
                  <a:pt x="0" y="0"/>
                </a:moveTo>
                <a:lnTo>
                  <a:pt x="4103258" y="0"/>
                </a:lnTo>
                <a:lnTo>
                  <a:pt x="4103258" y="1835276"/>
                </a:lnTo>
                <a:lnTo>
                  <a:pt x="0" y="1835276"/>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nvGrpSpPr>
          <p:cNvPr name="Group 10" id="10"/>
          <p:cNvGrpSpPr/>
          <p:nvPr/>
        </p:nvGrpSpPr>
        <p:grpSpPr>
          <a:xfrm rot="0">
            <a:off x="1433730" y="463331"/>
            <a:ext cx="6420802" cy="1303966"/>
            <a:chOff x="0" y="0"/>
            <a:chExt cx="11012093" cy="2236386"/>
          </a:xfrm>
        </p:grpSpPr>
        <p:sp>
          <p:nvSpPr>
            <p:cNvPr name="Freeform 11" id="11"/>
            <p:cNvSpPr/>
            <p:nvPr/>
          </p:nvSpPr>
          <p:spPr>
            <a:xfrm flipH="false" flipV="false" rot="0">
              <a:off x="12700" y="12700"/>
              <a:ext cx="10986692" cy="2210986"/>
            </a:xfrm>
            <a:custGeom>
              <a:avLst/>
              <a:gdLst/>
              <a:ahLst/>
              <a:cxnLst/>
              <a:rect r="r" b="b" t="t" l="l"/>
              <a:pathLst>
                <a:path h="2210986" w="10986692">
                  <a:moveTo>
                    <a:pt x="10029747" y="2210986"/>
                  </a:moveTo>
                  <a:lnTo>
                    <a:pt x="956945" y="2210986"/>
                  </a:lnTo>
                  <a:cubicBezTo>
                    <a:pt x="428371" y="2210986"/>
                    <a:pt x="0" y="1782488"/>
                    <a:pt x="0" y="1105493"/>
                  </a:cubicBezTo>
                  <a:cubicBezTo>
                    <a:pt x="0" y="428371"/>
                    <a:pt x="428371" y="0"/>
                    <a:pt x="956945" y="0"/>
                  </a:cubicBezTo>
                  <a:lnTo>
                    <a:pt x="10029747" y="0"/>
                  </a:lnTo>
                  <a:cubicBezTo>
                    <a:pt x="10558194" y="0"/>
                    <a:pt x="10986692" y="428371"/>
                    <a:pt x="10986692" y="1105493"/>
                  </a:cubicBezTo>
                  <a:cubicBezTo>
                    <a:pt x="10986692" y="1782488"/>
                    <a:pt x="10558194" y="2210986"/>
                    <a:pt x="10029747" y="2210986"/>
                  </a:cubicBezTo>
                  <a:close/>
                </a:path>
              </a:pathLst>
            </a:custGeom>
            <a:solidFill>
              <a:srgbClr val="FFFFFF"/>
            </a:solidFill>
          </p:spPr>
        </p:sp>
        <p:sp>
          <p:nvSpPr>
            <p:cNvPr name="Freeform 12" id="12"/>
            <p:cNvSpPr/>
            <p:nvPr/>
          </p:nvSpPr>
          <p:spPr>
            <a:xfrm flipH="false" flipV="false" rot="0">
              <a:off x="0" y="0"/>
              <a:ext cx="11012092" cy="2236386"/>
            </a:xfrm>
            <a:custGeom>
              <a:avLst/>
              <a:gdLst/>
              <a:ahLst/>
              <a:cxnLst/>
              <a:rect r="r" b="b" t="t" l="l"/>
              <a:pathLst>
                <a:path h="2236386" w="11012092">
                  <a:moveTo>
                    <a:pt x="10042447" y="0"/>
                  </a:moveTo>
                  <a:lnTo>
                    <a:pt x="969645" y="0"/>
                  </a:lnTo>
                  <a:cubicBezTo>
                    <a:pt x="434975" y="0"/>
                    <a:pt x="0" y="434975"/>
                    <a:pt x="0" y="1118193"/>
                  </a:cubicBezTo>
                  <a:cubicBezTo>
                    <a:pt x="0" y="1801411"/>
                    <a:pt x="434975" y="2236386"/>
                    <a:pt x="969645" y="2236386"/>
                  </a:cubicBezTo>
                  <a:lnTo>
                    <a:pt x="10042447" y="2236386"/>
                  </a:lnTo>
                  <a:cubicBezTo>
                    <a:pt x="10577117" y="2236386"/>
                    <a:pt x="11012092" y="1801411"/>
                    <a:pt x="11012092" y="1118193"/>
                  </a:cubicBezTo>
                  <a:cubicBezTo>
                    <a:pt x="11012092" y="434975"/>
                    <a:pt x="10577117" y="0"/>
                    <a:pt x="10042447" y="0"/>
                  </a:cubicBezTo>
                  <a:close/>
                  <a:moveTo>
                    <a:pt x="10042447" y="2210986"/>
                  </a:moveTo>
                  <a:lnTo>
                    <a:pt x="969645" y="2210986"/>
                  </a:lnTo>
                  <a:cubicBezTo>
                    <a:pt x="448945" y="2210986"/>
                    <a:pt x="25400" y="1787441"/>
                    <a:pt x="25400" y="1118193"/>
                  </a:cubicBezTo>
                  <a:cubicBezTo>
                    <a:pt x="25400" y="448945"/>
                    <a:pt x="448945" y="25400"/>
                    <a:pt x="969645" y="25400"/>
                  </a:cubicBezTo>
                  <a:lnTo>
                    <a:pt x="10042447" y="25400"/>
                  </a:lnTo>
                  <a:cubicBezTo>
                    <a:pt x="10563147" y="25400"/>
                    <a:pt x="10986692" y="448945"/>
                    <a:pt x="10986692" y="1118193"/>
                  </a:cubicBezTo>
                  <a:cubicBezTo>
                    <a:pt x="10986692" y="1787441"/>
                    <a:pt x="10563147" y="2210986"/>
                    <a:pt x="10042447" y="2210986"/>
                  </a:cubicBezTo>
                  <a:close/>
                </a:path>
              </a:pathLst>
            </a:custGeom>
            <a:solidFill>
              <a:srgbClr val="2A1E50"/>
            </a:solidFill>
          </p:spPr>
        </p:sp>
      </p:grpSp>
      <p:sp>
        <p:nvSpPr>
          <p:cNvPr name="TextBox 13" id="13"/>
          <p:cNvSpPr txBox="true"/>
          <p:nvPr/>
        </p:nvSpPr>
        <p:spPr>
          <a:xfrm rot="0">
            <a:off x="2391392" y="850011"/>
            <a:ext cx="5743952" cy="625855"/>
          </a:xfrm>
          <a:prstGeom prst="rect">
            <a:avLst/>
          </a:prstGeom>
        </p:spPr>
        <p:txBody>
          <a:bodyPr anchor="t" rtlCol="false" tIns="0" lIns="0" bIns="0" rIns="0">
            <a:spAutoFit/>
          </a:bodyPr>
          <a:lstStyle/>
          <a:p>
            <a:pPr algn="ctr">
              <a:lnSpc>
                <a:spcPts val="4511"/>
              </a:lnSpc>
            </a:pPr>
            <a:r>
              <a:rPr lang="en-US" sz="4699">
                <a:solidFill>
                  <a:srgbClr val="DBB660"/>
                </a:solidFill>
                <a:latin typeface="Moonlight Bold"/>
              </a:rPr>
              <a:t>RAPPORT À L’ATTENTE</a:t>
            </a:r>
          </a:p>
        </p:txBody>
      </p:sp>
      <p:grpSp>
        <p:nvGrpSpPr>
          <p:cNvPr name="Group 14" id="14"/>
          <p:cNvGrpSpPr>
            <a:grpSpLocks noChangeAspect="true"/>
          </p:cNvGrpSpPr>
          <p:nvPr/>
        </p:nvGrpSpPr>
        <p:grpSpPr>
          <a:xfrm rot="0">
            <a:off x="13344435" y="1320130"/>
            <a:ext cx="4440414" cy="4877654"/>
            <a:chOff x="0" y="0"/>
            <a:chExt cx="5803900" cy="6375400"/>
          </a:xfrm>
        </p:grpSpPr>
        <p:sp>
          <p:nvSpPr>
            <p:cNvPr name="Freeform 15" id="15"/>
            <p:cNvSpPr/>
            <p:nvPr/>
          </p:nvSpPr>
          <p:spPr>
            <a:xfrm flipH="false" flipV="false" rot="0">
              <a:off x="12700" y="12700"/>
              <a:ext cx="5778500" cy="6350000"/>
            </a:xfrm>
            <a:custGeom>
              <a:avLst/>
              <a:gdLst/>
              <a:ahLst/>
              <a:cxnLst/>
              <a:rect r="r" b="b" t="t" l="l"/>
              <a:pathLst>
                <a:path h="6350000" w="5778500">
                  <a:moveTo>
                    <a:pt x="2889250" y="0"/>
                  </a:moveTo>
                  <a:cubicBezTo>
                    <a:pt x="1258570" y="0"/>
                    <a:pt x="0" y="1144270"/>
                    <a:pt x="0" y="2917190"/>
                  </a:cubicBezTo>
                  <a:cubicBezTo>
                    <a:pt x="0" y="4175760"/>
                    <a:pt x="0" y="6350000"/>
                    <a:pt x="0" y="6350000"/>
                  </a:cubicBezTo>
                  <a:lnTo>
                    <a:pt x="2889250" y="6350000"/>
                  </a:lnTo>
                  <a:lnTo>
                    <a:pt x="5778500" y="6350000"/>
                  </a:lnTo>
                  <a:cubicBezTo>
                    <a:pt x="5778500" y="6350000"/>
                    <a:pt x="5778500" y="4175760"/>
                    <a:pt x="5778500" y="2917190"/>
                  </a:cubicBezTo>
                  <a:cubicBezTo>
                    <a:pt x="5778500" y="1144270"/>
                    <a:pt x="4519930" y="0"/>
                    <a:pt x="2889250" y="0"/>
                  </a:cubicBezTo>
                  <a:close/>
                </a:path>
              </a:pathLst>
            </a:custGeom>
            <a:blipFill>
              <a:blip r:embed="rId7"/>
              <a:stretch>
                <a:fillRect l="-4945" t="0" r="-4945" b="0"/>
              </a:stretch>
            </a:blipFill>
          </p:spPr>
        </p:sp>
        <p:sp>
          <p:nvSpPr>
            <p:cNvPr name="Freeform 16" id="16"/>
            <p:cNvSpPr/>
            <p:nvPr/>
          </p:nvSpPr>
          <p:spPr>
            <a:xfrm flipH="false" flipV="false" rot="0">
              <a:off x="0" y="0"/>
              <a:ext cx="5803900" cy="6375400"/>
            </a:xfrm>
            <a:custGeom>
              <a:avLst/>
              <a:gdLst/>
              <a:ahLst/>
              <a:cxnLst/>
              <a:rect r="r" b="b" t="t" l="l"/>
              <a:pathLst>
                <a:path h="6375400" w="5803900">
                  <a:moveTo>
                    <a:pt x="5803900" y="6375400"/>
                  </a:moveTo>
                  <a:lnTo>
                    <a:pt x="0" y="6375400"/>
                  </a:lnTo>
                  <a:lnTo>
                    <a:pt x="0" y="2929890"/>
                  </a:lnTo>
                  <a:cubicBezTo>
                    <a:pt x="0" y="2495550"/>
                    <a:pt x="74930" y="2089150"/>
                    <a:pt x="223520" y="1720850"/>
                  </a:cubicBezTo>
                  <a:cubicBezTo>
                    <a:pt x="365760" y="1367790"/>
                    <a:pt x="571500" y="1056640"/>
                    <a:pt x="836930" y="797560"/>
                  </a:cubicBezTo>
                  <a:cubicBezTo>
                    <a:pt x="1361440" y="283210"/>
                    <a:pt x="2095500" y="0"/>
                    <a:pt x="2901950" y="0"/>
                  </a:cubicBezTo>
                  <a:cubicBezTo>
                    <a:pt x="3708400" y="0"/>
                    <a:pt x="4441190" y="283210"/>
                    <a:pt x="4966970" y="797560"/>
                  </a:cubicBezTo>
                  <a:cubicBezTo>
                    <a:pt x="5232400" y="1056640"/>
                    <a:pt x="5438140" y="1367790"/>
                    <a:pt x="5580380" y="1722120"/>
                  </a:cubicBezTo>
                  <a:cubicBezTo>
                    <a:pt x="5728970" y="2090420"/>
                    <a:pt x="5803900" y="2496820"/>
                    <a:pt x="5803900" y="2931160"/>
                  </a:cubicBezTo>
                  <a:lnTo>
                    <a:pt x="5803900" y="6375400"/>
                  </a:lnTo>
                  <a:close/>
                  <a:moveTo>
                    <a:pt x="25400" y="6350000"/>
                  </a:moveTo>
                  <a:lnTo>
                    <a:pt x="5778500" y="6350000"/>
                  </a:lnTo>
                  <a:lnTo>
                    <a:pt x="5778500" y="2929890"/>
                  </a:lnTo>
                  <a:cubicBezTo>
                    <a:pt x="5778500" y="2499360"/>
                    <a:pt x="5703570" y="2095500"/>
                    <a:pt x="5557520" y="1731010"/>
                  </a:cubicBezTo>
                  <a:cubicBezTo>
                    <a:pt x="5416550" y="1380490"/>
                    <a:pt x="5212080" y="1073150"/>
                    <a:pt x="4949190" y="815340"/>
                  </a:cubicBezTo>
                  <a:cubicBezTo>
                    <a:pt x="4428490" y="306070"/>
                    <a:pt x="3700780" y="25400"/>
                    <a:pt x="2901950" y="25400"/>
                  </a:cubicBezTo>
                  <a:cubicBezTo>
                    <a:pt x="2103120" y="25400"/>
                    <a:pt x="1375410" y="306070"/>
                    <a:pt x="854710" y="815340"/>
                  </a:cubicBezTo>
                  <a:cubicBezTo>
                    <a:pt x="591820" y="1071880"/>
                    <a:pt x="387350" y="1380490"/>
                    <a:pt x="246380" y="1731010"/>
                  </a:cubicBezTo>
                  <a:cubicBezTo>
                    <a:pt x="100330" y="2095500"/>
                    <a:pt x="25400" y="2499360"/>
                    <a:pt x="25400" y="2929890"/>
                  </a:cubicBezTo>
                  <a:lnTo>
                    <a:pt x="25400" y="6350000"/>
                  </a:lnTo>
                  <a:close/>
                </a:path>
              </a:pathLst>
            </a:custGeom>
            <a:solidFill>
              <a:srgbClr val="2A1E50"/>
            </a:solidFill>
          </p:spPr>
        </p:sp>
      </p:grpSp>
      <p:grpSp>
        <p:nvGrpSpPr>
          <p:cNvPr name="Group 17" id="17"/>
          <p:cNvGrpSpPr/>
          <p:nvPr/>
        </p:nvGrpSpPr>
        <p:grpSpPr>
          <a:xfrm rot="0">
            <a:off x="1562480" y="560451"/>
            <a:ext cx="1109724" cy="1109724"/>
            <a:chOff x="0" y="0"/>
            <a:chExt cx="812800" cy="812800"/>
          </a:xfrm>
        </p:grpSpPr>
        <p:sp>
          <p:nvSpPr>
            <p:cNvPr name="Freeform 18" id="1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solidFill>
            <a:ln w="38100" cap="sq">
              <a:solidFill>
                <a:srgbClr val="FFFFFF"/>
              </a:solidFill>
              <a:prstDash val="solid"/>
              <a:miter/>
            </a:ln>
          </p:spPr>
        </p:sp>
        <p:sp>
          <p:nvSpPr>
            <p:cNvPr name="TextBox 19" id="19"/>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20" id="20"/>
          <p:cNvSpPr txBox="true"/>
          <p:nvPr/>
        </p:nvSpPr>
        <p:spPr>
          <a:xfrm rot="0">
            <a:off x="1843293" y="907503"/>
            <a:ext cx="548100" cy="413385"/>
          </a:xfrm>
          <a:prstGeom prst="rect">
            <a:avLst/>
          </a:prstGeom>
        </p:spPr>
        <p:txBody>
          <a:bodyPr anchor="t" rtlCol="false" tIns="0" lIns="0" bIns="0" rIns="0">
            <a:spAutoFit/>
          </a:bodyPr>
          <a:lstStyle/>
          <a:p>
            <a:pPr algn="ctr" marL="0" indent="0" lvl="0">
              <a:lnSpc>
                <a:spcPts val="2789"/>
              </a:lnSpc>
            </a:pPr>
            <a:r>
              <a:rPr lang="en-US" sz="3099" spc="-30">
                <a:solidFill>
                  <a:srgbClr val="FFFFFF"/>
                </a:solidFill>
                <a:latin typeface="Poppins"/>
              </a:rPr>
              <a:t>3</a:t>
            </a:r>
          </a:p>
        </p:txBody>
      </p:sp>
      <p:sp>
        <p:nvSpPr>
          <p:cNvPr name="TextBox 21" id="21"/>
          <p:cNvSpPr txBox="true"/>
          <p:nvPr/>
        </p:nvSpPr>
        <p:spPr>
          <a:xfrm rot="0">
            <a:off x="1409885" y="1807402"/>
            <a:ext cx="11231471" cy="4977435"/>
          </a:xfrm>
          <a:prstGeom prst="rect">
            <a:avLst/>
          </a:prstGeom>
        </p:spPr>
        <p:txBody>
          <a:bodyPr anchor="t" rtlCol="false" tIns="0" lIns="0" bIns="0" rIns="0">
            <a:spAutoFit/>
          </a:bodyPr>
          <a:lstStyle/>
          <a:p>
            <a:pPr algn="just">
              <a:lnSpc>
                <a:spcPts val="3944"/>
              </a:lnSpc>
            </a:pPr>
            <a:r>
              <a:rPr lang="en-US" sz="3259">
                <a:solidFill>
                  <a:srgbClr val="FFFFFF"/>
                </a:solidFill>
                <a:latin typeface="Poppins"/>
              </a:rPr>
              <a:t>“Je suis </a:t>
            </a:r>
            <a:r>
              <a:rPr lang="en-US" sz="3259">
                <a:solidFill>
                  <a:srgbClr val="FFFFFF"/>
                </a:solidFill>
                <a:latin typeface="Poppins Bold"/>
              </a:rPr>
              <a:t>coincée</a:t>
            </a:r>
            <a:r>
              <a:rPr lang="en-US" sz="3259">
                <a:solidFill>
                  <a:srgbClr val="FFFFFF"/>
                </a:solidFill>
                <a:latin typeface="Poppins"/>
              </a:rPr>
              <a:t>, je suis </a:t>
            </a:r>
            <a:r>
              <a:rPr lang="en-US" sz="3259">
                <a:solidFill>
                  <a:srgbClr val="FFFFFF"/>
                </a:solidFill>
                <a:latin typeface="Poppins Bold"/>
              </a:rPr>
              <a:t>bloquée</a:t>
            </a:r>
            <a:r>
              <a:rPr lang="en-US" sz="3259">
                <a:solidFill>
                  <a:srgbClr val="FFFFFF"/>
                </a:solidFill>
                <a:latin typeface="Poppins"/>
              </a:rPr>
              <a:t>. On m’a dit ce matin que c’était parce qu’il y a pas assez de personnes... Mais nous, </a:t>
            </a:r>
            <a:r>
              <a:rPr lang="en-US" sz="3259">
                <a:solidFill>
                  <a:srgbClr val="FFFFFF"/>
                </a:solidFill>
                <a:latin typeface="Poppins Bold"/>
              </a:rPr>
              <a:t>on n’est pas responsables </a:t>
            </a:r>
            <a:r>
              <a:rPr lang="en-US" sz="3259">
                <a:solidFill>
                  <a:srgbClr val="FFFFFF"/>
                </a:solidFill>
                <a:latin typeface="Poppins"/>
              </a:rPr>
              <a:t>s’il y a pas assez de personnes. [...] J’essaie de moi-même </a:t>
            </a:r>
            <a:r>
              <a:rPr lang="en-US" sz="3259">
                <a:solidFill>
                  <a:srgbClr val="FFFFFF"/>
                </a:solidFill>
                <a:latin typeface="Poppins Bold"/>
              </a:rPr>
              <a:t>parler avec eux </a:t>
            </a:r>
            <a:r>
              <a:rPr lang="en-US" sz="3259">
                <a:solidFill>
                  <a:srgbClr val="FFFFFF"/>
                </a:solidFill>
                <a:latin typeface="Poppins"/>
              </a:rPr>
              <a:t>quand il y a des petits soucis. On discute dès que... il y a des fois où mon fils montre des signes de faiblesse. [...] J’ai fini par me dire </a:t>
            </a:r>
            <a:r>
              <a:rPr lang="en-US" sz="3259">
                <a:solidFill>
                  <a:srgbClr val="FFFFFF"/>
                </a:solidFill>
                <a:latin typeface="Poppins Bold"/>
              </a:rPr>
              <a:t>tant pis</a:t>
            </a:r>
            <a:r>
              <a:rPr lang="en-US" sz="3259">
                <a:solidFill>
                  <a:srgbClr val="FFFFFF"/>
                </a:solidFill>
                <a:latin typeface="Poppins"/>
              </a:rPr>
              <a:t>, on sort de la commune, parce qu’au bout d’un an ne trouver de place nulle part c’est pas possible quoi. Alors j’ai fait mes recherches et j’ai appelé d’autres centres”.</a:t>
            </a:r>
          </a:p>
        </p:txBody>
      </p:sp>
      <p:grpSp>
        <p:nvGrpSpPr>
          <p:cNvPr name="Group 22" id="22"/>
          <p:cNvGrpSpPr>
            <a:grpSpLocks noChangeAspect="true"/>
          </p:cNvGrpSpPr>
          <p:nvPr/>
        </p:nvGrpSpPr>
        <p:grpSpPr>
          <a:xfrm rot="0">
            <a:off x="13345125" y="1320887"/>
            <a:ext cx="4439725" cy="4876897"/>
            <a:chOff x="0" y="0"/>
            <a:chExt cx="5803900" cy="6375400"/>
          </a:xfrm>
        </p:grpSpPr>
        <p:sp>
          <p:nvSpPr>
            <p:cNvPr name="Freeform 23" id="23"/>
            <p:cNvSpPr/>
            <p:nvPr/>
          </p:nvSpPr>
          <p:spPr>
            <a:xfrm flipH="false" flipV="false" rot="0">
              <a:off x="12700" y="12700"/>
              <a:ext cx="5778500" cy="6350000"/>
            </a:xfrm>
            <a:custGeom>
              <a:avLst/>
              <a:gdLst/>
              <a:ahLst/>
              <a:cxnLst/>
              <a:rect r="r" b="b" t="t" l="l"/>
              <a:pathLst>
                <a:path h="6350000" w="5778500">
                  <a:moveTo>
                    <a:pt x="2889250" y="0"/>
                  </a:moveTo>
                  <a:cubicBezTo>
                    <a:pt x="1258570" y="0"/>
                    <a:pt x="0" y="1144270"/>
                    <a:pt x="0" y="2917190"/>
                  </a:cubicBezTo>
                  <a:cubicBezTo>
                    <a:pt x="0" y="4175760"/>
                    <a:pt x="0" y="6350000"/>
                    <a:pt x="0" y="6350000"/>
                  </a:cubicBezTo>
                  <a:lnTo>
                    <a:pt x="2889250" y="6350000"/>
                  </a:lnTo>
                  <a:lnTo>
                    <a:pt x="5778500" y="6350000"/>
                  </a:lnTo>
                  <a:cubicBezTo>
                    <a:pt x="5778500" y="6350000"/>
                    <a:pt x="5778500" y="4175760"/>
                    <a:pt x="5778500" y="2917190"/>
                  </a:cubicBezTo>
                  <a:cubicBezTo>
                    <a:pt x="5778500" y="1144270"/>
                    <a:pt x="4519930" y="0"/>
                    <a:pt x="2889250" y="0"/>
                  </a:cubicBezTo>
                  <a:close/>
                </a:path>
              </a:pathLst>
            </a:custGeom>
            <a:blipFill>
              <a:blip r:embed="rId8"/>
              <a:stretch>
                <a:fillRect l="-4945" t="0" r="-4945" b="0"/>
              </a:stretch>
            </a:blipFill>
          </p:spPr>
        </p:sp>
        <p:sp>
          <p:nvSpPr>
            <p:cNvPr name="Freeform 24" id="24"/>
            <p:cNvSpPr/>
            <p:nvPr/>
          </p:nvSpPr>
          <p:spPr>
            <a:xfrm flipH="false" flipV="false" rot="0">
              <a:off x="0" y="0"/>
              <a:ext cx="5803900" cy="6375400"/>
            </a:xfrm>
            <a:custGeom>
              <a:avLst/>
              <a:gdLst/>
              <a:ahLst/>
              <a:cxnLst/>
              <a:rect r="r" b="b" t="t" l="l"/>
              <a:pathLst>
                <a:path h="6375400" w="5803900">
                  <a:moveTo>
                    <a:pt x="5803900" y="6375400"/>
                  </a:moveTo>
                  <a:lnTo>
                    <a:pt x="0" y="6375400"/>
                  </a:lnTo>
                  <a:lnTo>
                    <a:pt x="0" y="2929890"/>
                  </a:lnTo>
                  <a:cubicBezTo>
                    <a:pt x="0" y="2495550"/>
                    <a:pt x="74930" y="2089150"/>
                    <a:pt x="223520" y="1720850"/>
                  </a:cubicBezTo>
                  <a:cubicBezTo>
                    <a:pt x="365760" y="1367790"/>
                    <a:pt x="571500" y="1056640"/>
                    <a:pt x="836930" y="797560"/>
                  </a:cubicBezTo>
                  <a:cubicBezTo>
                    <a:pt x="1361440" y="283210"/>
                    <a:pt x="2095500" y="0"/>
                    <a:pt x="2901950" y="0"/>
                  </a:cubicBezTo>
                  <a:cubicBezTo>
                    <a:pt x="3708400" y="0"/>
                    <a:pt x="4441190" y="283210"/>
                    <a:pt x="4966970" y="797560"/>
                  </a:cubicBezTo>
                  <a:cubicBezTo>
                    <a:pt x="5232400" y="1056640"/>
                    <a:pt x="5438140" y="1367790"/>
                    <a:pt x="5580380" y="1722120"/>
                  </a:cubicBezTo>
                  <a:cubicBezTo>
                    <a:pt x="5728970" y="2090420"/>
                    <a:pt x="5803900" y="2496820"/>
                    <a:pt x="5803900" y="2931160"/>
                  </a:cubicBezTo>
                  <a:lnTo>
                    <a:pt x="5803900" y="6375400"/>
                  </a:lnTo>
                  <a:close/>
                  <a:moveTo>
                    <a:pt x="25400" y="6350000"/>
                  </a:moveTo>
                  <a:lnTo>
                    <a:pt x="5778500" y="6350000"/>
                  </a:lnTo>
                  <a:lnTo>
                    <a:pt x="5778500" y="2929890"/>
                  </a:lnTo>
                  <a:cubicBezTo>
                    <a:pt x="5778500" y="2499360"/>
                    <a:pt x="5703570" y="2095500"/>
                    <a:pt x="5557520" y="1731010"/>
                  </a:cubicBezTo>
                  <a:cubicBezTo>
                    <a:pt x="5416550" y="1380490"/>
                    <a:pt x="5212080" y="1073150"/>
                    <a:pt x="4949190" y="815340"/>
                  </a:cubicBezTo>
                  <a:cubicBezTo>
                    <a:pt x="4428490" y="306070"/>
                    <a:pt x="3700780" y="25400"/>
                    <a:pt x="2901950" y="25400"/>
                  </a:cubicBezTo>
                  <a:cubicBezTo>
                    <a:pt x="2103120" y="25400"/>
                    <a:pt x="1375410" y="306070"/>
                    <a:pt x="854710" y="815340"/>
                  </a:cubicBezTo>
                  <a:cubicBezTo>
                    <a:pt x="591820" y="1071880"/>
                    <a:pt x="387350" y="1380490"/>
                    <a:pt x="246380" y="1731010"/>
                  </a:cubicBezTo>
                  <a:cubicBezTo>
                    <a:pt x="100330" y="2095500"/>
                    <a:pt x="25400" y="2499360"/>
                    <a:pt x="25400" y="2929890"/>
                  </a:cubicBezTo>
                  <a:lnTo>
                    <a:pt x="25400" y="6350000"/>
                  </a:lnTo>
                  <a:close/>
                </a:path>
              </a:pathLst>
            </a:custGeom>
            <a:solidFill>
              <a:srgbClr val="2A1E50"/>
            </a:solidFill>
          </p:spPr>
        </p:sp>
      </p:grpSp>
      <p:grpSp>
        <p:nvGrpSpPr>
          <p:cNvPr name="Group 25" id="25"/>
          <p:cNvGrpSpPr/>
          <p:nvPr/>
        </p:nvGrpSpPr>
        <p:grpSpPr>
          <a:xfrm rot="0">
            <a:off x="14158422" y="5606268"/>
            <a:ext cx="2812442" cy="1314367"/>
            <a:chOff x="0" y="0"/>
            <a:chExt cx="4149634" cy="1939290"/>
          </a:xfrm>
        </p:grpSpPr>
        <p:sp>
          <p:nvSpPr>
            <p:cNvPr name="Freeform 26" id="26"/>
            <p:cNvSpPr/>
            <p:nvPr/>
          </p:nvSpPr>
          <p:spPr>
            <a:xfrm flipH="false" flipV="false" rot="0">
              <a:off x="12700" y="12700"/>
              <a:ext cx="4124234" cy="1913890"/>
            </a:xfrm>
            <a:custGeom>
              <a:avLst/>
              <a:gdLst/>
              <a:ahLst/>
              <a:cxnLst/>
              <a:rect r="r" b="b" t="t" l="l"/>
              <a:pathLst>
                <a:path h="1913890" w="4124234">
                  <a:moveTo>
                    <a:pt x="3167289" y="1913890"/>
                  </a:moveTo>
                  <a:lnTo>
                    <a:pt x="956945" y="1913890"/>
                  </a:lnTo>
                  <a:cubicBezTo>
                    <a:pt x="428371" y="1913890"/>
                    <a:pt x="0" y="1485392"/>
                    <a:pt x="0" y="956945"/>
                  </a:cubicBezTo>
                  <a:cubicBezTo>
                    <a:pt x="0" y="428371"/>
                    <a:pt x="428371" y="0"/>
                    <a:pt x="956945" y="0"/>
                  </a:cubicBezTo>
                  <a:lnTo>
                    <a:pt x="3167289" y="0"/>
                  </a:lnTo>
                  <a:cubicBezTo>
                    <a:pt x="3695736" y="0"/>
                    <a:pt x="4124234" y="428371"/>
                    <a:pt x="4124234" y="956945"/>
                  </a:cubicBezTo>
                  <a:cubicBezTo>
                    <a:pt x="4124234" y="1485392"/>
                    <a:pt x="3695736" y="1913890"/>
                    <a:pt x="3167289" y="1913890"/>
                  </a:cubicBezTo>
                  <a:close/>
                </a:path>
              </a:pathLst>
            </a:custGeom>
            <a:solidFill>
              <a:srgbClr val="2A1E50"/>
            </a:solidFill>
          </p:spPr>
        </p:sp>
        <p:sp>
          <p:nvSpPr>
            <p:cNvPr name="Freeform 27" id="27"/>
            <p:cNvSpPr/>
            <p:nvPr/>
          </p:nvSpPr>
          <p:spPr>
            <a:xfrm flipH="false" flipV="false" rot="0">
              <a:off x="0" y="0"/>
              <a:ext cx="4149634" cy="1939290"/>
            </a:xfrm>
            <a:custGeom>
              <a:avLst/>
              <a:gdLst/>
              <a:ahLst/>
              <a:cxnLst/>
              <a:rect r="r" b="b" t="t" l="l"/>
              <a:pathLst>
                <a:path h="1939290" w="4149634">
                  <a:moveTo>
                    <a:pt x="3179989" y="0"/>
                  </a:moveTo>
                  <a:lnTo>
                    <a:pt x="969645" y="0"/>
                  </a:lnTo>
                  <a:cubicBezTo>
                    <a:pt x="434975" y="0"/>
                    <a:pt x="0" y="434975"/>
                    <a:pt x="0" y="969645"/>
                  </a:cubicBezTo>
                  <a:cubicBezTo>
                    <a:pt x="0" y="1504315"/>
                    <a:pt x="434975" y="1939290"/>
                    <a:pt x="969645" y="1939290"/>
                  </a:cubicBezTo>
                  <a:lnTo>
                    <a:pt x="3179989" y="1939290"/>
                  </a:lnTo>
                  <a:cubicBezTo>
                    <a:pt x="3714659" y="1939290"/>
                    <a:pt x="4149634" y="1504315"/>
                    <a:pt x="4149634" y="969645"/>
                  </a:cubicBezTo>
                  <a:cubicBezTo>
                    <a:pt x="4149634" y="434975"/>
                    <a:pt x="3714659" y="0"/>
                    <a:pt x="3179989" y="0"/>
                  </a:cubicBezTo>
                  <a:close/>
                  <a:moveTo>
                    <a:pt x="3179989" y="1913890"/>
                  </a:moveTo>
                  <a:lnTo>
                    <a:pt x="969645" y="1913890"/>
                  </a:lnTo>
                  <a:cubicBezTo>
                    <a:pt x="448945" y="1913890"/>
                    <a:pt x="25400" y="1490345"/>
                    <a:pt x="25400" y="969645"/>
                  </a:cubicBezTo>
                  <a:cubicBezTo>
                    <a:pt x="25400" y="448945"/>
                    <a:pt x="448945" y="25400"/>
                    <a:pt x="969645" y="25400"/>
                  </a:cubicBezTo>
                  <a:lnTo>
                    <a:pt x="3179989" y="25400"/>
                  </a:lnTo>
                  <a:cubicBezTo>
                    <a:pt x="3700689" y="25400"/>
                    <a:pt x="4124234" y="448945"/>
                    <a:pt x="4124234" y="969645"/>
                  </a:cubicBezTo>
                  <a:cubicBezTo>
                    <a:pt x="4124234" y="1490345"/>
                    <a:pt x="3700689" y="1913890"/>
                    <a:pt x="3179989" y="1913890"/>
                  </a:cubicBezTo>
                  <a:close/>
                </a:path>
              </a:pathLst>
            </a:custGeom>
            <a:solidFill>
              <a:srgbClr val="2A1E50"/>
            </a:solidFill>
          </p:spPr>
        </p:sp>
      </p:grpSp>
      <p:sp>
        <p:nvSpPr>
          <p:cNvPr name="TextBox 28" id="28"/>
          <p:cNvSpPr txBox="true"/>
          <p:nvPr/>
        </p:nvSpPr>
        <p:spPr>
          <a:xfrm rot="0">
            <a:off x="14575816" y="6055387"/>
            <a:ext cx="1977654" cy="454227"/>
          </a:xfrm>
          <a:prstGeom prst="rect">
            <a:avLst/>
          </a:prstGeom>
        </p:spPr>
        <p:txBody>
          <a:bodyPr anchor="t" rtlCol="false" tIns="0" lIns="0" bIns="0" rIns="0">
            <a:spAutoFit/>
          </a:bodyPr>
          <a:lstStyle/>
          <a:p>
            <a:pPr algn="ctr">
              <a:lnSpc>
                <a:spcPts val="3254"/>
              </a:lnSpc>
            </a:pPr>
            <a:r>
              <a:rPr lang="en-US" sz="3254" spc="-32">
                <a:solidFill>
                  <a:srgbClr val="FFFFFF"/>
                </a:solidFill>
                <a:latin typeface="Poppins Bold"/>
              </a:rPr>
              <a:t>Yasmina</a:t>
            </a:r>
          </a:p>
        </p:txBody>
      </p:sp>
      <p:grpSp>
        <p:nvGrpSpPr>
          <p:cNvPr name="Group 29" id="29"/>
          <p:cNvGrpSpPr/>
          <p:nvPr/>
        </p:nvGrpSpPr>
        <p:grpSpPr>
          <a:xfrm rot="0">
            <a:off x="1562480" y="7672717"/>
            <a:ext cx="1109724" cy="1109724"/>
            <a:chOff x="0" y="0"/>
            <a:chExt cx="812800" cy="812800"/>
          </a:xfrm>
        </p:grpSpPr>
        <p:sp>
          <p:nvSpPr>
            <p:cNvPr name="Freeform 30" id="3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31" id="31"/>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32" id="32"/>
          <p:cNvSpPr txBox="true"/>
          <p:nvPr/>
        </p:nvSpPr>
        <p:spPr>
          <a:xfrm rot="0">
            <a:off x="1843293" y="8019769"/>
            <a:ext cx="548100" cy="413385"/>
          </a:xfrm>
          <a:prstGeom prst="rect">
            <a:avLst/>
          </a:prstGeom>
        </p:spPr>
        <p:txBody>
          <a:bodyPr anchor="t" rtlCol="false" tIns="0" lIns="0" bIns="0" rIns="0">
            <a:spAutoFit/>
          </a:bodyPr>
          <a:lstStyle/>
          <a:p>
            <a:pPr algn="ctr" marL="0" indent="0" lvl="0">
              <a:lnSpc>
                <a:spcPts val="2789"/>
              </a:lnSpc>
            </a:pPr>
            <a:r>
              <a:rPr lang="en-US" sz="3099" spc="-30">
                <a:solidFill>
                  <a:srgbClr val="FFFFFF"/>
                </a:solidFill>
                <a:latin typeface="Poppins"/>
              </a:rPr>
              <a:t>1</a:t>
            </a:r>
          </a:p>
        </p:txBody>
      </p:sp>
      <p:sp>
        <p:nvSpPr>
          <p:cNvPr name="TextBox 33" id="33"/>
          <p:cNvSpPr txBox="true"/>
          <p:nvPr/>
        </p:nvSpPr>
        <p:spPr>
          <a:xfrm rot="0">
            <a:off x="2806929" y="7383216"/>
            <a:ext cx="4218691" cy="1660152"/>
          </a:xfrm>
          <a:prstGeom prst="rect">
            <a:avLst/>
          </a:prstGeom>
        </p:spPr>
        <p:txBody>
          <a:bodyPr anchor="t" rtlCol="false" tIns="0" lIns="0" bIns="0" rIns="0">
            <a:spAutoFit/>
          </a:bodyPr>
          <a:lstStyle/>
          <a:p>
            <a:pPr algn="just">
              <a:lnSpc>
                <a:spcPts val="3229"/>
              </a:lnSpc>
            </a:pPr>
            <a:r>
              <a:rPr lang="en-US" sz="2646" spc="-10">
                <a:solidFill>
                  <a:srgbClr val="FFFFFF"/>
                </a:solidFill>
                <a:latin typeface="Poppins"/>
              </a:rPr>
              <a:t>Fréquentation passée</a:t>
            </a:r>
          </a:p>
          <a:p>
            <a:pPr algn="just">
              <a:lnSpc>
                <a:spcPts val="3229"/>
              </a:lnSpc>
            </a:pPr>
            <a:r>
              <a:rPr lang="en-US" sz="2646" spc="-10">
                <a:solidFill>
                  <a:srgbClr val="FFFFFF"/>
                </a:solidFill>
                <a:latin typeface="Poppins"/>
              </a:rPr>
              <a:t>Tarif et administatif</a:t>
            </a:r>
          </a:p>
          <a:p>
            <a:pPr>
              <a:lnSpc>
                <a:spcPts val="3229"/>
              </a:lnSpc>
            </a:pPr>
            <a:r>
              <a:rPr lang="en-US" sz="2646" spc="-10">
                <a:solidFill>
                  <a:srgbClr val="FFFFFF"/>
                </a:solidFill>
                <a:latin typeface="Poppins"/>
              </a:rPr>
              <a:t>Sentiment d’urgence élevé</a:t>
            </a:r>
            <a:r>
              <a:rPr lang="en-US" sz="2646" spc="-10">
                <a:solidFill>
                  <a:srgbClr val="FFFFFF"/>
                </a:solidFill>
                <a:latin typeface="Poppins Italics"/>
              </a:rPr>
              <a:t> - pression du SAJ</a:t>
            </a:r>
          </a:p>
        </p:txBody>
      </p:sp>
      <p:grpSp>
        <p:nvGrpSpPr>
          <p:cNvPr name="Group 34" id="34"/>
          <p:cNvGrpSpPr/>
          <p:nvPr/>
        </p:nvGrpSpPr>
        <p:grpSpPr>
          <a:xfrm rot="0">
            <a:off x="7025620" y="7726011"/>
            <a:ext cx="1109724" cy="1109724"/>
            <a:chOff x="0" y="0"/>
            <a:chExt cx="812800" cy="812800"/>
          </a:xfrm>
        </p:grpSpPr>
        <p:sp>
          <p:nvSpPr>
            <p:cNvPr name="Freeform 35" id="35"/>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36" id="36"/>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37" id="37"/>
          <p:cNvSpPr txBox="true"/>
          <p:nvPr/>
        </p:nvSpPr>
        <p:spPr>
          <a:xfrm rot="0">
            <a:off x="7306432" y="8073062"/>
            <a:ext cx="548100" cy="413385"/>
          </a:xfrm>
          <a:prstGeom prst="rect">
            <a:avLst/>
          </a:prstGeom>
        </p:spPr>
        <p:txBody>
          <a:bodyPr anchor="t" rtlCol="false" tIns="0" lIns="0" bIns="0" rIns="0">
            <a:spAutoFit/>
          </a:bodyPr>
          <a:lstStyle/>
          <a:p>
            <a:pPr algn="ctr" marL="0" indent="0" lvl="0">
              <a:lnSpc>
                <a:spcPts val="2789"/>
              </a:lnSpc>
            </a:pPr>
            <a:r>
              <a:rPr lang="en-US" sz="3099" spc="-30">
                <a:solidFill>
                  <a:srgbClr val="FFFFFF"/>
                </a:solidFill>
                <a:latin typeface="Poppins"/>
              </a:rPr>
              <a:t>2</a:t>
            </a:r>
          </a:p>
        </p:txBody>
      </p:sp>
      <p:sp>
        <p:nvSpPr>
          <p:cNvPr name="TextBox 38" id="38"/>
          <p:cNvSpPr txBox="true"/>
          <p:nvPr/>
        </p:nvSpPr>
        <p:spPr>
          <a:xfrm rot="0">
            <a:off x="8268694" y="7410610"/>
            <a:ext cx="4063560" cy="1660152"/>
          </a:xfrm>
          <a:prstGeom prst="rect">
            <a:avLst/>
          </a:prstGeom>
        </p:spPr>
        <p:txBody>
          <a:bodyPr anchor="t" rtlCol="false" tIns="0" lIns="0" bIns="0" rIns="0">
            <a:spAutoFit/>
          </a:bodyPr>
          <a:lstStyle/>
          <a:p>
            <a:pPr>
              <a:lnSpc>
                <a:spcPts val="3229"/>
              </a:lnSpc>
            </a:pPr>
            <a:r>
              <a:rPr lang="en-US" sz="2646" spc="-10">
                <a:solidFill>
                  <a:srgbClr val="FFFFFF"/>
                </a:solidFill>
                <a:latin typeface="Poppins"/>
              </a:rPr>
              <a:t>Temps long</a:t>
            </a:r>
          </a:p>
          <a:p>
            <a:pPr>
              <a:lnSpc>
                <a:spcPts val="3229"/>
              </a:lnSpc>
            </a:pPr>
            <a:r>
              <a:rPr lang="en-US" sz="2646" spc="-10">
                <a:solidFill>
                  <a:srgbClr val="FFFFFF"/>
                </a:solidFill>
                <a:latin typeface="Poppins"/>
              </a:rPr>
              <a:t>Espace d’écoute</a:t>
            </a:r>
          </a:p>
          <a:p>
            <a:pPr>
              <a:lnSpc>
                <a:spcPts val="3229"/>
              </a:lnSpc>
            </a:pPr>
            <a:r>
              <a:rPr lang="en-US" sz="2646" spc="-10">
                <a:solidFill>
                  <a:srgbClr val="FFFFFF"/>
                </a:solidFill>
                <a:latin typeface="Poppins"/>
              </a:rPr>
              <a:t>Fréquentation passée et déduction des besoins</a:t>
            </a:r>
          </a:p>
        </p:txBody>
      </p:sp>
      <p:grpSp>
        <p:nvGrpSpPr>
          <p:cNvPr name="Group 39" id="39"/>
          <p:cNvGrpSpPr/>
          <p:nvPr/>
        </p:nvGrpSpPr>
        <p:grpSpPr>
          <a:xfrm rot="0">
            <a:off x="12513230" y="7700111"/>
            <a:ext cx="1109724" cy="1109724"/>
            <a:chOff x="0" y="0"/>
            <a:chExt cx="812800" cy="812800"/>
          </a:xfrm>
        </p:grpSpPr>
        <p:sp>
          <p:nvSpPr>
            <p:cNvPr name="Freeform 40" id="4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41" id="41"/>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42" id="42"/>
          <p:cNvSpPr txBox="true"/>
          <p:nvPr/>
        </p:nvSpPr>
        <p:spPr>
          <a:xfrm rot="0">
            <a:off x="12794042" y="8047163"/>
            <a:ext cx="548100" cy="413385"/>
          </a:xfrm>
          <a:prstGeom prst="rect">
            <a:avLst/>
          </a:prstGeom>
        </p:spPr>
        <p:txBody>
          <a:bodyPr anchor="t" rtlCol="false" tIns="0" lIns="0" bIns="0" rIns="0">
            <a:spAutoFit/>
          </a:bodyPr>
          <a:lstStyle/>
          <a:p>
            <a:pPr algn="ctr" marL="0" indent="0" lvl="0">
              <a:lnSpc>
                <a:spcPts val="2789"/>
              </a:lnSpc>
            </a:pPr>
            <a:r>
              <a:rPr lang="en-US" sz="3099" spc="-30">
                <a:solidFill>
                  <a:srgbClr val="FFFFFF"/>
                </a:solidFill>
                <a:latin typeface="Poppins"/>
              </a:rPr>
              <a:t>3</a:t>
            </a:r>
          </a:p>
        </p:txBody>
      </p:sp>
      <p:sp>
        <p:nvSpPr>
          <p:cNvPr name="TextBox 43" id="43"/>
          <p:cNvSpPr txBox="true"/>
          <p:nvPr/>
        </p:nvSpPr>
        <p:spPr>
          <a:xfrm rot="0">
            <a:off x="13803929" y="7436510"/>
            <a:ext cx="3830852" cy="1660152"/>
          </a:xfrm>
          <a:prstGeom prst="rect">
            <a:avLst/>
          </a:prstGeom>
        </p:spPr>
        <p:txBody>
          <a:bodyPr anchor="t" rtlCol="false" tIns="0" lIns="0" bIns="0" rIns="0">
            <a:spAutoFit/>
          </a:bodyPr>
          <a:lstStyle/>
          <a:p>
            <a:pPr>
              <a:lnSpc>
                <a:spcPts val="3229"/>
              </a:lnSpc>
            </a:pPr>
            <a:r>
              <a:rPr lang="en-US" sz="2646" spc="-10">
                <a:solidFill>
                  <a:srgbClr val="FFFFFF"/>
                </a:solidFill>
                <a:latin typeface="Poppins"/>
              </a:rPr>
              <a:t>Sentiment d’injustice</a:t>
            </a:r>
          </a:p>
          <a:p>
            <a:pPr>
              <a:lnSpc>
                <a:spcPts val="3229"/>
              </a:lnSpc>
            </a:pPr>
            <a:r>
              <a:rPr lang="en-US" sz="2646" spc="-10">
                <a:solidFill>
                  <a:srgbClr val="FFFFFF"/>
                </a:solidFill>
                <a:latin typeface="Poppins"/>
              </a:rPr>
              <a:t>Ressources </a:t>
            </a:r>
          </a:p>
          <a:p>
            <a:pPr>
              <a:lnSpc>
                <a:spcPts val="3229"/>
              </a:lnSpc>
            </a:pPr>
            <a:r>
              <a:rPr lang="en-US" sz="2646" spc="-10">
                <a:solidFill>
                  <a:srgbClr val="FFFFFF"/>
                </a:solidFill>
                <a:latin typeface="Poppins"/>
              </a:rPr>
              <a:t>personnelles</a:t>
            </a:r>
          </a:p>
          <a:p>
            <a:pPr>
              <a:lnSpc>
                <a:spcPts val="3229"/>
              </a:lnSpc>
            </a:pPr>
            <a:r>
              <a:rPr lang="en-US" sz="2646" spc="-10">
                <a:solidFill>
                  <a:srgbClr val="FFFFFF"/>
                </a:solidFill>
                <a:latin typeface="Poppins"/>
              </a:rPr>
              <a:t>Abandon de critères</a:t>
            </a:r>
          </a:p>
        </p:txBody>
      </p:sp>
    </p:spTree>
  </p:cSld>
  <p:clrMapOvr>
    <a:masterClrMapping/>
  </p:clrMapOvr>
</p:sld>
</file>

<file path=ppt/slides/slide28.xml><?xml version="1.0" encoding="utf-8"?>
<p:sld xmlns:p="http://schemas.openxmlformats.org/presentationml/2006/main" xmlns:a="http://schemas.openxmlformats.org/drawingml/2006/main" xmlns:r="http://schemas.openxmlformats.org/officeDocument/2006/relationships">
  <p:cSld>
    <p:bg>
      <p:bgPr>
        <a:solidFill>
          <a:srgbClr val="B1D4E0"/>
        </a:solidFill>
      </p:bgPr>
    </p:bg>
    <p:spTree>
      <p:nvGrpSpPr>
        <p:cNvPr id="1" name=""/>
        <p:cNvGrpSpPr/>
        <p:nvPr/>
      </p:nvGrpSpPr>
      <p:grpSpPr>
        <a:xfrm>
          <a:off x="0" y="0"/>
          <a:ext cx="0" cy="0"/>
          <a:chOff x="0" y="0"/>
          <a:chExt cx="0" cy="0"/>
        </a:xfrm>
      </p:grpSpPr>
      <p:sp>
        <p:nvSpPr>
          <p:cNvPr name="Freeform 2" id="2"/>
          <p:cNvSpPr/>
          <p:nvPr/>
        </p:nvSpPr>
        <p:spPr>
          <a:xfrm flipH="true" flipV="false" rot="0">
            <a:off x="-1586925" y="6804899"/>
            <a:ext cx="4214413" cy="4114800"/>
          </a:xfrm>
          <a:custGeom>
            <a:avLst/>
            <a:gdLst/>
            <a:ahLst/>
            <a:cxnLst/>
            <a:rect r="r" b="b" t="t" l="l"/>
            <a:pathLst>
              <a:path h="4114800" w="4214413">
                <a:moveTo>
                  <a:pt x="4214413" y="0"/>
                </a:moveTo>
                <a:lnTo>
                  <a:pt x="0" y="0"/>
                </a:lnTo>
                <a:lnTo>
                  <a:pt x="0" y="4114800"/>
                </a:lnTo>
                <a:lnTo>
                  <a:pt x="4214413" y="4114800"/>
                </a:lnTo>
                <a:lnTo>
                  <a:pt x="4214413"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1069944">
            <a:off x="14151115" y="111062"/>
            <a:ext cx="4103258" cy="1835275"/>
          </a:xfrm>
          <a:custGeom>
            <a:avLst/>
            <a:gdLst/>
            <a:ahLst/>
            <a:cxnLst/>
            <a:rect r="r" b="b" t="t" l="l"/>
            <a:pathLst>
              <a:path h="1835275" w="4103258">
                <a:moveTo>
                  <a:pt x="0" y="0"/>
                </a:moveTo>
                <a:lnTo>
                  <a:pt x="4103258" y="0"/>
                </a:lnTo>
                <a:lnTo>
                  <a:pt x="4103258" y="1835276"/>
                </a:lnTo>
                <a:lnTo>
                  <a:pt x="0" y="183527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4" id="4"/>
          <p:cNvGrpSpPr/>
          <p:nvPr/>
        </p:nvGrpSpPr>
        <p:grpSpPr>
          <a:xfrm rot="0">
            <a:off x="1028700" y="7196859"/>
            <a:ext cx="16606081" cy="2061441"/>
            <a:chOff x="0" y="0"/>
            <a:chExt cx="22141441" cy="2748588"/>
          </a:xfrm>
        </p:grpSpPr>
        <p:grpSp>
          <p:nvGrpSpPr>
            <p:cNvPr name="Group 5" id="5"/>
            <p:cNvGrpSpPr/>
            <p:nvPr/>
          </p:nvGrpSpPr>
          <p:grpSpPr>
            <a:xfrm rot="0">
              <a:off x="0" y="0"/>
              <a:ext cx="21919499" cy="2748588"/>
              <a:chOff x="0" y="0"/>
              <a:chExt cx="4329778" cy="542931"/>
            </a:xfrm>
          </p:grpSpPr>
          <p:sp>
            <p:nvSpPr>
              <p:cNvPr name="Freeform 6" id="6"/>
              <p:cNvSpPr/>
              <p:nvPr/>
            </p:nvSpPr>
            <p:spPr>
              <a:xfrm flipH="false" flipV="false" rot="0">
                <a:off x="0" y="0"/>
                <a:ext cx="4329778" cy="542931"/>
              </a:xfrm>
              <a:custGeom>
                <a:avLst/>
                <a:gdLst/>
                <a:ahLst/>
                <a:cxnLst/>
                <a:rect r="r" b="b" t="t" l="l"/>
                <a:pathLst>
                  <a:path h="542931" w="4329778">
                    <a:moveTo>
                      <a:pt x="24017" y="0"/>
                    </a:moveTo>
                    <a:lnTo>
                      <a:pt x="4305760" y="0"/>
                    </a:lnTo>
                    <a:cubicBezTo>
                      <a:pt x="4319025" y="0"/>
                      <a:pt x="4329778" y="10753"/>
                      <a:pt x="4329778" y="24017"/>
                    </a:cubicBezTo>
                    <a:lnTo>
                      <a:pt x="4329778" y="518913"/>
                    </a:lnTo>
                    <a:cubicBezTo>
                      <a:pt x="4329778" y="525283"/>
                      <a:pt x="4327247" y="531392"/>
                      <a:pt x="4322743" y="535896"/>
                    </a:cubicBezTo>
                    <a:cubicBezTo>
                      <a:pt x="4318239" y="540400"/>
                      <a:pt x="4312130" y="542931"/>
                      <a:pt x="4305760" y="542931"/>
                    </a:cubicBezTo>
                    <a:lnTo>
                      <a:pt x="24017" y="542931"/>
                    </a:lnTo>
                    <a:cubicBezTo>
                      <a:pt x="17648" y="542931"/>
                      <a:pt x="11539" y="540400"/>
                      <a:pt x="7035" y="535896"/>
                    </a:cubicBezTo>
                    <a:cubicBezTo>
                      <a:pt x="2530" y="531392"/>
                      <a:pt x="0" y="525283"/>
                      <a:pt x="0" y="518913"/>
                    </a:cubicBezTo>
                    <a:lnTo>
                      <a:pt x="0" y="24017"/>
                    </a:lnTo>
                    <a:cubicBezTo>
                      <a:pt x="0" y="17648"/>
                      <a:pt x="2530" y="11539"/>
                      <a:pt x="7035" y="7035"/>
                    </a:cubicBezTo>
                    <a:cubicBezTo>
                      <a:pt x="11539" y="2530"/>
                      <a:pt x="17648" y="0"/>
                      <a:pt x="24017" y="0"/>
                    </a:cubicBezTo>
                    <a:close/>
                  </a:path>
                </a:pathLst>
              </a:custGeom>
              <a:solidFill>
                <a:srgbClr val="2A1E50"/>
              </a:solidFill>
            </p:spPr>
          </p:sp>
          <p:sp>
            <p:nvSpPr>
              <p:cNvPr name="TextBox 7" id="7"/>
              <p:cNvSpPr txBox="true"/>
              <p:nvPr/>
            </p:nvSpPr>
            <p:spPr>
              <a:xfrm>
                <a:off x="0" y="-38100"/>
                <a:ext cx="812800" cy="850900"/>
              </a:xfrm>
              <a:prstGeom prst="rect">
                <a:avLst/>
              </a:prstGeom>
            </p:spPr>
            <p:txBody>
              <a:bodyPr anchor="ctr" rtlCol="false" tIns="50800" lIns="50800" bIns="50800" rIns="50800"/>
              <a:lstStyle/>
              <a:p>
                <a:pPr algn="ctr">
                  <a:lnSpc>
                    <a:spcPts val="2659"/>
                  </a:lnSpc>
                  <a:spcBef>
                    <a:spcPct val="0"/>
                  </a:spcBef>
                </a:pPr>
              </a:p>
            </p:txBody>
          </p:sp>
        </p:grpSp>
        <p:grpSp>
          <p:nvGrpSpPr>
            <p:cNvPr name="Group 8" id="8"/>
            <p:cNvGrpSpPr/>
            <p:nvPr/>
          </p:nvGrpSpPr>
          <p:grpSpPr>
            <a:xfrm rot="0">
              <a:off x="711707" y="634478"/>
              <a:ext cx="1479632" cy="1479632"/>
              <a:chOff x="0" y="0"/>
              <a:chExt cx="812800" cy="812800"/>
            </a:xfrm>
          </p:grpSpPr>
          <p:sp>
            <p:nvSpPr>
              <p:cNvPr name="Freeform 9" id="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10" id="10"/>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11" id="11"/>
            <p:cNvSpPr txBox="true"/>
            <p:nvPr/>
          </p:nvSpPr>
          <p:spPr>
            <a:xfrm rot="0">
              <a:off x="1086123" y="1078163"/>
              <a:ext cx="730799" cy="570229"/>
            </a:xfrm>
            <a:prstGeom prst="rect">
              <a:avLst/>
            </a:prstGeom>
          </p:spPr>
          <p:txBody>
            <a:bodyPr anchor="t" rtlCol="false" tIns="0" lIns="0" bIns="0" rIns="0">
              <a:spAutoFit/>
            </a:bodyPr>
            <a:lstStyle/>
            <a:p>
              <a:pPr algn="ctr" marL="0" indent="0" lvl="0">
                <a:lnSpc>
                  <a:spcPts val="2789"/>
                </a:lnSpc>
              </a:pPr>
              <a:r>
                <a:rPr lang="en-US" sz="3099" spc="-30">
                  <a:solidFill>
                    <a:srgbClr val="FFFFFF"/>
                  </a:solidFill>
                  <a:latin typeface="Poppins"/>
                </a:rPr>
                <a:t>1</a:t>
              </a:r>
            </a:p>
          </p:txBody>
        </p:sp>
        <p:sp>
          <p:nvSpPr>
            <p:cNvPr name="TextBox 12" id="12"/>
            <p:cNvSpPr txBox="true"/>
            <p:nvPr/>
          </p:nvSpPr>
          <p:spPr>
            <a:xfrm rot="0">
              <a:off x="2370973" y="258001"/>
              <a:ext cx="5624921" cy="2204011"/>
            </a:xfrm>
            <a:prstGeom prst="rect">
              <a:avLst/>
            </a:prstGeom>
          </p:spPr>
          <p:txBody>
            <a:bodyPr anchor="t" rtlCol="false" tIns="0" lIns="0" bIns="0" rIns="0">
              <a:spAutoFit/>
            </a:bodyPr>
            <a:lstStyle/>
            <a:p>
              <a:pPr algn="just">
                <a:lnSpc>
                  <a:spcPts val="3229"/>
                </a:lnSpc>
              </a:pPr>
              <a:r>
                <a:rPr lang="en-US" sz="2646" spc="-10">
                  <a:solidFill>
                    <a:srgbClr val="FFFFFF"/>
                  </a:solidFill>
                  <a:latin typeface="Poppins"/>
                </a:rPr>
                <a:t>Fréquentation passée</a:t>
              </a:r>
            </a:p>
            <a:p>
              <a:pPr algn="just">
                <a:lnSpc>
                  <a:spcPts val="3229"/>
                </a:lnSpc>
              </a:pPr>
              <a:r>
                <a:rPr lang="en-US" sz="2646" spc="-10">
                  <a:solidFill>
                    <a:srgbClr val="FFFFFF"/>
                  </a:solidFill>
                  <a:latin typeface="Poppins"/>
                </a:rPr>
                <a:t>Tarif et administatif</a:t>
              </a:r>
            </a:p>
            <a:p>
              <a:pPr>
                <a:lnSpc>
                  <a:spcPts val="3229"/>
                </a:lnSpc>
              </a:pPr>
              <a:r>
                <a:rPr lang="en-US" sz="2646" spc="-10">
                  <a:solidFill>
                    <a:srgbClr val="FFFFFF"/>
                  </a:solidFill>
                  <a:latin typeface="Poppins"/>
                </a:rPr>
                <a:t>Sentiment d’urgence élevé</a:t>
              </a:r>
              <a:r>
                <a:rPr lang="en-US" sz="2646" spc="-10">
                  <a:solidFill>
                    <a:srgbClr val="FFFFFF"/>
                  </a:solidFill>
                  <a:latin typeface="Poppins Italics"/>
                </a:rPr>
                <a:t> - pression du SAJ</a:t>
              </a:r>
            </a:p>
          </p:txBody>
        </p:sp>
        <p:grpSp>
          <p:nvGrpSpPr>
            <p:cNvPr name="Group 13" id="13"/>
            <p:cNvGrpSpPr/>
            <p:nvPr/>
          </p:nvGrpSpPr>
          <p:grpSpPr>
            <a:xfrm rot="0">
              <a:off x="7995893" y="705536"/>
              <a:ext cx="1479632" cy="1479632"/>
              <a:chOff x="0" y="0"/>
              <a:chExt cx="812800" cy="812800"/>
            </a:xfrm>
          </p:grpSpPr>
          <p:sp>
            <p:nvSpPr>
              <p:cNvPr name="Freeform 14" id="1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15" id="15"/>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16" id="16"/>
            <p:cNvSpPr txBox="true"/>
            <p:nvPr/>
          </p:nvSpPr>
          <p:spPr>
            <a:xfrm rot="0">
              <a:off x="8370310" y="1149221"/>
              <a:ext cx="730799" cy="570229"/>
            </a:xfrm>
            <a:prstGeom prst="rect">
              <a:avLst/>
            </a:prstGeom>
          </p:spPr>
          <p:txBody>
            <a:bodyPr anchor="t" rtlCol="false" tIns="0" lIns="0" bIns="0" rIns="0">
              <a:spAutoFit/>
            </a:bodyPr>
            <a:lstStyle/>
            <a:p>
              <a:pPr algn="ctr" marL="0" indent="0" lvl="0">
                <a:lnSpc>
                  <a:spcPts val="2789"/>
                </a:lnSpc>
              </a:pPr>
              <a:r>
                <a:rPr lang="en-US" sz="3099" spc="-30">
                  <a:solidFill>
                    <a:srgbClr val="FFFFFF"/>
                  </a:solidFill>
                  <a:latin typeface="Poppins"/>
                </a:rPr>
                <a:t>2</a:t>
              </a:r>
            </a:p>
          </p:txBody>
        </p:sp>
        <p:sp>
          <p:nvSpPr>
            <p:cNvPr name="TextBox 17" id="17"/>
            <p:cNvSpPr txBox="true"/>
            <p:nvPr/>
          </p:nvSpPr>
          <p:spPr>
            <a:xfrm rot="0">
              <a:off x="9653326" y="294526"/>
              <a:ext cx="5418080" cy="2204011"/>
            </a:xfrm>
            <a:prstGeom prst="rect">
              <a:avLst/>
            </a:prstGeom>
          </p:spPr>
          <p:txBody>
            <a:bodyPr anchor="t" rtlCol="false" tIns="0" lIns="0" bIns="0" rIns="0">
              <a:spAutoFit/>
            </a:bodyPr>
            <a:lstStyle/>
            <a:p>
              <a:pPr>
                <a:lnSpc>
                  <a:spcPts val="3229"/>
                </a:lnSpc>
              </a:pPr>
              <a:r>
                <a:rPr lang="en-US" sz="2646" spc="-10">
                  <a:solidFill>
                    <a:srgbClr val="FFFFFF"/>
                  </a:solidFill>
                  <a:latin typeface="Poppins"/>
                </a:rPr>
                <a:t>Temps long</a:t>
              </a:r>
            </a:p>
            <a:p>
              <a:pPr>
                <a:lnSpc>
                  <a:spcPts val="3229"/>
                </a:lnSpc>
              </a:pPr>
              <a:r>
                <a:rPr lang="en-US" sz="2646" spc="-10">
                  <a:solidFill>
                    <a:srgbClr val="FFFFFF"/>
                  </a:solidFill>
                  <a:latin typeface="Poppins"/>
                </a:rPr>
                <a:t>Espace d’écoute</a:t>
              </a:r>
            </a:p>
            <a:p>
              <a:pPr>
                <a:lnSpc>
                  <a:spcPts val="3229"/>
                </a:lnSpc>
              </a:pPr>
              <a:r>
                <a:rPr lang="en-US" sz="2646" spc="-10">
                  <a:solidFill>
                    <a:srgbClr val="FFFFFF"/>
                  </a:solidFill>
                  <a:latin typeface="Poppins"/>
                </a:rPr>
                <a:t>Fréquentation passée et déduction des besoins</a:t>
              </a:r>
            </a:p>
          </p:txBody>
        </p:sp>
        <p:grpSp>
          <p:nvGrpSpPr>
            <p:cNvPr name="Group 18" id="18"/>
            <p:cNvGrpSpPr/>
            <p:nvPr/>
          </p:nvGrpSpPr>
          <p:grpSpPr>
            <a:xfrm rot="0">
              <a:off x="15312706" y="671003"/>
              <a:ext cx="1479632" cy="1479632"/>
              <a:chOff x="0" y="0"/>
              <a:chExt cx="812800" cy="812800"/>
            </a:xfrm>
          </p:grpSpPr>
          <p:sp>
            <p:nvSpPr>
              <p:cNvPr name="Freeform 19" id="1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20" id="20"/>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21" id="21"/>
            <p:cNvSpPr txBox="true"/>
            <p:nvPr/>
          </p:nvSpPr>
          <p:spPr>
            <a:xfrm rot="0">
              <a:off x="15687123" y="1114688"/>
              <a:ext cx="730799" cy="570229"/>
            </a:xfrm>
            <a:prstGeom prst="rect">
              <a:avLst/>
            </a:prstGeom>
          </p:spPr>
          <p:txBody>
            <a:bodyPr anchor="t" rtlCol="false" tIns="0" lIns="0" bIns="0" rIns="0">
              <a:spAutoFit/>
            </a:bodyPr>
            <a:lstStyle/>
            <a:p>
              <a:pPr algn="ctr" marL="0" indent="0" lvl="0">
                <a:lnSpc>
                  <a:spcPts val="2789"/>
                </a:lnSpc>
              </a:pPr>
              <a:r>
                <a:rPr lang="en-US" sz="3099" spc="-30">
                  <a:solidFill>
                    <a:srgbClr val="FFFFFF"/>
                  </a:solidFill>
                  <a:latin typeface="Poppins"/>
                </a:rPr>
                <a:t>3</a:t>
              </a:r>
            </a:p>
          </p:txBody>
        </p:sp>
        <p:sp>
          <p:nvSpPr>
            <p:cNvPr name="TextBox 22" id="22"/>
            <p:cNvSpPr txBox="true"/>
            <p:nvPr/>
          </p:nvSpPr>
          <p:spPr>
            <a:xfrm rot="0">
              <a:off x="17033639" y="329059"/>
              <a:ext cx="5107802" cy="2204011"/>
            </a:xfrm>
            <a:prstGeom prst="rect">
              <a:avLst/>
            </a:prstGeom>
          </p:spPr>
          <p:txBody>
            <a:bodyPr anchor="t" rtlCol="false" tIns="0" lIns="0" bIns="0" rIns="0">
              <a:spAutoFit/>
            </a:bodyPr>
            <a:lstStyle/>
            <a:p>
              <a:pPr>
                <a:lnSpc>
                  <a:spcPts val="3229"/>
                </a:lnSpc>
              </a:pPr>
              <a:r>
                <a:rPr lang="en-US" sz="2646" spc="-10">
                  <a:solidFill>
                    <a:srgbClr val="FFFFFF"/>
                  </a:solidFill>
                  <a:latin typeface="Poppins"/>
                </a:rPr>
                <a:t>Sentiment d’injustice</a:t>
              </a:r>
            </a:p>
            <a:p>
              <a:pPr>
                <a:lnSpc>
                  <a:spcPts val="3229"/>
                </a:lnSpc>
              </a:pPr>
              <a:r>
                <a:rPr lang="en-US" sz="2646" spc="-10">
                  <a:solidFill>
                    <a:srgbClr val="FFFFFF"/>
                  </a:solidFill>
                  <a:latin typeface="Poppins"/>
                </a:rPr>
                <a:t>Ressources </a:t>
              </a:r>
            </a:p>
            <a:p>
              <a:pPr>
                <a:lnSpc>
                  <a:spcPts val="3229"/>
                </a:lnSpc>
              </a:pPr>
              <a:r>
                <a:rPr lang="en-US" sz="2646" spc="-10">
                  <a:solidFill>
                    <a:srgbClr val="FFFFFF"/>
                  </a:solidFill>
                  <a:latin typeface="Poppins"/>
                </a:rPr>
                <a:t>personnelles</a:t>
              </a:r>
            </a:p>
            <a:p>
              <a:pPr>
                <a:lnSpc>
                  <a:spcPts val="3229"/>
                </a:lnSpc>
              </a:pPr>
              <a:r>
                <a:rPr lang="en-US" sz="2646" spc="-10">
                  <a:solidFill>
                    <a:srgbClr val="FFFFFF"/>
                  </a:solidFill>
                  <a:latin typeface="Poppins"/>
                </a:rPr>
                <a:t>Abandon de critères</a:t>
              </a:r>
            </a:p>
          </p:txBody>
        </p:sp>
      </p:grpSp>
      <p:grpSp>
        <p:nvGrpSpPr>
          <p:cNvPr name="Group 23" id="23"/>
          <p:cNvGrpSpPr/>
          <p:nvPr/>
        </p:nvGrpSpPr>
        <p:grpSpPr>
          <a:xfrm rot="0">
            <a:off x="1028700" y="469088"/>
            <a:ext cx="16396788" cy="2061441"/>
            <a:chOff x="0" y="0"/>
            <a:chExt cx="21862385" cy="2748588"/>
          </a:xfrm>
        </p:grpSpPr>
        <p:grpSp>
          <p:nvGrpSpPr>
            <p:cNvPr name="Group 24" id="24"/>
            <p:cNvGrpSpPr/>
            <p:nvPr/>
          </p:nvGrpSpPr>
          <p:grpSpPr>
            <a:xfrm rot="0">
              <a:off x="0" y="0"/>
              <a:ext cx="21862385" cy="2748588"/>
              <a:chOff x="0" y="0"/>
              <a:chExt cx="4318496" cy="542931"/>
            </a:xfrm>
          </p:grpSpPr>
          <p:sp>
            <p:nvSpPr>
              <p:cNvPr name="Freeform 25" id="25"/>
              <p:cNvSpPr/>
              <p:nvPr/>
            </p:nvSpPr>
            <p:spPr>
              <a:xfrm flipH="false" flipV="false" rot="0">
                <a:off x="0" y="0"/>
                <a:ext cx="4318496" cy="542931"/>
              </a:xfrm>
              <a:custGeom>
                <a:avLst/>
                <a:gdLst/>
                <a:ahLst/>
                <a:cxnLst/>
                <a:rect r="r" b="b" t="t" l="l"/>
                <a:pathLst>
                  <a:path h="542931" w="4318496">
                    <a:moveTo>
                      <a:pt x="24080" y="0"/>
                    </a:moveTo>
                    <a:lnTo>
                      <a:pt x="4294415" y="0"/>
                    </a:lnTo>
                    <a:cubicBezTo>
                      <a:pt x="4307715" y="0"/>
                      <a:pt x="4318496" y="10781"/>
                      <a:pt x="4318496" y="24080"/>
                    </a:cubicBezTo>
                    <a:lnTo>
                      <a:pt x="4318496" y="518851"/>
                    </a:lnTo>
                    <a:cubicBezTo>
                      <a:pt x="4318496" y="532150"/>
                      <a:pt x="4307715" y="542931"/>
                      <a:pt x="4294415" y="542931"/>
                    </a:cubicBezTo>
                    <a:lnTo>
                      <a:pt x="24080" y="542931"/>
                    </a:lnTo>
                    <a:cubicBezTo>
                      <a:pt x="17694" y="542931"/>
                      <a:pt x="11569" y="540394"/>
                      <a:pt x="7053" y="535878"/>
                    </a:cubicBezTo>
                    <a:cubicBezTo>
                      <a:pt x="2537" y="531362"/>
                      <a:pt x="0" y="525237"/>
                      <a:pt x="0" y="518851"/>
                    </a:cubicBezTo>
                    <a:lnTo>
                      <a:pt x="0" y="24080"/>
                    </a:lnTo>
                    <a:cubicBezTo>
                      <a:pt x="0" y="10781"/>
                      <a:pt x="10781" y="0"/>
                      <a:pt x="24080" y="0"/>
                    </a:cubicBezTo>
                    <a:close/>
                  </a:path>
                </a:pathLst>
              </a:custGeom>
              <a:solidFill>
                <a:srgbClr val="2A1E50"/>
              </a:solidFill>
            </p:spPr>
          </p:sp>
          <p:sp>
            <p:nvSpPr>
              <p:cNvPr name="TextBox 26" id="26"/>
              <p:cNvSpPr txBox="true"/>
              <p:nvPr/>
            </p:nvSpPr>
            <p:spPr>
              <a:xfrm>
                <a:off x="0" y="-38100"/>
                <a:ext cx="812800" cy="850900"/>
              </a:xfrm>
              <a:prstGeom prst="rect">
                <a:avLst/>
              </a:prstGeom>
            </p:spPr>
            <p:txBody>
              <a:bodyPr anchor="ctr" rtlCol="false" tIns="50800" lIns="50800" bIns="50800" rIns="50800"/>
              <a:lstStyle/>
              <a:p>
                <a:pPr algn="ctr">
                  <a:lnSpc>
                    <a:spcPts val="2659"/>
                  </a:lnSpc>
                  <a:spcBef>
                    <a:spcPct val="0"/>
                  </a:spcBef>
                </a:pPr>
              </a:p>
            </p:txBody>
          </p:sp>
        </p:grpSp>
        <p:grpSp>
          <p:nvGrpSpPr>
            <p:cNvPr name="Group 27" id="27"/>
            <p:cNvGrpSpPr/>
            <p:nvPr/>
          </p:nvGrpSpPr>
          <p:grpSpPr>
            <a:xfrm rot="0">
              <a:off x="711707" y="634478"/>
              <a:ext cx="1479632" cy="1479632"/>
              <a:chOff x="0" y="0"/>
              <a:chExt cx="812800" cy="812800"/>
            </a:xfrm>
          </p:grpSpPr>
          <p:sp>
            <p:nvSpPr>
              <p:cNvPr name="Freeform 28" id="2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29" id="29"/>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30" id="30"/>
            <p:cNvSpPr txBox="true"/>
            <p:nvPr/>
          </p:nvSpPr>
          <p:spPr>
            <a:xfrm rot="0">
              <a:off x="1086123" y="1078163"/>
              <a:ext cx="730799" cy="570229"/>
            </a:xfrm>
            <a:prstGeom prst="rect">
              <a:avLst/>
            </a:prstGeom>
          </p:spPr>
          <p:txBody>
            <a:bodyPr anchor="t" rtlCol="false" tIns="0" lIns="0" bIns="0" rIns="0">
              <a:spAutoFit/>
            </a:bodyPr>
            <a:lstStyle/>
            <a:p>
              <a:pPr algn="ctr" marL="0" indent="0" lvl="0">
                <a:lnSpc>
                  <a:spcPts val="2789"/>
                </a:lnSpc>
              </a:pPr>
              <a:r>
                <a:rPr lang="en-US" sz="3099" spc="-30">
                  <a:solidFill>
                    <a:srgbClr val="FFFFFF"/>
                  </a:solidFill>
                  <a:latin typeface="Poppins"/>
                </a:rPr>
                <a:t>1</a:t>
              </a:r>
            </a:p>
          </p:txBody>
        </p:sp>
        <p:grpSp>
          <p:nvGrpSpPr>
            <p:cNvPr name="Group 31" id="31"/>
            <p:cNvGrpSpPr/>
            <p:nvPr/>
          </p:nvGrpSpPr>
          <p:grpSpPr>
            <a:xfrm rot="0">
              <a:off x="7995893" y="705536"/>
              <a:ext cx="1479632" cy="1479632"/>
              <a:chOff x="0" y="0"/>
              <a:chExt cx="812800" cy="812800"/>
            </a:xfrm>
          </p:grpSpPr>
          <p:sp>
            <p:nvSpPr>
              <p:cNvPr name="Freeform 32" id="32"/>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33" id="33"/>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34" id="34"/>
            <p:cNvSpPr txBox="true"/>
            <p:nvPr/>
          </p:nvSpPr>
          <p:spPr>
            <a:xfrm rot="0">
              <a:off x="8370310" y="1149221"/>
              <a:ext cx="730799" cy="570229"/>
            </a:xfrm>
            <a:prstGeom prst="rect">
              <a:avLst/>
            </a:prstGeom>
          </p:spPr>
          <p:txBody>
            <a:bodyPr anchor="t" rtlCol="false" tIns="0" lIns="0" bIns="0" rIns="0">
              <a:spAutoFit/>
            </a:bodyPr>
            <a:lstStyle/>
            <a:p>
              <a:pPr algn="ctr" marL="0" indent="0" lvl="0">
                <a:lnSpc>
                  <a:spcPts val="2789"/>
                </a:lnSpc>
              </a:pPr>
              <a:r>
                <a:rPr lang="en-US" sz="3099" spc="-30">
                  <a:solidFill>
                    <a:srgbClr val="FFFFFF"/>
                  </a:solidFill>
                  <a:latin typeface="Poppins"/>
                </a:rPr>
                <a:t>2</a:t>
              </a:r>
            </a:p>
          </p:txBody>
        </p:sp>
        <p:sp>
          <p:nvSpPr>
            <p:cNvPr name="TextBox 35" id="35"/>
            <p:cNvSpPr txBox="true"/>
            <p:nvPr/>
          </p:nvSpPr>
          <p:spPr>
            <a:xfrm rot="0">
              <a:off x="9653326" y="294526"/>
              <a:ext cx="5048801" cy="2204011"/>
            </a:xfrm>
            <a:prstGeom prst="rect">
              <a:avLst/>
            </a:prstGeom>
          </p:spPr>
          <p:txBody>
            <a:bodyPr anchor="t" rtlCol="false" tIns="0" lIns="0" bIns="0" rIns="0">
              <a:spAutoFit/>
            </a:bodyPr>
            <a:lstStyle/>
            <a:p>
              <a:pPr>
                <a:lnSpc>
                  <a:spcPts val="3229"/>
                </a:lnSpc>
              </a:pPr>
              <a:r>
                <a:rPr lang="en-US" sz="2646" spc="-10">
                  <a:solidFill>
                    <a:srgbClr val="FFFFFF"/>
                  </a:solidFill>
                  <a:latin typeface="Poppins"/>
                </a:rPr>
                <a:t>Temps long</a:t>
              </a:r>
            </a:p>
            <a:p>
              <a:pPr>
                <a:lnSpc>
                  <a:spcPts val="3229"/>
                </a:lnSpc>
              </a:pPr>
              <a:r>
                <a:rPr lang="en-US" sz="2646" spc="-10">
                  <a:solidFill>
                    <a:srgbClr val="FFFFFF"/>
                  </a:solidFill>
                  <a:latin typeface="Poppins"/>
                </a:rPr>
                <a:t>Connexion avec le.a thérapeute </a:t>
              </a:r>
            </a:p>
            <a:p>
              <a:pPr>
                <a:lnSpc>
                  <a:spcPts val="3229"/>
                </a:lnSpc>
              </a:pPr>
              <a:r>
                <a:rPr lang="en-US" sz="2646" spc="-10">
                  <a:solidFill>
                    <a:srgbClr val="FFFFFF"/>
                  </a:solidFill>
                  <a:latin typeface="Poppins"/>
                </a:rPr>
                <a:t>Long parcours de soin</a:t>
              </a:r>
            </a:p>
          </p:txBody>
        </p:sp>
        <p:sp>
          <p:nvSpPr>
            <p:cNvPr name="TextBox 36" id="36"/>
            <p:cNvSpPr txBox="true"/>
            <p:nvPr/>
          </p:nvSpPr>
          <p:spPr>
            <a:xfrm rot="0">
              <a:off x="2370973" y="534844"/>
              <a:ext cx="5624921" cy="1650324"/>
            </a:xfrm>
            <a:prstGeom prst="rect">
              <a:avLst/>
            </a:prstGeom>
          </p:spPr>
          <p:txBody>
            <a:bodyPr anchor="t" rtlCol="false" tIns="0" lIns="0" bIns="0" rIns="0">
              <a:spAutoFit/>
            </a:bodyPr>
            <a:lstStyle/>
            <a:p>
              <a:pPr algn="just">
                <a:lnSpc>
                  <a:spcPts val="3229"/>
                </a:lnSpc>
              </a:pPr>
              <a:r>
                <a:rPr lang="en-US" sz="2646" spc="-10">
                  <a:solidFill>
                    <a:srgbClr val="FFFFFF"/>
                  </a:solidFill>
                  <a:latin typeface="Poppins"/>
                </a:rPr>
                <a:t>Confiance en l’envoyeur</a:t>
              </a:r>
            </a:p>
            <a:p>
              <a:pPr algn="just">
                <a:lnSpc>
                  <a:spcPts val="3229"/>
                </a:lnSpc>
              </a:pPr>
              <a:r>
                <a:rPr lang="en-US" sz="2646" spc="-10">
                  <a:solidFill>
                    <a:srgbClr val="FFFFFF"/>
                  </a:solidFill>
                  <a:latin typeface="Poppins"/>
                </a:rPr>
                <a:t>Spécificité du service</a:t>
              </a:r>
            </a:p>
            <a:p>
              <a:pPr algn="just">
                <a:lnSpc>
                  <a:spcPts val="3229"/>
                </a:lnSpc>
              </a:pPr>
              <a:r>
                <a:rPr lang="en-US" sz="2646" spc="-10">
                  <a:solidFill>
                    <a:srgbClr val="FFFFFF"/>
                  </a:solidFill>
                  <a:latin typeface="Poppins"/>
                </a:rPr>
                <a:t>Peu ou pas d’urgence</a:t>
              </a:r>
            </a:p>
          </p:txBody>
        </p:sp>
        <p:grpSp>
          <p:nvGrpSpPr>
            <p:cNvPr name="Group 37" id="37"/>
            <p:cNvGrpSpPr/>
            <p:nvPr/>
          </p:nvGrpSpPr>
          <p:grpSpPr>
            <a:xfrm rot="0">
              <a:off x="14941348" y="671003"/>
              <a:ext cx="1479632" cy="1479632"/>
              <a:chOff x="0" y="0"/>
              <a:chExt cx="812800" cy="812800"/>
            </a:xfrm>
          </p:grpSpPr>
          <p:sp>
            <p:nvSpPr>
              <p:cNvPr name="Freeform 38" id="3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39" id="39"/>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40" id="40"/>
            <p:cNvSpPr txBox="true"/>
            <p:nvPr/>
          </p:nvSpPr>
          <p:spPr>
            <a:xfrm rot="0">
              <a:off x="15315765" y="1114688"/>
              <a:ext cx="730799" cy="570229"/>
            </a:xfrm>
            <a:prstGeom prst="rect">
              <a:avLst/>
            </a:prstGeom>
          </p:spPr>
          <p:txBody>
            <a:bodyPr anchor="t" rtlCol="false" tIns="0" lIns="0" bIns="0" rIns="0">
              <a:spAutoFit/>
            </a:bodyPr>
            <a:lstStyle/>
            <a:p>
              <a:pPr algn="ctr" marL="0" indent="0" lvl="0">
                <a:lnSpc>
                  <a:spcPts val="2789"/>
                </a:lnSpc>
              </a:pPr>
              <a:r>
                <a:rPr lang="en-US" sz="3099" spc="-30">
                  <a:solidFill>
                    <a:srgbClr val="FFFFFF"/>
                  </a:solidFill>
                  <a:latin typeface="Poppins"/>
                </a:rPr>
                <a:t>3</a:t>
              </a:r>
            </a:p>
          </p:txBody>
        </p:sp>
        <p:sp>
          <p:nvSpPr>
            <p:cNvPr name="TextBox 41" id="41"/>
            <p:cNvSpPr txBox="true"/>
            <p:nvPr/>
          </p:nvSpPr>
          <p:spPr>
            <a:xfrm rot="0">
              <a:off x="16662281" y="562518"/>
              <a:ext cx="5048801" cy="1657911"/>
            </a:xfrm>
            <a:prstGeom prst="rect">
              <a:avLst/>
            </a:prstGeom>
          </p:spPr>
          <p:txBody>
            <a:bodyPr anchor="t" rtlCol="false" tIns="0" lIns="0" bIns="0" rIns="0">
              <a:spAutoFit/>
            </a:bodyPr>
            <a:lstStyle/>
            <a:p>
              <a:pPr>
                <a:lnSpc>
                  <a:spcPts val="3229"/>
                </a:lnSpc>
              </a:pPr>
              <a:r>
                <a:rPr lang="en-US" sz="2646" spc="-10">
                  <a:solidFill>
                    <a:srgbClr val="FFFFFF"/>
                  </a:solidFill>
                  <a:latin typeface="Poppins"/>
                </a:rPr>
                <a:t>Perte de confiance</a:t>
              </a:r>
            </a:p>
            <a:p>
              <a:pPr>
                <a:lnSpc>
                  <a:spcPts val="3229"/>
                </a:lnSpc>
              </a:pPr>
              <a:r>
                <a:rPr lang="en-US" sz="2646" spc="-10">
                  <a:solidFill>
                    <a:srgbClr val="FFFFFF"/>
                  </a:solidFill>
                  <a:latin typeface="Poppins"/>
                </a:rPr>
                <a:t>Suivis en parallèle</a:t>
              </a:r>
            </a:p>
            <a:p>
              <a:pPr>
                <a:lnSpc>
                  <a:spcPts val="3229"/>
                </a:lnSpc>
              </a:pPr>
              <a:r>
                <a:rPr lang="en-US" sz="2646" spc="-10">
                  <a:solidFill>
                    <a:srgbClr val="FFFFFF"/>
                  </a:solidFill>
                  <a:latin typeface="Poppins"/>
                </a:rPr>
                <a:t>Contrainte de l’attente</a:t>
              </a:r>
            </a:p>
          </p:txBody>
        </p:sp>
      </p:grpSp>
    </p:spTree>
  </p:cSld>
  <p:clrMapOvr>
    <a:masterClrMapping/>
  </p:clrMapOvr>
</p:sld>
</file>

<file path=ppt/slides/slide29.xml><?xml version="1.0" encoding="utf-8"?>
<p:sld xmlns:p="http://schemas.openxmlformats.org/presentationml/2006/main" xmlns:a="http://schemas.openxmlformats.org/drawingml/2006/main" xmlns:r="http://schemas.openxmlformats.org/officeDocument/2006/relationships">
  <p:cSld>
    <p:bg>
      <p:bgPr>
        <a:solidFill>
          <a:srgbClr val="B1D4E0"/>
        </a:solidFill>
      </p:bgPr>
    </p:bg>
    <p:spTree>
      <p:nvGrpSpPr>
        <p:cNvPr id="1" name=""/>
        <p:cNvGrpSpPr/>
        <p:nvPr/>
      </p:nvGrpSpPr>
      <p:grpSpPr>
        <a:xfrm>
          <a:off x="0" y="0"/>
          <a:ext cx="0" cy="0"/>
          <a:chOff x="0" y="0"/>
          <a:chExt cx="0" cy="0"/>
        </a:xfrm>
      </p:grpSpPr>
      <p:sp>
        <p:nvSpPr>
          <p:cNvPr name="Freeform 2" id="2"/>
          <p:cNvSpPr/>
          <p:nvPr/>
        </p:nvSpPr>
        <p:spPr>
          <a:xfrm flipH="false" flipV="false" rot="0">
            <a:off x="0" y="8222925"/>
            <a:ext cx="18288000" cy="3083814"/>
          </a:xfrm>
          <a:custGeom>
            <a:avLst/>
            <a:gdLst/>
            <a:ahLst/>
            <a:cxnLst/>
            <a:rect r="r" b="b" t="t" l="l"/>
            <a:pathLst>
              <a:path h="3083814" w="18288000">
                <a:moveTo>
                  <a:pt x="0" y="0"/>
                </a:moveTo>
                <a:lnTo>
                  <a:pt x="18288000" y="0"/>
                </a:lnTo>
                <a:lnTo>
                  <a:pt x="18288000" y="3083814"/>
                </a:lnTo>
                <a:lnTo>
                  <a:pt x="0" y="3083814"/>
                </a:lnTo>
                <a:lnTo>
                  <a:pt x="0" y="0"/>
                </a:lnTo>
                <a:close/>
              </a:path>
            </a:pathLst>
          </a:custGeom>
          <a:blipFill>
            <a:blip r:embed="rId3"/>
            <a:stretch>
              <a:fillRect l="0" t="-6338" r="0" b="-6338"/>
            </a:stretch>
          </a:blipFill>
        </p:spPr>
      </p:sp>
      <p:sp>
        <p:nvSpPr>
          <p:cNvPr name="Freeform 3" id="3"/>
          <p:cNvSpPr/>
          <p:nvPr/>
        </p:nvSpPr>
        <p:spPr>
          <a:xfrm flipH="false" flipV="false" rot="0">
            <a:off x="-676431" y="0"/>
            <a:ext cx="3114991" cy="3447173"/>
          </a:xfrm>
          <a:custGeom>
            <a:avLst/>
            <a:gdLst/>
            <a:ahLst/>
            <a:cxnLst/>
            <a:rect r="r" b="b" t="t" l="l"/>
            <a:pathLst>
              <a:path h="3447173" w="3114991">
                <a:moveTo>
                  <a:pt x="0" y="0"/>
                </a:moveTo>
                <a:lnTo>
                  <a:pt x="3114991" y="0"/>
                </a:lnTo>
                <a:lnTo>
                  <a:pt x="3114991" y="3447173"/>
                </a:lnTo>
                <a:lnTo>
                  <a:pt x="0" y="3447173"/>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true" flipV="false" rot="0">
            <a:off x="8694946" y="7580779"/>
            <a:ext cx="4526280" cy="4114800"/>
          </a:xfrm>
          <a:custGeom>
            <a:avLst/>
            <a:gdLst/>
            <a:ahLst/>
            <a:cxnLst/>
            <a:rect r="r" b="b" t="t" l="l"/>
            <a:pathLst>
              <a:path h="4114800" w="4526280">
                <a:moveTo>
                  <a:pt x="4526280" y="0"/>
                </a:moveTo>
                <a:lnTo>
                  <a:pt x="0" y="0"/>
                </a:lnTo>
                <a:lnTo>
                  <a:pt x="0" y="4114800"/>
                </a:lnTo>
                <a:lnTo>
                  <a:pt x="4526280" y="4114800"/>
                </a:lnTo>
                <a:lnTo>
                  <a:pt x="452628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false" rot="0">
            <a:off x="-676431" y="7006718"/>
            <a:ext cx="2521250" cy="4114800"/>
          </a:xfrm>
          <a:custGeom>
            <a:avLst/>
            <a:gdLst/>
            <a:ahLst/>
            <a:cxnLst/>
            <a:rect r="r" b="b" t="t" l="l"/>
            <a:pathLst>
              <a:path h="4114800" w="2521250">
                <a:moveTo>
                  <a:pt x="0" y="0"/>
                </a:moveTo>
                <a:lnTo>
                  <a:pt x="2521250" y="0"/>
                </a:lnTo>
                <a:lnTo>
                  <a:pt x="2521250"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6" id="6"/>
          <p:cNvSpPr/>
          <p:nvPr/>
        </p:nvSpPr>
        <p:spPr>
          <a:xfrm flipH="false" flipV="false" rot="0">
            <a:off x="16484937" y="-861963"/>
            <a:ext cx="1548725" cy="3624676"/>
          </a:xfrm>
          <a:custGeom>
            <a:avLst/>
            <a:gdLst/>
            <a:ahLst/>
            <a:cxnLst/>
            <a:rect r="r" b="b" t="t" l="l"/>
            <a:pathLst>
              <a:path h="3624676" w="1548725">
                <a:moveTo>
                  <a:pt x="0" y="0"/>
                </a:moveTo>
                <a:lnTo>
                  <a:pt x="1548726" y="0"/>
                </a:lnTo>
                <a:lnTo>
                  <a:pt x="1548726" y="3624676"/>
                </a:lnTo>
                <a:lnTo>
                  <a:pt x="0" y="3624676"/>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grpSp>
        <p:nvGrpSpPr>
          <p:cNvPr name="Group 7" id="7"/>
          <p:cNvGrpSpPr/>
          <p:nvPr/>
        </p:nvGrpSpPr>
        <p:grpSpPr>
          <a:xfrm rot="0">
            <a:off x="1790571" y="6747585"/>
            <a:ext cx="2974005" cy="1389872"/>
            <a:chOff x="0" y="0"/>
            <a:chExt cx="3965341" cy="1853162"/>
          </a:xfrm>
        </p:grpSpPr>
        <p:grpSp>
          <p:nvGrpSpPr>
            <p:cNvPr name="Group 8" id="8"/>
            <p:cNvGrpSpPr/>
            <p:nvPr/>
          </p:nvGrpSpPr>
          <p:grpSpPr>
            <a:xfrm rot="0">
              <a:off x="0" y="0"/>
              <a:ext cx="3965341" cy="1853162"/>
              <a:chOff x="0" y="0"/>
              <a:chExt cx="4149634" cy="1939290"/>
            </a:xfrm>
          </p:grpSpPr>
          <p:sp>
            <p:nvSpPr>
              <p:cNvPr name="Freeform 9" id="9"/>
              <p:cNvSpPr/>
              <p:nvPr/>
            </p:nvSpPr>
            <p:spPr>
              <a:xfrm flipH="false" flipV="false" rot="0">
                <a:off x="12700" y="12700"/>
                <a:ext cx="4124234" cy="1913890"/>
              </a:xfrm>
              <a:custGeom>
                <a:avLst/>
                <a:gdLst/>
                <a:ahLst/>
                <a:cxnLst/>
                <a:rect r="r" b="b" t="t" l="l"/>
                <a:pathLst>
                  <a:path h="1913890" w="4124234">
                    <a:moveTo>
                      <a:pt x="3167289" y="1913890"/>
                    </a:moveTo>
                    <a:lnTo>
                      <a:pt x="956945" y="1913890"/>
                    </a:lnTo>
                    <a:cubicBezTo>
                      <a:pt x="428371" y="1913890"/>
                      <a:pt x="0" y="1485392"/>
                      <a:pt x="0" y="956945"/>
                    </a:cubicBezTo>
                    <a:cubicBezTo>
                      <a:pt x="0" y="428371"/>
                      <a:pt x="428371" y="0"/>
                      <a:pt x="956945" y="0"/>
                    </a:cubicBezTo>
                    <a:lnTo>
                      <a:pt x="3167289" y="0"/>
                    </a:lnTo>
                    <a:cubicBezTo>
                      <a:pt x="3695736" y="0"/>
                      <a:pt x="4124234" y="428371"/>
                      <a:pt x="4124234" y="956945"/>
                    </a:cubicBezTo>
                    <a:cubicBezTo>
                      <a:pt x="4124234" y="1485392"/>
                      <a:pt x="3695736" y="1913890"/>
                      <a:pt x="3167289" y="1913890"/>
                    </a:cubicBezTo>
                    <a:close/>
                  </a:path>
                </a:pathLst>
              </a:custGeom>
              <a:solidFill>
                <a:srgbClr val="2A1E50"/>
              </a:solidFill>
            </p:spPr>
          </p:sp>
          <p:sp>
            <p:nvSpPr>
              <p:cNvPr name="Freeform 10" id="10"/>
              <p:cNvSpPr/>
              <p:nvPr/>
            </p:nvSpPr>
            <p:spPr>
              <a:xfrm flipH="false" flipV="false" rot="0">
                <a:off x="0" y="0"/>
                <a:ext cx="4149634" cy="1939290"/>
              </a:xfrm>
              <a:custGeom>
                <a:avLst/>
                <a:gdLst/>
                <a:ahLst/>
                <a:cxnLst/>
                <a:rect r="r" b="b" t="t" l="l"/>
                <a:pathLst>
                  <a:path h="1939290" w="4149634">
                    <a:moveTo>
                      <a:pt x="3179989" y="0"/>
                    </a:moveTo>
                    <a:lnTo>
                      <a:pt x="969645" y="0"/>
                    </a:lnTo>
                    <a:cubicBezTo>
                      <a:pt x="434975" y="0"/>
                      <a:pt x="0" y="434975"/>
                      <a:pt x="0" y="969645"/>
                    </a:cubicBezTo>
                    <a:cubicBezTo>
                      <a:pt x="0" y="1504315"/>
                      <a:pt x="434975" y="1939290"/>
                      <a:pt x="969645" y="1939290"/>
                    </a:cubicBezTo>
                    <a:lnTo>
                      <a:pt x="3179989" y="1939290"/>
                    </a:lnTo>
                    <a:cubicBezTo>
                      <a:pt x="3714659" y="1939290"/>
                      <a:pt x="4149634" y="1504315"/>
                      <a:pt x="4149634" y="969645"/>
                    </a:cubicBezTo>
                    <a:cubicBezTo>
                      <a:pt x="4149634" y="434975"/>
                      <a:pt x="3714659" y="0"/>
                      <a:pt x="3179989" y="0"/>
                    </a:cubicBezTo>
                    <a:close/>
                    <a:moveTo>
                      <a:pt x="3179989" y="1913890"/>
                    </a:moveTo>
                    <a:lnTo>
                      <a:pt x="969645" y="1913890"/>
                    </a:lnTo>
                    <a:cubicBezTo>
                      <a:pt x="448945" y="1913890"/>
                      <a:pt x="25400" y="1490345"/>
                      <a:pt x="25400" y="969645"/>
                    </a:cubicBezTo>
                    <a:cubicBezTo>
                      <a:pt x="25400" y="448945"/>
                      <a:pt x="448945" y="25400"/>
                      <a:pt x="969645" y="25400"/>
                    </a:cubicBezTo>
                    <a:lnTo>
                      <a:pt x="3179989" y="25400"/>
                    </a:lnTo>
                    <a:cubicBezTo>
                      <a:pt x="3700689" y="25400"/>
                      <a:pt x="4124234" y="448945"/>
                      <a:pt x="4124234" y="969645"/>
                    </a:cubicBezTo>
                    <a:cubicBezTo>
                      <a:pt x="4124234" y="1490345"/>
                      <a:pt x="3700689" y="1913890"/>
                      <a:pt x="3179989" y="1913890"/>
                    </a:cubicBezTo>
                    <a:close/>
                  </a:path>
                </a:pathLst>
              </a:custGeom>
              <a:solidFill>
                <a:srgbClr val="2A1E50"/>
              </a:solidFill>
            </p:spPr>
          </p:sp>
        </p:grpSp>
        <p:sp>
          <p:nvSpPr>
            <p:cNvPr name="TextBox 11" id="11"/>
            <p:cNvSpPr txBox="true"/>
            <p:nvPr/>
          </p:nvSpPr>
          <p:spPr>
            <a:xfrm rot="0">
              <a:off x="588496" y="617608"/>
              <a:ext cx="2788349" cy="656046"/>
            </a:xfrm>
            <a:prstGeom prst="rect">
              <a:avLst/>
            </a:prstGeom>
          </p:spPr>
          <p:txBody>
            <a:bodyPr anchor="t" rtlCol="false" tIns="0" lIns="0" bIns="0" rIns="0">
              <a:spAutoFit/>
            </a:bodyPr>
            <a:lstStyle/>
            <a:p>
              <a:pPr algn="ctr">
                <a:lnSpc>
                  <a:spcPts val="3441"/>
                </a:lnSpc>
              </a:pPr>
              <a:r>
                <a:rPr lang="en-US" sz="3441" spc="-34">
                  <a:solidFill>
                    <a:srgbClr val="FFFFFF"/>
                  </a:solidFill>
                  <a:latin typeface="Poppins Bold"/>
                </a:rPr>
                <a:t>Marius</a:t>
              </a:r>
            </a:p>
          </p:txBody>
        </p:sp>
      </p:grpSp>
      <p:sp>
        <p:nvSpPr>
          <p:cNvPr name="Freeform 12" id="12"/>
          <p:cNvSpPr/>
          <p:nvPr/>
        </p:nvSpPr>
        <p:spPr>
          <a:xfrm flipH="false" flipV="false" rot="0">
            <a:off x="13901972" y="7580779"/>
            <a:ext cx="5335601" cy="3734921"/>
          </a:xfrm>
          <a:custGeom>
            <a:avLst/>
            <a:gdLst/>
            <a:ahLst/>
            <a:cxnLst/>
            <a:rect r="r" b="b" t="t" l="l"/>
            <a:pathLst>
              <a:path h="3734921" w="5335601">
                <a:moveTo>
                  <a:pt x="0" y="0"/>
                </a:moveTo>
                <a:lnTo>
                  <a:pt x="5335601" y="0"/>
                </a:lnTo>
                <a:lnTo>
                  <a:pt x="5335601" y="3734921"/>
                </a:lnTo>
                <a:lnTo>
                  <a:pt x="0" y="3734921"/>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TextBox 13" id="13"/>
          <p:cNvSpPr txBox="true"/>
          <p:nvPr/>
        </p:nvSpPr>
        <p:spPr>
          <a:xfrm rot="0">
            <a:off x="5427871" y="312141"/>
            <a:ext cx="5307806" cy="1817361"/>
          </a:xfrm>
          <a:prstGeom prst="rect">
            <a:avLst/>
          </a:prstGeom>
        </p:spPr>
        <p:txBody>
          <a:bodyPr anchor="t" rtlCol="false" tIns="0" lIns="0" bIns="0" rIns="0">
            <a:spAutoFit/>
          </a:bodyPr>
          <a:lstStyle/>
          <a:p>
            <a:pPr>
              <a:lnSpc>
                <a:spcPts val="4830"/>
              </a:lnSpc>
            </a:pPr>
            <a:r>
              <a:rPr lang="en-US" sz="3450">
                <a:solidFill>
                  <a:srgbClr val="000000"/>
                </a:solidFill>
                <a:latin typeface="Para"/>
              </a:rPr>
              <a:t>29 ans</a:t>
            </a:r>
          </a:p>
          <a:p>
            <a:pPr>
              <a:lnSpc>
                <a:spcPts val="4830"/>
              </a:lnSpc>
            </a:pPr>
            <a:r>
              <a:rPr lang="en-US" sz="3450">
                <a:solidFill>
                  <a:srgbClr val="000000"/>
                </a:solidFill>
                <a:latin typeface="Para"/>
              </a:rPr>
              <a:t>Employé - en repos maladie</a:t>
            </a:r>
          </a:p>
          <a:p>
            <a:pPr>
              <a:lnSpc>
                <a:spcPts val="4830"/>
              </a:lnSpc>
              <a:spcBef>
                <a:spcPct val="0"/>
              </a:spcBef>
            </a:pPr>
            <a:r>
              <a:rPr lang="en-US" sz="3450">
                <a:solidFill>
                  <a:srgbClr val="000000"/>
                </a:solidFill>
                <a:latin typeface="Para"/>
              </a:rPr>
              <a:t>Demande : Ethnopsychiatre</a:t>
            </a:r>
          </a:p>
        </p:txBody>
      </p:sp>
      <p:grpSp>
        <p:nvGrpSpPr>
          <p:cNvPr name="Group 14" id="14"/>
          <p:cNvGrpSpPr>
            <a:grpSpLocks noChangeAspect="true"/>
          </p:cNvGrpSpPr>
          <p:nvPr/>
        </p:nvGrpSpPr>
        <p:grpSpPr>
          <a:xfrm rot="0">
            <a:off x="881065" y="1934010"/>
            <a:ext cx="4763466" cy="5232516"/>
            <a:chOff x="0" y="0"/>
            <a:chExt cx="5803900" cy="6375400"/>
          </a:xfrm>
        </p:grpSpPr>
        <p:sp>
          <p:nvSpPr>
            <p:cNvPr name="Freeform 15" id="15"/>
            <p:cNvSpPr/>
            <p:nvPr/>
          </p:nvSpPr>
          <p:spPr>
            <a:xfrm flipH="false" flipV="false" rot="0">
              <a:off x="12700" y="12700"/>
              <a:ext cx="5778500" cy="6350000"/>
            </a:xfrm>
            <a:custGeom>
              <a:avLst/>
              <a:gdLst/>
              <a:ahLst/>
              <a:cxnLst/>
              <a:rect r="r" b="b" t="t" l="l"/>
              <a:pathLst>
                <a:path h="6350000" w="5778500">
                  <a:moveTo>
                    <a:pt x="2889250" y="0"/>
                  </a:moveTo>
                  <a:cubicBezTo>
                    <a:pt x="1258570" y="0"/>
                    <a:pt x="0" y="1144270"/>
                    <a:pt x="0" y="2917190"/>
                  </a:cubicBezTo>
                  <a:cubicBezTo>
                    <a:pt x="0" y="4175760"/>
                    <a:pt x="0" y="6350000"/>
                    <a:pt x="0" y="6350000"/>
                  </a:cubicBezTo>
                  <a:lnTo>
                    <a:pt x="2889250" y="6350000"/>
                  </a:lnTo>
                  <a:lnTo>
                    <a:pt x="5778500" y="6350000"/>
                  </a:lnTo>
                  <a:cubicBezTo>
                    <a:pt x="5778500" y="6350000"/>
                    <a:pt x="5778500" y="4175760"/>
                    <a:pt x="5778500" y="2917190"/>
                  </a:cubicBezTo>
                  <a:cubicBezTo>
                    <a:pt x="5778500" y="1144270"/>
                    <a:pt x="4519930" y="0"/>
                    <a:pt x="2889250" y="0"/>
                  </a:cubicBezTo>
                  <a:close/>
                </a:path>
              </a:pathLst>
            </a:custGeom>
            <a:blipFill>
              <a:blip r:embed="rId14"/>
              <a:stretch>
                <a:fillRect l="-4945" t="0" r="-4945" b="0"/>
              </a:stretch>
            </a:blipFill>
          </p:spPr>
        </p:sp>
        <p:sp>
          <p:nvSpPr>
            <p:cNvPr name="Freeform 16" id="16"/>
            <p:cNvSpPr/>
            <p:nvPr/>
          </p:nvSpPr>
          <p:spPr>
            <a:xfrm flipH="false" flipV="false" rot="0">
              <a:off x="0" y="0"/>
              <a:ext cx="5803900" cy="6375400"/>
            </a:xfrm>
            <a:custGeom>
              <a:avLst/>
              <a:gdLst/>
              <a:ahLst/>
              <a:cxnLst/>
              <a:rect r="r" b="b" t="t" l="l"/>
              <a:pathLst>
                <a:path h="6375400" w="5803900">
                  <a:moveTo>
                    <a:pt x="5803900" y="6375400"/>
                  </a:moveTo>
                  <a:lnTo>
                    <a:pt x="0" y="6375400"/>
                  </a:lnTo>
                  <a:lnTo>
                    <a:pt x="0" y="2929890"/>
                  </a:lnTo>
                  <a:cubicBezTo>
                    <a:pt x="0" y="2495550"/>
                    <a:pt x="74930" y="2089150"/>
                    <a:pt x="223520" y="1720850"/>
                  </a:cubicBezTo>
                  <a:cubicBezTo>
                    <a:pt x="365760" y="1367790"/>
                    <a:pt x="571500" y="1056640"/>
                    <a:pt x="836930" y="797560"/>
                  </a:cubicBezTo>
                  <a:cubicBezTo>
                    <a:pt x="1361440" y="283210"/>
                    <a:pt x="2095500" y="0"/>
                    <a:pt x="2901950" y="0"/>
                  </a:cubicBezTo>
                  <a:cubicBezTo>
                    <a:pt x="3708400" y="0"/>
                    <a:pt x="4441190" y="283210"/>
                    <a:pt x="4966970" y="797560"/>
                  </a:cubicBezTo>
                  <a:cubicBezTo>
                    <a:pt x="5232400" y="1056640"/>
                    <a:pt x="5438140" y="1367790"/>
                    <a:pt x="5580380" y="1722120"/>
                  </a:cubicBezTo>
                  <a:cubicBezTo>
                    <a:pt x="5728970" y="2090420"/>
                    <a:pt x="5803900" y="2496820"/>
                    <a:pt x="5803900" y="2931160"/>
                  </a:cubicBezTo>
                  <a:lnTo>
                    <a:pt x="5803900" y="6375400"/>
                  </a:lnTo>
                  <a:close/>
                  <a:moveTo>
                    <a:pt x="25400" y="6350000"/>
                  </a:moveTo>
                  <a:lnTo>
                    <a:pt x="5778500" y="6350000"/>
                  </a:lnTo>
                  <a:lnTo>
                    <a:pt x="5778500" y="2929890"/>
                  </a:lnTo>
                  <a:cubicBezTo>
                    <a:pt x="5778500" y="2499360"/>
                    <a:pt x="5703570" y="2095500"/>
                    <a:pt x="5557520" y="1731010"/>
                  </a:cubicBezTo>
                  <a:cubicBezTo>
                    <a:pt x="5416550" y="1380490"/>
                    <a:pt x="5212080" y="1073150"/>
                    <a:pt x="4949190" y="815340"/>
                  </a:cubicBezTo>
                  <a:cubicBezTo>
                    <a:pt x="4428490" y="306070"/>
                    <a:pt x="3700780" y="25400"/>
                    <a:pt x="2901950" y="25400"/>
                  </a:cubicBezTo>
                  <a:cubicBezTo>
                    <a:pt x="2103120" y="25400"/>
                    <a:pt x="1375410" y="306070"/>
                    <a:pt x="854710" y="815340"/>
                  </a:cubicBezTo>
                  <a:cubicBezTo>
                    <a:pt x="591820" y="1071880"/>
                    <a:pt x="387350" y="1380490"/>
                    <a:pt x="246380" y="1731010"/>
                  </a:cubicBezTo>
                  <a:cubicBezTo>
                    <a:pt x="100330" y="2095500"/>
                    <a:pt x="25400" y="2499360"/>
                    <a:pt x="25400" y="2929890"/>
                  </a:cubicBezTo>
                  <a:lnTo>
                    <a:pt x="25400" y="6350000"/>
                  </a:lnTo>
                  <a:close/>
                </a:path>
              </a:pathLst>
            </a:custGeom>
            <a:solidFill>
              <a:srgbClr val="2A1E50"/>
            </a:solidFill>
          </p:spPr>
        </p:sp>
      </p:grpSp>
      <p:grpSp>
        <p:nvGrpSpPr>
          <p:cNvPr name="Group 17" id="17"/>
          <p:cNvGrpSpPr/>
          <p:nvPr/>
        </p:nvGrpSpPr>
        <p:grpSpPr>
          <a:xfrm rot="0">
            <a:off x="1801333" y="6770201"/>
            <a:ext cx="3017054" cy="1409990"/>
            <a:chOff x="0" y="0"/>
            <a:chExt cx="4149634" cy="1939290"/>
          </a:xfrm>
        </p:grpSpPr>
        <p:sp>
          <p:nvSpPr>
            <p:cNvPr name="Freeform 18" id="18"/>
            <p:cNvSpPr/>
            <p:nvPr/>
          </p:nvSpPr>
          <p:spPr>
            <a:xfrm flipH="false" flipV="false" rot="0">
              <a:off x="12700" y="12700"/>
              <a:ext cx="4124234" cy="1913890"/>
            </a:xfrm>
            <a:custGeom>
              <a:avLst/>
              <a:gdLst/>
              <a:ahLst/>
              <a:cxnLst/>
              <a:rect r="r" b="b" t="t" l="l"/>
              <a:pathLst>
                <a:path h="1913890" w="4124234">
                  <a:moveTo>
                    <a:pt x="3167289" y="1913890"/>
                  </a:moveTo>
                  <a:lnTo>
                    <a:pt x="956945" y="1913890"/>
                  </a:lnTo>
                  <a:cubicBezTo>
                    <a:pt x="428371" y="1913890"/>
                    <a:pt x="0" y="1485392"/>
                    <a:pt x="0" y="956945"/>
                  </a:cubicBezTo>
                  <a:cubicBezTo>
                    <a:pt x="0" y="428371"/>
                    <a:pt x="428371" y="0"/>
                    <a:pt x="956945" y="0"/>
                  </a:cubicBezTo>
                  <a:lnTo>
                    <a:pt x="3167289" y="0"/>
                  </a:lnTo>
                  <a:cubicBezTo>
                    <a:pt x="3695736" y="0"/>
                    <a:pt x="4124234" y="428371"/>
                    <a:pt x="4124234" y="956945"/>
                  </a:cubicBezTo>
                  <a:cubicBezTo>
                    <a:pt x="4124234" y="1485392"/>
                    <a:pt x="3695736" y="1913890"/>
                    <a:pt x="3167289" y="1913890"/>
                  </a:cubicBezTo>
                  <a:close/>
                </a:path>
              </a:pathLst>
            </a:custGeom>
            <a:solidFill>
              <a:srgbClr val="2A1E50"/>
            </a:solidFill>
          </p:spPr>
        </p:sp>
        <p:sp>
          <p:nvSpPr>
            <p:cNvPr name="Freeform 19" id="19"/>
            <p:cNvSpPr/>
            <p:nvPr/>
          </p:nvSpPr>
          <p:spPr>
            <a:xfrm flipH="false" flipV="false" rot="0">
              <a:off x="0" y="0"/>
              <a:ext cx="4149634" cy="1939290"/>
            </a:xfrm>
            <a:custGeom>
              <a:avLst/>
              <a:gdLst/>
              <a:ahLst/>
              <a:cxnLst/>
              <a:rect r="r" b="b" t="t" l="l"/>
              <a:pathLst>
                <a:path h="1939290" w="4149634">
                  <a:moveTo>
                    <a:pt x="3179989" y="0"/>
                  </a:moveTo>
                  <a:lnTo>
                    <a:pt x="969645" y="0"/>
                  </a:lnTo>
                  <a:cubicBezTo>
                    <a:pt x="434975" y="0"/>
                    <a:pt x="0" y="434975"/>
                    <a:pt x="0" y="969645"/>
                  </a:cubicBezTo>
                  <a:cubicBezTo>
                    <a:pt x="0" y="1504315"/>
                    <a:pt x="434975" y="1939290"/>
                    <a:pt x="969645" y="1939290"/>
                  </a:cubicBezTo>
                  <a:lnTo>
                    <a:pt x="3179989" y="1939290"/>
                  </a:lnTo>
                  <a:cubicBezTo>
                    <a:pt x="3714659" y="1939290"/>
                    <a:pt x="4149634" y="1504315"/>
                    <a:pt x="4149634" y="969645"/>
                  </a:cubicBezTo>
                  <a:cubicBezTo>
                    <a:pt x="4149634" y="434975"/>
                    <a:pt x="3714659" y="0"/>
                    <a:pt x="3179989" y="0"/>
                  </a:cubicBezTo>
                  <a:close/>
                  <a:moveTo>
                    <a:pt x="3179989" y="1913890"/>
                  </a:moveTo>
                  <a:lnTo>
                    <a:pt x="969645" y="1913890"/>
                  </a:lnTo>
                  <a:cubicBezTo>
                    <a:pt x="448945" y="1913890"/>
                    <a:pt x="25400" y="1490345"/>
                    <a:pt x="25400" y="969645"/>
                  </a:cubicBezTo>
                  <a:cubicBezTo>
                    <a:pt x="25400" y="448945"/>
                    <a:pt x="448945" y="25400"/>
                    <a:pt x="969645" y="25400"/>
                  </a:cubicBezTo>
                  <a:lnTo>
                    <a:pt x="3179989" y="25400"/>
                  </a:lnTo>
                  <a:cubicBezTo>
                    <a:pt x="3700689" y="25400"/>
                    <a:pt x="4124234" y="448945"/>
                    <a:pt x="4124234" y="969645"/>
                  </a:cubicBezTo>
                  <a:cubicBezTo>
                    <a:pt x="4124234" y="1490345"/>
                    <a:pt x="3700689" y="1913890"/>
                    <a:pt x="3179989" y="1913890"/>
                  </a:cubicBezTo>
                  <a:close/>
                </a:path>
              </a:pathLst>
            </a:custGeom>
            <a:solidFill>
              <a:srgbClr val="2A1E50"/>
            </a:solidFill>
          </p:spPr>
        </p:sp>
      </p:grpSp>
      <p:sp>
        <p:nvSpPr>
          <p:cNvPr name="TextBox 20" id="20"/>
          <p:cNvSpPr txBox="true"/>
          <p:nvPr/>
        </p:nvSpPr>
        <p:spPr>
          <a:xfrm rot="0">
            <a:off x="2321033" y="7204626"/>
            <a:ext cx="1977654" cy="579239"/>
          </a:xfrm>
          <a:prstGeom prst="rect">
            <a:avLst/>
          </a:prstGeom>
        </p:spPr>
        <p:txBody>
          <a:bodyPr anchor="t" rtlCol="false" tIns="0" lIns="0" bIns="0" rIns="0">
            <a:spAutoFit/>
          </a:bodyPr>
          <a:lstStyle/>
          <a:p>
            <a:pPr algn="ctr">
              <a:lnSpc>
                <a:spcPts val="4054"/>
              </a:lnSpc>
            </a:pPr>
            <a:r>
              <a:rPr lang="en-US" sz="4054" spc="-40">
                <a:solidFill>
                  <a:srgbClr val="FFFFFF"/>
                </a:solidFill>
                <a:latin typeface="Poppins Bold"/>
              </a:rPr>
              <a:t>Fabio</a:t>
            </a:r>
          </a:p>
        </p:txBody>
      </p:sp>
    </p:spTree>
  </p:cSld>
  <p:clrMapOvr>
    <a:masterClrMapping/>
  </p:clrMapOvr>
  <p:transition spd="slow">
    <p:push dir="l"/>
  </p:transition>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B1D4E0"/>
        </a:solidFill>
      </p:bgPr>
    </p:bg>
    <p:spTree>
      <p:nvGrpSpPr>
        <p:cNvPr id="1" name=""/>
        <p:cNvGrpSpPr/>
        <p:nvPr/>
      </p:nvGrpSpPr>
      <p:grpSpPr>
        <a:xfrm>
          <a:off x="0" y="0"/>
          <a:ext cx="0" cy="0"/>
          <a:chOff x="0" y="0"/>
          <a:chExt cx="0" cy="0"/>
        </a:xfrm>
      </p:grpSpPr>
      <p:sp>
        <p:nvSpPr>
          <p:cNvPr name="Freeform 2" id="2"/>
          <p:cNvSpPr/>
          <p:nvPr/>
        </p:nvSpPr>
        <p:spPr>
          <a:xfrm flipH="false" flipV="false" rot="0">
            <a:off x="5504842" y="0"/>
            <a:ext cx="7278316" cy="10287000"/>
          </a:xfrm>
          <a:custGeom>
            <a:avLst/>
            <a:gdLst/>
            <a:ahLst/>
            <a:cxnLst/>
            <a:rect r="r" b="b" t="t" l="l"/>
            <a:pathLst>
              <a:path h="10287000" w="7278316">
                <a:moveTo>
                  <a:pt x="0" y="0"/>
                </a:moveTo>
                <a:lnTo>
                  <a:pt x="7278316" y="0"/>
                </a:lnTo>
                <a:lnTo>
                  <a:pt x="7278316" y="10287000"/>
                </a:lnTo>
                <a:lnTo>
                  <a:pt x="0" y="10287000"/>
                </a:lnTo>
                <a:lnTo>
                  <a:pt x="0" y="0"/>
                </a:lnTo>
                <a:close/>
              </a:path>
            </a:pathLst>
          </a:custGeom>
          <a:blipFill>
            <a:blip r:embed="rId2"/>
            <a:stretch>
              <a:fillRect l="0" t="0" r="0" b="0"/>
            </a:stretch>
          </a:blipFill>
        </p:spPr>
      </p:sp>
      <p:grpSp>
        <p:nvGrpSpPr>
          <p:cNvPr name="Group 3" id="3"/>
          <p:cNvGrpSpPr/>
          <p:nvPr/>
        </p:nvGrpSpPr>
        <p:grpSpPr>
          <a:xfrm rot="0">
            <a:off x="0" y="2276049"/>
            <a:ext cx="5875300" cy="1249512"/>
            <a:chOff x="0" y="0"/>
            <a:chExt cx="9118689" cy="1939290"/>
          </a:xfrm>
        </p:grpSpPr>
        <p:sp>
          <p:nvSpPr>
            <p:cNvPr name="Freeform 4" id="4"/>
            <p:cNvSpPr/>
            <p:nvPr/>
          </p:nvSpPr>
          <p:spPr>
            <a:xfrm flipH="false" flipV="false" rot="0">
              <a:off x="12700" y="12700"/>
              <a:ext cx="9093289" cy="1913890"/>
            </a:xfrm>
            <a:custGeom>
              <a:avLst/>
              <a:gdLst/>
              <a:ahLst/>
              <a:cxnLst/>
              <a:rect r="r" b="b" t="t" l="l"/>
              <a:pathLst>
                <a:path h="1913890" w="9093289">
                  <a:moveTo>
                    <a:pt x="8136344" y="1913890"/>
                  </a:moveTo>
                  <a:lnTo>
                    <a:pt x="956945" y="1913890"/>
                  </a:lnTo>
                  <a:cubicBezTo>
                    <a:pt x="428371" y="1913890"/>
                    <a:pt x="0" y="1485392"/>
                    <a:pt x="0" y="956945"/>
                  </a:cubicBezTo>
                  <a:cubicBezTo>
                    <a:pt x="0" y="428371"/>
                    <a:pt x="428371" y="0"/>
                    <a:pt x="956945" y="0"/>
                  </a:cubicBezTo>
                  <a:lnTo>
                    <a:pt x="8136344" y="0"/>
                  </a:lnTo>
                  <a:cubicBezTo>
                    <a:pt x="8664791" y="0"/>
                    <a:pt x="9093289" y="428371"/>
                    <a:pt x="9093289" y="956945"/>
                  </a:cubicBezTo>
                  <a:cubicBezTo>
                    <a:pt x="9093289" y="1485392"/>
                    <a:pt x="8664791" y="1913890"/>
                    <a:pt x="8136344" y="1913890"/>
                  </a:cubicBezTo>
                  <a:close/>
                </a:path>
              </a:pathLst>
            </a:custGeom>
            <a:solidFill>
              <a:srgbClr val="2A1E50"/>
            </a:solidFill>
          </p:spPr>
        </p:sp>
        <p:sp>
          <p:nvSpPr>
            <p:cNvPr name="Freeform 5" id="5"/>
            <p:cNvSpPr/>
            <p:nvPr/>
          </p:nvSpPr>
          <p:spPr>
            <a:xfrm flipH="false" flipV="false" rot="0">
              <a:off x="0" y="0"/>
              <a:ext cx="9118689" cy="1939290"/>
            </a:xfrm>
            <a:custGeom>
              <a:avLst/>
              <a:gdLst/>
              <a:ahLst/>
              <a:cxnLst/>
              <a:rect r="r" b="b" t="t" l="l"/>
              <a:pathLst>
                <a:path h="1939290" w="9118689">
                  <a:moveTo>
                    <a:pt x="8149044" y="0"/>
                  </a:moveTo>
                  <a:lnTo>
                    <a:pt x="969645" y="0"/>
                  </a:lnTo>
                  <a:cubicBezTo>
                    <a:pt x="434975" y="0"/>
                    <a:pt x="0" y="434975"/>
                    <a:pt x="0" y="969645"/>
                  </a:cubicBezTo>
                  <a:cubicBezTo>
                    <a:pt x="0" y="1504315"/>
                    <a:pt x="434975" y="1939290"/>
                    <a:pt x="969645" y="1939290"/>
                  </a:cubicBezTo>
                  <a:lnTo>
                    <a:pt x="8149044" y="1939290"/>
                  </a:lnTo>
                  <a:cubicBezTo>
                    <a:pt x="8683714" y="1939290"/>
                    <a:pt x="9118689" y="1504315"/>
                    <a:pt x="9118689" y="969645"/>
                  </a:cubicBezTo>
                  <a:cubicBezTo>
                    <a:pt x="9118689" y="434975"/>
                    <a:pt x="8683714" y="0"/>
                    <a:pt x="8149044" y="0"/>
                  </a:cubicBezTo>
                  <a:close/>
                  <a:moveTo>
                    <a:pt x="8149044" y="1913890"/>
                  </a:moveTo>
                  <a:lnTo>
                    <a:pt x="969645" y="1913890"/>
                  </a:lnTo>
                  <a:cubicBezTo>
                    <a:pt x="448945" y="1913890"/>
                    <a:pt x="25400" y="1490345"/>
                    <a:pt x="25400" y="969645"/>
                  </a:cubicBezTo>
                  <a:cubicBezTo>
                    <a:pt x="25400" y="448945"/>
                    <a:pt x="448945" y="25400"/>
                    <a:pt x="969645" y="25400"/>
                  </a:cubicBezTo>
                  <a:lnTo>
                    <a:pt x="8149044" y="25400"/>
                  </a:lnTo>
                  <a:cubicBezTo>
                    <a:pt x="8669744" y="25400"/>
                    <a:pt x="9093289" y="448945"/>
                    <a:pt x="9093289" y="969645"/>
                  </a:cubicBezTo>
                  <a:cubicBezTo>
                    <a:pt x="9093289" y="1490345"/>
                    <a:pt x="8669744" y="1913890"/>
                    <a:pt x="8149044" y="1913890"/>
                  </a:cubicBezTo>
                  <a:close/>
                </a:path>
              </a:pathLst>
            </a:custGeom>
            <a:solidFill>
              <a:srgbClr val="230738"/>
            </a:solidFill>
          </p:spPr>
        </p:sp>
      </p:grpSp>
      <p:grpSp>
        <p:nvGrpSpPr>
          <p:cNvPr name="Group 6" id="6"/>
          <p:cNvGrpSpPr/>
          <p:nvPr/>
        </p:nvGrpSpPr>
        <p:grpSpPr>
          <a:xfrm rot="0">
            <a:off x="217504" y="2446425"/>
            <a:ext cx="901980" cy="901980"/>
            <a:chOff x="0" y="0"/>
            <a:chExt cx="812800" cy="812800"/>
          </a:xfrm>
        </p:grpSpPr>
        <p:sp>
          <p:nvSpPr>
            <p:cNvPr name="Freeform 7" id="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8" id="8"/>
            <p:cNvSpPr txBox="true"/>
            <p:nvPr/>
          </p:nvSpPr>
          <p:spPr>
            <a:xfrm>
              <a:off x="76200" y="38100"/>
              <a:ext cx="660400" cy="698500"/>
            </a:xfrm>
            <a:prstGeom prst="rect">
              <a:avLst/>
            </a:prstGeom>
          </p:spPr>
          <p:txBody>
            <a:bodyPr anchor="ctr" rtlCol="false" tIns="41290" lIns="41290" bIns="41290" rIns="41290"/>
            <a:lstStyle/>
            <a:p>
              <a:pPr algn="ctr">
                <a:lnSpc>
                  <a:spcPts val="2660"/>
                </a:lnSpc>
              </a:pPr>
            </a:p>
          </p:txBody>
        </p:sp>
      </p:grpSp>
      <p:sp>
        <p:nvSpPr>
          <p:cNvPr name="TextBox 9" id="9"/>
          <p:cNvSpPr txBox="true"/>
          <p:nvPr/>
        </p:nvSpPr>
        <p:spPr>
          <a:xfrm rot="0">
            <a:off x="445747" y="2619723"/>
            <a:ext cx="445493" cy="602364"/>
          </a:xfrm>
          <a:prstGeom prst="rect">
            <a:avLst/>
          </a:prstGeom>
        </p:spPr>
        <p:txBody>
          <a:bodyPr anchor="t" rtlCol="false" tIns="0" lIns="0" bIns="0" rIns="0">
            <a:spAutoFit/>
          </a:bodyPr>
          <a:lstStyle/>
          <a:p>
            <a:pPr algn="ctr" marL="0" indent="0" lvl="0">
              <a:lnSpc>
                <a:spcPts val="4162"/>
              </a:lnSpc>
            </a:pPr>
            <a:r>
              <a:rPr lang="en-US" sz="4625" spc="-46">
                <a:solidFill>
                  <a:srgbClr val="FFFFFF"/>
                </a:solidFill>
                <a:latin typeface="Poppins Bold"/>
              </a:rPr>
              <a:t>1</a:t>
            </a:r>
          </a:p>
        </p:txBody>
      </p:sp>
      <p:sp>
        <p:nvSpPr>
          <p:cNvPr name="TextBox 10" id="10"/>
          <p:cNvSpPr txBox="true"/>
          <p:nvPr/>
        </p:nvSpPr>
        <p:spPr>
          <a:xfrm rot="0">
            <a:off x="1198692" y="2545375"/>
            <a:ext cx="4481560" cy="591700"/>
          </a:xfrm>
          <a:prstGeom prst="rect">
            <a:avLst/>
          </a:prstGeom>
        </p:spPr>
        <p:txBody>
          <a:bodyPr anchor="t" rtlCol="false" tIns="0" lIns="0" bIns="0" rIns="0">
            <a:spAutoFit/>
          </a:bodyPr>
          <a:lstStyle/>
          <a:p>
            <a:pPr>
              <a:lnSpc>
                <a:spcPts val="4627"/>
              </a:lnSpc>
            </a:pPr>
            <a:r>
              <a:rPr lang="en-US" sz="3305" spc="-33">
                <a:solidFill>
                  <a:srgbClr val="FFFFFF"/>
                </a:solidFill>
                <a:latin typeface="Poppins Bold"/>
              </a:rPr>
              <a:t>Accès et motivations</a:t>
            </a:r>
          </a:p>
        </p:txBody>
      </p:sp>
      <p:sp>
        <p:nvSpPr>
          <p:cNvPr name="AutoShape 11" id="11"/>
          <p:cNvSpPr/>
          <p:nvPr/>
        </p:nvSpPr>
        <p:spPr>
          <a:xfrm flipH="true" flipV="true">
            <a:off x="4595681" y="3402610"/>
            <a:ext cx="1460462" cy="1899153"/>
          </a:xfrm>
          <a:prstGeom prst="line">
            <a:avLst/>
          </a:prstGeom>
          <a:ln cap="flat" w="38100">
            <a:solidFill>
              <a:srgbClr val="2A1E50"/>
            </a:solidFill>
            <a:prstDash val="solid"/>
            <a:headEnd type="none" len="sm" w="sm"/>
            <a:tailEnd type="none" len="sm" w="sm"/>
          </a:ln>
        </p:spPr>
      </p:sp>
      <p:sp>
        <p:nvSpPr>
          <p:cNvPr name="TextBox 12" id="12"/>
          <p:cNvSpPr txBox="true"/>
          <p:nvPr/>
        </p:nvSpPr>
        <p:spPr>
          <a:xfrm rot="0">
            <a:off x="201590" y="4046662"/>
            <a:ext cx="5303252" cy="5352088"/>
          </a:xfrm>
          <a:prstGeom prst="rect">
            <a:avLst/>
          </a:prstGeom>
        </p:spPr>
        <p:txBody>
          <a:bodyPr anchor="t" rtlCol="false" tIns="0" lIns="0" bIns="0" rIns="0">
            <a:spAutoFit/>
          </a:bodyPr>
          <a:lstStyle/>
          <a:p>
            <a:pPr>
              <a:lnSpc>
                <a:spcPts val="4253"/>
              </a:lnSpc>
            </a:pPr>
            <a:r>
              <a:rPr lang="en-US" sz="3037">
                <a:solidFill>
                  <a:srgbClr val="2A1E50"/>
                </a:solidFill>
                <a:latin typeface="Poppins"/>
              </a:rPr>
              <a:t>&gt; </a:t>
            </a:r>
            <a:r>
              <a:rPr lang="en-US" sz="3037">
                <a:solidFill>
                  <a:srgbClr val="2A1E50"/>
                </a:solidFill>
                <a:latin typeface="Poppins Bold"/>
              </a:rPr>
              <a:t>Pourquoi ce service</a:t>
            </a:r>
            <a:r>
              <a:rPr lang="en-US" sz="3037">
                <a:solidFill>
                  <a:srgbClr val="2A1E50"/>
                </a:solidFill>
                <a:latin typeface="Poppins"/>
              </a:rPr>
              <a:t> et pas un autre ? </a:t>
            </a:r>
          </a:p>
          <a:p>
            <a:pPr>
              <a:lnSpc>
                <a:spcPts val="4253"/>
              </a:lnSpc>
            </a:pPr>
            <a:r>
              <a:rPr lang="en-US" sz="3037">
                <a:solidFill>
                  <a:srgbClr val="2A1E50"/>
                </a:solidFill>
                <a:latin typeface="Poppins"/>
              </a:rPr>
              <a:t>&gt; Est-ce que la</a:t>
            </a:r>
            <a:r>
              <a:rPr lang="en-US" sz="3037">
                <a:solidFill>
                  <a:srgbClr val="2A1E50"/>
                </a:solidFill>
                <a:latin typeface="Poppins Bold"/>
              </a:rPr>
              <a:t> situation géographique</a:t>
            </a:r>
            <a:r>
              <a:rPr lang="en-US" sz="3037">
                <a:solidFill>
                  <a:srgbClr val="2A1E50"/>
                </a:solidFill>
                <a:latin typeface="Poppins"/>
              </a:rPr>
              <a:t> du service compte beaucoup pour vous ? </a:t>
            </a:r>
          </a:p>
          <a:p>
            <a:pPr>
              <a:lnSpc>
                <a:spcPts val="4253"/>
              </a:lnSpc>
            </a:pPr>
            <a:r>
              <a:rPr lang="en-US" sz="3037">
                <a:solidFill>
                  <a:srgbClr val="2A1E50"/>
                </a:solidFill>
                <a:latin typeface="Poppins"/>
              </a:rPr>
              <a:t>&gt; Si ce service ne devait pas être disponible, quelles</a:t>
            </a:r>
            <a:r>
              <a:rPr lang="en-US" sz="3037">
                <a:solidFill>
                  <a:srgbClr val="2A1E50"/>
                </a:solidFill>
                <a:latin typeface="Poppins Bold"/>
              </a:rPr>
              <a:t> autres ressources</a:t>
            </a:r>
            <a:r>
              <a:rPr lang="en-US" sz="3037">
                <a:solidFill>
                  <a:srgbClr val="2A1E50"/>
                </a:solidFill>
                <a:latin typeface="Poppins"/>
              </a:rPr>
              <a:t> pensez-vous solliciter ? </a:t>
            </a:r>
          </a:p>
        </p:txBody>
      </p:sp>
    </p:spTree>
  </p:cSld>
  <p:clrMapOvr>
    <a:masterClrMapping/>
  </p:clrMapOvr>
  <p:transition spd="slow">
    <p:push dir="l"/>
  </p:transition>
</p:sld>
</file>

<file path=ppt/slides/slide30.xml><?xml version="1.0" encoding="utf-8"?>
<p:sld xmlns:p="http://schemas.openxmlformats.org/presentationml/2006/main" xmlns:a="http://schemas.openxmlformats.org/drawingml/2006/main" xmlns:r="http://schemas.openxmlformats.org/officeDocument/2006/relationships">
  <p:cSld>
    <p:bg>
      <p:bgPr>
        <a:solidFill>
          <a:srgbClr val="B1D4E0"/>
        </a:solidFill>
      </p:bgPr>
    </p:bg>
    <p:spTree>
      <p:nvGrpSpPr>
        <p:cNvPr id="1" name=""/>
        <p:cNvGrpSpPr/>
        <p:nvPr/>
      </p:nvGrpSpPr>
      <p:grpSpPr>
        <a:xfrm>
          <a:off x="0" y="0"/>
          <a:ext cx="0" cy="0"/>
          <a:chOff x="0" y="0"/>
          <a:chExt cx="0" cy="0"/>
        </a:xfrm>
      </p:grpSpPr>
      <p:sp>
        <p:nvSpPr>
          <p:cNvPr name="Freeform 2" id="2"/>
          <p:cNvSpPr/>
          <p:nvPr/>
        </p:nvSpPr>
        <p:spPr>
          <a:xfrm flipH="false" flipV="false" rot="0">
            <a:off x="0" y="8222925"/>
            <a:ext cx="18288000" cy="3083814"/>
          </a:xfrm>
          <a:custGeom>
            <a:avLst/>
            <a:gdLst/>
            <a:ahLst/>
            <a:cxnLst/>
            <a:rect r="r" b="b" t="t" l="l"/>
            <a:pathLst>
              <a:path h="3083814" w="18288000">
                <a:moveTo>
                  <a:pt x="0" y="0"/>
                </a:moveTo>
                <a:lnTo>
                  <a:pt x="18288000" y="0"/>
                </a:lnTo>
                <a:lnTo>
                  <a:pt x="18288000" y="3083814"/>
                </a:lnTo>
                <a:lnTo>
                  <a:pt x="0" y="3083814"/>
                </a:lnTo>
                <a:lnTo>
                  <a:pt x="0" y="0"/>
                </a:lnTo>
                <a:close/>
              </a:path>
            </a:pathLst>
          </a:custGeom>
          <a:blipFill>
            <a:blip r:embed="rId2"/>
            <a:stretch>
              <a:fillRect l="0" t="-6338" r="0" b="-6338"/>
            </a:stretch>
          </a:blipFill>
        </p:spPr>
      </p:sp>
      <p:sp>
        <p:nvSpPr>
          <p:cNvPr name="Freeform 3" id="3"/>
          <p:cNvSpPr/>
          <p:nvPr/>
        </p:nvSpPr>
        <p:spPr>
          <a:xfrm flipH="false" flipV="false" rot="0">
            <a:off x="-676431" y="0"/>
            <a:ext cx="3114991" cy="3447173"/>
          </a:xfrm>
          <a:custGeom>
            <a:avLst/>
            <a:gdLst/>
            <a:ahLst/>
            <a:cxnLst/>
            <a:rect r="r" b="b" t="t" l="l"/>
            <a:pathLst>
              <a:path h="3447173" w="3114991">
                <a:moveTo>
                  <a:pt x="0" y="0"/>
                </a:moveTo>
                <a:lnTo>
                  <a:pt x="3114991" y="0"/>
                </a:lnTo>
                <a:lnTo>
                  <a:pt x="3114991" y="3447173"/>
                </a:lnTo>
                <a:lnTo>
                  <a:pt x="0" y="3447173"/>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true" flipV="false" rot="0">
            <a:off x="8694946" y="7580779"/>
            <a:ext cx="4526280" cy="4114800"/>
          </a:xfrm>
          <a:custGeom>
            <a:avLst/>
            <a:gdLst/>
            <a:ahLst/>
            <a:cxnLst/>
            <a:rect r="r" b="b" t="t" l="l"/>
            <a:pathLst>
              <a:path h="4114800" w="4526280">
                <a:moveTo>
                  <a:pt x="4526280" y="0"/>
                </a:moveTo>
                <a:lnTo>
                  <a:pt x="0" y="0"/>
                </a:lnTo>
                <a:lnTo>
                  <a:pt x="0" y="4114800"/>
                </a:lnTo>
                <a:lnTo>
                  <a:pt x="4526280" y="4114800"/>
                </a:lnTo>
                <a:lnTo>
                  <a:pt x="452628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5" id="5"/>
          <p:cNvSpPr/>
          <p:nvPr/>
        </p:nvSpPr>
        <p:spPr>
          <a:xfrm flipH="false" flipV="false" rot="0">
            <a:off x="-676431" y="7006718"/>
            <a:ext cx="2521250" cy="4114800"/>
          </a:xfrm>
          <a:custGeom>
            <a:avLst/>
            <a:gdLst/>
            <a:ahLst/>
            <a:cxnLst/>
            <a:rect r="r" b="b" t="t" l="l"/>
            <a:pathLst>
              <a:path h="4114800" w="2521250">
                <a:moveTo>
                  <a:pt x="0" y="0"/>
                </a:moveTo>
                <a:lnTo>
                  <a:pt x="2521250" y="0"/>
                </a:lnTo>
                <a:lnTo>
                  <a:pt x="2521250" y="4114800"/>
                </a:lnTo>
                <a:lnTo>
                  <a:pt x="0" y="4114800"/>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6" id="6"/>
          <p:cNvSpPr/>
          <p:nvPr/>
        </p:nvSpPr>
        <p:spPr>
          <a:xfrm flipH="false" flipV="false" rot="0">
            <a:off x="16484937" y="-861963"/>
            <a:ext cx="1548725" cy="3624676"/>
          </a:xfrm>
          <a:custGeom>
            <a:avLst/>
            <a:gdLst/>
            <a:ahLst/>
            <a:cxnLst/>
            <a:rect r="r" b="b" t="t" l="l"/>
            <a:pathLst>
              <a:path h="3624676" w="1548725">
                <a:moveTo>
                  <a:pt x="0" y="0"/>
                </a:moveTo>
                <a:lnTo>
                  <a:pt x="1548726" y="0"/>
                </a:lnTo>
                <a:lnTo>
                  <a:pt x="1548726" y="3624676"/>
                </a:lnTo>
                <a:lnTo>
                  <a:pt x="0" y="3624676"/>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7" id="7"/>
          <p:cNvSpPr/>
          <p:nvPr/>
        </p:nvSpPr>
        <p:spPr>
          <a:xfrm flipH="false" flipV="false" rot="0">
            <a:off x="13901972" y="7580779"/>
            <a:ext cx="5335601" cy="3734921"/>
          </a:xfrm>
          <a:custGeom>
            <a:avLst/>
            <a:gdLst/>
            <a:ahLst/>
            <a:cxnLst/>
            <a:rect r="r" b="b" t="t" l="l"/>
            <a:pathLst>
              <a:path h="3734921" w="5335601">
                <a:moveTo>
                  <a:pt x="0" y="0"/>
                </a:moveTo>
                <a:lnTo>
                  <a:pt x="5335601" y="0"/>
                </a:lnTo>
                <a:lnTo>
                  <a:pt x="5335601" y="3734921"/>
                </a:lnTo>
                <a:lnTo>
                  <a:pt x="0" y="3734921"/>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TextBox 8" id="8"/>
          <p:cNvSpPr txBox="true"/>
          <p:nvPr/>
        </p:nvSpPr>
        <p:spPr>
          <a:xfrm rot="0">
            <a:off x="5427871" y="312141"/>
            <a:ext cx="5307806" cy="1817361"/>
          </a:xfrm>
          <a:prstGeom prst="rect">
            <a:avLst/>
          </a:prstGeom>
        </p:spPr>
        <p:txBody>
          <a:bodyPr anchor="t" rtlCol="false" tIns="0" lIns="0" bIns="0" rIns="0">
            <a:spAutoFit/>
          </a:bodyPr>
          <a:lstStyle/>
          <a:p>
            <a:pPr>
              <a:lnSpc>
                <a:spcPts val="4830"/>
              </a:lnSpc>
            </a:pPr>
            <a:r>
              <a:rPr lang="en-US" sz="3450">
                <a:solidFill>
                  <a:srgbClr val="000000"/>
                </a:solidFill>
                <a:latin typeface="Para"/>
              </a:rPr>
              <a:t>29 ans</a:t>
            </a:r>
          </a:p>
          <a:p>
            <a:pPr>
              <a:lnSpc>
                <a:spcPts val="4830"/>
              </a:lnSpc>
            </a:pPr>
            <a:r>
              <a:rPr lang="en-US" sz="3450">
                <a:solidFill>
                  <a:srgbClr val="000000"/>
                </a:solidFill>
                <a:latin typeface="Para"/>
              </a:rPr>
              <a:t>Employé - en repos maladie</a:t>
            </a:r>
          </a:p>
          <a:p>
            <a:pPr>
              <a:lnSpc>
                <a:spcPts val="4830"/>
              </a:lnSpc>
              <a:spcBef>
                <a:spcPct val="0"/>
              </a:spcBef>
            </a:pPr>
            <a:r>
              <a:rPr lang="en-US" sz="3450">
                <a:solidFill>
                  <a:srgbClr val="000000"/>
                </a:solidFill>
                <a:latin typeface="Para"/>
              </a:rPr>
              <a:t>Demande : Ethnopsychiatre</a:t>
            </a:r>
          </a:p>
        </p:txBody>
      </p:sp>
      <p:sp>
        <p:nvSpPr>
          <p:cNvPr name="TextBox 9" id="9"/>
          <p:cNvSpPr txBox="true"/>
          <p:nvPr/>
        </p:nvSpPr>
        <p:spPr>
          <a:xfrm rot="0">
            <a:off x="5972089" y="2289166"/>
            <a:ext cx="11231471" cy="5186030"/>
          </a:xfrm>
          <a:prstGeom prst="rect">
            <a:avLst/>
          </a:prstGeom>
        </p:spPr>
        <p:txBody>
          <a:bodyPr anchor="t" rtlCol="false" tIns="0" lIns="0" bIns="0" rIns="0">
            <a:spAutoFit/>
          </a:bodyPr>
          <a:lstStyle/>
          <a:p>
            <a:pPr algn="just">
              <a:lnSpc>
                <a:spcPts val="4061"/>
              </a:lnSpc>
            </a:pPr>
            <a:r>
              <a:rPr lang="en-US" sz="3726">
                <a:solidFill>
                  <a:srgbClr val="2A1E50"/>
                </a:solidFill>
                <a:latin typeface="Poppins"/>
              </a:rPr>
              <a:t>“J’ai appris l’existence de ce genre de centre il y a 2 ans. Mais ça fait 5 ans que je cherche une aide réelle psychologique, </a:t>
            </a:r>
            <a:r>
              <a:rPr lang="en-US" sz="3726">
                <a:solidFill>
                  <a:srgbClr val="2A1E50"/>
                </a:solidFill>
                <a:latin typeface="Poppins Bold"/>
              </a:rPr>
              <a:t>sans réellement vraiment chercher</a:t>
            </a:r>
            <a:r>
              <a:rPr lang="en-US" sz="3726">
                <a:solidFill>
                  <a:srgbClr val="2A1E50"/>
                </a:solidFill>
                <a:latin typeface="Poppins"/>
              </a:rPr>
              <a:t>, mais je sais que j’en ai besoin dans ma vie. Il y a des moments-clés entre guillemets, comme il y a un peu moins de deux mois où j’ai fait comme une</a:t>
            </a:r>
            <a:r>
              <a:rPr lang="en-US" sz="3726">
                <a:solidFill>
                  <a:srgbClr val="2A1E50"/>
                </a:solidFill>
                <a:latin typeface="Poppins Bold"/>
              </a:rPr>
              <a:t> crise </a:t>
            </a:r>
            <a:r>
              <a:rPr lang="en-US" sz="3726">
                <a:solidFill>
                  <a:srgbClr val="2A1E50"/>
                </a:solidFill>
                <a:latin typeface="Poppins"/>
              </a:rPr>
              <a:t>et j’ai bien senti qu’</a:t>
            </a:r>
            <a:r>
              <a:rPr lang="en-US" sz="3726">
                <a:solidFill>
                  <a:srgbClr val="2A1E50"/>
                </a:solidFill>
                <a:latin typeface="Poppins Bold"/>
              </a:rPr>
              <a:t>il fallait que j’y aille </a:t>
            </a:r>
            <a:r>
              <a:rPr lang="en-US" sz="3726">
                <a:solidFill>
                  <a:srgbClr val="2A1E50"/>
                </a:solidFill>
                <a:latin typeface="Poppins"/>
              </a:rPr>
              <a:t>en fait. C’est juste que </a:t>
            </a:r>
            <a:r>
              <a:rPr lang="en-US" sz="3726">
                <a:solidFill>
                  <a:srgbClr val="2A1E50"/>
                </a:solidFill>
                <a:latin typeface="Poppins Bold"/>
              </a:rPr>
              <a:t>je garde trop</a:t>
            </a:r>
            <a:r>
              <a:rPr lang="en-US" sz="3726">
                <a:solidFill>
                  <a:srgbClr val="2A1E50"/>
                </a:solidFill>
                <a:latin typeface="Poppins"/>
              </a:rPr>
              <a:t>, en fait je suis juste arrivé à mon maximum...</a:t>
            </a:r>
            <a:r>
              <a:rPr lang="en-US" sz="3726">
                <a:solidFill>
                  <a:srgbClr val="2A1E50"/>
                </a:solidFill>
                <a:latin typeface="Poppins Bold"/>
              </a:rPr>
              <a:t> je ne sais plus gérer</a:t>
            </a:r>
            <a:r>
              <a:rPr lang="en-US" sz="3726">
                <a:solidFill>
                  <a:srgbClr val="2A1E50"/>
                </a:solidFill>
                <a:latin typeface="Poppins"/>
              </a:rPr>
              <a:t>”.</a:t>
            </a:r>
          </a:p>
        </p:txBody>
      </p:sp>
      <p:grpSp>
        <p:nvGrpSpPr>
          <p:cNvPr name="Group 10" id="10"/>
          <p:cNvGrpSpPr>
            <a:grpSpLocks noChangeAspect="true"/>
          </p:cNvGrpSpPr>
          <p:nvPr/>
        </p:nvGrpSpPr>
        <p:grpSpPr>
          <a:xfrm rot="0">
            <a:off x="881065" y="1934010"/>
            <a:ext cx="4763466" cy="5232516"/>
            <a:chOff x="0" y="0"/>
            <a:chExt cx="5803900" cy="6375400"/>
          </a:xfrm>
        </p:grpSpPr>
        <p:sp>
          <p:nvSpPr>
            <p:cNvPr name="Freeform 11" id="11"/>
            <p:cNvSpPr/>
            <p:nvPr/>
          </p:nvSpPr>
          <p:spPr>
            <a:xfrm flipH="false" flipV="false" rot="0">
              <a:off x="12700" y="12700"/>
              <a:ext cx="5778500" cy="6350000"/>
            </a:xfrm>
            <a:custGeom>
              <a:avLst/>
              <a:gdLst/>
              <a:ahLst/>
              <a:cxnLst/>
              <a:rect r="r" b="b" t="t" l="l"/>
              <a:pathLst>
                <a:path h="6350000" w="5778500">
                  <a:moveTo>
                    <a:pt x="2889250" y="0"/>
                  </a:moveTo>
                  <a:cubicBezTo>
                    <a:pt x="1258570" y="0"/>
                    <a:pt x="0" y="1144270"/>
                    <a:pt x="0" y="2917190"/>
                  </a:cubicBezTo>
                  <a:cubicBezTo>
                    <a:pt x="0" y="4175760"/>
                    <a:pt x="0" y="6350000"/>
                    <a:pt x="0" y="6350000"/>
                  </a:cubicBezTo>
                  <a:lnTo>
                    <a:pt x="2889250" y="6350000"/>
                  </a:lnTo>
                  <a:lnTo>
                    <a:pt x="5778500" y="6350000"/>
                  </a:lnTo>
                  <a:cubicBezTo>
                    <a:pt x="5778500" y="6350000"/>
                    <a:pt x="5778500" y="4175760"/>
                    <a:pt x="5778500" y="2917190"/>
                  </a:cubicBezTo>
                  <a:cubicBezTo>
                    <a:pt x="5778500" y="1144270"/>
                    <a:pt x="4519930" y="0"/>
                    <a:pt x="2889250" y="0"/>
                  </a:cubicBezTo>
                  <a:close/>
                </a:path>
              </a:pathLst>
            </a:custGeom>
            <a:blipFill>
              <a:blip r:embed="rId13"/>
              <a:stretch>
                <a:fillRect l="-4945" t="0" r="-4945" b="0"/>
              </a:stretch>
            </a:blipFill>
          </p:spPr>
        </p:sp>
        <p:sp>
          <p:nvSpPr>
            <p:cNvPr name="Freeform 12" id="12"/>
            <p:cNvSpPr/>
            <p:nvPr/>
          </p:nvSpPr>
          <p:spPr>
            <a:xfrm flipH="false" flipV="false" rot="0">
              <a:off x="0" y="0"/>
              <a:ext cx="5803900" cy="6375400"/>
            </a:xfrm>
            <a:custGeom>
              <a:avLst/>
              <a:gdLst/>
              <a:ahLst/>
              <a:cxnLst/>
              <a:rect r="r" b="b" t="t" l="l"/>
              <a:pathLst>
                <a:path h="6375400" w="5803900">
                  <a:moveTo>
                    <a:pt x="5803900" y="6375400"/>
                  </a:moveTo>
                  <a:lnTo>
                    <a:pt x="0" y="6375400"/>
                  </a:lnTo>
                  <a:lnTo>
                    <a:pt x="0" y="2929890"/>
                  </a:lnTo>
                  <a:cubicBezTo>
                    <a:pt x="0" y="2495550"/>
                    <a:pt x="74930" y="2089150"/>
                    <a:pt x="223520" y="1720850"/>
                  </a:cubicBezTo>
                  <a:cubicBezTo>
                    <a:pt x="365760" y="1367790"/>
                    <a:pt x="571500" y="1056640"/>
                    <a:pt x="836930" y="797560"/>
                  </a:cubicBezTo>
                  <a:cubicBezTo>
                    <a:pt x="1361440" y="283210"/>
                    <a:pt x="2095500" y="0"/>
                    <a:pt x="2901950" y="0"/>
                  </a:cubicBezTo>
                  <a:cubicBezTo>
                    <a:pt x="3708400" y="0"/>
                    <a:pt x="4441190" y="283210"/>
                    <a:pt x="4966970" y="797560"/>
                  </a:cubicBezTo>
                  <a:cubicBezTo>
                    <a:pt x="5232400" y="1056640"/>
                    <a:pt x="5438140" y="1367790"/>
                    <a:pt x="5580380" y="1722120"/>
                  </a:cubicBezTo>
                  <a:cubicBezTo>
                    <a:pt x="5728970" y="2090420"/>
                    <a:pt x="5803900" y="2496820"/>
                    <a:pt x="5803900" y="2931160"/>
                  </a:cubicBezTo>
                  <a:lnTo>
                    <a:pt x="5803900" y="6375400"/>
                  </a:lnTo>
                  <a:close/>
                  <a:moveTo>
                    <a:pt x="25400" y="6350000"/>
                  </a:moveTo>
                  <a:lnTo>
                    <a:pt x="5778500" y="6350000"/>
                  </a:lnTo>
                  <a:lnTo>
                    <a:pt x="5778500" y="2929890"/>
                  </a:lnTo>
                  <a:cubicBezTo>
                    <a:pt x="5778500" y="2499360"/>
                    <a:pt x="5703570" y="2095500"/>
                    <a:pt x="5557520" y="1731010"/>
                  </a:cubicBezTo>
                  <a:cubicBezTo>
                    <a:pt x="5416550" y="1380490"/>
                    <a:pt x="5212080" y="1073150"/>
                    <a:pt x="4949190" y="815340"/>
                  </a:cubicBezTo>
                  <a:cubicBezTo>
                    <a:pt x="4428490" y="306070"/>
                    <a:pt x="3700780" y="25400"/>
                    <a:pt x="2901950" y="25400"/>
                  </a:cubicBezTo>
                  <a:cubicBezTo>
                    <a:pt x="2103120" y="25400"/>
                    <a:pt x="1375410" y="306070"/>
                    <a:pt x="854710" y="815340"/>
                  </a:cubicBezTo>
                  <a:cubicBezTo>
                    <a:pt x="591820" y="1071880"/>
                    <a:pt x="387350" y="1380490"/>
                    <a:pt x="246380" y="1731010"/>
                  </a:cubicBezTo>
                  <a:cubicBezTo>
                    <a:pt x="100330" y="2095500"/>
                    <a:pt x="25400" y="2499360"/>
                    <a:pt x="25400" y="2929890"/>
                  </a:cubicBezTo>
                  <a:lnTo>
                    <a:pt x="25400" y="6350000"/>
                  </a:lnTo>
                  <a:close/>
                </a:path>
              </a:pathLst>
            </a:custGeom>
            <a:solidFill>
              <a:srgbClr val="2A1E50"/>
            </a:solidFill>
          </p:spPr>
        </p:sp>
      </p:grpSp>
      <p:grpSp>
        <p:nvGrpSpPr>
          <p:cNvPr name="Group 13" id="13"/>
          <p:cNvGrpSpPr/>
          <p:nvPr/>
        </p:nvGrpSpPr>
        <p:grpSpPr>
          <a:xfrm rot="0">
            <a:off x="1801333" y="6770201"/>
            <a:ext cx="3017054" cy="1409990"/>
            <a:chOff x="0" y="0"/>
            <a:chExt cx="4149634" cy="1939290"/>
          </a:xfrm>
        </p:grpSpPr>
        <p:sp>
          <p:nvSpPr>
            <p:cNvPr name="Freeform 14" id="14"/>
            <p:cNvSpPr/>
            <p:nvPr/>
          </p:nvSpPr>
          <p:spPr>
            <a:xfrm flipH="false" flipV="false" rot="0">
              <a:off x="12700" y="12700"/>
              <a:ext cx="4124234" cy="1913890"/>
            </a:xfrm>
            <a:custGeom>
              <a:avLst/>
              <a:gdLst/>
              <a:ahLst/>
              <a:cxnLst/>
              <a:rect r="r" b="b" t="t" l="l"/>
              <a:pathLst>
                <a:path h="1913890" w="4124234">
                  <a:moveTo>
                    <a:pt x="3167289" y="1913890"/>
                  </a:moveTo>
                  <a:lnTo>
                    <a:pt x="956945" y="1913890"/>
                  </a:lnTo>
                  <a:cubicBezTo>
                    <a:pt x="428371" y="1913890"/>
                    <a:pt x="0" y="1485392"/>
                    <a:pt x="0" y="956945"/>
                  </a:cubicBezTo>
                  <a:cubicBezTo>
                    <a:pt x="0" y="428371"/>
                    <a:pt x="428371" y="0"/>
                    <a:pt x="956945" y="0"/>
                  </a:cubicBezTo>
                  <a:lnTo>
                    <a:pt x="3167289" y="0"/>
                  </a:lnTo>
                  <a:cubicBezTo>
                    <a:pt x="3695736" y="0"/>
                    <a:pt x="4124234" y="428371"/>
                    <a:pt x="4124234" y="956945"/>
                  </a:cubicBezTo>
                  <a:cubicBezTo>
                    <a:pt x="4124234" y="1485392"/>
                    <a:pt x="3695736" y="1913890"/>
                    <a:pt x="3167289" y="1913890"/>
                  </a:cubicBezTo>
                  <a:close/>
                </a:path>
              </a:pathLst>
            </a:custGeom>
            <a:solidFill>
              <a:srgbClr val="2A1E50"/>
            </a:solidFill>
          </p:spPr>
        </p:sp>
        <p:sp>
          <p:nvSpPr>
            <p:cNvPr name="Freeform 15" id="15"/>
            <p:cNvSpPr/>
            <p:nvPr/>
          </p:nvSpPr>
          <p:spPr>
            <a:xfrm flipH="false" flipV="false" rot="0">
              <a:off x="0" y="0"/>
              <a:ext cx="4149634" cy="1939290"/>
            </a:xfrm>
            <a:custGeom>
              <a:avLst/>
              <a:gdLst/>
              <a:ahLst/>
              <a:cxnLst/>
              <a:rect r="r" b="b" t="t" l="l"/>
              <a:pathLst>
                <a:path h="1939290" w="4149634">
                  <a:moveTo>
                    <a:pt x="3179989" y="0"/>
                  </a:moveTo>
                  <a:lnTo>
                    <a:pt x="969645" y="0"/>
                  </a:lnTo>
                  <a:cubicBezTo>
                    <a:pt x="434975" y="0"/>
                    <a:pt x="0" y="434975"/>
                    <a:pt x="0" y="969645"/>
                  </a:cubicBezTo>
                  <a:cubicBezTo>
                    <a:pt x="0" y="1504315"/>
                    <a:pt x="434975" y="1939290"/>
                    <a:pt x="969645" y="1939290"/>
                  </a:cubicBezTo>
                  <a:lnTo>
                    <a:pt x="3179989" y="1939290"/>
                  </a:lnTo>
                  <a:cubicBezTo>
                    <a:pt x="3714659" y="1939290"/>
                    <a:pt x="4149634" y="1504315"/>
                    <a:pt x="4149634" y="969645"/>
                  </a:cubicBezTo>
                  <a:cubicBezTo>
                    <a:pt x="4149634" y="434975"/>
                    <a:pt x="3714659" y="0"/>
                    <a:pt x="3179989" y="0"/>
                  </a:cubicBezTo>
                  <a:close/>
                  <a:moveTo>
                    <a:pt x="3179989" y="1913890"/>
                  </a:moveTo>
                  <a:lnTo>
                    <a:pt x="969645" y="1913890"/>
                  </a:lnTo>
                  <a:cubicBezTo>
                    <a:pt x="448945" y="1913890"/>
                    <a:pt x="25400" y="1490345"/>
                    <a:pt x="25400" y="969645"/>
                  </a:cubicBezTo>
                  <a:cubicBezTo>
                    <a:pt x="25400" y="448945"/>
                    <a:pt x="448945" y="25400"/>
                    <a:pt x="969645" y="25400"/>
                  </a:cubicBezTo>
                  <a:lnTo>
                    <a:pt x="3179989" y="25400"/>
                  </a:lnTo>
                  <a:cubicBezTo>
                    <a:pt x="3700689" y="25400"/>
                    <a:pt x="4124234" y="448945"/>
                    <a:pt x="4124234" y="969645"/>
                  </a:cubicBezTo>
                  <a:cubicBezTo>
                    <a:pt x="4124234" y="1490345"/>
                    <a:pt x="3700689" y="1913890"/>
                    <a:pt x="3179989" y="1913890"/>
                  </a:cubicBezTo>
                  <a:close/>
                </a:path>
              </a:pathLst>
            </a:custGeom>
            <a:solidFill>
              <a:srgbClr val="2A1E50"/>
            </a:solidFill>
          </p:spPr>
        </p:sp>
      </p:grpSp>
      <p:sp>
        <p:nvSpPr>
          <p:cNvPr name="TextBox 16" id="16"/>
          <p:cNvSpPr txBox="true"/>
          <p:nvPr/>
        </p:nvSpPr>
        <p:spPr>
          <a:xfrm rot="0">
            <a:off x="2321033" y="7204626"/>
            <a:ext cx="1977654" cy="579239"/>
          </a:xfrm>
          <a:prstGeom prst="rect">
            <a:avLst/>
          </a:prstGeom>
        </p:spPr>
        <p:txBody>
          <a:bodyPr anchor="t" rtlCol="false" tIns="0" lIns="0" bIns="0" rIns="0">
            <a:spAutoFit/>
          </a:bodyPr>
          <a:lstStyle/>
          <a:p>
            <a:pPr algn="ctr">
              <a:lnSpc>
                <a:spcPts val="4054"/>
              </a:lnSpc>
            </a:pPr>
            <a:r>
              <a:rPr lang="en-US" sz="4054" spc="-40">
                <a:solidFill>
                  <a:srgbClr val="FFFFFF"/>
                </a:solidFill>
                <a:latin typeface="Poppins Bold"/>
              </a:rPr>
              <a:t>Fabio</a:t>
            </a:r>
          </a:p>
        </p:txBody>
      </p:sp>
    </p:spTree>
  </p:cSld>
  <p:clrMapOvr>
    <a:masterClrMapping/>
  </p:clrMapOvr>
</p:sld>
</file>

<file path=ppt/slides/slide31.xml><?xml version="1.0" encoding="utf-8"?>
<p:sld xmlns:p="http://schemas.openxmlformats.org/presentationml/2006/main" xmlns:a="http://schemas.openxmlformats.org/drawingml/2006/main" xmlns:r="http://schemas.openxmlformats.org/officeDocument/2006/relationships">
  <p:cSld>
    <p:bg>
      <p:bgPr>
        <a:solidFill>
          <a:srgbClr val="B1D4E0"/>
        </a:solidFill>
      </p:bgPr>
    </p:bg>
    <p:spTree>
      <p:nvGrpSpPr>
        <p:cNvPr id="1" name=""/>
        <p:cNvGrpSpPr/>
        <p:nvPr/>
      </p:nvGrpSpPr>
      <p:grpSpPr>
        <a:xfrm>
          <a:off x="0" y="0"/>
          <a:ext cx="0" cy="0"/>
          <a:chOff x="0" y="0"/>
          <a:chExt cx="0" cy="0"/>
        </a:xfrm>
      </p:grpSpPr>
      <p:sp>
        <p:nvSpPr>
          <p:cNvPr name="Freeform 2" id="2"/>
          <p:cNvSpPr/>
          <p:nvPr/>
        </p:nvSpPr>
        <p:spPr>
          <a:xfrm flipH="true" flipV="false" rot="0">
            <a:off x="-1586925" y="6804899"/>
            <a:ext cx="4214413" cy="4114800"/>
          </a:xfrm>
          <a:custGeom>
            <a:avLst/>
            <a:gdLst/>
            <a:ahLst/>
            <a:cxnLst/>
            <a:rect r="r" b="b" t="t" l="l"/>
            <a:pathLst>
              <a:path h="4114800" w="4214413">
                <a:moveTo>
                  <a:pt x="4214413" y="0"/>
                </a:moveTo>
                <a:lnTo>
                  <a:pt x="0" y="0"/>
                </a:lnTo>
                <a:lnTo>
                  <a:pt x="0" y="4114800"/>
                </a:lnTo>
                <a:lnTo>
                  <a:pt x="4214413" y="4114800"/>
                </a:lnTo>
                <a:lnTo>
                  <a:pt x="4214413"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0">
            <a:off x="1028700" y="7196859"/>
            <a:ext cx="16626257" cy="2061441"/>
            <a:chOff x="0" y="0"/>
            <a:chExt cx="4378932" cy="542931"/>
          </a:xfrm>
        </p:grpSpPr>
        <p:sp>
          <p:nvSpPr>
            <p:cNvPr name="Freeform 4" id="4"/>
            <p:cNvSpPr/>
            <p:nvPr/>
          </p:nvSpPr>
          <p:spPr>
            <a:xfrm flipH="false" flipV="false" rot="0">
              <a:off x="0" y="0"/>
              <a:ext cx="4378932" cy="542931"/>
            </a:xfrm>
            <a:custGeom>
              <a:avLst/>
              <a:gdLst/>
              <a:ahLst/>
              <a:cxnLst/>
              <a:rect r="r" b="b" t="t" l="l"/>
              <a:pathLst>
                <a:path h="542931" w="4378932">
                  <a:moveTo>
                    <a:pt x="23748" y="0"/>
                  </a:moveTo>
                  <a:lnTo>
                    <a:pt x="4355184" y="0"/>
                  </a:lnTo>
                  <a:cubicBezTo>
                    <a:pt x="4368300" y="0"/>
                    <a:pt x="4378932" y="10632"/>
                    <a:pt x="4378932" y="23748"/>
                  </a:cubicBezTo>
                  <a:lnTo>
                    <a:pt x="4378932" y="519183"/>
                  </a:lnTo>
                  <a:cubicBezTo>
                    <a:pt x="4378932" y="532299"/>
                    <a:pt x="4368300" y="542931"/>
                    <a:pt x="4355184" y="542931"/>
                  </a:cubicBezTo>
                  <a:lnTo>
                    <a:pt x="23748" y="542931"/>
                  </a:lnTo>
                  <a:cubicBezTo>
                    <a:pt x="10632" y="542931"/>
                    <a:pt x="0" y="532299"/>
                    <a:pt x="0" y="519183"/>
                  </a:cubicBezTo>
                  <a:lnTo>
                    <a:pt x="0" y="23748"/>
                  </a:lnTo>
                  <a:cubicBezTo>
                    <a:pt x="0" y="10632"/>
                    <a:pt x="10632" y="0"/>
                    <a:pt x="23748" y="0"/>
                  </a:cubicBezTo>
                  <a:close/>
                </a:path>
              </a:pathLst>
            </a:custGeom>
            <a:solidFill>
              <a:srgbClr val="2A1E50"/>
            </a:solidFill>
          </p:spPr>
        </p:sp>
        <p:sp>
          <p:nvSpPr>
            <p:cNvPr name="TextBox 5" id="5"/>
            <p:cNvSpPr txBox="true"/>
            <p:nvPr/>
          </p:nvSpPr>
          <p:spPr>
            <a:xfrm>
              <a:off x="0" y="-38100"/>
              <a:ext cx="812800" cy="850900"/>
            </a:xfrm>
            <a:prstGeom prst="rect">
              <a:avLst/>
            </a:prstGeom>
          </p:spPr>
          <p:txBody>
            <a:bodyPr anchor="ctr" rtlCol="false" tIns="50800" lIns="50800" bIns="50800" rIns="50800"/>
            <a:lstStyle/>
            <a:p>
              <a:pPr algn="ctr">
                <a:lnSpc>
                  <a:spcPts val="2659"/>
                </a:lnSpc>
                <a:spcBef>
                  <a:spcPct val="0"/>
                </a:spcBef>
              </a:pPr>
            </a:p>
          </p:txBody>
        </p:sp>
      </p:grpSp>
      <p:grpSp>
        <p:nvGrpSpPr>
          <p:cNvPr name="Group 6" id="6"/>
          <p:cNvGrpSpPr/>
          <p:nvPr/>
        </p:nvGrpSpPr>
        <p:grpSpPr>
          <a:xfrm rot="0">
            <a:off x="1028700" y="1028700"/>
            <a:ext cx="11993840" cy="5891934"/>
            <a:chOff x="0" y="0"/>
            <a:chExt cx="3158871" cy="1551785"/>
          </a:xfrm>
        </p:grpSpPr>
        <p:sp>
          <p:nvSpPr>
            <p:cNvPr name="Freeform 7" id="7"/>
            <p:cNvSpPr/>
            <p:nvPr/>
          </p:nvSpPr>
          <p:spPr>
            <a:xfrm flipH="false" flipV="false" rot="0">
              <a:off x="0" y="0"/>
              <a:ext cx="3158871" cy="1551785"/>
            </a:xfrm>
            <a:custGeom>
              <a:avLst/>
              <a:gdLst/>
              <a:ahLst/>
              <a:cxnLst/>
              <a:rect r="r" b="b" t="t" l="l"/>
              <a:pathLst>
                <a:path h="1551785" w="3158871">
                  <a:moveTo>
                    <a:pt x="32920" y="0"/>
                  </a:moveTo>
                  <a:lnTo>
                    <a:pt x="3125951" y="0"/>
                  </a:lnTo>
                  <a:cubicBezTo>
                    <a:pt x="3134682" y="0"/>
                    <a:pt x="3143056" y="3468"/>
                    <a:pt x="3149229" y="9642"/>
                  </a:cubicBezTo>
                  <a:cubicBezTo>
                    <a:pt x="3155403" y="15816"/>
                    <a:pt x="3158871" y="24189"/>
                    <a:pt x="3158871" y="32920"/>
                  </a:cubicBezTo>
                  <a:lnTo>
                    <a:pt x="3158871" y="1518865"/>
                  </a:lnTo>
                  <a:cubicBezTo>
                    <a:pt x="3158871" y="1537046"/>
                    <a:pt x="3144133" y="1551785"/>
                    <a:pt x="3125951" y="1551785"/>
                  </a:cubicBezTo>
                  <a:lnTo>
                    <a:pt x="32920" y="1551785"/>
                  </a:lnTo>
                  <a:cubicBezTo>
                    <a:pt x="14739" y="1551785"/>
                    <a:pt x="0" y="1537046"/>
                    <a:pt x="0" y="1518865"/>
                  </a:cubicBezTo>
                  <a:lnTo>
                    <a:pt x="0" y="32920"/>
                  </a:lnTo>
                  <a:cubicBezTo>
                    <a:pt x="0" y="14739"/>
                    <a:pt x="14739" y="0"/>
                    <a:pt x="32920" y="0"/>
                  </a:cubicBezTo>
                  <a:close/>
                </a:path>
              </a:pathLst>
            </a:custGeom>
            <a:solidFill>
              <a:srgbClr val="2A1E50"/>
            </a:solidFill>
          </p:spPr>
        </p:sp>
        <p:sp>
          <p:nvSpPr>
            <p:cNvPr name="TextBox 8" id="8"/>
            <p:cNvSpPr txBox="true"/>
            <p:nvPr/>
          </p:nvSpPr>
          <p:spPr>
            <a:xfrm>
              <a:off x="0" y="-38100"/>
              <a:ext cx="812800" cy="850900"/>
            </a:xfrm>
            <a:prstGeom prst="rect">
              <a:avLst/>
            </a:prstGeom>
          </p:spPr>
          <p:txBody>
            <a:bodyPr anchor="ctr" rtlCol="false" tIns="50800" lIns="50800" bIns="50800" rIns="50800"/>
            <a:lstStyle/>
            <a:p>
              <a:pPr algn="ctr">
                <a:lnSpc>
                  <a:spcPts val="2659"/>
                </a:lnSpc>
                <a:spcBef>
                  <a:spcPct val="0"/>
                </a:spcBef>
              </a:pPr>
            </a:p>
          </p:txBody>
        </p:sp>
      </p:grpSp>
      <p:sp>
        <p:nvSpPr>
          <p:cNvPr name="Freeform 9" id="9"/>
          <p:cNvSpPr/>
          <p:nvPr/>
        </p:nvSpPr>
        <p:spPr>
          <a:xfrm flipH="false" flipV="false" rot="1069944">
            <a:off x="14151115" y="111062"/>
            <a:ext cx="4103258" cy="1835275"/>
          </a:xfrm>
          <a:custGeom>
            <a:avLst/>
            <a:gdLst/>
            <a:ahLst/>
            <a:cxnLst/>
            <a:rect r="r" b="b" t="t" l="l"/>
            <a:pathLst>
              <a:path h="1835275" w="4103258">
                <a:moveTo>
                  <a:pt x="0" y="0"/>
                </a:moveTo>
                <a:lnTo>
                  <a:pt x="4103258" y="0"/>
                </a:lnTo>
                <a:lnTo>
                  <a:pt x="4103258" y="1835276"/>
                </a:lnTo>
                <a:lnTo>
                  <a:pt x="0" y="183527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10" id="10"/>
          <p:cNvGrpSpPr/>
          <p:nvPr/>
        </p:nvGrpSpPr>
        <p:grpSpPr>
          <a:xfrm rot="0">
            <a:off x="1433730" y="463331"/>
            <a:ext cx="6591145" cy="1303966"/>
            <a:chOff x="0" y="0"/>
            <a:chExt cx="11304241" cy="2236386"/>
          </a:xfrm>
        </p:grpSpPr>
        <p:sp>
          <p:nvSpPr>
            <p:cNvPr name="Freeform 11" id="11"/>
            <p:cNvSpPr/>
            <p:nvPr/>
          </p:nvSpPr>
          <p:spPr>
            <a:xfrm flipH="false" flipV="false" rot="0">
              <a:off x="12700" y="12700"/>
              <a:ext cx="11278841" cy="2210986"/>
            </a:xfrm>
            <a:custGeom>
              <a:avLst/>
              <a:gdLst/>
              <a:ahLst/>
              <a:cxnLst/>
              <a:rect r="r" b="b" t="t" l="l"/>
              <a:pathLst>
                <a:path h="2210986" w="11278841">
                  <a:moveTo>
                    <a:pt x="10321896" y="2210986"/>
                  </a:moveTo>
                  <a:lnTo>
                    <a:pt x="956945" y="2210986"/>
                  </a:lnTo>
                  <a:cubicBezTo>
                    <a:pt x="428371" y="2210986"/>
                    <a:pt x="0" y="1782488"/>
                    <a:pt x="0" y="1105493"/>
                  </a:cubicBezTo>
                  <a:cubicBezTo>
                    <a:pt x="0" y="428371"/>
                    <a:pt x="428371" y="0"/>
                    <a:pt x="956945" y="0"/>
                  </a:cubicBezTo>
                  <a:lnTo>
                    <a:pt x="10321896" y="0"/>
                  </a:lnTo>
                  <a:cubicBezTo>
                    <a:pt x="10850342" y="0"/>
                    <a:pt x="11278841" y="428371"/>
                    <a:pt x="11278841" y="1105493"/>
                  </a:cubicBezTo>
                  <a:cubicBezTo>
                    <a:pt x="11278841" y="1782488"/>
                    <a:pt x="10850343" y="2210986"/>
                    <a:pt x="10321896" y="2210986"/>
                  </a:cubicBezTo>
                  <a:close/>
                </a:path>
              </a:pathLst>
            </a:custGeom>
            <a:solidFill>
              <a:srgbClr val="FFFFFF"/>
            </a:solidFill>
          </p:spPr>
        </p:sp>
        <p:sp>
          <p:nvSpPr>
            <p:cNvPr name="Freeform 12" id="12"/>
            <p:cNvSpPr/>
            <p:nvPr/>
          </p:nvSpPr>
          <p:spPr>
            <a:xfrm flipH="false" flipV="false" rot="0">
              <a:off x="0" y="0"/>
              <a:ext cx="11304241" cy="2236386"/>
            </a:xfrm>
            <a:custGeom>
              <a:avLst/>
              <a:gdLst/>
              <a:ahLst/>
              <a:cxnLst/>
              <a:rect r="r" b="b" t="t" l="l"/>
              <a:pathLst>
                <a:path h="2236386" w="11304241">
                  <a:moveTo>
                    <a:pt x="10334596" y="0"/>
                  </a:moveTo>
                  <a:lnTo>
                    <a:pt x="969645" y="0"/>
                  </a:lnTo>
                  <a:cubicBezTo>
                    <a:pt x="434975" y="0"/>
                    <a:pt x="0" y="434975"/>
                    <a:pt x="0" y="1118193"/>
                  </a:cubicBezTo>
                  <a:cubicBezTo>
                    <a:pt x="0" y="1801411"/>
                    <a:pt x="434975" y="2236386"/>
                    <a:pt x="969645" y="2236386"/>
                  </a:cubicBezTo>
                  <a:lnTo>
                    <a:pt x="10334596" y="2236386"/>
                  </a:lnTo>
                  <a:cubicBezTo>
                    <a:pt x="10869266" y="2236386"/>
                    <a:pt x="11304241" y="1801411"/>
                    <a:pt x="11304241" y="1118193"/>
                  </a:cubicBezTo>
                  <a:cubicBezTo>
                    <a:pt x="11304241" y="434975"/>
                    <a:pt x="10869266" y="0"/>
                    <a:pt x="10334596" y="0"/>
                  </a:cubicBezTo>
                  <a:close/>
                  <a:moveTo>
                    <a:pt x="10334596" y="2210986"/>
                  </a:moveTo>
                  <a:lnTo>
                    <a:pt x="969645" y="2210986"/>
                  </a:lnTo>
                  <a:cubicBezTo>
                    <a:pt x="448945" y="2210986"/>
                    <a:pt x="25400" y="1787441"/>
                    <a:pt x="25400" y="1118193"/>
                  </a:cubicBezTo>
                  <a:cubicBezTo>
                    <a:pt x="25400" y="448945"/>
                    <a:pt x="448945" y="25400"/>
                    <a:pt x="969645" y="25400"/>
                  </a:cubicBezTo>
                  <a:lnTo>
                    <a:pt x="10334596" y="25400"/>
                  </a:lnTo>
                  <a:cubicBezTo>
                    <a:pt x="10855296" y="25400"/>
                    <a:pt x="11278841" y="448945"/>
                    <a:pt x="11278841" y="1118193"/>
                  </a:cubicBezTo>
                  <a:cubicBezTo>
                    <a:pt x="11278841" y="1787441"/>
                    <a:pt x="10855296" y="2210986"/>
                    <a:pt x="10334596" y="2210986"/>
                  </a:cubicBezTo>
                  <a:close/>
                </a:path>
              </a:pathLst>
            </a:custGeom>
            <a:solidFill>
              <a:srgbClr val="2A1E50"/>
            </a:solidFill>
          </p:spPr>
        </p:sp>
      </p:grpSp>
      <p:sp>
        <p:nvSpPr>
          <p:cNvPr name="TextBox 13" id="13"/>
          <p:cNvSpPr txBox="true"/>
          <p:nvPr/>
        </p:nvSpPr>
        <p:spPr>
          <a:xfrm rot="0">
            <a:off x="2391392" y="850011"/>
            <a:ext cx="5917680" cy="625855"/>
          </a:xfrm>
          <a:prstGeom prst="rect">
            <a:avLst/>
          </a:prstGeom>
        </p:spPr>
        <p:txBody>
          <a:bodyPr anchor="t" rtlCol="false" tIns="0" lIns="0" bIns="0" rIns="0">
            <a:spAutoFit/>
          </a:bodyPr>
          <a:lstStyle/>
          <a:p>
            <a:pPr algn="ctr">
              <a:lnSpc>
                <a:spcPts val="4511"/>
              </a:lnSpc>
            </a:pPr>
            <a:r>
              <a:rPr lang="en-US" sz="4699">
                <a:solidFill>
                  <a:srgbClr val="DBB660"/>
                </a:solidFill>
                <a:latin typeface="Moonlight Bold"/>
              </a:rPr>
              <a:t>CHEMINEMENT D’ACCÈS</a:t>
            </a:r>
          </a:p>
        </p:txBody>
      </p:sp>
      <p:grpSp>
        <p:nvGrpSpPr>
          <p:cNvPr name="Group 14" id="14"/>
          <p:cNvGrpSpPr/>
          <p:nvPr/>
        </p:nvGrpSpPr>
        <p:grpSpPr>
          <a:xfrm rot="0">
            <a:off x="1562480" y="560451"/>
            <a:ext cx="1109724" cy="1109724"/>
            <a:chOff x="0" y="0"/>
            <a:chExt cx="812800" cy="812800"/>
          </a:xfrm>
        </p:grpSpPr>
        <p:sp>
          <p:nvSpPr>
            <p:cNvPr name="Freeform 15" id="15"/>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solidFill>
            <a:ln w="38100" cap="sq">
              <a:solidFill>
                <a:srgbClr val="FFFFFF"/>
              </a:solidFill>
              <a:prstDash val="solid"/>
              <a:miter/>
            </a:ln>
          </p:spPr>
        </p:sp>
        <p:sp>
          <p:nvSpPr>
            <p:cNvPr name="TextBox 16" id="16"/>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17" id="17"/>
          <p:cNvSpPr txBox="true"/>
          <p:nvPr/>
        </p:nvSpPr>
        <p:spPr>
          <a:xfrm rot="0">
            <a:off x="1843293" y="907503"/>
            <a:ext cx="548100" cy="413385"/>
          </a:xfrm>
          <a:prstGeom prst="rect">
            <a:avLst/>
          </a:prstGeom>
        </p:spPr>
        <p:txBody>
          <a:bodyPr anchor="t" rtlCol="false" tIns="0" lIns="0" bIns="0" rIns="0">
            <a:spAutoFit/>
          </a:bodyPr>
          <a:lstStyle/>
          <a:p>
            <a:pPr algn="ctr" marL="0" indent="0" lvl="0">
              <a:lnSpc>
                <a:spcPts val="2789"/>
              </a:lnSpc>
            </a:pPr>
            <a:r>
              <a:rPr lang="en-US" sz="3099" spc="-30">
                <a:solidFill>
                  <a:srgbClr val="FFFFFF"/>
                </a:solidFill>
                <a:latin typeface="Poppins"/>
              </a:rPr>
              <a:t>1</a:t>
            </a:r>
          </a:p>
        </p:txBody>
      </p:sp>
      <p:sp>
        <p:nvSpPr>
          <p:cNvPr name="TextBox 18" id="18"/>
          <p:cNvSpPr txBox="true"/>
          <p:nvPr/>
        </p:nvSpPr>
        <p:spPr>
          <a:xfrm rot="0">
            <a:off x="1409885" y="1816927"/>
            <a:ext cx="11231471" cy="4955134"/>
          </a:xfrm>
          <a:prstGeom prst="rect">
            <a:avLst/>
          </a:prstGeom>
        </p:spPr>
        <p:txBody>
          <a:bodyPr anchor="t" rtlCol="false" tIns="0" lIns="0" bIns="0" rIns="0">
            <a:spAutoFit/>
          </a:bodyPr>
          <a:lstStyle/>
          <a:p>
            <a:pPr algn="just">
              <a:lnSpc>
                <a:spcPts val="3580"/>
              </a:lnSpc>
            </a:pPr>
            <a:r>
              <a:rPr lang="en-US" sz="3060">
                <a:solidFill>
                  <a:srgbClr val="FFFFFF"/>
                </a:solidFill>
                <a:latin typeface="Poppins"/>
              </a:rPr>
              <a:t>“J’ai entendu parler de ce centre par des amis, du </a:t>
            </a:r>
            <a:r>
              <a:rPr lang="en-US" sz="3060">
                <a:solidFill>
                  <a:srgbClr val="FFFFFF"/>
                </a:solidFill>
                <a:latin typeface="Poppins Bold"/>
              </a:rPr>
              <a:t>bouche-à-oreille</a:t>
            </a:r>
            <a:r>
              <a:rPr lang="en-US" sz="3060">
                <a:solidFill>
                  <a:srgbClr val="FFFFFF"/>
                </a:solidFill>
                <a:latin typeface="Poppins"/>
              </a:rPr>
              <a:t>, et puis j’ai fait mes </a:t>
            </a:r>
            <a:r>
              <a:rPr lang="en-US" sz="3060">
                <a:solidFill>
                  <a:srgbClr val="FFFFFF"/>
                </a:solidFill>
                <a:latin typeface="Poppins Bold"/>
              </a:rPr>
              <a:t>propres recherches</a:t>
            </a:r>
            <a:r>
              <a:rPr lang="en-US" sz="3060">
                <a:solidFill>
                  <a:srgbClr val="FFFFFF"/>
                </a:solidFill>
                <a:latin typeface="Poppins"/>
              </a:rPr>
              <a:t> et, ce que propose ce centre, j’ai jamais vu ça ailleurs. J’ai appris qu’ils savaient prendre en charge le poids du vécu de réfugié ou étranger en Belgique. Enfin je sais qu’ici mon histoire en fait va être prise en compte alors qu’à l’hôpital, les psychologues n’ont jamais pris en compte mon histoire. En tout cas,</a:t>
            </a:r>
            <a:r>
              <a:rPr lang="en-US" sz="3060">
                <a:solidFill>
                  <a:srgbClr val="FFFFFF"/>
                </a:solidFill>
                <a:latin typeface="Poppins Bold"/>
              </a:rPr>
              <a:t> je me suis pas senti écouté</a:t>
            </a:r>
            <a:r>
              <a:rPr lang="en-US" sz="3060">
                <a:solidFill>
                  <a:srgbClr val="FFFFFF"/>
                </a:solidFill>
                <a:latin typeface="Poppins"/>
              </a:rPr>
              <a:t> en tant que homme racisé venant d’un pays en guerre. Alors je veux vraiment obtenir un suivi ici, ça fait déjà quelques fois que j’appelle”.</a:t>
            </a:r>
          </a:p>
        </p:txBody>
      </p:sp>
      <p:grpSp>
        <p:nvGrpSpPr>
          <p:cNvPr name="Group 19" id="19"/>
          <p:cNvGrpSpPr>
            <a:grpSpLocks noChangeAspect="true"/>
          </p:cNvGrpSpPr>
          <p:nvPr/>
        </p:nvGrpSpPr>
        <p:grpSpPr>
          <a:xfrm rot="0">
            <a:off x="13182910" y="1028700"/>
            <a:ext cx="4763466" cy="5232516"/>
            <a:chOff x="0" y="0"/>
            <a:chExt cx="5803900" cy="6375400"/>
          </a:xfrm>
        </p:grpSpPr>
        <p:sp>
          <p:nvSpPr>
            <p:cNvPr name="Freeform 20" id="20"/>
            <p:cNvSpPr/>
            <p:nvPr/>
          </p:nvSpPr>
          <p:spPr>
            <a:xfrm flipH="false" flipV="false" rot="0">
              <a:off x="12700" y="12700"/>
              <a:ext cx="5778500" cy="6350000"/>
            </a:xfrm>
            <a:custGeom>
              <a:avLst/>
              <a:gdLst/>
              <a:ahLst/>
              <a:cxnLst/>
              <a:rect r="r" b="b" t="t" l="l"/>
              <a:pathLst>
                <a:path h="6350000" w="5778500">
                  <a:moveTo>
                    <a:pt x="2889250" y="0"/>
                  </a:moveTo>
                  <a:cubicBezTo>
                    <a:pt x="1258570" y="0"/>
                    <a:pt x="0" y="1144270"/>
                    <a:pt x="0" y="2917190"/>
                  </a:cubicBezTo>
                  <a:cubicBezTo>
                    <a:pt x="0" y="4175760"/>
                    <a:pt x="0" y="6350000"/>
                    <a:pt x="0" y="6350000"/>
                  </a:cubicBezTo>
                  <a:lnTo>
                    <a:pt x="2889250" y="6350000"/>
                  </a:lnTo>
                  <a:lnTo>
                    <a:pt x="5778500" y="6350000"/>
                  </a:lnTo>
                  <a:cubicBezTo>
                    <a:pt x="5778500" y="6350000"/>
                    <a:pt x="5778500" y="4175760"/>
                    <a:pt x="5778500" y="2917190"/>
                  </a:cubicBezTo>
                  <a:cubicBezTo>
                    <a:pt x="5778500" y="1144270"/>
                    <a:pt x="4519930" y="0"/>
                    <a:pt x="2889250" y="0"/>
                  </a:cubicBezTo>
                  <a:close/>
                </a:path>
              </a:pathLst>
            </a:custGeom>
            <a:blipFill>
              <a:blip r:embed="rId6"/>
              <a:stretch>
                <a:fillRect l="-4945" t="0" r="-4945" b="0"/>
              </a:stretch>
            </a:blipFill>
          </p:spPr>
        </p:sp>
        <p:sp>
          <p:nvSpPr>
            <p:cNvPr name="Freeform 21" id="21"/>
            <p:cNvSpPr/>
            <p:nvPr/>
          </p:nvSpPr>
          <p:spPr>
            <a:xfrm flipH="false" flipV="false" rot="0">
              <a:off x="0" y="0"/>
              <a:ext cx="5803900" cy="6375400"/>
            </a:xfrm>
            <a:custGeom>
              <a:avLst/>
              <a:gdLst/>
              <a:ahLst/>
              <a:cxnLst/>
              <a:rect r="r" b="b" t="t" l="l"/>
              <a:pathLst>
                <a:path h="6375400" w="5803900">
                  <a:moveTo>
                    <a:pt x="5803900" y="6375400"/>
                  </a:moveTo>
                  <a:lnTo>
                    <a:pt x="0" y="6375400"/>
                  </a:lnTo>
                  <a:lnTo>
                    <a:pt x="0" y="2929890"/>
                  </a:lnTo>
                  <a:cubicBezTo>
                    <a:pt x="0" y="2495550"/>
                    <a:pt x="74930" y="2089150"/>
                    <a:pt x="223520" y="1720850"/>
                  </a:cubicBezTo>
                  <a:cubicBezTo>
                    <a:pt x="365760" y="1367790"/>
                    <a:pt x="571500" y="1056640"/>
                    <a:pt x="836930" y="797560"/>
                  </a:cubicBezTo>
                  <a:cubicBezTo>
                    <a:pt x="1361440" y="283210"/>
                    <a:pt x="2095500" y="0"/>
                    <a:pt x="2901950" y="0"/>
                  </a:cubicBezTo>
                  <a:cubicBezTo>
                    <a:pt x="3708400" y="0"/>
                    <a:pt x="4441190" y="283210"/>
                    <a:pt x="4966970" y="797560"/>
                  </a:cubicBezTo>
                  <a:cubicBezTo>
                    <a:pt x="5232400" y="1056640"/>
                    <a:pt x="5438140" y="1367790"/>
                    <a:pt x="5580380" y="1722120"/>
                  </a:cubicBezTo>
                  <a:cubicBezTo>
                    <a:pt x="5728970" y="2090420"/>
                    <a:pt x="5803900" y="2496820"/>
                    <a:pt x="5803900" y="2931160"/>
                  </a:cubicBezTo>
                  <a:lnTo>
                    <a:pt x="5803900" y="6375400"/>
                  </a:lnTo>
                  <a:close/>
                  <a:moveTo>
                    <a:pt x="25400" y="6350000"/>
                  </a:moveTo>
                  <a:lnTo>
                    <a:pt x="5778500" y="6350000"/>
                  </a:lnTo>
                  <a:lnTo>
                    <a:pt x="5778500" y="2929890"/>
                  </a:lnTo>
                  <a:cubicBezTo>
                    <a:pt x="5778500" y="2499360"/>
                    <a:pt x="5703570" y="2095500"/>
                    <a:pt x="5557520" y="1731010"/>
                  </a:cubicBezTo>
                  <a:cubicBezTo>
                    <a:pt x="5416550" y="1380490"/>
                    <a:pt x="5212080" y="1073150"/>
                    <a:pt x="4949190" y="815340"/>
                  </a:cubicBezTo>
                  <a:cubicBezTo>
                    <a:pt x="4428490" y="306070"/>
                    <a:pt x="3700780" y="25400"/>
                    <a:pt x="2901950" y="25400"/>
                  </a:cubicBezTo>
                  <a:cubicBezTo>
                    <a:pt x="2103120" y="25400"/>
                    <a:pt x="1375410" y="306070"/>
                    <a:pt x="854710" y="815340"/>
                  </a:cubicBezTo>
                  <a:cubicBezTo>
                    <a:pt x="591820" y="1071880"/>
                    <a:pt x="387350" y="1380490"/>
                    <a:pt x="246380" y="1731010"/>
                  </a:cubicBezTo>
                  <a:cubicBezTo>
                    <a:pt x="100330" y="2095500"/>
                    <a:pt x="25400" y="2499360"/>
                    <a:pt x="25400" y="2929890"/>
                  </a:cubicBezTo>
                  <a:lnTo>
                    <a:pt x="25400" y="6350000"/>
                  </a:lnTo>
                  <a:close/>
                </a:path>
              </a:pathLst>
            </a:custGeom>
            <a:solidFill>
              <a:srgbClr val="2A1E50"/>
            </a:solidFill>
          </p:spPr>
        </p:sp>
      </p:grpSp>
      <p:grpSp>
        <p:nvGrpSpPr>
          <p:cNvPr name="Group 22" id="22"/>
          <p:cNvGrpSpPr/>
          <p:nvPr/>
        </p:nvGrpSpPr>
        <p:grpSpPr>
          <a:xfrm rot="0">
            <a:off x="14158422" y="5543762"/>
            <a:ext cx="2812442" cy="1439379"/>
            <a:chOff x="0" y="0"/>
            <a:chExt cx="3749923" cy="1919172"/>
          </a:xfrm>
        </p:grpSpPr>
        <p:grpSp>
          <p:nvGrpSpPr>
            <p:cNvPr name="Group 23" id="23"/>
            <p:cNvGrpSpPr/>
            <p:nvPr/>
          </p:nvGrpSpPr>
          <p:grpSpPr>
            <a:xfrm rot="0">
              <a:off x="0" y="0"/>
              <a:ext cx="3749923" cy="1919172"/>
              <a:chOff x="0" y="0"/>
              <a:chExt cx="4149634" cy="2123740"/>
            </a:xfrm>
          </p:grpSpPr>
          <p:sp>
            <p:nvSpPr>
              <p:cNvPr name="Freeform 24" id="24"/>
              <p:cNvSpPr/>
              <p:nvPr/>
            </p:nvSpPr>
            <p:spPr>
              <a:xfrm flipH="false" flipV="false" rot="0">
                <a:off x="12700" y="12700"/>
                <a:ext cx="4124234" cy="2098340"/>
              </a:xfrm>
              <a:custGeom>
                <a:avLst/>
                <a:gdLst/>
                <a:ahLst/>
                <a:cxnLst/>
                <a:rect r="r" b="b" t="t" l="l"/>
                <a:pathLst>
                  <a:path h="2098340" w="4124234">
                    <a:moveTo>
                      <a:pt x="3167289" y="2098340"/>
                    </a:moveTo>
                    <a:lnTo>
                      <a:pt x="956945" y="2098340"/>
                    </a:lnTo>
                    <a:cubicBezTo>
                      <a:pt x="428371" y="2098340"/>
                      <a:pt x="0" y="1669842"/>
                      <a:pt x="0" y="1049170"/>
                    </a:cubicBezTo>
                    <a:cubicBezTo>
                      <a:pt x="0" y="428371"/>
                      <a:pt x="428371" y="0"/>
                      <a:pt x="956945" y="0"/>
                    </a:cubicBezTo>
                    <a:lnTo>
                      <a:pt x="3167289" y="0"/>
                    </a:lnTo>
                    <a:cubicBezTo>
                      <a:pt x="3695736" y="0"/>
                      <a:pt x="4124234" y="428371"/>
                      <a:pt x="4124234" y="1049170"/>
                    </a:cubicBezTo>
                    <a:cubicBezTo>
                      <a:pt x="4124234" y="1669842"/>
                      <a:pt x="3695736" y="2098340"/>
                      <a:pt x="3167289" y="2098340"/>
                    </a:cubicBezTo>
                    <a:close/>
                  </a:path>
                </a:pathLst>
              </a:custGeom>
              <a:solidFill>
                <a:srgbClr val="2A1E50"/>
              </a:solidFill>
            </p:spPr>
          </p:sp>
          <p:sp>
            <p:nvSpPr>
              <p:cNvPr name="Freeform 25" id="25"/>
              <p:cNvSpPr/>
              <p:nvPr/>
            </p:nvSpPr>
            <p:spPr>
              <a:xfrm flipH="false" flipV="false" rot="0">
                <a:off x="0" y="0"/>
                <a:ext cx="4149634" cy="2123740"/>
              </a:xfrm>
              <a:custGeom>
                <a:avLst/>
                <a:gdLst/>
                <a:ahLst/>
                <a:cxnLst/>
                <a:rect r="r" b="b" t="t" l="l"/>
                <a:pathLst>
                  <a:path h="2123740" w="4149634">
                    <a:moveTo>
                      <a:pt x="3179989" y="0"/>
                    </a:moveTo>
                    <a:lnTo>
                      <a:pt x="969645" y="0"/>
                    </a:lnTo>
                    <a:cubicBezTo>
                      <a:pt x="434975" y="0"/>
                      <a:pt x="0" y="434975"/>
                      <a:pt x="0" y="1061870"/>
                    </a:cubicBezTo>
                    <a:cubicBezTo>
                      <a:pt x="0" y="1688765"/>
                      <a:pt x="434975" y="2123740"/>
                      <a:pt x="969645" y="2123740"/>
                    </a:cubicBezTo>
                    <a:lnTo>
                      <a:pt x="3179989" y="2123740"/>
                    </a:lnTo>
                    <a:cubicBezTo>
                      <a:pt x="3714659" y="2123740"/>
                      <a:pt x="4149634" y="1688765"/>
                      <a:pt x="4149634" y="1061870"/>
                    </a:cubicBezTo>
                    <a:cubicBezTo>
                      <a:pt x="4149634" y="434975"/>
                      <a:pt x="3714659" y="0"/>
                      <a:pt x="3179989" y="0"/>
                    </a:cubicBezTo>
                    <a:close/>
                    <a:moveTo>
                      <a:pt x="3179989" y="2098340"/>
                    </a:moveTo>
                    <a:lnTo>
                      <a:pt x="969645" y="2098340"/>
                    </a:lnTo>
                    <a:cubicBezTo>
                      <a:pt x="448945" y="2098340"/>
                      <a:pt x="25400" y="1674795"/>
                      <a:pt x="25400" y="1061870"/>
                    </a:cubicBezTo>
                    <a:cubicBezTo>
                      <a:pt x="25400" y="448945"/>
                      <a:pt x="448945" y="25400"/>
                      <a:pt x="969645" y="25400"/>
                    </a:cubicBezTo>
                    <a:lnTo>
                      <a:pt x="3179989" y="25400"/>
                    </a:lnTo>
                    <a:cubicBezTo>
                      <a:pt x="3700689" y="25400"/>
                      <a:pt x="4124234" y="448945"/>
                      <a:pt x="4124234" y="1061870"/>
                    </a:cubicBezTo>
                    <a:cubicBezTo>
                      <a:pt x="4124234" y="1674795"/>
                      <a:pt x="3700689" y="2098340"/>
                      <a:pt x="3179989" y="2098340"/>
                    </a:cubicBezTo>
                    <a:close/>
                  </a:path>
                </a:pathLst>
              </a:custGeom>
              <a:solidFill>
                <a:srgbClr val="2A1E50"/>
              </a:solidFill>
            </p:spPr>
          </p:sp>
        </p:grpSp>
        <p:sp>
          <p:nvSpPr>
            <p:cNvPr name="TextBox 26" id="26"/>
            <p:cNvSpPr txBox="true"/>
            <p:nvPr/>
          </p:nvSpPr>
          <p:spPr>
            <a:xfrm rot="0">
              <a:off x="556526" y="586126"/>
              <a:ext cx="2636872" cy="785019"/>
            </a:xfrm>
            <a:prstGeom prst="rect">
              <a:avLst/>
            </a:prstGeom>
          </p:spPr>
          <p:txBody>
            <a:bodyPr anchor="t" rtlCol="false" tIns="0" lIns="0" bIns="0" rIns="0">
              <a:spAutoFit/>
            </a:bodyPr>
            <a:lstStyle/>
            <a:p>
              <a:pPr algn="ctr">
                <a:lnSpc>
                  <a:spcPts val="4054"/>
                </a:lnSpc>
              </a:pPr>
              <a:r>
                <a:rPr lang="en-US" sz="4054" spc="-40">
                  <a:solidFill>
                    <a:srgbClr val="FFFFFF"/>
                  </a:solidFill>
                  <a:latin typeface="Poppins Bold"/>
                </a:rPr>
                <a:t>Fabio</a:t>
              </a:r>
            </a:p>
          </p:txBody>
        </p:sp>
      </p:grpSp>
    </p:spTree>
  </p:cSld>
  <p:clrMapOvr>
    <a:masterClrMapping/>
  </p:clrMapOvr>
  <p:transition spd="slow">
    <p:cover dir="l"/>
  </p:transition>
</p:sld>
</file>

<file path=ppt/slides/slide32.xml><?xml version="1.0" encoding="utf-8"?>
<p:sld xmlns:p="http://schemas.openxmlformats.org/presentationml/2006/main" xmlns:a="http://schemas.openxmlformats.org/drawingml/2006/main" xmlns:r="http://schemas.openxmlformats.org/officeDocument/2006/relationships">
  <p:cSld>
    <p:bg>
      <p:bgPr>
        <a:solidFill>
          <a:srgbClr val="B1D4E0"/>
        </a:solidFill>
      </p:bgPr>
    </p:bg>
    <p:spTree>
      <p:nvGrpSpPr>
        <p:cNvPr id="1" name=""/>
        <p:cNvGrpSpPr/>
        <p:nvPr/>
      </p:nvGrpSpPr>
      <p:grpSpPr>
        <a:xfrm>
          <a:off x="0" y="0"/>
          <a:ext cx="0" cy="0"/>
          <a:chOff x="0" y="0"/>
          <a:chExt cx="0" cy="0"/>
        </a:xfrm>
      </p:grpSpPr>
      <p:sp>
        <p:nvSpPr>
          <p:cNvPr name="Freeform 2" id="2"/>
          <p:cNvSpPr/>
          <p:nvPr/>
        </p:nvSpPr>
        <p:spPr>
          <a:xfrm flipH="true" flipV="false" rot="0">
            <a:off x="-1586925" y="6804899"/>
            <a:ext cx="4214413" cy="4114800"/>
          </a:xfrm>
          <a:custGeom>
            <a:avLst/>
            <a:gdLst/>
            <a:ahLst/>
            <a:cxnLst/>
            <a:rect r="r" b="b" t="t" l="l"/>
            <a:pathLst>
              <a:path h="4114800" w="4214413">
                <a:moveTo>
                  <a:pt x="4214413" y="0"/>
                </a:moveTo>
                <a:lnTo>
                  <a:pt x="0" y="0"/>
                </a:lnTo>
                <a:lnTo>
                  <a:pt x="0" y="4114800"/>
                </a:lnTo>
                <a:lnTo>
                  <a:pt x="4214413" y="4114800"/>
                </a:lnTo>
                <a:lnTo>
                  <a:pt x="4214413"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3" id="3"/>
          <p:cNvGrpSpPr/>
          <p:nvPr/>
        </p:nvGrpSpPr>
        <p:grpSpPr>
          <a:xfrm rot="0">
            <a:off x="1028700" y="7196859"/>
            <a:ext cx="16626257" cy="2061441"/>
            <a:chOff x="0" y="0"/>
            <a:chExt cx="4378932" cy="542931"/>
          </a:xfrm>
        </p:grpSpPr>
        <p:sp>
          <p:nvSpPr>
            <p:cNvPr name="Freeform 4" id="4"/>
            <p:cNvSpPr/>
            <p:nvPr/>
          </p:nvSpPr>
          <p:spPr>
            <a:xfrm flipH="false" flipV="false" rot="0">
              <a:off x="0" y="0"/>
              <a:ext cx="4378932" cy="542931"/>
            </a:xfrm>
            <a:custGeom>
              <a:avLst/>
              <a:gdLst/>
              <a:ahLst/>
              <a:cxnLst/>
              <a:rect r="r" b="b" t="t" l="l"/>
              <a:pathLst>
                <a:path h="542931" w="4378932">
                  <a:moveTo>
                    <a:pt x="23748" y="0"/>
                  </a:moveTo>
                  <a:lnTo>
                    <a:pt x="4355184" y="0"/>
                  </a:lnTo>
                  <a:cubicBezTo>
                    <a:pt x="4368300" y="0"/>
                    <a:pt x="4378932" y="10632"/>
                    <a:pt x="4378932" y="23748"/>
                  </a:cubicBezTo>
                  <a:lnTo>
                    <a:pt x="4378932" y="519183"/>
                  </a:lnTo>
                  <a:cubicBezTo>
                    <a:pt x="4378932" y="532299"/>
                    <a:pt x="4368300" y="542931"/>
                    <a:pt x="4355184" y="542931"/>
                  </a:cubicBezTo>
                  <a:lnTo>
                    <a:pt x="23748" y="542931"/>
                  </a:lnTo>
                  <a:cubicBezTo>
                    <a:pt x="10632" y="542931"/>
                    <a:pt x="0" y="532299"/>
                    <a:pt x="0" y="519183"/>
                  </a:cubicBezTo>
                  <a:lnTo>
                    <a:pt x="0" y="23748"/>
                  </a:lnTo>
                  <a:cubicBezTo>
                    <a:pt x="0" y="10632"/>
                    <a:pt x="10632" y="0"/>
                    <a:pt x="23748" y="0"/>
                  </a:cubicBezTo>
                  <a:close/>
                </a:path>
              </a:pathLst>
            </a:custGeom>
            <a:solidFill>
              <a:srgbClr val="2A1E50"/>
            </a:solidFill>
          </p:spPr>
        </p:sp>
        <p:sp>
          <p:nvSpPr>
            <p:cNvPr name="TextBox 5" id="5"/>
            <p:cNvSpPr txBox="true"/>
            <p:nvPr/>
          </p:nvSpPr>
          <p:spPr>
            <a:xfrm>
              <a:off x="0" y="-38100"/>
              <a:ext cx="812800" cy="850900"/>
            </a:xfrm>
            <a:prstGeom prst="rect">
              <a:avLst/>
            </a:prstGeom>
          </p:spPr>
          <p:txBody>
            <a:bodyPr anchor="ctr" rtlCol="false" tIns="50800" lIns="50800" bIns="50800" rIns="50800"/>
            <a:lstStyle/>
            <a:p>
              <a:pPr algn="ctr">
                <a:lnSpc>
                  <a:spcPts val="2659"/>
                </a:lnSpc>
                <a:spcBef>
                  <a:spcPct val="0"/>
                </a:spcBef>
              </a:pPr>
            </a:p>
          </p:txBody>
        </p:sp>
      </p:grpSp>
      <p:grpSp>
        <p:nvGrpSpPr>
          <p:cNvPr name="Group 6" id="6"/>
          <p:cNvGrpSpPr/>
          <p:nvPr/>
        </p:nvGrpSpPr>
        <p:grpSpPr>
          <a:xfrm rot="0">
            <a:off x="1028700" y="1028700"/>
            <a:ext cx="11993840" cy="5891934"/>
            <a:chOff x="0" y="0"/>
            <a:chExt cx="3158871" cy="1551785"/>
          </a:xfrm>
        </p:grpSpPr>
        <p:sp>
          <p:nvSpPr>
            <p:cNvPr name="Freeform 7" id="7"/>
            <p:cNvSpPr/>
            <p:nvPr/>
          </p:nvSpPr>
          <p:spPr>
            <a:xfrm flipH="false" flipV="false" rot="0">
              <a:off x="0" y="0"/>
              <a:ext cx="3158871" cy="1551785"/>
            </a:xfrm>
            <a:custGeom>
              <a:avLst/>
              <a:gdLst/>
              <a:ahLst/>
              <a:cxnLst/>
              <a:rect r="r" b="b" t="t" l="l"/>
              <a:pathLst>
                <a:path h="1551785" w="3158871">
                  <a:moveTo>
                    <a:pt x="32920" y="0"/>
                  </a:moveTo>
                  <a:lnTo>
                    <a:pt x="3125951" y="0"/>
                  </a:lnTo>
                  <a:cubicBezTo>
                    <a:pt x="3134682" y="0"/>
                    <a:pt x="3143056" y="3468"/>
                    <a:pt x="3149229" y="9642"/>
                  </a:cubicBezTo>
                  <a:cubicBezTo>
                    <a:pt x="3155403" y="15816"/>
                    <a:pt x="3158871" y="24189"/>
                    <a:pt x="3158871" y="32920"/>
                  </a:cubicBezTo>
                  <a:lnTo>
                    <a:pt x="3158871" y="1518865"/>
                  </a:lnTo>
                  <a:cubicBezTo>
                    <a:pt x="3158871" y="1537046"/>
                    <a:pt x="3144133" y="1551785"/>
                    <a:pt x="3125951" y="1551785"/>
                  </a:cubicBezTo>
                  <a:lnTo>
                    <a:pt x="32920" y="1551785"/>
                  </a:lnTo>
                  <a:cubicBezTo>
                    <a:pt x="14739" y="1551785"/>
                    <a:pt x="0" y="1537046"/>
                    <a:pt x="0" y="1518865"/>
                  </a:cubicBezTo>
                  <a:lnTo>
                    <a:pt x="0" y="32920"/>
                  </a:lnTo>
                  <a:cubicBezTo>
                    <a:pt x="0" y="14739"/>
                    <a:pt x="14739" y="0"/>
                    <a:pt x="32920" y="0"/>
                  </a:cubicBezTo>
                  <a:close/>
                </a:path>
              </a:pathLst>
            </a:custGeom>
            <a:solidFill>
              <a:srgbClr val="2A1E50"/>
            </a:solidFill>
          </p:spPr>
        </p:sp>
        <p:sp>
          <p:nvSpPr>
            <p:cNvPr name="TextBox 8" id="8"/>
            <p:cNvSpPr txBox="true"/>
            <p:nvPr/>
          </p:nvSpPr>
          <p:spPr>
            <a:xfrm>
              <a:off x="0" y="-38100"/>
              <a:ext cx="812800" cy="850900"/>
            </a:xfrm>
            <a:prstGeom prst="rect">
              <a:avLst/>
            </a:prstGeom>
          </p:spPr>
          <p:txBody>
            <a:bodyPr anchor="ctr" rtlCol="false" tIns="50800" lIns="50800" bIns="50800" rIns="50800"/>
            <a:lstStyle/>
            <a:p>
              <a:pPr algn="ctr">
                <a:lnSpc>
                  <a:spcPts val="2659"/>
                </a:lnSpc>
                <a:spcBef>
                  <a:spcPct val="0"/>
                </a:spcBef>
              </a:pPr>
            </a:p>
          </p:txBody>
        </p:sp>
      </p:grpSp>
      <p:sp>
        <p:nvSpPr>
          <p:cNvPr name="Freeform 9" id="9"/>
          <p:cNvSpPr/>
          <p:nvPr/>
        </p:nvSpPr>
        <p:spPr>
          <a:xfrm flipH="false" flipV="false" rot="1069944">
            <a:off x="14151115" y="111062"/>
            <a:ext cx="4103258" cy="1835275"/>
          </a:xfrm>
          <a:custGeom>
            <a:avLst/>
            <a:gdLst/>
            <a:ahLst/>
            <a:cxnLst/>
            <a:rect r="r" b="b" t="t" l="l"/>
            <a:pathLst>
              <a:path h="1835275" w="4103258">
                <a:moveTo>
                  <a:pt x="0" y="0"/>
                </a:moveTo>
                <a:lnTo>
                  <a:pt x="4103258" y="0"/>
                </a:lnTo>
                <a:lnTo>
                  <a:pt x="4103258" y="1835276"/>
                </a:lnTo>
                <a:lnTo>
                  <a:pt x="0" y="1835276"/>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nvGrpSpPr>
          <p:cNvPr name="Group 10" id="10"/>
          <p:cNvGrpSpPr/>
          <p:nvPr/>
        </p:nvGrpSpPr>
        <p:grpSpPr>
          <a:xfrm rot="0">
            <a:off x="1433730" y="463331"/>
            <a:ext cx="6591145" cy="1303966"/>
            <a:chOff x="0" y="0"/>
            <a:chExt cx="11304241" cy="2236386"/>
          </a:xfrm>
        </p:grpSpPr>
        <p:sp>
          <p:nvSpPr>
            <p:cNvPr name="Freeform 11" id="11"/>
            <p:cNvSpPr/>
            <p:nvPr/>
          </p:nvSpPr>
          <p:spPr>
            <a:xfrm flipH="false" flipV="false" rot="0">
              <a:off x="12700" y="12700"/>
              <a:ext cx="11278841" cy="2210986"/>
            </a:xfrm>
            <a:custGeom>
              <a:avLst/>
              <a:gdLst/>
              <a:ahLst/>
              <a:cxnLst/>
              <a:rect r="r" b="b" t="t" l="l"/>
              <a:pathLst>
                <a:path h="2210986" w="11278841">
                  <a:moveTo>
                    <a:pt x="10321896" y="2210986"/>
                  </a:moveTo>
                  <a:lnTo>
                    <a:pt x="956945" y="2210986"/>
                  </a:lnTo>
                  <a:cubicBezTo>
                    <a:pt x="428371" y="2210986"/>
                    <a:pt x="0" y="1782488"/>
                    <a:pt x="0" y="1105493"/>
                  </a:cubicBezTo>
                  <a:cubicBezTo>
                    <a:pt x="0" y="428371"/>
                    <a:pt x="428371" y="0"/>
                    <a:pt x="956945" y="0"/>
                  </a:cubicBezTo>
                  <a:lnTo>
                    <a:pt x="10321896" y="0"/>
                  </a:lnTo>
                  <a:cubicBezTo>
                    <a:pt x="10850342" y="0"/>
                    <a:pt x="11278841" y="428371"/>
                    <a:pt x="11278841" y="1105493"/>
                  </a:cubicBezTo>
                  <a:cubicBezTo>
                    <a:pt x="11278841" y="1782488"/>
                    <a:pt x="10850343" y="2210986"/>
                    <a:pt x="10321896" y="2210986"/>
                  </a:cubicBezTo>
                  <a:close/>
                </a:path>
              </a:pathLst>
            </a:custGeom>
            <a:solidFill>
              <a:srgbClr val="FFFFFF"/>
            </a:solidFill>
          </p:spPr>
        </p:sp>
        <p:sp>
          <p:nvSpPr>
            <p:cNvPr name="Freeform 12" id="12"/>
            <p:cNvSpPr/>
            <p:nvPr/>
          </p:nvSpPr>
          <p:spPr>
            <a:xfrm flipH="false" flipV="false" rot="0">
              <a:off x="0" y="0"/>
              <a:ext cx="11304241" cy="2236386"/>
            </a:xfrm>
            <a:custGeom>
              <a:avLst/>
              <a:gdLst/>
              <a:ahLst/>
              <a:cxnLst/>
              <a:rect r="r" b="b" t="t" l="l"/>
              <a:pathLst>
                <a:path h="2236386" w="11304241">
                  <a:moveTo>
                    <a:pt x="10334596" y="0"/>
                  </a:moveTo>
                  <a:lnTo>
                    <a:pt x="969645" y="0"/>
                  </a:lnTo>
                  <a:cubicBezTo>
                    <a:pt x="434975" y="0"/>
                    <a:pt x="0" y="434975"/>
                    <a:pt x="0" y="1118193"/>
                  </a:cubicBezTo>
                  <a:cubicBezTo>
                    <a:pt x="0" y="1801411"/>
                    <a:pt x="434975" y="2236386"/>
                    <a:pt x="969645" y="2236386"/>
                  </a:cubicBezTo>
                  <a:lnTo>
                    <a:pt x="10334596" y="2236386"/>
                  </a:lnTo>
                  <a:cubicBezTo>
                    <a:pt x="10869266" y="2236386"/>
                    <a:pt x="11304241" y="1801411"/>
                    <a:pt x="11304241" y="1118193"/>
                  </a:cubicBezTo>
                  <a:cubicBezTo>
                    <a:pt x="11304241" y="434975"/>
                    <a:pt x="10869266" y="0"/>
                    <a:pt x="10334596" y="0"/>
                  </a:cubicBezTo>
                  <a:close/>
                  <a:moveTo>
                    <a:pt x="10334596" y="2210986"/>
                  </a:moveTo>
                  <a:lnTo>
                    <a:pt x="969645" y="2210986"/>
                  </a:lnTo>
                  <a:cubicBezTo>
                    <a:pt x="448945" y="2210986"/>
                    <a:pt x="25400" y="1787441"/>
                    <a:pt x="25400" y="1118193"/>
                  </a:cubicBezTo>
                  <a:cubicBezTo>
                    <a:pt x="25400" y="448945"/>
                    <a:pt x="448945" y="25400"/>
                    <a:pt x="969645" y="25400"/>
                  </a:cubicBezTo>
                  <a:lnTo>
                    <a:pt x="10334596" y="25400"/>
                  </a:lnTo>
                  <a:cubicBezTo>
                    <a:pt x="10855296" y="25400"/>
                    <a:pt x="11278841" y="448945"/>
                    <a:pt x="11278841" y="1118193"/>
                  </a:cubicBezTo>
                  <a:cubicBezTo>
                    <a:pt x="11278841" y="1787441"/>
                    <a:pt x="10855296" y="2210986"/>
                    <a:pt x="10334596" y="2210986"/>
                  </a:cubicBezTo>
                  <a:close/>
                </a:path>
              </a:pathLst>
            </a:custGeom>
            <a:solidFill>
              <a:srgbClr val="2A1E50"/>
            </a:solidFill>
          </p:spPr>
        </p:sp>
      </p:grpSp>
      <p:sp>
        <p:nvSpPr>
          <p:cNvPr name="TextBox 13" id="13"/>
          <p:cNvSpPr txBox="true"/>
          <p:nvPr/>
        </p:nvSpPr>
        <p:spPr>
          <a:xfrm rot="0">
            <a:off x="2391392" y="850011"/>
            <a:ext cx="5917680" cy="625855"/>
          </a:xfrm>
          <a:prstGeom prst="rect">
            <a:avLst/>
          </a:prstGeom>
        </p:spPr>
        <p:txBody>
          <a:bodyPr anchor="t" rtlCol="false" tIns="0" lIns="0" bIns="0" rIns="0">
            <a:spAutoFit/>
          </a:bodyPr>
          <a:lstStyle/>
          <a:p>
            <a:pPr algn="ctr">
              <a:lnSpc>
                <a:spcPts val="4511"/>
              </a:lnSpc>
            </a:pPr>
            <a:r>
              <a:rPr lang="en-US" sz="4699">
                <a:solidFill>
                  <a:srgbClr val="DBB660"/>
                </a:solidFill>
                <a:latin typeface="Moonlight Bold"/>
              </a:rPr>
              <a:t>CHEMINEMENT D’ACCÈS</a:t>
            </a:r>
          </a:p>
        </p:txBody>
      </p:sp>
      <p:grpSp>
        <p:nvGrpSpPr>
          <p:cNvPr name="Group 14" id="14"/>
          <p:cNvGrpSpPr/>
          <p:nvPr/>
        </p:nvGrpSpPr>
        <p:grpSpPr>
          <a:xfrm rot="0">
            <a:off x="1562480" y="560451"/>
            <a:ext cx="1109724" cy="1109724"/>
            <a:chOff x="0" y="0"/>
            <a:chExt cx="812800" cy="812800"/>
          </a:xfrm>
        </p:grpSpPr>
        <p:sp>
          <p:nvSpPr>
            <p:cNvPr name="Freeform 15" id="15"/>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solidFill>
            <a:ln w="38100" cap="sq">
              <a:solidFill>
                <a:srgbClr val="FFFFFF"/>
              </a:solidFill>
              <a:prstDash val="solid"/>
              <a:miter/>
            </a:ln>
          </p:spPr>
        </p:sp>
        <p:sp>
          <p:nvSpPr>
            <p:cNvPr name="TextBox 16" id="16"/>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17" id="17"/>
          <p:cNvSpPr txBox="true"/>
          <p:nvPr/>
        </p:nvSpPr>
        <p:spPr>
          <a:xfrm rot="0">
            <a:off x="1843293" y="907503"/>
            <a:ext cx="548100" cy="413385"/>
          </a:xfrm>
          <a:prstGeom prst="rect">
            <a:avLst/>
          </a:prstGeom>
        </p:spPr>
        <p:txBody>
          <a:bodyPr anchor="t" rtlCol="false" tIns="0" lIns="0" bIns="0" rIns="0">
            <a:spAutoFit/>
          </a:bodyPr>
          <a:lstStyle/>
          <a:p>
            <a:pPr algn="ctr" marL="0" indent="0" lvl="0">
              <a:lnSpc>
                <a:spcPts val="2789"/>
              </a:lnSpc>
            </a:pPr>
            <a:r>
              <a:rPr lang="en-US" sz="3099" spc="-30">
                <a:solidFill>
                  <a:srgbClr val="FFFFFF"/>
                </a:solidFill>
                <a:latin typeface="Poppins"/>
              </a:rPr>
              <a:t>1</a:t>
            </a:r>
          </a:p>
        </p:txBody>
      </p:sp>
      <p:sp>
        <p:nvSpPr>
          <p:cNvPr name="TextBox 18" id="18"/>
          <p:cNvSpPr txBox="true"/>
          <p:nvPr/>
        </p:nvSpPr>
        <p:spPr>
          <a:xfrm rot="0">
            <a:off x="1409885" y="1816927"/>
            <a:ext cx="11231471" cy="4955134"/>
          </a:xfrm>
          <a:prstGeom prst="rect">
            <a:avLst/>
          </a:prstGeom>
        </p:spPr>
        <p:txBody>
          <a:bodyPr anchor="t" rtlCol="false" tIns="0" lIns="0" bIns="0" rIns="0">
            <a:spAutoFit/>
          </a:bodyPr>
          <a:lstStyle/>
          <a:p>
            <a:pPr algn="just">
              <a:lnSpc>
                <a:spcPts val="3580"/>
              </a:lnSpc>
            </a:pPr>
            <a:r>
              <a:rPr lang="en-US" sz="3060">
                <a:solidFill>
                  <a:srgbClr val="FFFFFF"/>
                </a:solidFill>
                <a:latin typeface="Poppins"/>
              </a:rPr>
              <a:t>“J’ai entendu parler de ce centre par des amis, du </a:t>
            </a:r>
            <a:r>
              <a:rPr lang="en-US" sz="3060">
                <a:solidFill>
                  <a:srgbClr val="FFFFFF"/>
                </a:solidFill>
                <a:latin typeface="Poppins Bold"/>
              </a:rPr>
              <a:t>bouche-à-oreille</a:t>
            </a:r>
            <a:r>
              <a:rPr lang="en-US" sz="3060">
                <a:solidFill>
                  <a:srgbClr val="FFFFFF"/>
                </a:solidFill>
                <a:latin typeface="Poppins"/>
              </a:rPr>
              <a:t>, et puis j’ai fait mes </a:t>
            </a:r>
            <a:r>
              <a:rPr lang="en-US" sz="3060">
                <a:solidFill>
                  <a:srgbClr val="FFFFFF"/>
                </a:solidFill>
                <a:latin typeface="Poppins Bold"/>
              </a:rPr>
              <a:t>propres recherches</a:t>
            </a:r>
            <a:r>
              <a:rPr lang="en-US" sz="3060">
                <a:solidFill>
                  <a:srgbClr val="FFFFFF"/>
                </a:solidFill>
                <a:latin typeface="Poppins"/>
              </a:rPr>
              <a:t> et, ce que propose ce centre, j’ai jamais vu ça ailleurs. J’ai appris qu’ils savaient prendre en charge le poids du vécu de réfugié ou étranger en Belgique. Enfin je sais qu’ici mon histoire en fait va être prise en compte alors qu’à l’hôpital, les psychologues n’ont jamais pris en compte mon histoire. En tout cas,</a:t>
            </a:r>
            <a:r>
              <a:rPr lang="en-US" sz="3060">
                <a:solidFill>
                  <a:srgbClr val="FFFFFF"/>
                </a:solidFill>
                <a:latin typeface="Poppins Bold"/>
              </a:rPr>
              <a:t> je me suis pas senti écouté</a:t>
            </a:r>
            <a:r>
              <a:rPr lang="en-US" sz="3060">
                <a:solidFill>
                  <a:srgbClr val="FFFFFF"/>
                </a:solidFill>
                <a:latin typeface="Poppins"/>
              </a:rPr>
              <a:t> en tant que homme racisé venant d’un pays en guerre. Alors je veux vraiment obtenir un suivi ici, ça fait déjà quelques fois que j’appelle”.</a:t>
            </a:r>
          </a:p>
        </p:txBody>
      </p:sp>
      <p:grpSp>
        <p:nvGrpSpPr>
          <p:cNvPr name="Group 19" id="19"/>
          <p:cNvGrpSpPr>
            <a:grpSpLocks noChangeAspect="true"/>
          </p:cNvGrpSpPr>
          <p:nvPr/>
        </p:nvGrpSpPr>
        <p:grpSpPr>
          <a:xfrm rot="0">
            <a:off x="13182910" y="1028700"/>
            <a:ext cx="4763466" cy="5232516"/>
            <a:chOff x="0" y="0"/>
            <a:chExt cx="5803900" cy="6375400"/>
          </a:xfrm>
        </p:grpSpPr>
        <p:sp>
          <p:nvSpPr>
            <p:cNvPr name="Freeform 20" id="20"/>
            <p:cNvSpPr/>
            <p:nvPr/>
          </p:nvSpPr>
          <p:spPr>
            <a:xfrm flipH="false" flipV="false" rot="0">
              <a:off x="12700" y="12700"/>
              <a:ext cx="5778500" cy="6350000"/>
            </a:xfrm>
            <a:custGeom>
              <a:avLst/>
              <a:gdLst/>
              <a:ahLst/>
              <a:cxnLst/>
              <a:rect r="r" b="b" t="t" l="l"/>
              <a:pathLst>
                <a:path h="6350000" w="5778500">
                  <a:moveTo>
                    <a:pt x="2889250" y="0"/>
                  </a:moveTo>
                  <a:cubicBezTo>
                    <a:pt x="1258570" y="0"/>
                    <a:pt x="0" y="1144270"/>
                    <a:pt x="0" y="2917190"/>
                  </a:cubicBezTo>
                  <a:cubicBezTo>
                    <a:pt x="0" y="4175760"/>
                    <a:pt x="0" y="6350000"/>
                    <a:pt x="0" y="6350000"/>
                  </a:cubicBezTo>
                  <a:lnTo>
                    <a:pt x="2889250" y="6350000"/>
                  </a:lnTo>
                  <a:lnTo>
                    <a:pt x="5778500" y="6350000"/>
                  </a:lnTo>
                  <a:cubicBezTo>
                    <a:pt x="5778500" y="6350000"/>
                    <a:pt x="5778500" y="4175760"/>
                    <a:pt x="5778500" y="2917190"/>
                  </a:cubicBezTo>
                  <a:cubicBezTo>
                    <a:pt x="5778500" y="1144270"/>
                    <a:pt x="4519930" y="0"/>
                    <a:pt x="2889250" y="0"/>
                  </a:cubicBezTo>
                  <a:close/>
                </a:path>
              </a:pathLst>
            </a:custGeom>
            <a:blipFill>
              <a:blip r:embed="rId7"/>
              <a:stretch>
                <a:fillRect l="-4945" t="0" r="-4945" b="0"/>
              </a:stretch>
            </a:blipFill>
          </p:spPr>
        </p:sp>
        <p:sp>
          <p:nvSpPr>
            <p:cNvPr name="Freeform 21" id="21"/>
            <p:cNvSpPr/>
            <p:nvPr/>
          </p:nvSpPr>
          <p:spPr>
            <a:xfrm flipH="false" flipV="false" rot="0">
              <a:off x="0" y="0"/>
              <a:ext cx="5803900" cy="6375400"/>
            </a:xfrm>
            <a:custGeom>
              <a:avLst/>
              <a:gdLst/>
              <a:ahLst/>
              <a:cxnLst/>
              <a:rect r="r" b="b" t="t" l="l"/>
              <a:pathLst>
                <a:path h="6375400" w="5803900">
                  <a:moveTo>
                    <a:pt x="5803900" y="6375400"/>
                  </a:moveTo>
                  <a:lnTo>
                    <a:pt x="0" y="6375400"/>
                  </a:lnTo>
                  <a:lnTo>
                    <a:pt x="0" y="2929890"/>
                  </a:lnTo>
                  <a:cubicBezTo>
                    <a:pt x="0" y="2495550"/>
                    <a:pt x="74930" y="2089150"/>
                    <a:pt x="223520" y="1720850"/>
                  </a:cubicBezTo>
                  <a:cubicBezTo>
                    <a:pt x="365760" y="1367790"/>
                    <a:pt x="571500" y="1056640"/>
                    <a:pt x="836930" y="797560"/>
                  </a:cubicBezTo>
                  <a:cubicBezTo>
                    <a:pt x="1361440" y="283210"/>
                    <a:pt x="2095500" y="0"/>
                    <a:pt x="2901950" y="0"/>
                  </a:cubicBezTo>
                  <a:cubicBezTo>
                    <a:pt x="3708400" y="0"/>
                    <a:pt x="4441190" y="283210"/>
                    <a:pt x="4966970" y="797560"/>
                  </a:cubicBezTo>
                  <a:cubicBezTo>
                    <a:pt x="5232400" y="1056640"/>
                    <a:pt x="5438140" y="1367790"/>
                    <a:pt x="5580380" y="1722120"/>
                  </a:cubicBezTo>
                  <a:cubicBezTo>
                    <a:pt x="5728970" y="2090420"/>
                    <a:pt x="5803900" y="2496820"/>
                    <a:pt x="5803900" y="2931160"/>
                  </a:cubicBezTo>
                  <a:lnTo>
                    <a:pt x="5803900" y="6375400"/>
                  </a:lnTo>
                  <a:close/>
                  <a:moveTo>
                    <a:pt x="25400" y="6350000"/>
                  </a:moveTo>
                  <a:lnTo>
                    <a:pt x="5778500" y="6350000"/>
                  </a:lnTo>
                  <a:lnTo>
                    <a:pt x="5778500" y="2929890"/>
                  </a:lnTo>
                  <a:cubicBezTo>
                    <a:pt x="5778500" y="2499360"/>
                    <a:pt x="5703570" y="2095500"/>
                    <a:pt x="5557520" y="1731010"/>
                  </a:cubicBezTo>
                  <a:cubicBezTo>
                    <a:pt x="5416550" y="1380490"/>
                    <a:pt x="5212080" y="1073150"/>
                    <a:pt x="4949190" y="815340"/>
                  </a:cubicBezTo>
                  <a:cubicBezTo>
                    <a:pt x="4428490" y="306070"/>
                    <a:pt x="3700780" y="25400"/>
                    <a:pt x="2901950" y="25400"/>
                  </a:cubicBezTo>
                  <a:cubicBezTo>
                    <a:pt x="2103120" y="25400"/>
                    <a:pt x="1375410" y="306070"/>
                    <a:pt x="854710" y="815340"/>
                  </a:cubicBezTo>
                  <a:cubicBezTo>
                    <a:pt x="591820" y="1071880"/>
                    <a:pt x="387350" y="1380490"/>
                    <a:pt x="246380" y="1731010"/>
                  </a:cubicBezTo>
                  <a:cubicBezTo>
                    <a:pt x="100330" y="2095500"/>
                    <a:pt x="25400" y="2499360"/>
                    <a:pt x="25400" y="2929890"/>
                  </a:cubicBezTo>
                  <a:lnTo>
                    <a:pt x="25400" y="6350000"/>
                  </a:lnTo>
                  <a:close/>
                </a:path>
              </a:pathLst>
            </a:custGeom>
            <a:solidFill>
              <a:srgbClr val="2A1E50"/>
            </a:solidFill>
          </p:spPr>
        </p:sp>
      </p:grpSp>
      <p:grpSp>
        <p:nvGrpSpPr>
          <p:cNvPr name="Group 22" id="22"/>
          <p:cNvGrpSpPr/>
          <p:nvPr/>
        </p:nvGrpSpPr>
        <p:grpSpPr>
          <a:xfrm rot="0">
            <a:off x="14158422" y="5543762"/>
            <a:ext cx="2812442" cy="1439379"/>
            <a:chOff x="0" y="0"/>
            <a:chExt cx="3749923" cy="1919172"/>
          </a:xfrm>
        </p:grpSpPr>
        <p:grpSp>
          <p:nvGrpSpPr>
            <p:cNvPr name="Group 23" id="23"/>
            <p:cNvGrpSpPr/>
            <p:nvPr/>
          </p:nvGrpSpPr>
          <p:grpSpPr>
            <a:xfrm rot="0">
              <a:off x="0" y="0"/>
              <a:ext cx="3749923" cy="1919172"/>
              <a:chOff x="0" y="0"/>
              <a:chExt cx="4149634" cy="2123740"/>
            </a:xfrm>
          </p:grpSpPr>
          <p:sp>
            <p:nvSpPr>
              <p:cNvPr name="Freeform 24" id="24"/>
              <p:cNvSpPr/>
              <p:nvPr/>
            </p:nvSpPr>
            <p:spPr>
              <a:xfrm flipH="false" flipV="false" rot="0">
                <a:off x="12700" y="12700"/>
                <a:ext cx="4124234" cy="2098340"/>
              </a:xfrm>
              <a:custGeom>
                <a:avLst/>
                <a:gdLst/>
                <a:ahLst/>
                <a:cxnLst/>
                <a:rect r="r" b="b" t="t" l="l"/>
                <a:pathLst>
                  <a:path h="2098340" w="4124234">
                    <a:moveTo>
                      <a:pt x="3167289" y="2098340"/>
                    </a:moveTo>
                    <a:lnTo>
                      <a:pt x="956945" y="2098340"/>
                    </a:lnTo>
                    <a:cubicBezTo>
                      <a:pt x="428371" y="2098340"/>
                      <a:pt x="0" y="1669842"/>
                      <a:pt x="0" y="1049170"/>
                    </a:cubicBezTo>
                    <a:cubicBezTo>
                      <a:pt x="0" y="428371"/>
                      <a:pt x="428371" y="0"/>
                      <a:pt x="956945" y="0"/>
                    </a:cubicBezTo>
                    <a:lnTo>
                      <a:pt x="3167289" y="0"/>
                    </a:lnTo>
                    <a:cubicBezTo>
                      <a:pt x="3695736" y="0"/>
                      <a:pt x="4124234" y="428371"/>
                      <a:pt x="4124234" y="1049170"/>
                    </a:cubicBezTo>
                    <a:cubicBezTo>
                      <a:pt x="4124234" y="1669842"/>
                      <a:pt x="3695736" y="2098340"/>
                      <a:pt x="3167289" y="2098340"/>
                    </a:cubicBezTo>
                    <a:close/>
                  </a:path>
                </a:pathLst>
              </a:custGeom>
              <a:solidFill>
                <a:srgbClr val="2A1E50"/>
              </a:solidFill>
            </p:spPr>
          </p:sp>
          <p:sp>
            <p:nvSpPr>
              <p:cNvPr name="Freeform 25" id="25"/>
              <p:cNvSpPr/>
              <p:nvPr/>
            </p:nvSpPr>
            <p:spPr>
              <a:xfrm flipH="false" flipV="false" rot="0">
                <a:off x="0" y="0"/>
                <a:ext cx="4149634" cy="2123740"/>
              </a:xfrm>
              <a:custGeom>
                <a:avLst/>
                <a:gdLst/>
                <a:ahLst/>
                <a:cxnLst/>
                <a:rect r="r" b="b" t="t" l="l"/>
                <a:pathLst>
                  <a:path h="2123740" w="4149634">
                    <a:moveTo>
                      <a:pt x="3179989" y="0"/>
                    </a:moveTo>
                    <a:lnTo>
                      <a:pt x="969645" y="0"/>
                    </a:lnTo>
                    <a:cubicBezTo>
                      <a:pt x="434975" y="0"/>
                      <a:pt x="0" y="434975"/>
                      <a:pt x="0" y="1061870"/>
                    </a:cubicBezTo>
                    <a:cubicBezTo>
                      <a:pt x="0" y="1688765"/>
                      <a:pt x="434975" y="2123740"/>
                      <a:pt x="969645" y="2123740"/>
                    </a:cubicBezTo>
                    <a:lnTo>
                      <a:pt x="3179989" y="2123740"/>
                    </a:lnTo>
                    <a:cubicBezTo>
                      <a:pt x="3714659" y="2123740"/>
                      <a:pt x="4149634" y="1688765"/>
                      <a:pt x="4149634" y="1061870"/>
                    </a:cubicBezTo>
                    <a:cubicBezTo>
                      <a:pt x="4149634" y="434975"/>
                      <a:pt x="3714659" y="0"/>
                      <a:pt x="3179989" y="0"/>
                    </a:cubicBezTo>
                    <a:close/>
                    <a:moveTo>
                      <a:pt x="3179989" y="2098340"/>
                    </a:moveTo>
                    <a:lnTo>
                      <a:pt x="969645" y="2098340"/>
                    </a:lnTo>
                    <a:cubicBezTo>
                      <a:pt x="448945" y="2098340"/>
                      <a:pt x="25400" y="1674795"/>
                      <a:pt x="25400" y="1061870"/>
                    </a:cubicBezTo>
                    <a:cubicBezTo>
                      <a:pt x="25400" y="448945"/>
                      <a:pt x="448945" y="25400"/>
                      <a:pt x="969645" y="25400"/>
                    </a:cubicBezTo>
                    <a:lnTo>
                      <a:pt x="3179989" y="25400"/>
                    </a:lnTo>
                    <a:cubicBezTo>
                      <a:pt x="3700689" y="25400"/>
                      <a:pt x="4124234" y="448945"/>
                      <a:pt x="4124234" y="1061870"/>
                    </a:cubicBezTo>
                    <a:cubicBezTo>
                      <a:pt x="4124234" y="1674795"/>
                      <a:pt x="3700689" y="2098340"/>
                      <a:pt x="3179989" y="2098340"/>
                    </a:cubicBezTo>
                    <a:close/>
                  </a:path>
                </a:pathLst>
              </a:custGeom>
              <a:solidFill>
                <a:srgbClr val="2A1E50"/>
              </a:solidFill>
            </p:spPr>
          </p:sp>
        </p:grpSp>
        <p:sp>
          <p:nvSpPr>
            <p:cNvPr name="TextBox 26" id="26"/>
            <p:cNvSpPr txBox="true"/>
            <p:nvPr/>
          </p:nvSpPr>
          <p:spPr>
            <a:xfrm rot="0">
              <a:off x="556526" y="586126"/>
              <a:ext cx="2636872" cy="785019"/>
            </a:xfrm>
            <a:prstGeom prst="rect">
              <a:avLst/>
            </a:prstGeom>
          </p:spPr>
          <p:txBody>
            <a:bodyPr anchor="t" rtlCol="false" tIns="0" lIns="0" bIns="0" rIns="0">
              <a:spAutoFit/>
            </a:bodyPr>
            <a:lstStyle/>
            <a:p>
              <a:pPr algn="ctr">
                <a:lnSpc>
                  <a:spcPts val="4054"/>
                </a:lnSpc>
              </a:pPr>
              <a:r>
                <a:rPr lang="en-US" sz="4054" spc="-40">
                  <a:solidFill>
                    <a:srgbClr val="FFFFFF"/>
                  </a:solidFill>
                  <a:latin typeface="Poppins Bold"/>
                </a:rPr>
                <a:t>Fabio</a:t>
              </a:r>
            </a:p>
          </p:txBody>
        </p:sp>
      </p:grpSp>
      <p:grpSp>
        <p:nvGrpSpPr>
          <p:cNvPr name="Group 27" id="27"/>
          <p:cNvGrpSpPr/>
          <p:nvPr/>
        </p:nvGrpSpPr>
        <p:grpSpPr>
          <a:xfrm rot="0">
            <a:off x="1562480" y="7672717"/>
            <a:ext cx="1109724" cy="1109724"/>
            <a:chOff x="0" y="0"/>
            <a:chExt cx="812800" cy="812800"/>
          </a:xfrm>
        </p:grpSpPr>
        <p:sp>
          <p:nvSpPr>
            <p:cNvPr name="Freeform 28" id="2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29" id="29"/>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30" id="30"/>
          <p:cNvSpPr txBox="true"/>
          <p:nvPr/>
        </p:nvSpPr>
        <p:spPr>
          <a:xfrm rot="0">
            <a:off x="1843293" y="8019769"/>
            <a:ext cx="548100" cy="413385"/>
          </a:xfrm>
          <a:prstGeom prst="rect">
            <a:avLst/>
          </a:prstGeom>
        </p:spPr>
        <p:txBody>
          <a:bodyPr anchor="t" rtlCol="false" tIns="0" lIns="0" bIns="0" rIns="0">
            <a:spAutoFit/>
          </a:bodyPr>
          <a:lstStyle/>
          <a:p>
            <a:pPr algn="ctr" marL="0" indent="0" lvl="0">
              <a:lnSpc>
                <a:spcPts val="2789"/>
              </a:lnSpc>
            </a:pPr>
            <a:r>
              <a:rPr lang="en-US" sz="3099" spc="-30">
                <a:solidFill>
                  <a:srgbClr val="FFFFFF"/>
                </a:solidFill>
                <a:latin typeface="Poppins"/>
              </a:rPr>
              <a:t>1</a:t>
            </a:r>
          </a:p>
        </p:txBody>
      </p:sp>
      <p:sp>
        <p:nvSpPr>
          <p:cNvPr name="TextBox 31" id="31"/>
          <p:cNvSpPr txBox="true"/>
          <p:nvPr/>
        </p:nvSpPr>
        <p:spPr>
          <a:xfrm rot="0">
            <a:off x="2806929" y="7383216"/>
            <a:ext cx="4218691" cy="1660152"/>
          </a:xfrm>
          <a:prstGeom prst="rect">
            <a:avLst/>
          </a:prstGeom>
        </p:spPr>
        <p:txBody>
          <a:bodyPr anchor="t" rtlCol="false" tIns="0" lIns="0" bIns="0" rIns="0">
            <a:spAutoFit/>
          </a:bodyPr>
          <a:lstStyle/>
          <a:p>
            <a:pPr>
              <a:lnSpc>
                <a:spcPts val="3229"/>
              </a:lnSpc>
            </a:pPr>
            <a:r>
              <a:rPr lang="en-US" sz="2646" spc="-10">
                <a:solidFill>
                  <a:srgbClr val="FFFFFF"/>
                </a:solidFill>
                <a:latin typeface="Poppins"/>
              </a:rPr>
              <a:t>Bouche-à-oreille</a:t>
            </a:r>
          </a:p>
          <a:p>
            <a:pPr>
              <a:lnSpc>
                <a:spcPts val="3229"/>
              </a:lnSpc>
            </a:pPr>
            <a:r>
              <a:rPr lang="en-US" sz="2646" spc="-10">
                <a:solidFill>
                  <a:srgbClr val="FFFFFF"/>
                </a:solidFill>
                <a:latin typeface="Poppins"/>
              </a:rPr>
              <a:t>Spécificité du service</a:t>
            </a:r>
          </a:p>
          <a:p>
            <a:pPr>
              <a:lnSpc>
                <a:spcPts val="3229"/>
              </a:lnSpc>
            </a:pPr>
            <a:r>
              <a:rPr lang="en-US" sz="2646" spc="-10">
                <a:solidFill>
                  <a:srgbClr val="FFFFFF"/>
                </a:solidFill>
                <a:latin typeface="Poppins"/>
              </a:rPr>
              <a:t>Sentiment d’urgence modéré</a:t>
            </a:r>
          </a:p>
        </p:txBody>
      </p:sp>
    </p:spTree>
  </p:cSld>
  <p:clrMapOvr>
    <a:masterClrMapping/>
  </p:clrMapOvr>
</p:sld>
</file>

<file path=ppt/slides/slide33.xml><?xml version="1.0" encoding="utf-8"?>
<p:sld xmlns:p="http://schemas.openxmlformats.org/presentationml/2006/main" xmlns:a="http://schemas.openxmlformats.org/drawingml/2006/main" xmlns:r="http://schemas.openxmlformats.org/officeDocument/2006/relationships">
  <p:cSld>
    <p:bg>
      <p:bgPr>
        <a:solidFill>
          <a:srgbClr val="B1D4E0"/>
        </a:solidFill>
      </p:bgPr>
    </p:bg>
    <p:spTree>
      <p:nvGrpSpPr>
        <p:cNvPr id="1" name=""/>
        <p:cNvGrpSpPr/>
        <p:nvPr/>
      </p:nvGrpSpPr>
      <p:grpSpPr>
        <a:xfrm>
          <a:off x="0" y="0"/>
          <a:ext cx="0" cy="0"/>
          <a:chOff x="0" y="0"/>
          <a:chExt cx="0" cy="0"/>
        </a:xfrm>
      </p:grpSpPr>
      <p:sp>
        <p:nvSpPr>
          <p:cNvPr name="Freeform 2" id="2"/>
          <p:cNvSpPr/>
          <p:nvPr/>
        </p:nvSpPr>
        <p:spPr>
          <a:xfrm flipH="true" flipV="false" rot="0">
            <a:off x="-1586925" y="6804899"/>
            <a:ext cx="4214413" cy="4114800"/>
          </a:xfrm>
          <a:custGeom>
            <a:avLst/>
            <a:gdLst/>
            <a:ahLst/>
            <a:cxnLst/>
            <a:rect r="r" b="b" t="t" l="l"/>
            <a:pathLst>
              <a:path h="4114800" w="4214413">
                <a:moveTo>
                  <a:pt x="4214413" y="0"/>
                </a:moveTo>
                <a:lnTo>
                  <a:pt x="0" y="0"/>
                </a:lnTo>
                <a:lnTo>
                  <a:pt x="0" y="4114800"/>
                </a:lnTo>
                <a:lnTo>
                  <a:pt x="4214413" y="4114800"/>
                </a:lnTo>
                <a:lnTo>
                  <a:pt x="4214413"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3" id="3"/>
          <p:cNvGrpSpPr/>
          <p:nvPr/>
        </p:nvGrpSpPr>
        <p:grpSpPr>
          <a:xfrm rot="0">
            <a:off x="1028700" y="7196859"/>
            <a:ext cx="16626257" cy="2061441"/>
            <a:chOff x="0" y="0"/>
            <a:chExt cx="4378932" cy="542931"/>
          </a:xfrm>
        </p:grpSpPr>
        <p:sp>
          <p:nvSpPr>
            <p:cNvPr name="Freeform 4" id="4"/>
            <p:cNvSpPr/>
            <p:nvPr/>
          </p:nvSpPr>
          <p:spPr>
            <a:xfrm flipH="false" flipV="false" rot="0">
              <a:off x="0" y="0"/>
              <a:ext cx="4378932" cy="542931"/>
            </a:xfrm>
            <a:custGeom>
              <a:avLst/>
              <a:gdLst/>
              <a:ahLst/>
              <a:cxnLst/>
              <a:rect r="r" b="b" t="t" l="l"/>
              <a:pathLst>
                <a:path h="542931" w="4378932">
                  <a:moveTo>
                    <a:pt x="23748" y="0"/>
                  </a:moveTo>
                  <a:lnTo>
                    <a:pt x="4355184" y="0"/>
                  </a:lnTo>
                  <a:cubicBezTo>
                    <a:pt x="4368300" y="0"/>
                    <a:pt x="4378932" y="10632"/>
                    <a:pt x="4378932" y="23748"/>
                  </a:cubicBezTo>
                  <a:lnTo>
                    <a:pt x="4378932" y="519183"/>
                  </a:lnTo>
                  <a:cubicBezTo>
                    <a:pt x="4378932" y="532299"/>
                    <a:pt x="4368300" y="542931"/>
                    <a:pt x="4355184" y="542931"/>
                  </a:cubicBezTo>
                  <a:lnTo>
                    <a:pt x="23748" y="542931"/>
                  </a:lnTo>
                  <a:cubicBezTo>
                    <a:pt x="10632" y="542931"/>
                    <a:pt x="0" y="532299"/>
                    <a:pt x="0" y="519183"/>
                  </a:cubicBezTo>
                  <a:lnTo>
                    <a:pt x="0" y="23748"/>
                  </a:lnTo>
                  <a:cubicBezTo>
                    <a:pt x="0" y="10632"/>
                    <a:pt x="10632" y="0"/>
                    <a:pt x="23748" y="0"/>
                  </a:cubicBezTo>
                  <a:close/>
                </a:path>
              </a:pathLst>
            </a:custGeom>
            <a:solidFill>
              <a:srgbClr val="2A1E50"/>
            </a:solidFill>
          </p:spPr>
        </p:sp>
        <p:sp>
          <p:nvSpPr>
            <p:cNvPr name="TextBox 5" id="5"/>
            <p:cNvSpPr txBox="true"/>
            <p:nvPr/>
          </p:nvSpPr>
          <p:spPr>
            <a:xfrm>
              <a:off x="0" y="-38100"/>
              <a:ext cx="812800" cy="850900"/>
            </a:xfrm>
            <a:prstGeom prst="rect">
              <a:avLst/>
            </a:prstGeom>
          </p:spPr>
          <p:txBody>
            <a:bodyPr anchor="ctr" rtlCol="false" tIns="50800" lIns="50800" bIns="50800" rIns="50800"/>
            <a:lstStyle/>
            <a:p>
              <a:pPr algn="ctr">
                <a:lnSpc>
                  <a:spcPts val="2659"/>
                </a:lnSpc>
                <a:spcBef>
                  <a:spcPct val="0"/>
                </a:spcBef>
              </a:pPr>
            </a:p>
          </p:txBody>
        </p:sp>
      </p:grpSp>
      <p:grpSp>
        <p:nvGrpSpPr>
          <p:cNvPr name="Group 6" id="6"/>
          <p:cNvGrpSpPr/>
          <p:nvPr/>
        </p:nvGrpSpPr>
        <p:grpSpPr>
          <a:xfrm rot="0">
            <a:off x="1028700" y="1028700"/>
            <a:ext cx="11993840" cy="5891934"/>
            <a:chOff x="0" y="0"/>
            <a:chExt cx="3158871" cy="1551785"/>
          </a:xfrm>
        </p:grpSpPr>
        <p:sp>
          <p:nvSpPr>
            <p:cNvPr name="Freeform 7" id="7"/>
            <p:cNvSpPr/>
            <p:nvPr/>
          </p:nvSpPr>
          <p:spPr>
            <a:xfrm flipH="false" flipV="false" rot="0">
              <a:off x="0" y="0"/>
              <a:ext cx="3158871" cy="1551785"/>
            </a:xfrm>
            <a:custGeom>
              <a:avLst/>
              <a:gdLst/>
              <a:ahLst/>
              <a:cxnLst/>
              <a:rect r="r" b="b" t="t" l="l"/>
              <a:pathLst>
                <a:path h="1551785" w="3158871">
                  <a:moveTo>
                    <a:pt x="32920" y="0"/>
                  </a:moveTo>
                  <a:lnTo>
                    <a:pt x="3125951" y="0"/>
                  </a:lnTo>
                  <a:cubicBezTo>
                    <a:pt x="3134682" y="0"/>
                    <a:pt x="3143056" y="3468"/>
                    <a:pt x="3149229" y="9642"/>
                  </a:cubicBezTo>
                  <a:cubicBezTo>
                    <a:pt x="3155403" y="15816"/>
                    <a:pt x="3158871" y="24189"/>
                    <a:pt x="3158871" y="32920"/>
                  </a:cubicBezTo>
                  <a:lnTo>
                    <a:pt x="3158871" y="1518865"/>
                  </a:lnTo>
                  <a:cubicBezTo>
                    <a:pt x="3158871" y="1537046"/>
                    <a:pt x="3144133" y="1551785"/>
                    <a:pt x="3125951" y="1551785"/>
                  </a:cubicBezTo>
                  <a:lnTo>
                    <a:pt x="32920" y="1551785"/>
                  </a:lnTo>
                  <a:cubicBezTo>
                    <a:pt x="14739" y="1551785"/>
                    <a:pt x="0" y="1537046"/>
                    <a:pt x="0" y="1518865"/>
                  </a:cubicBezTo>
                  <a:lnTo>
                    <a:pt x="0" y="32920"/>
                  </a:lnTo>
                  <a:cubicBezTo>
                    <a:pt x="0" y="14739"/>
                    <a:pt x="14739" y="0"/>
                    <a:pt x="32920" y="0"/>
                  </a:cubicBezTo>
                  <a:close/>
                </a:path>
              </a:pathLst>
            </a:custGeom>
            <a:solidFill>
              <a:srgbClr val="2A1E50"/>
            </a:solidFill>
          </p:spPr>
        </p:sp>
        <p:sp>
          <p:nvSpPr>
            <p:cNvPr name="TextBox 8" id="8"/>
            <p:cNvSpPr txBox="true"/>
            <p:nvPr/>
          </p:nvSpPr>
          <p:spPr>
            <a:xfrm>
              <a:off x="0" y="-38100"/>
              <a:ext cx="812800" cy="850900"/>
            </a:xfrm>
            <a:prstGeom prst="rect">
              <a:avLst/>
            </a:prstGeom>
          </p:spPr>
          <p:txBody>
            <a:bodyPr anchor="ctr" rtlCol="false" tIns="50800" lIns="50800" bIns="50800" rIns="50800"/>
            <a:lstStyle/>
            <a:p>
              <a:pPr algn="ctr">
                <a:lnSpc>
                  <a:spcPts val="2659"/>
                </a:lnSpc>
                <a:spcBef>
                  <a:spcPct val="0"/>
                </a:spcBef>
              </a:pPr>
            </a:p>
          </p:txBody>
        </p:sp>
      </p:grpSp>
      <p:sp>
        <p:nvSpPr>
          <p:cNvPr name="Freeform 9" id="9"/>
          <p:cNvSpPr/>
          <p:nvPr/>
        </p:nvSpPr>
        <p:spPr>
          <a:xfrm flipH="false" flipV="false" rot="1069944">
            <a:off x="14151115" y="111062"/>
            <a:ext cx="4103258" cy="1835275"/>
          </a:xfrm>
          <a:custGeom>
            <a:avLst/>
            <a:gdLst/>
            <a:ahLst/>
            <a:cxnLst/>
            <a:rect r="r" b="b" t="t" l="l"/>
            <a:pathLst>
              <a:path h="1835275" w="4103258">
                <a:moveTo>
                  <a:pt x="0" y="0"/>
                </a:moveTo>
                <a:lnTo>
                  <a:pt x="4103258" y="0"/>
                </a:lnTo>
                <a:lnTo>
                  <a:pt x="4103258" y="1835276"/>
                </a:lnTo>
                <a:lnTo>
                  <a:pt x="0" y="1835276"/>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nvGrpSpPr>
          <p:cNvPr name="Group 10" id="10"/>
          <p:cNvGrpSpPr/>
          <p:nvPr/>
        </p:nvGrpSpPr>
        <p:grpSpPr>
          <a:xfrm rot="0">
            <a:off x="1433730" y="463331"/>
            <a:ext cx="8972324" cy="1303966"/>
            <a:chOff x="0" y="0"/>
            <a:chExt cx="15388117" cy="2236386"/>
          </a:xfrm>
        </p:grpSpPr>
        <p:sp>
          <p:nvSpPr>
            <p:cNvPr name="Freeform 11" id="11"/>
            <p:cNvSpPr/>
            <p:nvPr/>
          </p:nvSpPr>
          <p:spPr>
            <a:xfrm flipH="false" flipV="false" rot="0">
              <a:off x="12700" y="12700"/>
              <a:ext cx="15362718" cy="2210986"/>
            </a:xfrm>
            <a:custGeom>
              <a:avLst/>
              <a:gdLst/>
              <a:ahLst/>
              <a:cxnLst/>
              <a:rect r="r" b="b" t="t" l="l"/>
              <a:pathLst>
                <a:path h="2210986" w="15362718">
                  <a:moveTo>
                    <a:pt x="14405772" y="2210986"/>
                  </a:moveTo>
                  <a:lnTo>
                    <a:pt x="956945" y="2210986"/>
                  </a:lnTo>
                  <a:cubicBezTo>
                    <a:pt x="428371" y="2210986"/>
                    <a:pt x="0" y="1782488"/>
                    <a:pt x="0" y="1105493"/>
                  </a:cubicBezTo>
                  <a:cubicBezTo>
                    <a:pt x="0" y="428371"/>
                    <a:pt x="428371" y="0"/>
                    <a:pt x="956945" y="0"/>
                  </a:cubicBezTo>
                  <a:lnTo>
                    <a:pt x="14405772" y="0"/>
                  </a:lnTo>
                  <a:cubicBezTo>
                    <a:pt x="14934219" y="0"/>
                    <a:pt x="15362718" y="428371"/>
                    <a:pt x="15362718" y="1105493"/>
                  </a:cubicBezTo>
                  <a:cubicBezTo>
                    <a:pt x="15362718" y="1782488"/>
                    <a:pt x="14934220" y="2210986"/>
                    <a:pt x="14405772" y="2210986"/>
                  </a:cubicBezTo>
                  <a:close/>
                </a:path>
              </a:pathLst>
            </a:custGeom>
            <a:solidFill>
              <a:srgbClr val="FFFFFF"/>
            </a:solidFill>
          </p:spPr>
        </p:sp>
        <p:sp>
          <p:nvSpPr>
            <p:cNvPr name="Freeform 12" id="12"/>
            <p:cNvSpPr/>
            <p:nvPr/>
          </p:nvSpPr>
          <p:spPr>
            <a:xfrm flipH="false" flipV="false" rot="0">
              <a:off x="0" y="0"/>
              <a:ext cx="15388118" cy="2236386"/>
            </a:xfrm>
            <a:custGeom>
              <a:avLst/>
              <a:gdLst/>
              <a:ahLst/>
              <a:cxnLst/>
              <a:rect r="r" b="b" t="t" l="l"/>
              <a:pathLst>
                <a:path h="2236386" w="15388118">
                  <a:moveTo>
                    <a:pt x="14418472" y="0"/>
                  </a:moveTo>
                  <a:lnTo>
                    <a:pt x="969645" y="0"/>
                  </a:lnTo>
                  <a:cubicBezTo>
                    <a:pt x="434975" y="0"/>
                    <a:pt x="0" y="434975"/>
                    <a:pt x="0" y="1118193"/>
                  </a:cubicBezTo>
                  <a:cubicBezTo>
                    <a:pt x="0" y="1801411"/>
                    <a:pt x="434975" y="2236386"/>
                    <a:pt x="969645" y="2236386"/>
                  </a:cubicBezTo>
                  <a:lnTo>
                    <a:pt x="14418472" y="2236386"/>
                  </a:lnTo>
                  <a:cubicBezTo>
                    <a:pt x="14953143" y="2236386"/>
                    <a:pt x="15388118" y="1801411"/>
                    <a:pt x="15388118" y="1118193"/>
                  </a:cubicBezTo>
                  <a:cubicBezTo>
                    <a:pt x="15388118" y="434975"/>
                    <a:pt x="14953143" y="0"/>
                    <a:pt x="14418472" y="0"/>
                  </a:cubicBezTo>
                  <a:close/>
                  <a:moveTo>
                    <a:pt x="14418472" y="2210986"/>
                  </a:moveTo>
                  <a:lnTo>
                    <a:pt x="969645" y="2210986"/>
                  </a:lnTo>
                  <a:cubicBezTo>
                    <a:pt x="448945" y="2210986"/>
                    <a:pt x="25400" y="1787441"/>
                    <a:pt x="25400" y="1118193"/>
                  </a:cubicBezTo>
                  <a:cubicBezTo>
                    <a:pt x="25400" y="448945"/>
                    <a:pt x="448945" y="25400"/>
                    <a:pt x="969645" y="25400"/>
                  </a:cubicBezTo>
                  <a:lnTo>
                    <a:pt x="14418472" y="25400"/>
                  </a:lnTo>
                  <a:cubicBezTo>
                    <a:pt x="14939172" y="25400"/>
                    <a:pt x="15362718" y="448945"/>
                    <a:pt x="15362718" y="1118193"/>
                  </a:cubicBezTo>
                  <a:cubicBezTo>
                    <a:pt x="15362718" y="1787441"/>
                    <a:pt x="14939172" y="2210986"/>
                    <a:pt x="14418472" y="2210986"/>
                  </a:cubicBezTo>
                  <a:close/>
                </a:path>
              </a:pathLst>
            </a:custGeom>
            <a:solidFill>
              <a:srgbClr val="2A1E50"/>
            </a:solidFill>
          </p:spPr>
        </p:sp>
      </p:grpSp>
      <p:sp>
        <p:nvSpPr>
          <p:cNvPr name="TextBox 13" id="13"/>
          <p:cNvSpPr txBox="true"/>
          <p:nvPr/>
        </p:nvSpPr>
        <p:spPr>
          <a:xfrm rot="0">
            <a:off x="2391392" y="850011"/>
            <a:ext cx="8014661" cy="625855"/>
          </a:xfrm>
          <a:prstGeom prst="rect">
            <a:avLst/>
          </a:prstGeom>
        </p:spPr>
        <p:txBody>
          <a:bodyPr anchor="t" rtlCol="false" tIns="0" lIns="0" bIns="0" rIns="0">
            <a:spAutoFit/>
          </a:bodyPr>
          <a:lstStyle/>
          <a:p>
            <a:pPr algn="ctr">
              <a:lnSpc>
                <a:spcPts val="4511"/>
              </a:lnSpc>
            </a:pPr>
            <a:r>
              <a:rPr lang="en-US" sz="4699">
                <a:solidFill>
                  <a:srgbClr val="DBB660"/>
                </a:solidFill>
                <a:latin typeface="Moonlight Bold"/>
              </a:rPr>
              <a:t>ATTENTES ET IMAGINAIRES DU SOIN</a:t>
            </a:r>
          </a:p>
        </p:txBody>
      </p:sp>
      <p:grpSp>
        <p:nvGrpSpPr>
          <p:cNvPr name="Group 14" id="14"/>
          <p:cNvGrpSpPr/>
          <p:nvPr/>
        </p:nvGrpSpPr>
        <p:grpSpPr>
          <a:xfrm rot="0">
            <a:off x="1562480" y="560451"/>
            <a:ext cx="1109724" cy="1109724"/>
            <a:chOff x="0" y="0"/>
            <a:chExt cx="812800" cy="812800"/>
          </a:xfrm>
        </p:grpSpPr>
        <p:sp>
          <p:nvSpPr>
            <p:cNvPr name="Freeform 15" id="15"/>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solidFill>
            <a:ln w="38100" cap="sq">
              <a:solidFill>
                <a:srgbClr val="FFFFFF"/>
              </a:solidFill>
              <a:prstDash val="solid"/>
              <a:miter/>
            </a:ln>
          </p:spPr>
        </p:sp>
        <p:sp>
          <p:nvSpPr>
            <p:cNvPr name="TextBox 16" id="16"/>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17" id="17"/>
          <p:cNvSpPr txBox="true"/>
          <p:nvPr/>
        </p:nvSpPr>
        <p:spPr>
          <a:xfrm rot="0">
            <a:off x="1843293" y="907503"/>
            <a:ext cx="548100" cy="413385"/>
          </a:xfrm>
          <a:prstGeom prst="rect">
            <a:avLst/>
          </a:prstGeom>
        </p:spPr>
        <p:txBody>
          <a:bodyPr anchor="t" rtlCol="false" tIns="0" lIns="0" bIns="0" rIns="0">
            <a:spAutoFit/>
          </a:bodyPr>
          <a:lstStyle/>
          <a:p>
            <a:pPr algn="ctr" marL="0" indent="0" lvl="0">
              <a:lnSpc>
                <a:spcPts val="2789"/>
              </a:lnSpc>
            </a:pPr>
            <a:r>
              <a:rPr lang="en-US" sz="3099" spc="-30">
                <a:solidFill>
                  <a:srgbClr val="FFFFFF"/>
                </a:solidFill>
                <a:latin typeface="Poppins"/>
              </a:rPr>
              <a:t>2</a:t>
            </a:r>
          </a:p>
        </p:txBody>
      </p:sp>
      <p:sp>
        <p:nvSpPr>
          <p:cNvPr name="TextBox 18" id="18"/>
          <p:cNvSpPr txBox="true"/>
          <p:nvPr/>
        </p:nvSpPr>
        <p:spPr>
          <a:xfrm rot="0">
            <a:off x="1409885" y="1816927"/>
            <a:ext cx="11231471" cy="4955134"/>
          </a:xfrm>
          <a:prstGeom prst="rect">
            <a:avLst/>
          </a:prstGeom>
        </p:spPr>
        <p:txBody>
          <a:bodyPr anchor="t" rtlCol="false" tIns="0" lIns="0" bIns="0" rIns="0">
            <a:spAutoFit/>
          </a:bodyPr>
          <a:lstStyle/>
          <a:p>
            <a:pPr algn="just">
              <a:lnSpc>
                <a:spcPts val="3580"/>
              </a:lnSpc>
            </a:pPr>
            <a:r>
              <a:rPr lang="en-US" sz="3060">
                <a:solidFill>
                  <a:srgbClr val="FFFFFF"/>
                </a:solidFill>
                <a:latin typeface="Poppins"/>
              </a:rPr>
              <a:t>“pour</a:t>
            </a:r>
            <a:r>
              <a:rPr lang="en-US" sz="3060">
                <a:solidFill>
                  <a:srgbClr val="FFFFFF"/>
                </a:solidFill>
                <a:latin typeface="Poppins Bold"/>
              </a:rPr>
              <a:t> apprendre à gérer mes émotions</a:t>
            </a:r>
            <a:r>
              <a:rPr lang="en-US" sz="3060">
                <a:solidFill>
                  <a:srgbClr val="FFFFFF"/>
                </a:solidFill>
                <a:latin typeface="Poppins"/>
              </a:rPr>
              <a:t>, et en même temps</a:t>
            </a:r>
            <a:r>
              <a:rPr lang="en-US" sz="3060">
                <a:solidFill>
                  <a:srgbClr val="FFFFFF"/>
                </a:solidFill>
                <a:latin typeface="Poppins Bold"/>
              </a:rPr>
              <a:t> voir si j’ai pas une maladie mentale</a:t>
            </a:r>
            <a:r>
              <a:rPr lang="en-US" sz="3060">
                <a:solidFill>
                  <a:srgbClr val="FFFFFF"/>
                </a:solidFill>
                <a:latin typeface="Poppins"/>
              </a:rPr>
              <a:t> en plus d’un petit trouble de l’humeur. C’est vraiment pour essayer de comprendre ça. C’est même pour ça que je cherche un </a:t>
            </a:r>
            <a:r>
              <a:rPr lang="en-US" sz="3060">
                <a:solidFill>
                  <a:srgbClr val="FFFFFF"/>
                </a:solidFill>
                <a:latin typeface="Poppins Bold"/>
              </a:rPr>
              <a:t>suivi régulier</a:t>
            </a:r>
            <a:r>
              <a:rPr lang="en-US" sz="3060">
                <a:solidFill>
                  <a:srgbClr val="FFFFFF"/>
                </a:solidFill>
                <a:latin typeface="Poppins"/>
              </a:rPr>
              <a:t>, c’est pour m’aider, pour ne plus être bloqué par mes émotions, par mes troubles ou par mon passé.  C’est pour ça que j’ai vraiment besoin de parler à </a:t>
            </a:r>
            <a:r>
              <a:rPr lang="en-US" sz="3060">
                <a:solidFill>
                  <a:srgbClr val="FFFFFF"/>
                </a:solidFill>
                <a:latin typeface="Poppins Bold"/>
              </a:rPr>
              <a:t>quelqu’un qui peut me comprendre.</a:t>
            </a:r>
            <a:r>
              <a:rPr lang="en-US" sz="3060">
                <a:solidFill>
                  <a:srgbClr val="FFFFFF"/>
                </a:solidFill>
                <a:latin typeface="Poppins"/>
              </a:rPr>
              <a:t> […] C’est extrêmement pénible de trouver une écoute, ‘fin pas n’importe quelle écoute, une</a:t>
            </a:r>
            <a:r>
              <a:rPr lang="en-US" sz="3060">
                <a:solidFill>
                  <a:srgbClr val="FFFFFF"/>
                </a:solidFill>
                <a:latin typeface="Poppins Bold"/>
              </a:rPr>
              <a:t> écoute de qualité</a:t>
            </a:r>
            <a:r>
              <a:rPr lang="en-US" sz="3060">
                <a:solidFill>
                  <a:srgbClr val="FFFFFF"/>
                </a:solidFill>
                <a:latin typeface="Poppins"/>
              </a:rPr>
              <a:t>, une écoute qui nous convient”.</a:t>
            </a:r>
          </a:p>
        </p:txBody>
      </p:sp>
      <p:grpSp>
        <p:nvGrpSpPr>
          <p:cNvPr name="Group 19" id="19"/>
          <p:cNvGrpSpPr>
            <a:grpSpLocks noChangeAspect="true"/>
          </p:cNvGrpSpPr>
          <p:nvPr/>
        </p:nvGrpSpPr>
        <p:grpSpPr>
          <a:xfrm rot="0">
            <a:off x="13182910" y="1028700"/>
            <a:ext cx="4763466" cy="5232516"/>
            <a:chOff x="0" y="0"/>
            <a:chExt cx="5803900" cy="6375400"/>
          </a:xfrm>
        </p:grpSpPr>
        <p:sp>
          <p:nvSpPr>
            <p:cNvPr name="Freeform 20" id="20"/>
            <p:cNvSpPr/>
            <p:nvPr/>
          </p:nvSpPr>
          <p:spPr>
            <a:xfrm flipH="false" flipV="false" rot="0">
              <a:off x="12700" y="12700"/>
              <a:ext cx="5778500" cy="6350000"/>
            </a:xfrm>
            <a:custGeom>
              <a:avLst/>
              <a:gdLst/>
              <a:ahLst/>
              <a:cxnLst/>
              <a:rect r="r" b="b" t="t" l="l"/>
              <a:pathLst>
                <a:path h="6350000" w="5778500">
                  <a:moveTo>
                    <a:pt x="2889250" y="0"/>
                  </a:moveTo>
                  <a:cubicBezTo>
                    <a:pt x="1258570" y="0"/>
                    <a:pt x="0" y="1144270"/>
                    <a:pt x="0" y="2917190"/>
                  </a:cubicBezTo>
                  <a:cubicBezTo>
                    <a:pt x="0" y="4175760"/>
                    <a:pt x="0" y="6350000"/>
                    <a:pt x="0" y="6350000"/>
                  </a:cubicBezTo>
                  <a:lnTo>
                    <a:pt x="2889250" y="6350000"/>
                  </a:lnTo>
                  <a:lnTo>
                    <a:pt x="5778500" y="6350000"/>
                  </a:lnTo>
                  <a:cubicBezTo>
                    <a:pt x="5778500" y="6350000"/>
                    <a:pt x="5778500" y="4175760"/>
                    <a:pt x="5778500" y="2917190"/>
                  </a:cubicBezTo>
                  <a:cubicBezTo>
                    <a:pt x="5778500" y="1144270"/>
                    <a:pt x="4519930" y="0"/>
                    <a:pt x="2889250" y="0"/>
                  </a:cubicBezTo>
                  <a:close/>
                </a:path>
              </a:pathLst>
            </a:custGeom>
            <a:blipFill>
              <a:blip r:embed="rId7"/>
              <a:stretch>
                <a:fillRect l="-4945" t="0" r="-4945" b="0"/>
              </a:stretch>
            </a:blipFill>
          </p:spPr>
        </p:sp>
        <p:sp>
          <p:nvSpPr>
            <p:cNvPr name="Freeform 21" id="21"/>
            <p:cNvSpPr/>
            <p:nvPr/>
          </p:nvSpPr>
          <p:spPr>
            <a:xfrm flipH="false" flipV="false" rot="0">
              <a:off x="0" y="0"/>
              <a:ext cx="5803900" cy="6375400"/>
            </a:xfrm>
            <a:custGeom>
              <a:avLst/>
              <a:gdLst/>
              <a:ahLst/>
              <a:cxnLst/>
              <a:rect r="r" b="b" t="t" l="l"/>
              <a:pathLst>
                <a:path h="6375400" w="5803900">
                  <a:moveTo>
                    <a:pt x="5803900" y="6375400"/>
                  </a:moveTo>
                  <a:lnTo>
                    <a:pt x="0" y="6375400"/>
                  </a:lnTo>
                  <a:lnTo>
                    <a:pt x="0" y="2929890"/>
                  </a:lnTo>
                  <a:cubicBezTo>
                    <a:pt x="0" y="2495550"/>
                    <a:pt x="74930" y="2089150"/>
                    <a:pt x="223520" y="1720850"/>
                  </a:cubicBezTo>
                  <a:cubicBezTo>
                    <a:pt x="365760" y="1367790"/>
                    <a:pt x="571500" y="1056640"/>
                    <a:pt x="836930" y="797560"/>
                  </a:cubicBezTo>
                  <a:cubicBezTo>
                    <a:pt x="1361440" y="283210"/>
                    <a:pt x="2095500" y="0"/>
                    <a:pt x="2901950" y="0"/>
                  </a:cubicBezTo>
                  <a:cubicBezTo>
                    <a:pt x="3708400" y="0"/>
                    <a:pt x="4441190" y="283210"/>
                    <a:pt x="4966970" y="797560"/>
                  </a:cubicBezTo>
                  <a:cubicBezTo>
                    <a:pt x="5232400" y="1056640"/>
                    <a:pt x="5438140" y="1367790"/>
                    <a:pt x="5580380" y="1722120"/>
                  </a:cubicBezTo>
                  <a:cubicBezTo>
                    <a:pt x="5728970" y="2090420"/>
                    <a:pt x="5803900" y="2496820"/>
                    <a:pt x="5803900" y="2931160"/>
                  </a:cubicBezTo>
                  <a:lnTo>
                    <a:pt x="5803900" y="6375400"/>
                  </a:lnTo>
                  <a:close/>
                  <a:moveTo>
                    <a:pt x="25400" y="6350000"/>
                  </a:moveTo>
                  <a:lnTo>
                    <a:pt x="5778500" y="6350000"/>
                  </a:lnTo>
                  <a:lnTo>
                    <a:pt x="5778500" y="2929890"/>
                  </a:lnTo>
                  <a:cubicBezTo>
                    <a:pt x="5778500" y="2499360"/>
                    <a:pt x="5703570" y="2095500"/>
                    <a:pt x="5557520" y="1731010"/>
                  </a:cubicBezTo>
                  <a:cubicBezTo>
                    <a:pt x="5416550" y="1380490"/>
                    <a:pt x="5212080" y="1073150"/>
                    <a:pt x="4949190" y="815340"/>
                  </a:cubicBezTo>
                  <a:cubicBezTo>
                    <a:pt x="4428490" y="306070"/>
                    <a:pt x="3700780" y="25400"/>
                    <a:pt x="2901950" y="25400"/>
                  </a:cubicBezTo>
                  <a:cubicBezTo>
                    <a:pt x="2103120" y="25400"/>
                    <a:pt x="1375410" y="306070"/>
                    <a:pt x="854710" y="815340"/>
                  </a:cubicBezTo>
                  <a:cubicBezTo>
                    <a:pt x="591820" y="1071880"/>
                    <a:pt x="387350" y="1380490"/>
                    <a:pt x="246380" y="1731010"/>
                  </a:cubicBezTo>
                  <a:cubicBezTo>
                    <a:pt x="100330" y="2095500"/>
                    <a:pt x="25400" y="2499360"/>
                    <a:pt x="25400" y="2929890"/>
                  </a:cubicBezTo>
                  <a:lnTo>
                    <a:pt x="25400" y="6350000"/>
                  </a:lnTo>
                  <a:close/>
                </a:path>
              </a:pathLst>
            </a:custGeom>
            <a:solidFill>
              <a:srgbClr val="2A1E50"/>
            </a:solidFill>
          </p:spPr>
        </p:sp>
      </p:grpSp>
      <p:grpSp>
        <p:nvGrpSpPr>
          <p:cNvPr name="Group 22" id="22"/>
          <p:cNvGrpSpPr/>
          <p:nvPr/>
        </p:nvGrpSpPr>
        <p:grpSpPr>
          <a:xfrm rot="0">
            <a:off x="14158422" y="5543762"/>
            <a:ext cx="2812442" cy="1439379"/>
            <a:chOff x="0" y="0"/>
            <a:chExt cx="3749923" cy="1919172"/>
          </a:xfrm>
        </p:grpSpPr>
        <p:grpSp>
          <p:nvGrpSpPr>
            <p:cNvPr name="Group 23" id="23"/>
            <p:cNvGrpSpPr/>
            <p:nvPr/>
          </p:nvGrpSpPr>
          <p:grpSpPr>
            <a:xfrm rot="0">
              <a:off x="0" y="0"/>
              <a:ext cx="3749923" cy="1919172"/>
              <a:chOff x="0" y="0"/>
              <a:chExt cx="4149634" cy="2123740"/>
            </a:xfrm>
          </p:grpSpPr>
          <p:sp>
            <p:nvSpPr>
              <p:cNvPr name="Freeform 24" id="24"/>
              <p:cNvSpPr/>
              <p:nvPr/>
            </p:nvSpPr>
            <p:spPr>
              <a:xfrm flipH="false" flipV="false" rot="0">
                <a:off x="12700" y="12700"/>
                <a:ext cx="4124234" cy="2098340"/>
              </a:xfrm>
              <a:custGeom>
                <a:avLst/>
                <a:gdLst/>
                <a:ahLst/>
                <a:cxnLst/>
                <a:rect r="r" b="b" t="t" l="l"/>
                <a:pathLst>
                  <a:path h="2098340" w="4124234">
                    <a:moveTo>
                      <a:pt x="3167289" y="2098340"/>
                    </a:moveTo>
                    <a:lnTo>
                      <a:pt x="956945" y="2098340"/>
                    </a:lnTo>
                    <a:cubicBezTo>
                      <a:pt x="428371" y="2098340"/>
                      <a:pt x="0" y="1669842"/>
                      <a:pt x="0" y="1049170"/>
                    </a:cubicBezTo>
                    <a:cubicBezTo>
                      <a:pt x="0" y="428371"/>
                      <a:pt x="428371" y="0"/>
                      <a:pt x="956945" y="0"/>
                    </a:cubicBezTo>
                    <a:lnTo>
                      <a:pt x="3167289" y="0"/>
                    </a:lnTo>
                    <a:cubicBezTo>
                      <a:pt x="3695736" y="0"/>
                      <a:pt x="4124234" y="428371"/>
                      <a:pt x="4124234" y="1049170"/>
                    </a:cubicBezTo>
                    <a:cubicBezTo>
                      <a:pt x="4124234" y="1669842"/>
                      <a:pt x="3695736" y="2098340"/>
                      <a:pt x="3167289" y="2098340"/>
                    </a:cubicBezTo>
                    <a:close/>
                  </a:path>
                </a:pathLst>
              </a:custGeom>
              <a:solidFill>
                <a:srgbClr val="2A1E50"/>
              </a:solidFill>
            </p:spPr>
          </p:sp>
          <p:sp>
            <p:nvSpPr>
              <p:cNvPr name="Freeform 25" id="25"/>
              <p:cNvSpPr/>
              <p:nvPr/>
            </p:nvSpPr>
            <p:spPr>
              <a:xfrm flipH="false" flipV="false" rot="0">
                <a:off x="0" y="0"/>
                <a:ext cx="4149634" cy="2123740"/>
              </a:xfrm>
              <a:custGeom>
                <a:avLst/>
                <a:gdLst/>
                <a:ahLst/>
                <a:cxnLst/>
                <a:rect r="r" b="b" t="t" l="l"/>
                <a:pathLst>
                  <a:path h="2123740" w="4149634">
                    <a:moveTo>
                      <a:pt x="3179989" y="0"/>
                    </a:moveTo>
                    <a:lnTo>
                      <a:pt x="969645" y="0"/>
                    </a:lnTo>
                    <a:cubicBezTo>
                      <a:pt x="434975" y="0"/>
                      <a:pt x="0" y="434975"/>
                      <a:pt x="0" y="1061870"/>
                    </a:cubicBezTo>
                    <a:cubicBezTo>
                      <a:pt x="0" y="1688765"/>
                      <a:pt x="434975" y="2123740"/>
                      <a:pt x="969645" y="2123740"/>
                    </a:cubicBezTo>
                    <a:lnTo>
                      <a:pt x="3179989" y="2123740"/>
                    </a:lnTo>
                    <a:cubicBezTo>
                      <a:pt x="3714659" y="2123740"/>
                      <a:pt x="4149634" y="1688765"/>
                      <a:pt x="4149634" y="1061870"/>
                    </a:cubicBezTo>
                    <a:cubicBezTo>
                      <a:pt x="4149634" y="434975"/>
                      <a:pt x="3714659" y="0"/>
                      <a:pt x="3179989" y="0"/>
                    </a:cubicBezTo>
                    <a:close/>
                    <a:moveTo>
                      <a:pt x="3179989" y="2098340"/>
                    </a:moveTo>
                    <a:lnTo>
                      <a:pt x="969645" y="2098340"/>
                    </a:lnTo>
                    <a:cubicBezTo>
                      <a:pt x="448945" y="2098340"/>
                      <a:pt x="25400" y="1674795"/>
                      <a:pt x="25400" y="1061870"/>
                    </a:cubicBezTo>
                    <a:cubicBezTo>
                      <a:pt x="25400" y="448945"/>
                      <a:pt x="448945" y="25400"/>
                      <a:pt x="969645" y="25400"/>
                    </a:cubicBezTo>
                    <a:lnTo>
                      <a:pt x="3179989" y="25400"/>
                    </a:lnTo>
                    <a:cubicBezTo>
                      <a:pt x="3700689" y="25400"/>
                      <a:pt x="4124234" y="448945"/>
                      <a:pt x="4124234" y="1061870"/>
                    </a:cubicBezTo>
                    <a:cubicBezTo>
                      <a:pt x="4124234" y="1674795"/>
                      <a:pt x="3700689" y="2098340"/>
                      <a:pt x="3179989" y="2098340"/>
                    </a:cubicBezTo>
                    <a:close/>
                  </a:path>
                </a:pathLst>
              </a:custGeom>
              <a:solidFill>
                <a:srgbClr val="2A1E50"/>
              </a:solidFill>
            </p:spPr>
          </p:sp>
        </p:grpSp>
        <p:sp>
          <p:nvSpPr>
            <p:cNvPr name="TextBox 26" id="26"/>
            <p:cNvSpPr txBox="true"/>
            <p:nvPr/>
          </p:nvSpPr>
          <p:spPr>
            <a:xfrm rot="0">
              <a:off x="556526" y="586126"/>
              <a:ext cx="2636872" cy="785019"/>
            </a:xfrm>
            <a:prstGeom prst="rect">
              <a:avLst/>
            </a:prstGeom>
          </p:spPr>
          <p:txBody>
            <a:bodyPr anchor="t" rtlCol="false" tIns="0" lIns="0" bIns="0" rIns="0">
              <a:spAutoFit/>
            </a:bodyPr>
            <a:lstStyle/>
            <a:p>
              <a:pPr algn="ctr">
                <a:lnSpc>
                  <a:spcPts val="4054"/>
                </a:lnSpc>
              </a:pPr>
              <a:r>
                <a:rPr lang="en-US" sz="4054" spc="-40">
                  <a:solidFill>
                    <a:srgbClr val="FFFFFF"/>
                  </a:solidFill>
                  <a:latin typeface="Poppins Bold"/>
                </a:rPr>
                <a:t>Fabio</a:t>
              </a:r>
            </a:p>
          </p:txBody>
        </p:sp>
      </p:grpSp>
      <p:grpSp>
        <p:nvGrpSpPr>
          <p:cNvPr name="Group 27" id="27"/>
          <p:cNvGrpSpPr/>
          <p:nvPr/>
        </p:nvGrpSpPr>
        <p:grpSpPr>
          <a:xfrm rot="0">
            <a:off x="1562480" y="7672717"/>
            <a:ext cx="1109724" cy="1109724"/>
            <a:chOff x="0" y="0"/>
            <a:chExt cx="812800" cy="812800"/>
          </a:xfrm>
        </p:grpSpPr>
        <p:sp>
          <p:nvSpPr>
            <p:cNvPr name="Freeform 28" id="2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29" id="29"/>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30" id="30"/>
          <p:cNvSpPr txBox="true"/>
          <p:nvPr/>
        </p:nvSpPr>
        <p:spPr>
          <a:xfrm rot="0">
            <a:off x="1843293" y="8019769"/>
            <a:ext cx="548100" cy="413385"/>
          </a:xfrm>
          <a:prstGeom prst="rect">
            <a:avLst/>
          </a:prstGeom>
        </p:spPr>
        <p:txBody>
          <a:bodyPr anchor="t" rtlCol="false" tIns="0" lIns="0" bIns="0" rIns="0">
            <a:spAutoFit/>
          </a:bodyPr>
          <a:lstStyle/>
          <a:p>
            <a:pPr algn="ctr" marL="0" indent="0" lvl="0">
              <a:lnSpc>
                <a:spcPts val="2789"/>
              </a:lnSpc>
            </a:pPr>
            <a:r>
              <a:rPr lang="en-US" sz="3099" spc="-30">
                <a:solidFill>
                  <a:srgbClr val="FFFFFF"/>
                </a:solidFill>
                <a:latin typeface="Poppins"/>
              </a:rPr>
              <a:t>1</a:t>
            </a:r>
          </a:p>
        </p:txBody>
      </p:sp>
      <p:sp>
        <p:nvSpPr>
          <p:cNvPr name="TextBox 31" id="31"/>
          <p:cNvSpPr txBox="true"/>
          <p:nvPr/>
        </p:nvSpPr>
        <p:spPr>
          <a:xfrm rot="0">
            <a:off x="2806929" y="7383216"/>
            <a:ext cx="4218691" cy="1660152"/>
          </a:xfrm>
          <a:prstGeom prst="rect">
            <a:avLst/>
          </a:prstGeom>
        </p:spPr>
        <p:txBody>
          <a:bodyPr anchor="t" rtlCol="false" tIns="0" lIns="0" bIns="0" rIns="0">
            <a:spAutoFit/>
          </a:bodyPr>
          <a:lstStyle/>
          <a:p>
            <a:pPr>
              <a:lnSpc>
                <a:spcPts val="3229"/>
              </a:lnSpc>
            </a:pPr>
            <a:r>
              <a:rPr lang="en-US" sz="2646" spc="-10">
                <a:solidFill>
                  <a:srgbClr val="FFFFFF"/>
                </a:solidFill>
                <a:latin typeface="Poppins"/>
              </a:rPr>
              <a:t>Bouche-à-oreille</a:t>
            </a:r>
          </a:p>
          <a:p>
            <a:pPr>
              <a:lnSpc>
                <a:spcPts val="3229"/>
              </a:lnSpc>
            </a:pPr>
            <a:r>
              <a:rPr lang="en-US" sz="2646" spc="-10">
                <a:solidFill>
                  <a:srgbClr val="FFFFFF"/>
                </a:solidFill>
                <a:latin typeface="Poppins"/>
              </a:rPr>
              <a:t>Spécificité du service</a:t>
            </a:r>
          </a:p>
          <a:p>
            <a:pPr>
              <a:lnSpc>
                <a:spcPts val="3229"/>
              </a:lnSpc>
            </a:pPr>
            <a:r>
              <a:rPr lang="en-US" sz="2646" spc="-10">
                <a:solidFill>
                  <a:srgbClr val="FFFFFF"/>
                </a:solidFill>
                <a:latin typeface="Poppins"/>
              </a:rPr>
              <a:t>Sentiment d’urgence modéré</a:t>
            </a:r>
          </a:p>
        </p:txBody>
      </p:sp>
    </p:spTree>
  </p:cSld>
  <p:clrMapOvr>
    <a:masterClrMapping/>
  </p:clrMapOvr>
</p:sld>
</file>

<file path=ppt/slides/slide34.xml><?xml version="1.0" encoding="utf-8"?>
<p:sld xmlns:p="http://schemas.openxmlformats.org/presentationml/2006/main" xmlns:a="http://schemas.openxmlformats.org/drawingml/2006/main" xmlns:r="http://schemas.openxmlformats.org/officeDocument/2006/relationships">
  <p:cSld>
    <p:bg>
      <p:bgPr>
        <a:solidFill>
          <a:srgbClr val="B1D4E0"/>
        </a:solidFill>
      </p:bgPr>
    </p:bg>
    <p:spTree>
      <p:nvGrpSpPr>
        <p:cNvPr id="1" name=""/>
        <p:cNvGrpSpPr/>
        <p:nvPr/>
      </p:nvGrpSpPr>
      <p:grpSpPr>
        <a:xfrm>
          <a:off x="0" y="0"/>
          <a:ext cx="0" cy="0"/>
          <a:chOff x="0" y="0"/>
          <a:chExt cx="0" cy="0"/>
        </a:xfrm>
      </p:grpSpPr>
      <p:sp>
        <p:nvSpPr>
          <p:cNvPr name="Freeform 2" id="2"/>
          <p:cNvSpPr/>
          <p:nvPr/>
        </p:nvSpPr>
        <p:spPr>
          <a:xfrm flipH="true" flipV="false" rot="0">
            <a:off x="-1586925" y="6804899"/>
            <a:ext cx="4214413" cy="4114800"/>
          </a:xfrm>
          <a:custGeom>
            <a:avLst/>
            <a:gdLst/>
            <a:ahLst/>
            <a:cxnLst/>
            <a:rect r="r" b="b" t="t" l="l"/>
            <a:pathLst>
              <a:path h="4114800" w="4214413">
                <a:moveTo>
                  <a:pt x="4214413" y="0"/>
                </a:moveTo>
                <a:lnTo>
                  <a:pt x="0" y="0"/>
                </a:lnTo>
                <a:lnTo>
                  <a:pt x="0" y="4114800"/>
                </a:lnTo>
                <a:lnTo>
                  <a:pt x="4214413" y="4114800"/>
                </a:lnTo>
                <a:lnTo>
                  <a:pt x="4214413"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0">
            <a:off x="1028700" y="7196859"/>
            <a:ext cx="16626257" cy="2061441"/>
            <a:chOff x="0" y="0"/>
            <a:chExt cx="4378932" cy="542931"/>
          </a:xfrm>
        </p:grpSpPr>
        <p:sp>
          <p:nvSpPr>
            <p:cNvPr name="Freeform 4" id="4"/>
            <p:cNvSpPr/>
            <p:nvPr/>
          </p:nvSpPr>
          <p:spPr>
            <a:xfrm flipH="false" flipV="false" rot="0">
              <a:off x="0" y="0"/>
              <a:ext cx="4378932" cy="542931"/>
            </a:xfrm>
            <a:custGeom>
              <a:avLst/>
              <a:gdLst/>
              <a:ahLst/>
              <a:cxnLst/>
              <a:rect r="r" b="b" t="t" l="l"/>
              <a:pathLst>
                <a:path h="542931" w="4378932">
                  <a:moveTo>
                    <a:pt x="23748" y="0"/>
                  </a:moveTo>
                  <a:lnTo>
                    <a:pt x="4355184" y="0"/>
                  </a:lnTo>
                  <a:cubicBezTo>
                    <a:pt x="4368300" y="0"/>
                    <a:pt x="4378932" y="10632"/>
                    <a:pt x="4378932" y="23748"/>
                  </a:cubicBezTo>
                  <a:lnTo>
                    <a:pt x="4378932" y="519183"/>
                  </a:lnTo>
                  <a:cubicBezTo>
                    <a:pt x="4378932" y="532299"/>
                    <a:pt x="4368300" y="542931"/>
                    <a:pt x="4355184" y="542931"/>
                  </a:cubicBezTo>
                  <a:lnTo>
                    <a:pt x="23748" y="542931"/>
                  </a:lnTo>
                  <a:cubicBezTo>
                    <a:pt x="10632" y="542931"/>
                    <a:pt x="0" y="532299"/>
                    <a:pt x="0" y="519183"/>
                  </a:cubicBezTo>
                  <a:lnTo>
                    <a:pt x="0" y="23748"/>
                  </a:lnTo>
                  <a:cubicBezTo>
                    <a:pt x="0" y="10632"/>
                    <a:pt x="10632" y="0"/>
                    <a:pt x="23748" y="0"/>
                  </a:cubicBezTo>
                  <a:close/>
                </a:path>
              </a:pathLst>
            </a:custGeom>
            <a:solidFill>
              <a:srgbClr val="2A1E50"/>
            </a:solidFill>
          </p:spPr>
        </p:sp>
        <p:sp>
          <p:nvSpPr>
            <p:cNvPr name="TextBox 5" id="5"/>
            <p:cNvSpPr txBox="true"/>
            <p:nvPr/>
          </p:nvSpPr>
          <p:spPr>
            <a:xfrm>
              <a:off x="0" y="-38100"/>
              <a:ext cx="812800" cy="850900"/>
            </a:xfrm>
            <a:prstGeom prst="rect">
              <a:avLst/>
            </a:prstGeom>
          </p:spPr>
          <p:txBody>
            <a:bodyPr anchor="ctr" rtlCol="false" tIns="50800" lIns="50800" bIns="50800" rIns="50800"/>
            <a:lstStyle/>
            <a:p>
              <a:pPr algn="ctr">
                <a:lnSpc>
                  <a:spcPts val="2659"/>
                </a:lnSpc>
                <a:spcBef>
                  <a:spcPct val="0"/>
                </a:spcBef>
              </a:pPr>
            </a:p>
          </p:txBody>
        </p:sp>
      </p:grpSp>
      <p:grpSp>
        <p:nvGrpSpPr>
          <p:cNvPr name="Group 6" id="6"/>
          <p:cNvGrpSpPr/>
          <p:nvPr/>
        </p:nvGrpSpPr>
        <p:grpSpPr>
          <a:xfrm rot="0">
            <a:off x="1028700" y="1028700"/>
            <a:ext cx="11993840" cy="5891934"/>
            <a:chOff x="0" y="0"/>
            <a:chExt cx="3158871" cy="1551785"/>
          </a:xfrm>
        </p:grpSpPr>
        <p:sp>
          <p:nvSpPr>
            <p:cNvPr name="Freeform 7" id="7"/>
            <p:cNvSpPr/>
            <p:nvPr/>
          </p:nvSpPr>
          <p:spPr>
            <a:xfrm flipH="false" flipV="false" rot="0">
              <a:off x="0" y="0"/>
              <a:ext cx="3158871" cy="1551785"/>
            </a:xfrm>
            <a:custGeom>
              <a:avLst/>
              <a:gdLst/>
              <a:ahLst/>
              <a:cxnLst/>
              <a:rect r="r" b="b" t="t" l="l"/>
              <a:pathLst>
                <a:path h="1551785" w="3158871">
                  <a:moveTo>
                    <a:pt x="32920" y="0"/>
                  </a:moveTo>
                  <a:lnTo>
                    <a:pt x="3125951" y="0"/>
                  </a:lnTo>
                  <a:cubicBezTo>
                    <a:pt x="3134682" y="0"/>
                    <a:pt x="3143056" y="3468"/>
                    <a:pt x="3149229" y="9642"/>
                  </a:cubicBezTo>
                  <a:cubicBezTo>
                    <a:pt x="3155403" y="15816"/>
                    <a:pt x="3158871" y="24189"/>
                    <a:pt x="3158871" y="32920"/>
                  </a:cubicBezTo>
                  <a:lnTo>
                    <a:pt x="3158871" y="1518865"/>
                  </a:lnTo>
                  <a:cubicBezTo>
                    <a:pt x="3158871" y="1537046"/>
                    <a:pt x="3144133" y="1551785"/>
                    <a:pt x="3125951" y="1551785"/>
                  </a:cubicBezTo>
                  <a:lnTo>
                    <a:pt x="32920" y="1551785"/>
                  </a:lnTo>
                  <a:cubicBezTo>
                    <a:pt x="14739" y="1551785"/>
                    <a:pt x="0" y="1537046"/>
                    <a:pt x="0" y="1518865"/>
                  </a:cubicBezTo>
                  <a:lnTo>
                    <a:pt x="0" y="32920"/>
                  </a:lnTo>
                  <a:cubicBezTo>
                    <a:pt x="0" y="14739"/>
                    <a:pt x="14739" y="0"/>
                    <a:pt x="32920" y="0"/>
                  </a:cubicBezTo>
                  <a:close/>
                </a:path>
              </a:pathLst>
            </a:custGeom>
            <a:solidFill>
              <a:srgbClr val="2A1E50"/>
            </a:solidFill>
          </p:spPr>
        </p:sp>
        <p:sp>
          <p:nvSpPr>
            <p:cNvPr name="TextBox 8" id="8"/>
            <p:cNvSpPr txBox="true"/>
            <p:nvPr/>
          </p:nvSpPr>
          <p:spPr>
            <a:xfrm>
              <a:off x="0" y="-38100"/>
              <a:ext cx="812800" cy="850900"/>
            </a:xfrm>
            <a:prstGeom prst="rect">
              <a:avLst/>
            </a:prstGeom>
          </p:spPr>
          <p:txBody>
            <a:bodyPr anchor="ctr" rtlCol="false" tIns="50800" lIns="50800" bIns="50800" rIns="50800"/>
            <a:lstStyle/>
            <a:p>
              <a:pPr algn="ctr">
                <a:lnSpc>
                  <a:spcPts val="2659"/>
                </a:lnSpc>
                <a:spcBef>
                  <a:spcPct val="0"/>
                </a:spcBef>
              </a:pPr>
            </a:p>
          </p:txBody>
        </p:sp>
      </p:grpSp>
      <p:sp>
        <p:nvSpPr>
          <p:cNvPr name="Freeform 9" id="9"/>
          <p:cNvSpPr/>
          <p:nvPr/>
        </p:nvSpPr>
        <p:spPr>
          <a:xfrm flipH="false" flipV="false" rot="1069944">
            <a:off x="14151115" y="111062"/>
            <a:ext cx="4103258" cy="1835275"/>
          </a:xfrm>
          <a:custGeom>
            <a:avLst/>
            <a:gdLst/>
            <a:ahLst/>
            <a:cxnLst/>
            <a:rect r="r" b="b" t="t" l="l"/>
            <a:pathLst>
              <a:path h="1835275" w="4103258">
                <a:moveTo>
                  <a:pt x="0" y="0"/>
                </a:moveTo>
                <a:lnTo>
                  <a:pt x="4103258" y="0"/>
                </a:lnTo>
                <a:lnTo>
                  <a:pt x="4103258" y="1835276"/>
                </a:lnTo>
                <a:lnTo>
                  <a:pt x="0" y="183527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10" id="10"/>
          <p:cNvGrpSpPr/>
          <p:nvPr/>
        </p:nvGrpSpPr>
        <p:grpSpPr>
          <a:xfrm rot="0">
            <a:off x="1433730" y="463331"/>
            <a:ext cx="8972324" cy="1303966"/>
            <a:chOff x="0" y="0"/>
            <a:chExt cx="15388117" cy="2236386"/>
          </a:xfrm>
        </p:grpSpPr>
        <p:sp>
          <p:nvSpPr>
            <p:cNvPr name="Freeform 11" id="11"/>
            <p:cNvSpPr/>
            <p:nvPr/>
          </p:nvSpPr>
          <p:spPr>
            <a:xfrm flipH="false" flipV="false" rot="0">
              <a:off x="12700" y="12700"/>
              <a:ext cx="15362718" cy="2210986"/>
            </a:xfrm>
            <a:custGeom>
              <a:avLst/>
              <a:gdLst/>
              <a:ahLst/>
              <a:cxnLst/>
              <a:rect r="r" b="b" t="t" l="l"/>
              <a:pathLst>
                <a:path h="2210986" w="15362718">
                  <a:moveTo>
                    <a:pt x="14405772" y="2210986"/>
                  </a:moveTo>
                  <a:lnTo>
                    <a:pt x="956945" y="2210986"/>
                  </a:lnTo>
                  <a:cubicBezTo>
                    <a:pt x="428371" y="2210986"/>
                    <a:pt x="0" y="1782488"/>
                    <a:pt x="0" y="1105493"/>
                  </a:cubicBezTo>
                  <a:cubicBezTo>
                    <a:pt x="0" y="428371"/>
                    <a:pt x="428371" y="0"/>
                    <a:pt x="956945" y="0"/>
                  </a:cubicBezTo>
                  <a:lnTo>
                    <a:pt x="14405772" y="0"/>
                  </a:lnTo>
                  <a:cubicBezTo>
                    <a:pt x="14934219" y="0"/>
                    <a:pt x="15362718" y="428371"/>
                    <a:pt x="15362718" y="1105493"/>
                  </a:cubicBezTo>
                  <a:cubicBezTo>
                    <a:pt x="15362718" y="1782488"/>
                    <a:pt x="14934220" y="2210986"/>
                    <a:pt x="14405772" y="2210986"/>
                  </a:cubicBezTo>
                  <a:close/>
                </a:path>
              </a:pathLst>
            </a:custGeom>
            <a:solidFill>
              <a:srgbClr val="FFFFFF"/>
            </a:solidFill>
          </p:spPr>
        </p:sp>
        <p:sp>
          <p:nvSpPr>
            <p:cNvPr name="Freeform 12" id="12"/>
            <p:cNvSpPr/>
            <p:nvPr/>
          </p:nvSpPr>
          <p:spPr>
            <a:xfrm flipH="false" flipV="false" rot="0">
              <a:off x="0" y="0"/>
              <a:ext cx="15388118" cy="2236386"/>
            </a:xfrm>
            <a:custGeom>
              <a:avLst/>
              <a:gdLst/>
              <a:ahLst/>
              <a:cxnLst/>
              <a:rect r="r" b="b" t="t" l="l"/>
              <a:pathLst>
                <a:path h="2236386" w="15388118">
                  <a:moveTo>
                    <a:pt x="14418472" y="0"/>
                  </a:moveTo>
                  <a:lnTo>
                    <a:pt x="969645" y="0"/>
                  </a:lnTo>
                  <a:cubicBezTo>
                    <a:pt x="434975" y="0"/>
                    <a:pt x="0" y="434975"/>
                    <a:pt x="0" y="1118193"/>
                  </a:cubicBezTo>
                  <a:cubicBezTo>
                    <a:pt x="0" y="1801411"/>
                    <a:pt x="434975" y="2236386"/>
                    <a:pt x="969645" y="2236386"/>
                  </a:cubicBezTo>
                  <a:lnTo>
                    <a:pt x="14418472" y="2236386"/>
                  </a:lnTo>
                  <a:cubicBezTo>
                    <a:pt x="14953143" y="2236386"/>
                    <a:pt x="15388118" y="1801411"/>
                    <a:pt x="15388118" y="1118193"/>
                  </a:cubicBezTo>
                  <a:cubicBezTo>
                    <a:pt x="15388118" y="434975"/>
                    <a:pt x="14953143" y="0"/>
                    <a:pt x="14418472" y="0"/>
                  </a:cubicBezTo>
                  <a:close/>
                  <a:moveTo>
                    <a:pt x="14418472" y="2210986"/>
                  </a:moveTo>
                  <a:lnTo>
                    <a:pt x="969645" y="2210986"/>
                  </a:lnTo>
                  <a:cubicBezTo>
                    <a:pt x="448945" y="2210986"/>
                    <a:pt x="25400" y="1787441"/>
                    <a:pt x="25400" y="1118193"/>
                  </a:cubicBezTo>
                  <a:cubicBezTo>
                    <a:pt x="25400" y="448945"/>
                    <a:pt x="448945" y="25400"/>
                    <a:pt x="969645" y="25400"/>
                  </a:cubicBezTo>
                  <a:lnTo>
                    <a:pt x="14418472" y="25400"/>
                  </a:lnTo>
                  <a:cubicBezTo>
                    <a:pt x="14939172" y="25400"/>
                    <a:pt x="15362718" y="448945"/>
                    <a:pt x="15362718" y="1118193"/>
                  </a:cubicBezTo>
                  <a:cubicBezTo>
                    <a:pt x="15362718" y="1787441"/>
                    <a:pt x="14939172" y="2210986"/>
                    <a:pt x="14418472" y="2210986"/>
                  </a:cubicBezTo>
                  <a:close/>
                </a:path>
              </a:pathLst>
            </a:custGeom>
            <a:solidFill>
              <a:srgbClr val="2A1E50"/>
            </a:solidFill>
          </p:spPr>
        </p:sp>
      </p:grpSp>
      <p:sp>
        <p:nvSpPr>
          <p:cNvPr name="TextBox 13" id="13"/>
          <p:cNvSpPr txBox="true"/>
          <p:nvPr/>
        </p:nvSpPr>
        <p:spPr>
          <a:xfrm rot="0">
            <a:off x="2391392" y="850011"/>
            <a:ext cx="8014661" cy="625855"/>
          </a:xfrm>
          <a:prstGeom prst="rect">
            <a:avLst/>
          </a:prstGeom>
        </p:spPr>
        <p:txBody>
          <a:bodyPr anchor="t" rtlCol="false" tIns="0" lIns="0" bIns="0" rIns="0">
            <a:spAutoFit/>
          </a:bodyPr>
          <a:lstStyle/>
          <a:p>
            <a:pPr algn="ctr">
              <a:lnSpc>
                <a:spcPts val="4511"/>
              </a:lnSpc>
            </a:pPr>
            <a:r>
              <a:rPr lang="en-US" sz="4699">
                <a:solidFill>
                  <a:srgbClr val="DBB660"/>
                </a:solidFill>
                <a:latin typeface="Moonlight Bold"/>
              </a:rPr>
              <a:t>ATTENTES ET IMAGINAIRES DU SOIN</a:t>
            </a:r>
          </a:p>
        </p:txBody>
      </p:sp>
      <p:grpSp>
        <p:nvGrpSpPr>
          <p:cNvPr name="Group 14" id="14"/>
          <p:cNvGrpSpPr/>
          <p:nvPr/>
        </p:nvGrpSpPr>
        <p:grpSpPr>
          <a:xfrm rot="0">
            <a:off x="1562480" y="560451"/>
            <a:ext cx="1109724" cy="1109724"/>
            <a:chOff x="0" y="0"/>
            <a:chExt cx="812800" cy="812800"/>
          </a:xfrm>
        </p:grpSpPr>
        <p:sp>
          <p:nvSpPr>
            <p:cNvPr name="Freeform 15" id="15"/>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solidFill>
            <a:ln w="38100" cap="sq">
              <a:solidFill>
                <a:srgbClr val="FFFFFF"/>
              </a:solidFill>
              <a:prstDash val="solid"/>
              <a:miter/>
            </a:ln>
          </p:spPr>
        </p:sp>
        <p:sp>
          <p:nvSpPr>
            <p:cNvPr name="TextBox 16" id="16"/>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17" id="17"/>
          <p:cNvSpPr txBox="true"/>
          <p:nvPr/>
        </p:nvSpPr>
        <p:spPr>
          <a:xfrm rot="0">
            <a:off x="1843293" y="907503"/>
            <a:ext cx="548100" cy="413385"/>
          </a:xfrm>
          <a:prstGeom prst="rect">
            <a:avLst/>
          </a:prstGeom>
        </p:spPr>
        <p:txBody>
          <a:bodyPr anchor="t" rtlCol="false" tIns="0" lIns="0" bIns="0" rIns="0">
            <a:spAutoFit/>
          </a:bodyPr>
          <a:lstStyle/>
          <a:p>
            <a:pPr algn="ctr" marL="0" indent="0" lvl="0">
              <a:lnSpc>
                <a:spcPts val="2789"/>
              </a:lnSpc>
            </a:pPr>
            <a:r>
              <a:rPr lang="en-US" sz="3099" spc="-30">
                <a:solidFill>
                  <a:srgbClr val="FFFFFF"/>
                </a:solidFill>
                <a:latin typeface="Poppins"/>
              </a:rPr>
              <a:t>2</a:t>
            </a:r>
          </a:p>
        </p:txBody>
      </p:sp>
      <p:sp>
        <p:nvSpPr>
          <p:cNvPr name="TextBox 18" id="18"/>
          <p:cNvSpPr txBox="true"/>
          <p:nvPr/>
        </p:nvSpPr>
        <p:spPr>
          <a:xfrm rot="0">
            <a:off x="1409885" y="1816927"/>
            <a:ext cx="11231471" cy="4955134"/>
          </a:xfrm>
          <a:prstGeom prst="rect">
            <a:avLst/>
          </a:prstGeom>
        </p:spPr>
        <p:txBody>
          <a:bodyPr anchor="t" rtlCol="false" tIns="0" lIns="0" bIns="0" rIns="0">
            <a:spAutoFit/>
          </a:bodyPr>
          <a:lstStyle/>
          <a:p>
            <a:pPr algn="just">
              <a:lnSpc>
                <a:spcPts val="3580"/>
              </a:lnSpc>
            </a:pPr>
            <a:r>
              <a:rPr lang="en-US" sz="3060">
                <a:solidFill>
                  <a:srgbClr val="FFFFFF"/>
                </a:solidFill>
                <a:latin typeface="Poppins"/>
              </a:rPr>
              <a:t>“pour</a:t>
            </a:r>
            <a:r>
              <a:rPr lang="en-US" sz="3060">
                <a:solidFill>
                  <a:srgbClr val="FFFFFF"/>
                </a:solidFill>
                <a:latin typeface="Poppins Bold"/>
              </a:rPr>
              <a:t> apprendre à gérer mes émotions</a:t>
            </a:r>
            <a:r>
              <a:rPr lang="en-US" sz="3060">
                <a:solidFill>
                  <a:srgbClr val="FFFFFF"/>
                </a:solidFill>
                <a:latin typeface="Poppins"/>
              </a:rPr>
              <a:t>, et en même temps</a:t>
            </a:r>
            <a:r>
              <a:rPr lang="en-US" sz="3060">
                <a:solidFill>
                  <a:srgbClr val="FFFFFF"/>
                </a:solidFill>
                <a:latin typeface="Poppins Bold"/>
              </a:rPr>
              <a:t> voir si j’ai pas une maladie mentale</a:t>
            </a:r>
            <a:r>
              <a:rPr lang="en-US" sz="3060">
                <a:solidFill>
                  <a:srgbClr val="FFFFFF"/>
                </a:solidFill>
                <a:latin typeface="Poppins"/>
              </a:rPr>
              <a:t> en plus d’un petit trouble de l’humeur. C’est vraiment pour essayer de comprendre ça. C’est même pour ça que je cherche un </a:t>
            </a:r>
            <a:r>
              <a:rPr lang="en-US" sz="3060">
                <a:solidFill>
                  <a:srgbClr val="FFFFFF"/>
                </a:solidFill>
                <a:latin typeface="Poppins Bold"/>
              </a:rPr>
              <a:t>suivi régulier</a:t>
            </a:r>
            <a:r>
              <a:rPr lang="en-US" sz="3060">
                <a:solidFill>
                  <a:srgbClr val="FFFFFF"/>
                </a:solidFill>
                <a:latin typeface="Poppins"/>
              </a:rPr>
              <a:t>, c’est pour m’aider, pour ne plus être bloqué par mes émotions, par mes troubles ou par mon passé.  C’est pour ça que j’ai vraiment besoin de parler à </a:t>
            </a:r>
            <a:r>
              <a:rPr lang="en-US" sz="3060">
                <a:solidFill>
                  <a:srgbClr val="FFFFFF"/>
                </a:solidFill>
                <a:latin typeface="Poppins Bold"/>
              </a:rPr>
              <a:t>quelqu’un qui peut me comprendre.</a:t>
            </a:r>
            <a:r>
              <a:rPr lang="en-US" sz="3060">
                <a:solidFill>
                  <a:srgbClr val="FFFFFF"/>
                </a:solidFill>
                <a:latin typeface="Poppins"/>
              </a:rPr>
              <a:t> […] C’est extrêmement pénible de trouver une écoute, ‘fin pas n’importe quelle écoute, une</a:t>
            </a:r>
            <a:r>
              <a:rPr lang="en-US" sz="3060">
                <a:solidFill>
                  <a:srgbClr val="FFFFFF"/>
                </a:solidFill>
                <a:latin typeface="Poppins Bold"/>
              </a:rPr>
              <a:t> écoute de qualité</a:t>
            </a:r>
            <a:r>
              <a:rPr lang="en-US" sz="3060">
                <a:solidFill>
                  <a:srgbClr val="FFFFFF"/>
                </a:solidFill>
                <a:latin typeface="Poppins"/>
              </a:rPr>
              <a:t>, une écoute qui nous convient”.</a:t>
            </a:r>
          </a:p>
        </p:txBody>
      </p:sp>
      <p:grpSp>
        <p:nvGrpSpPr>
          <p:cNvPr name="Group 19" id="19"/>
          <p:cNvGrpSpPr>
            <a:grpSpLocks noChangeAspect="true"/>
          </p:cNvGrpSpPr>
          <p:nvPr/>
        </p:nvGrpSpPr>
        <p:grpSpPr>
          <a:xfrm rot="0">
            <a:off x="13182910" y="1028700"/>
            <a:ext cx="4763466" cy="5232516"/>
            <a:chOff x="0" y="0"/>
            <a:chExt cx="5803900" cy="6375400"/>
          </a:xfrm>
        </p:grpSpPr>
        <p:sp>
          <p:nvSpPr>
            <p:cNvPr name="Freeform 20" id="20"/>
            <p:cNvSpPr/>
            <p:nvPr/>
          </p:nvSpPr>
          <p:spPr>
            <a:xfrm flipH="false" flipV="false" rot="0">
              <a:off x="12700" y="12700"/>
              <a:ext cx="5778500" cy="6350000"/>
            </a:xfrm>
            <a:custGeom>
              <a:avLst/>
              <a:gdLst/>
              <a:ahLst/>
              <a:cxnLst/>
              <a:rect r="r" b="b" t="t" l="l"/>
              <a:pathLst>
                <a:path h="6350000" w="5778500">
                  <a:moveTo>
                    <a:pt x="2889250" y="0"/>
                  </a:moveTo>
                  <a:cubicBezTo>
                    <a:pt x="1258570" y="0"/>
                    <a:pt x="0" y="1144270"/>
                    <a:pt x="0" y="2917190"/>
                  </a:cubicBezTo>
                  <a:cubicBezTo>
                    <a:pt x="0" y="4175760"/>
                    <a:pt x="0" y="6350000"/>
                    <a:pt x="0" y="6350000"/>
                  </a:cubicBezTo>
                  <a:lnTo>
                    <a:pt x="2889250" y="6350000"/>
                  </a:lnTo>
                  <a:lnTo>
                    <a:pt x="5778500" y="6350000"/>
                  </a:lnTo>
                  <a:cubicBezTo>
                    <a:pt x="5778500" y="6350000"/>
                    <a:pt x="5778500" y="4175760"/>
                    <a:pt x="5778500" y="2917190"/>
                  </a:cubicBezTo>
                  <a:cubicBezTo>
                    <a:pt x="5778500" y="1144270"/>
                    <a:pt x="4519930" y="0"/>
                    <a:pt x="2889250" y="0"/>
                  </a:cubicBezTo>
                  <a:close/>
                </a:path>
              </a:pathLst>
            </a:custGeom>
            <a:blipFill>
              <a:blip r:embed="rId6"/>
              <a:stretch>
                <a:fillRect l="-4945" t="0" r="-4945" b="0"/>
              </a:stretch>
            </a:blipFill>
          </p:spPr>
        </p:sp>
        <p:sp>
          <p:nvSpPr>
            <p:cNvPr name="Freeform 21" id="21"/>
            <p:cNvSpPr/>
            <p:nvPr/>
          </p:nvSpPr>
          <p:spPr>
            <a:xfrm flipH="false" flipV="false" rot="0">
              <a:off x="0" y="0"/>
              <a:ext cx="5803900" cy="6375400"/>
            </a:xfrm>
            <a:custGeom>
              <a:avLst/>
              <a:gdLst/>
              <a:ahLst/>
              <a:cxnLst/>
              <a:rect r="r" b="b" t="t" l="l"/>
              <a:pathLst>
                <a:path h="6375400" w="5803900">
                  <a:moveTo>
                    <a:pt x="5803900" y="6375400"/>
                  </a:moveTo>
                  <a:lnTo>
                    <a:pt x="0" y="6375400"/>
                  </a:lnTo>
                  <a:lnTo>
                    <a:pt x="0" y="2929890"/>
                  </a:lnTo>
                  <a:cubicBezTo>
                    <a:pt x="0" y="2495550"/>
                    <a:pt x="74930" y="2089150"/>
                    <a:pt x="223520" y="1720850"/>
                  </a:cubicBezTo>
                  <a:cubicBezTo>
                    <a:pt x="365760" y="1367790"/>
                    <a:pt x="571500" y="1056640"/>
                    <a:pt x="836930" y="797560"/>
                  </a:cubicBezTo>
                  <a:cubicBezTo>
                    <a:pt x="1361440" y="283210"/>
                    <a:pt x="2095500" y="0"/>
                    <a:pt x="2901950" y="0"/>
                  </a:cubicBezTo>
                  <a:cubicBezTo>
                    <a:pt x="3708400" y="0"/>
                    <a:pt x="4441190" y="283210"/>
                    <a:pt x="4966970" y="797560"/>
                  </a:cubicBezTo>
                  <a:cubicBezTo>
                    <a:pt x="5232400" y="1056640"/>
                    <a:pt x="5438140" y="1367790"/>
                    <a:pt x="5580380" y="1722120"/>
                  </a:cubicBezTo>
                  <a:cubicBezTo>
                    <a:pt x="5728970" y="2090420"/>
                    <a:pt x="5803900" y="2496820"/>
                    <a:pt x="5803900" y="2931160"/>
                  </a:cubicBezTo>
                  <a:lnTo>
                    <a:pt x="5803900" y="6375400"/>
                  </a:lnTo>
                  <a:close/>
                  <a:moveTo>
                    <a:pt x="25400" y="6350000"/>
                  </a:moveTo>
                  <a:lnTo>
                    <a:pt x="5778500" y="6350000"/>
                  </a:lnTo>
                  <a:lnTo>
                    <a:pt x="5778500" y="2929890"/>
                  </a:lnTo>
                  <a:cubicBezTo>
                    <a:pt x="5778500" y="2499360"/>
                    <a:pt x="5703570" y="2095500"/>
                    <a:pt x="5557520" y="1731010"/>
                  </a:cubicBezTo>
                  <a:cubicBezTo>
                    <a:pt x="5416550" y="1380490"/>
                    <a:pt x="5212080" y="1073150"/>
                    <a:pt x="4949190" y="815340"/>
                  </a:cubicBezTo>
                  <a:cubicBezTo>
                    <a:pt x="4428490" y="306070"/>
                    <a:pt x="3700780" y="25400"/>
                    <a:pt x="2901950" y="25400"/>
                  </a:cubicBezTo>
                  <a:cubicBezTo>
                    <a:pt x="2103120" y="25400"/>
                    <a:pt x="1375410" y="306070"/>
                    <a:pt x="854710" y="815340"/>
                  </a:cubicBezTo>
                  <a:cubicBezTo>
                    <a:pt x="591820" y="1071880"/>
                    <a:pt x="387350" y="1380490"/>
                    <a:pt x="246380" y="1731010"/>
                  </a:cubicBezTo>
                  <a:cubicBezTo>
                    <a:pt x="100330" y="2095500"/>
                    <a:pt x="25400" y="2499360"/>
                    <a:pt x="25400" y="2929890"/>
                  </a:cubicBezTo>
                  <a:lnTo>
                    <a:pt x="25400" y="6350000"/>
                  </a:lnTo>
                  <a:close/>
                </a:path>
              </a:pathLst>
            </a:custGeom>
            <a:solidFill>
              <a:srgbClr val="2A1E50"/>
            </a:solidFill>
          </p:spPr>
        </p:sp>
      </p:grpSp>
      <p:grpSp>
        <p:nvGrpSpPr>
          <p:cNvPr name="Group 22" id="22"/>
          <p:cNvGrpSpPr/>
          <p:nvPr/>
        </p:nvGrpSpPr>
        <p:grpSpPr>
          <a:xfrm rot="0">
            <a:off x="14158422" y="5543762"/>
            <a:ext cx="2812442" cy="1439379"/>
            <a:chOff x="0" y="0"/>
            <a:chExt cx="3749923" cy="1919172"/>
          </a:xfrm>
        </p:grpSpPr>
        <p:grpSp>
          <p:nvGrpSpPr>
            <p:cNvPr name="Group 23" id="23"/>
            <p:cNvGrpSpPr/>
            <p:nvPr/>
          </p:nvGrpSpPr>
          <p:grpSpPr>
            <a:xfrm rot="0">
              <a:off x="0" y="0"/>
              <a:ext cx="3749923" cy="1919172"/>
              <a:chOff x="0" y="0"/>
              <a:chExt cx="4149634" cy="2123740"/>
            </a:xfrm>
          </p:grpSpPr>
          <p:sp>
            <p:nvSpPr>
              <p:cNvPr name="Freeform 24" id="24"/>
              <p:cNvSpPr/>
              <p:nvPr/>
            </p:nvSpPr>
            <p:spPr>
              <a:xfrm flipH="false" flipV="false" rot="0">
                <a:off x="12700" y="12700"/>
                <a:ext cx="4124234" cy="2098340"/>
              </a:xfrm>
              <a:custGeom>
                <a:avLst/>
                <a:gdLst/>
                <a:ahLst/>
                <a:cxnLst/>
                <a:rect r="r" b="b" t="t" l="l"/>
                <a:pathLst>
                  <a:path h="2098340" w="4124234">
                    <a:moveTo>
                      <a:pt x="3167289" y="2098340"/>
                    </a:moveTo>
                    <a:lnTo>
                      <a:pt x="956945" y="2098340"/>
                    </a:lnTo>
                    <a:cubicBezTo>
                      <a:pt x="428371" y="2098340"/>
                      <a:pt x="0" y="1669842"/>
                      <a:pt x="0" y="1049170"/>
                    </a:cubicBezTo>
                    <a:cubicBezTo>
                      <a:pt x="0" y="428371"/>
                      <a:pt x="428371" y="0"/>
                      <a:pt x="956945" y="0"/>
                    </a:cubicBezTo>
                    <a:lnTo>
                      <a:pt x="3167289" y="0"/>
                    </a:lnTo>
                    <a:cubicBezTo>
                      <a:pt x="3695736" y="0"/>
                      <a:pt x="4124234" y="428371"/>
                      <a:pt x="4124234" y="1049170"/>
                    </a:cubicBezTo>
                    <a:cubicBezTo>
                      <a:pt x="4124234" y="1669842"/>
                      <a:pt x="3695736" y="2098340"/>
                      <a:pt x="3167289" y="2098340"/>
                    </a:cubicBezTo>
                    <a:close/>
                  </a:path>
                </a:pathLst>
              </a:custGeom>
              <a:solidFill>
                <a:srgbClr val="2A1E50"/>
              </a:solidFill>
            </p:spPr>
          </p:sp>
          <p:sp>
            <p:nvSpPr>
              <p:cNvPr name="Freeform 25" id="25"/>
              <p:cNvSpPr/>
              <p:nvPr/>
            </p:nvSpPr>
            <p:spPr>
              <a:xfrm flipH="false" flipV="false" rot="0">
                <a:off x="0" y="0"/>
                <a:ext cx="4149634" cy="2123740"/>
              </a:xfrm>
              <a:custGeom>
                <a:avLst/>
                <a:gdLst/>
                <a:ahLst/>
                <a:cxnLst/>
                <a:rect r="r" b="b" t="t" l="l"/>
                <a:pathLst>
                  <a:path h="2123740" w="4149634">
                    <a:moveTo>
                      <a:pt x="3179989" y="0"/>
                    </a:moveTo>
                    <a:lnTo>
                      <a:pt x="969645" y="0"/>
                    </a:lnTo>
                    <a:cubicBezTo>
                      <a:pt x="434975" y="0"/>
                      <a:pt x="0" y="434975"/>
                      <a:pt x="0" y="1061870"/>
                    </a:cubicBezTo>
                    <a:cubicBezTo>
                      <a:pt x="0" y="1688765"/>
                      <a:pt x="434975" y="2123740"/>
                      <a:pt x="969645" y="2123740"/>
                    </a:cubicBezTo>
                    <a:lnTo>
                      <a:pt x="3179989" y="2123740"/>
                    </a:lnTo>
                    <a:cubicBezTo>
                      <a:pt x="3714659" y="2123740"/>
                      <a:pt x="4149634" y="1688765"/>
                      <a:pt x="4149634" y="1061870"/>
                    </a:cubicBezTo>
                    <a:cubicBezTo>
                      <a:pt x="4149634" y="434975"/>
                      <a:pt x="3714659" y="0"/>
                      <a:pt x="3179989" y="0"/>
                    </a:cubicBezTo>
                    <a:close/>
                    <a:moveTo>
                      <a:pt x="3179989" y="2098340"/>
                    </a:moveTo>
                    <a:lnTo>
                      <a:pt x="969645" y="2098340"/>
                    </a:lnTo>
                    <a:cubicBezTo>
                      <a:pt x="448945" y="2098340"/>
                      <a:pt x="25400" y="1674795"/>
                      <a:pt x="25400" y="1061870"/>
                    </a:cubicBezTo>
                    <a:cubicBezTo>
                      <a:pt x="25400" y="448945"/>
                      <a:pt x="448945" y="25400"/>
                      <a:pt x="969645" y="25400"/>
                    </a:cubicBezTo>
                    <a:lnTo>
                      <a:pt x="3179989" y="25400"/>
                    </a:lnTo>
                    <a:cubicBezTo>
                      <a:pt x="3700689" y="25400"/>
                      <a:pt x="4124234" y="448945"/>
                      <a:pt x="4124234" y="1061870"/>
                    </a:cubicBezTo>
                    <a:cubicBezTo>
                      <a:pt x="4124234" y="1674795"/>
                      <a:pt x="3700689" y="2098340"/>
                      <a:pt x="3179989" y="2098340"/>
                    </a:cubicBezTo>
                    <a:close/>
                  </a:path>
                </a:pathLst>
              </a:custGeom>
              <a:solidFill>
                <a:srgbClr val="2A1E50"/>
              </a:solidFill>
            </p:spPr>
          </p:sp>
        </p:grpSp>
        <p:sp>
          <p:nvSpPr>
            <p:cNvPr name="TextBox 26" id="26"/>
            <p:cNvSpPr txBox="true"/>
            <p:nvPr/>
          </p:nvSpPr>
          <p:spPr>
            <a:xfrm rot="0">
              <a:off x="556526" y="586126"/>
              <a:ext cx="2636872" cy="785019"/>
            </a:xfrm>
            <a:prstGeom prst="rect">
              <a:avLst/>
            </a:prstGeom>
          </p:spPr>
          <p:txBody>
            <a:bodyPr anchor="t" rtlCol="false" tIns="0" lIns="0" bIns="0" rIns="0">
              <a:spAutoFit/>
            </a:bodyPr>
            <a:lstStyle/>
            <a:p>
              <a:pPr algn="ctr">
                <a:lnSpc>
                  <a:spcPts val="4054"/>
                </a:lnSpc>
              </a:pPr>
              <a:r>
                <a:rPr lang="en-US" sz="4054" spc="-40">
                  <a:solidFill>
                    <a:srgbClr val="FFFFFF"/>
                  </a:solidFill>
                  <a:latin typeface="Poppins Bold"/>
                </a:rPr>
                <a:t>Fabio</a:t>
              </a:r>
            </a:p>
          </p:txBody>
        </p:sp>
      </p:grpSp>
      <p:grpSp>
        <p:nvGrpSpPr>
          <p:cNvPr name="Group 27" id="27"/>
          <p:cNvGrpSpPr/>
          <p:nvPr/>
        </p:nvGrpSpPr>
        <p:grpSpPr>
          <a:xfrm rot="0">
            <a:off x="1562480" y="7672717"/>
            <a:ext cx="1109724" cy="1109724"/>
            <a:chOff x="0" y="0"/>
            <a:chExt cx="812800" cy="812800"/>
          </a:xfrm>
        </p:grpSpPr>
        <p:sp>
          <p:nvSpPr>
            <p:cNvPr name="Freeform 28" id="2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29" id="29"/>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30" id="30"/>
          <p:cNvSpPr txBox="true"/>
          <p:nvPr/>
        </p:nvSpPr>
        <p:spPr>
          <a:xfrm rot="0">
            <a:off x="1843293" y="8019769"/>
            <a:ext cx="548100" cy="413385"/>
          </a:xfrm>
          <a:prstGeom prst="rect">
            <a:avLst/>
          </a:prstGeom>
        </p:spPr>
        <p:txBody>
          <a:bodyPr anchor="t" rtlCol="false" tIns="0" lIns="0" bIns="0" rIns="0">
            <a:spAutoFit/>
          </a:bodyPr>
          <a:lstStyle/>
          <a:p>
            <a:pPr algn="ctr" marL="0" indent="0" lvl="0">
              <a:lnSpc>
                <a:spcPts val="2789"/>
              </a:lnSpc>
            </a:pPr>
            <a:r>
              <a:rPr lang="en-US" sz="3099" spc="-30">
                <a:solidFill>
                  <a:srgbClr val="FFFFFF"/>
                </a:solidFill>
                <a:latin typeface="Poppins"/>
              </a:rPr>
              <a:t>1</a:t>
            </a:r>
          </a:p>
        </p:txBody>
      </p:sp>
      <p:sp>
        <p:nvSpPr>
          <p:cNvPr name="TextBox 31" id="31"/>
          <p:cNvSpPr txBox="true"/>
          <p:nvPr/>
        </p:nvSpPr>
        <p:spPr>
          <a:xfrm rot="0">
            <a:off x="2806929" y="7383216"/>
            <a:ext cx="4218691" cy="1660152"/>
          </a:xfrm>
          <a:prstGeom prst="rect">
            <a:avLst/>
          </a:prstGeom>
        </p:spPr>
        <p:txBody>
          <a:bodyPr anchor="t" rtlCol="false" tIns="0" lIns="0" bIns="0" rIns="0">
            <a:spAutoFit/>
          </a:bodyPr>
          <a:lstStyle/>
          <a:p>
            <a:pPr>
              <a:lnSpc>
                <a:spcPts val="3229"/>
              </a:lnSpc>
            </a:pPr>
            <a:r>
              <a:rPr lang="en-US" sz="2646" spc="-10">
                <a:solidFill>
                  <a:srgbClr val="FFFFFF"/>
                </a:solidFill>
                <a:latin typeface="Poppins"/>
              </a:rPr>
              <a:t>Bouche-à-oreille</a:t>
            </a:r>
          </a:p>
          <a:p>
            <a:pPr>
              <a:lnSpc>
                <a:spcPts val="3229"/>
              </a:lnSpc>
            </a:pPr>
            <a:r>
              <a:rPr lang="en-US" sz="2646" spc="-10">
                <a:solidFill>
                  <a:srgbClr val="FFFFFF"/>
                </a:solidFill>
                <a:latin typeface="Poppins"/>
              </a:rPr>
              <a:t>Spécificité du service</a:t>
            </a:r>
          </a:p>
          <a:p>
            <a:pPr>
              <a:lnSpc>
                <a:spcPts val="3229"/>
              </a:lnSpc>
            </a:pPr>
            <a:r>
              <a:rPr lang="en-US" sz="2646" spc="-10">
                <a:solidFill>
                  <a:srgbClr val="FFFFFF"/>
                </a:solidFill>
                <a:latin typeface="Poppins"/>
              </a:rPr>
              <a:t>Sentiment d’urgence modéré</a:t>
            </a:r>
          </a:p>
        </p:txBody>
      </p:sp>
      <p:grpSp>
        <p:nvGrpSpPr>
          <p:cNvPr name="Group 32" id="32"/>
          <p:cNvGrpSpPr/>
          <p:nvPr/>
        </p:nvGrpSpPr>
        <p:grpSpPr>
          <a:xfrm rot="0">
            <a:off x="7025620" y="7726011"/>
            <a:ext cx="1109724" cy="1109724"/>
            <a:chOff x="0" y="0"/>
            <a:chExt cx="812800" cy="812800"/>
          </a:xfrm>
        </p:grpSpPr>
        <p:sp>
          <p:nvSpPr>
            <p:cNvPr name="Freeform 33" id="3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34" id="34"/>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35" id="35"/>
          <p:cNvSpPr txBox="true"/>
          <p:nvPr/>
        </p:nvSpPr>
        <p:spPr>
          <a:xfrm rot="0">
            <a:off x="7306432" y="8073062"/>
            <a:ext cx="548100" cy="413385"/>
          </a:xfrm>
          <a:prstGeom prst="rect">
            <a:avLst/>
          </a:prstGeom>
        </p:spPr>
        <p:txBody>
          <a:bodyPr anchor="t" rtlCol="false" tIns="0" lIns="0" bIns="0" rIns="0">
            <a:spAutoFit/>
          </a:bodyPr>
          <a:lstStyle/>
          <a:p>
            <a:pPr algn="ctr" marL="0" indent="0" lvl="0">
              <a:lnSpc>
                <a:spcPts val="2789"/>
              </a:lnSpc>
            </a:pPr>
            <a:r>
              <a:rPr lang="en-US" sz="3099" spc="-30">
                <a:solidFill>
                  <a:srgbClr val="FFFFFF"/>
                </a:solidFill>
                <a:latin typeface="Poppins"/>
              </a:rPr>
              <a:t>2</a:t>
            </a:r>
          </a:p>
        </p:txBody>
      </p:sp>
      <p:sp>
        <p:nvSpPr>
          <p:cNvPr name="TextBox 36" id="36"/>
          <p:cNvSpPr txBox="true"/>
          <p:nvPr/>
        </p:nvSpPr>
        <p:spPr>
          <a:xfrm rot="0">
            <a:off x="8268694" y="7410610"/>
            <a:ext cx="3786601" cy="1660152"/>
          </a:xfrm>
          <a:prstGeom prst="rect">
            <a:avLst/>
          </a:prstGeom>
        </p:spPr>
        <p:txBody>
          <a:bodyPr anchor="t" rtlCol="false" tIns="0" lIns="0" bIns="0" rIns="0">
            <a:spAutoFit/>
          </a:bodyPr>
          <a:lstStyle/>
          <a:p>
            <a:pPr>
              <a:lnSpc>
                <a:spcPts val="3229"/>
              </a:lnSpc>
            </a:pPr>
            <a:r>
              <a:rPr lang="en-US" sz="2646" spc="-10">
                <a:solidFill>
                  <a:srgbClr val="FFFFFF"/>
                </a:solidFill>
                <a:latin typeface="Poppins"/>
              </a:rPr>
              <a:t>Temps long</a:t>
            </a:r>
          </a:p>
          <a:p>
            <a:pPr>
              <a:lnSpc>
                <a:spcPts val="3229"/>
              </a:lnSpc>
            </a:pPr>
            <a:r>
              <a:rPr lang="en-US" sz="2646" spc="-10">
                <a:solidFill>
                  <a:srgbClr val="FFFFFF"/>
                </a:solidFill>
                <a:latin typeface="Poppins"/>
              </a:rPr>
              <a:t>Compréhension de le.a thérapeute </a:t>
            </a:r>
          </a:p>
          <a:p>
            <a:pPr>
              <a:lnSpc>
                <a:spcPts val="3229"/>
              </a:lnSpc>
            </a:pPr>
            <a:r>
              <a:rPr lang="en-US" sz="2646" spc="-10">
                <a:solidFill>
                  <a:srgbClr val="FFFFFF"/>
                </a:solidFill>
                <a:latin typeface="Poppins"/>
              </a:rPr>
              <a:t>Consult. ponctuelles</a:t>
            </a:r>
          </a:p>
        </p:txBody>
      </p:sp>
    </p:spTree>
  </p:cSld>
  <p:clrMapOvr>
    <a:masterClrMapping/>
  </p:clrMapOvr>
</p:sld>
</file>

<file path=ppt/slides/slide35.xml><?xml version="1.0" encoding="utf-8"?>
<p:sld xmlns:p="http://schemas.openxmlformats.org/presentationml/2006/main" xmlns:a="http://schemas.openxmlformats.org/drawingml/2006/main" xmlns:r="http://schemas.openxmlformats.org/officeDocument/2006/relationships">
  <p:cSld>
    <p:bg>
      <p:bgPr>
        <a:solidFill>
          <a:srgbClr val="B1D4E0"/>
        </a:solidFill>
      </p:bgPr>
    </p:bg>
    <p:spTree>
      <p:nvGrpSpPr>
        <p:cNvPr id="1" name=""/>
        <p:cNvGrpSpPr/>
        <p:nvPr/>
      </p:nvGrpSpPr>
      <p:grpSpPr>
        <a:xfrm>
          <a:off x="0" y="0"/>
          <a:ext cx="0" cy="0"/>
          <a:chOff x="0" y="0"/>
          <a:chExt cx="0" cy="0"/>
        </a:xfrm>
      </p:grpSpPr>
      <p:sp>
        <p:nvSpPr>
          <p:cNvPr name="Freeform 2" id="2"/>
          <p:cNvSpPr/>
          <p:nvPr/>
        </p:nvSpPr>
        <p:spPr>
          <a:xfrm flipH="true" flipV="false" rot="0">
            <a:off x="-1586925" y="6804899"/>
            <a:ext cx="4214413" cy="4114800"/>
          </a:xfrm>
          <a:custGeom>
            <a:avLst/>
            <a:gdLst/>
            <a:ahLst/>
            <a:cxnLst/>
            <a:rect r="r" b="b" t="t" l="l"/>
            <a:pathLst>
              <a:path h="4114800" w="4214413">
                <a:moveTo>
                  <a:pt x="4214413" y="0"/>
                </a:moveTo>
                <a:lnTo>
                  <a:pt x="0" y="0"/>
                </a:lnTo>
                <a:lnTo>
                  <a:pt x="0" y="4114800"/>
                </a:lnTo>
                <a:lnTo>
                  <a:pt x="4214413" y="4114800"/>
                </a:lnTo>
                <a:lnTo>
                  <a:pt x="4214413"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0">
            <a:off x="1028700" y="7196859"/>
            <a:ext cx="16626257" cy="2061441"/>
            <a:chOff x="0" y="0"/>
            <a:chExt cx="4378932" cy="542931"/>
          </a:xfrm>
        </p:grpSpPr>
        <p:sp>
          <p:nvSpPr>
            <p:cNvPr name="Freeform 4" id="4"/>
            <p:cNvSpPr/>
            <p:nvPr/>
          </p:nvSpPr>
          <p:spPr>
            <a:xfrm flipH="false" flipV="false" rot="0">
              <a:off x="0" y="0"/>
              <a:ext cx="4378932" cy="542931"/>
            </a:xfrm>
            <a:custGeom>
              <a:avLst/>
              <a:gdLst/>
              <a:ahLst/>
              <a:cxnLst/>
              <a:rect r="r" b="b" t="t" l="l"/>
              <a:pathLst>
                <a:path h="542931" w="4378932">
                  <a:moveTo>
                    <a:pt x="23748" y="0"/>
                  </a:moveTo>
                  <a:lnTo>
                    <a:pt x="4355184" y="0"/>
                  </a:lnTo>
                  <a:cubicBezTo>
                    <a:pt x="4368300" y="0"/>
                    <a:pt x="4378932" y="10632"/>
                    <a:pt x="4378932" y="23748"/>
                  </a:cubicBezTo>
                  <a:lnTo>
                    <a:pt x="4378932" y="519183"/>
                  </a:lnTo>
                  <a:cubicBezTo>
                    <a:pt x="4378932" y="532299"/>
                    <a:pt x="4368300" y="542931"/>
                    <a:pt x="4355184" y="542931"/>
                  </a:cubicBezTo>
                  <a:lnTo>
                    <a:pt x="23748" y="542931"/>
                  </a:lnTo>
                  <a:cubicBezTo>
                    <a:pt x="10632" y="542931"/>
                    <a:pt x="0" y="532299"/>
                    <a:pt x="0" y="519183"/>
                  </a:cubicBezTo>
                  <a:lnTo>
                    <a:pt x="0" y="23748"/>
                  </a:lnTo>
                  <a:cubicBezTo>
                    <a:pt x="0" y="10632"/>
                    <a:pt x="10632" y="0"/>
                    <a:pt x="23748" y="0"/>
                  </a:cubicBezTo>
                  <a:close/>
                </a:path>
              </a:pathLst>
            </a:custGeom>
            <a:solidFill>
              <a:srgbClr val="2A1E50"/>
            </a:solidFill>
          </p:spPr>
        </p:sp>
        <p:sp>
          <p:nvSpPr>
            <p:cNvPr name="TextBox 5" id="5"/>
            <p:cNvSpPr txBox="true"/>
            <p:nvPr/>
          </p:nvSpPr>
          <p:spPr>
            <a:xfrm>
              <a:off x="0" y="-38100"/>
              <a:ext cx="812800" cy="850900"/>
            </a:xfrm>
            <a:prstGeom prst="rect">
              <a:avLst/>
            </a:prstGeom>
          </p:spPr>
          <p:txBody>
            <a:bodyPr anchor="ctr" rtlCol="false" tIns="50800" lIns="50800" bIns="50800" rIns="50800"/>
            <a:lstStyle/>
            <a:p>
              <a:pPr algn="ctr">
                <a:lnSpc>
                  <a:spcPts val="2659"/>
                </a:lnSpc>
                <a:spcBef>
                  <a:spcPct val="0"/>
                </a:spcBef>
              </a:pPr>
            </a:p>
          </p:txBody>
        </p:sp>
      </p:grpSp>
      <p:grpSp>
        <p:nvGrpSpPr>
          <p:cNvPr name="Group 6" id="6"/>
          <p:cNvGrpSpPr/>
          <p:nvPr/>
        </p:nvGrpSpPr>
        <p:grpSpPr>
          <a:xfrm rot="0">
            <a:off x="1028700" y="1028700"/>
            <a:ext cx="11993840" cy="5891934"/>
            <a:chOff x="0" y="0"/>
            <a:chExt cx="3158871" cy="1551785"/>
          </a:xfrm>
        </p:grpSpPr>
        <p:sp>
          <p:nvSpPr>
            <p:cNvPr name="Freeform 7" id="7"/>
            <p:cNvSpPr/>
            <p:nvPr/>
          </p:nvSpPr>
          <p:spPr>
            <a:xfrm flipH="false" flipV="false" rot="0">
              <a:off x="0" y="0"/>
              <a:ext cx="3158871" cy="1551785"/>
            </a:xfrm>
            <a:custGeom>
              <a:avLst/>
              <a:gdLst/>
              <a:ahLst/>
              <a:cxnLst/>
              <a:rect r="r" b="b" t="t" l="l"/>
              <a:pathLst>
                <a:path h="1551785" w="3158871">
                  <a:moveTo>
                    <a:pt x="32920" y="0"/>
                  </a:moveTo>
                  <a:lnTo>
                    <a:pt x="3125951" y="0"/>
                  </a:lnTo>
                  <a:cubicBezTo>
                    <a:pt x="3134682" y="0"/>
                    <a:pt x="3143056" y="3468"/>
                    <a:pt x="3149229" y="9642"/>
                  </a:cubicBezTo>
                  <a:cubicBezTo>
                    <a:pt x="3155403" y="15816"/>
                    <a:pt x="3158871" y="24189"/>
                    <a:pt x="3158871" y="32920"/>
                  </a:cubicBezTo>
                  <a:lnTo>
                    <a:pt x="3158871" y="1518865"/>
                  </a:lnTo>
                  <a:cubicBezTo>
                    <a:pt x="3158871" y="1537046"/>
                    <a:pt x="3144133" y="1551785"/>
                    <a:pt x="3125951" y="1551785"/>
                  </a:cubicBezTo>
                  <a:lnTo>
                    <a:pt x="32920" y="1551785"/>
                  </a:lnTo>
                  <a:cubicBezTo>
                    <a:pt x="14739" y="1551785"/>
                    <a:pt x="0" y="1537046"/>
                    <a:pt x="0" y="1518865"/>
                  </a:cubicBezTo>
                  <a:lnTo>
                    <a:pt x="0" y="32920"/>
                  </a:lnTo>
                  <a:cubicBezTo>
                    <a:pt x="0" y="14739"/>
                    <a:pt x="14739" y="0"/>
                    <a:pt x="32920" y="0"/>
                  </a:cubicBezTo>
                  <a:close/>
                </a:path>
              </a:pathLst>
            </a:custGeom>
            <a:solidFill>
              <a:srgbClr val="2A1E50"/>
            </a:solidFill>
          </p:spPr>
        </p:sp>
        <p:sp>
          <p:nvSpPr>
            <p:cNvPr name="TextBox 8" id="8"/>
            <p:cNvSpPr txBox="true"/>
            <p:nvPr/>
          </p:nvSpPr>
          <p:spPr>
            <a:xfrm>
              <a:off x="0" y="-38100"/>
              <a:ext cx="812800" cy="850900"/>
            </a:xfrm>
            <a:prstGeom prst="rect">
              <a:avLst/>
            </a:prstGeom>
          </p:spPr>
          <p:txBody>
            <a:bodyPr anchor="ctr" rtlCol="false" tIns="50800" lIns="50800" bIns="50800" rIns="50800"/>
            <a:lstStyle/>
            <a:p>
              <a:pPr algn="ctr">
                <a:lnSpc>
                  <a:spcPts val="2659"/>
                </a:lnSpc>
                <a:spcBef>
                  <a:spcPct val="0"/>
                </a:spcBef>
              </a:pPr>
            </a:p>
          </p:txBody>
        </p:sp>
      </p:grpSp>
      <p:sp>
        <p:nvSpPr>
          <p:cNvPr name="Freeform 9" id="9"/>
          <p:cNvSpPr/>
          <p:nvPr/>
        </p:nvSpPr>
        <p:spPr>
          <a:xfrm flipH="false" flipV="false" rot="1069944">
            <a:off x="14151115" y="111062"/>
            <a:ext cx="4103258" cy="1835275"/>
          </a:xfrm>
          <a:custGeom>
            <a:avLst/>
            <a:gdLst/>
            <a:ahLst/>
            <a:cxnLst/>
            <a:rect r="r" b="b" t="t" l="l"/>
            <a:pathLst>
              <a:path h="1835275" w="4103258">
                <a:moveTo>
                  <a:pt x="0" y="0"/>
                </a:moveTo>
                <a:lnTo>
                  <a:pt x="4103258" y="0"/>
                </a:lnTo>
                <a:lnTo>
                  <a:pt x="4103258" y="1835276"/>
                </a:lnTo>
                <a:lnTo>
                  <a:pt x="0" y="183527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10" id="10"/>
          <p:cNvGrpSpPr/>
          <p:nvPr/>
        </p:nvGrpSpPr>
        <p:grpSpPr>
          <a:xfrm rot="0">
            <a:off x="1433730" y="463331"/>
            <a:ext cx="6420802" cy="1303966"/>
            <a:chOff x="0" y="0"/>
            <a:chExt cx="11012093" cy="2236386"/>
          </a:xfrm>
        </p:grpSpPr>
        <p:sp>
          <p:nvSpPr>
            <p:cNvPr name="Freeform 11" id="11"/>
            <p:cNvSpPr/>
            <p:nvPr/>
          </p:nvSpPr>
          <p:spPr>
            <a:xfrm flipH="false" flipV="false" rot="0">
              <a:off x="12700" y="12700"/>
              <a:ext cx="10986692" cy="2210986"/>
            </a:xfrm>
            <a:custGeom>
              <a:avLst/>
              <a:gdLst/>
              <a:ahLst/>
              <a:cxnLst/>
              <a:rect r="r" b="b" t="t" l="l"/>
              <a:pathLst>
                <a:path h="2210986" w="10986692">
                  <a:moveTo>
                    <a:pt x="10029747" y="2210986"/>
                  </a:moveTo>
                  <a:lnTo>
                    <a:pt x="956945" y="2210986"/>
                  </a:lnTo>
                  <a:cubicBezTo>
                    <a:pt x="428371" y="2210986"/>
                    <a:pt x="0" y="1782488"/>
                    <a:pt x="0" y="1105493"/>
                  </a:cubicBezTo>
                  <a:cubicBezTo>
                    <a:pt x="0" y="428371"/>
                    <a:pt x="428371" y="0"/>
                    <a:pt x="956945" y="0"/>
                  </a:cubicBezTo>
                  <a:lnTo>
                    <a:pt x="10029747" y="0"/>
                  </a:lnTo>
                  <a:cubicBezTo>
                    <a:pt x="10558194" y="0"/>
                    <a:pt x="10986692" y="428371"/>
                    <a:pt x="10986692" y="1105493"/>
                  </a:cubicBezTo>
                  <a:cubicBezTo>
                    <a:pt x="10986692" y="1782488"/>
                    <a:pt x="10558194" y="2210986"/>
                    <a:pt x="10029747" y="2210986"/>
                  </a:cubicBezTo>
                  <a:close/>
                </a:path>
              </a:pathLst>
            </a:custGeom>
            <a:solidFill>
              <a:srgbClr val="FFFFFF"/>
            </a:solidFill>
          </p:spPr>
        </p:sp>
        <p:sp>
          <p:nvSpPr>
            <p:cNvPr name="Freeform 12" id="12"/>
            <p:cNvSpPr/>
            <p:nvPr/>
          </p:nvSpPr>
          <p:spPr>
            <a:xfrm flipH="false" flipV="false" rot="0">
              <a:off x="0" y="0"/>
              <a:ext cx="11012092" cy="2236386"/>
            </a:xfrm>
            <a:custGeom>
              <a:avLst/>
              <a:gdLst/>
              <a:ahLst/>
              <a:cxnLst/>
              <a:rect r="r" b="b" t="t" l="l"/>
              <a:pathLst>
                <a:path h="2236386" w="11012092">
                  <a:moveTo>
                    <a:pt x="10042447" y="0"/>
                  </a:moveTo>
                  <a:lnTo>
                    <a:pt x="969645" y="0"/>
                  </a:lnTo>
                  <a:cubicBezTo>
                    <a:pt x="434975" y="0"/>
                    <a:pt x="0" y="434975"/>
                    <a:pt x="0" y="1118193"/>
                  </a:cubicBezTo>
                  <a:cubicBezTo>
                    <a:pt x="0" y="1801411"/>
                    <a:pt x="434975" y="2236386"/>
                    <a:pt x="969645" y="2236386"/>
                  </a:cubicBezTo>
                  <a:lnTo>
                    <a:pt x="10042447" y="2236386"/>
                  </a:lnTo>
                  <a:cubicBezTo>
                    <a:pt x="10577117" y="2236386"/>
                    <a:pt x="11012092" y="1801411"/>
                    <a:pt x="11012092" y="1118193"/>
                  </a:cubicBezTo>
                  <a:cubicBezTo>
                    <a:pt x="11012092" y="434975"/>
                    <a:pt x="10577117" y="0"/>
                    <a:pt x="10042447" y="0"/>
                  </a:cubicBezTo>
                  <a:close/>
                  <a:moveTo>
                    <a:pt x="10042447" y="2210986"/>
                  </a:moveTo>
                  <a:lnTo>
                    <a:pt x="969645" y="2210986"/>
                  </a:lnTo>
                  <a:cubicBezTo>
                    <a:pt x="448945" y="2210986"/>
                    <a:pt x="25400" y="1787441"/>
                    <a:pt x="25400" y="1118193"/>
                  </a:cubicBezTo>
                  <a:cubicBezTo>
                    <a:pt x="25400" y="448945"/>
                    <a:pt x="448945" y="25400"/>
                    <a:pt x="969645" y="25400"/>
                  </a:cubicBezTo>
                  <a:lnTo>
                    <a:pt x="10042447" y="25400"/>
                  </a:lnTo>
                  <a:cubicBezTo>
                    <a:pt x="10563147" y="25400"/>
                    <a:pt x="10986692" y="448945"/>
                    <a:pt x="10986692" y="1118193"/>
                  </a:cubicBezTo>
                  <a:cubicBezTo>
                    <a:pt x="10986692" y="1787441"/>
                    <a:pt x="10563147" y="2210986"/>
                    <a:pt x="10042447" y="2210986"/>
                  </a:cubicBezTo>
                  <a:close/>
                </a:path>
              </a:pathLst>
            </a:custGeom>
            <a:solidFill>
              <a:srgbClr val="2A1E50"/>
            </a:solidFill>
          </p:spPr>
        </p:sp>
      </p:grpSp>
      <p:sp>
        <p:nvSpPr>
          <p:cNvPr name="TextBox 13" id="13"/>
          <p:cNvSpPr txBox="true"/>
          <p:nvPr/>
        </p:nvSpPr>
        <p:spPr>
          <a:xfrm rot="0">
            <a:off x="2391392" y="850011"/>
            <a:ext cx="5463140" cy="625855"/>
          </a:xfrm>
          <a:prstGeom prst="rect">
            <a:avLst/>
          </a:prstGeom>
        </p:spPr>
        <p:txBody>
          <a:bodyPr anchor="t" rtlCol="false" tIns="0" lIns="0" bIns="0" rIns="0">
            <a:spAutoFit/>
          </a:bodyPr>
          <a:lstStyle/>
          <a:p>
            <a:pPr algn="ctr">
              <a:lnSpc>
                <a:spcPts val="4511"/>
              </a:lnSpc>
            </a:pPr>
            <a:r>
              <a:rPr lang="en-US" sz="4699">
                <a:solidFill>
                  <a:srgbClr val="DBB660"/>
                </a:solidFill>
                <a:latin typeface="Moonlight Bold"/>
              </a:rPr>
              <a:t>RAPPORT À L’ATTENTE</a:t>
            </a:r>
          </a:p>
        </p:txBody>
      </p:sp>
      <p:grpSp>
        <p:nvGrpSpPr>
          <p:cNvPr name="Group 14" id="14"/>
          <p:cNvGrpSpPr/>
          <p:nvPr/>
        </p:nvGrpSpPr>
        <p:grpSpPr>
          <a:xfrm rot="0">
            <a:off x="1562480" y="560451"/>
            <a:ext cx="1109724" cy="1109724"/>
            <a:chOff x="0" y="0"/>
            <a:chExt cx="812800" cy="812800"/>
          </a:xfrm>
        </p:grpSpPr>
        <p:sp>
          <p:nvSpPr>
            <p:cNvPr name="Freeform 15" id="15"/>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solidFill>
            <a:ln w="38100" cap="sq">
              <a:solidFill>
                <a:srgbClr val="FFFFFF"/>
              </a:solidFill>
              <a:prstDash val="solid"/>
              <a:miter/>
            </a:ln>
          </p:spPr>
        </p:sp>
        <p:sp>
          <p:nvSpPr>
            <p:cNvPr name="TextBox 16" id="16"/>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17" id="17"/>
          <p:cNvSpPr txBox="true"/>
          <p:nvPr/>
        </p:nvSpPr>
        <p:spPr>
          <a:xfrm rot="0">
            <a:off x="1843293" y="907503"/>
            <a:ext cx="548100" cy="413385"/>
          </a:xfrm>
          <a:prstGeom prst="rect">
            <a:avLst/>
          </a:prstGeom>
        </p:spPr>
        <p:txBody>
          <a:bodyPr anchor="t" rtlCol="false" tIns="0" lIns="0" bIns="0" rIns="0">
            <a:spAutoFit/>
          </a:bodyPr>
          <a:lstStyle/>
          <a:p>
            <a:pPr algn="ctr" marL="0" indent="0" lvl="0">
              <a:lnSpc>
                <a:spcPts val="2789"/>
              </a:lnSpc>
            </a:pPr>
            <a:r>
              <a:rPr lang="en-US" sz="3099" spc="-30">
                <a:solidFill>
                  <a:srgbClr val="FFFFFF"/>
                </a:solidFill>
                <a:latin typeface="Poppins"/>
              </a:rPr>
              <a:t>3</a:t>
            </a:r>
          </a:p>
        </p:txBody>
      </p:sp>
      <p:grpSp>
        <p:nvGrpSpPr>
          <p:cNvPr name="Group 18" id="18"/>
          <p:cNvGrpSpPr>
            <a:grpSpLocks noChangeAspect="true"/>
          </p:cNvGrpSpPr>
          <p:nvPr/>
        </p:nvGrpSpPr>
        <p:grpSpPr>
          <a:xfrm rot="0">
            <a:off x="13182910" y="1028700"/>
            <a:ext cx="4763466" cy="5232516"/>
            <a:chOff x="0" y="0"/>
            <a:chExt cx="5803900" cy="6375400"/>
          </a:xfrm>
        </p:grpSpPr>
        <p:sp>
          <p:nvSpPr>
            <p:cNvPr name="Freeform 19" id="19"/>
            <p:cNvSpPr/>
            <p:nvPr/>
          </p:nvSpPr>
          <p:spPr>
            <a:xfrm flipH="false" flipV="false" rot="0">
              <a:off x="12700" y="12700"/>
              <a:ext cx="5778500" cy="6350000"/>
            </a:xfrm>
            <a:custGeom>
              <a:avLst/>
              <a:gdLst/>
              <a:ahLst/>
              <a:cxnLst/>
              <a:rect r="r" b="b" t="t" l="l"/>
              <a:pathLst>
                <a:path h="6350000" w="5778500">
                  <a:moveTo>
                    <a:pt x="2889250" y="0"/>
                  </a:moveTo>
                  <a:cubicBezTo>
                    <a:pt x="1258570" y="0"/>
                    <a:pt x="0" y="1144270"/>
                    <a:pt x="0" y="2917190"/>
                  </a:cubicBezTo>
                  <a:cubicBezTo>
                    <a:pt x="0" y="4175760"/>
                    <a:pt x="0" y="6350000"/>
                    <a:pt x="0" y="6350000"/>
                  </a:cubicBezTo>
                  <a:lnTo>
                    <a:pt x="2889250" y="6350000"/>
                  </a:lnTo>
                  <a:lnTo>
                    <a:pt x="5778500" y="6350000"/>
                  </a:lnTo>
                  <a:cubicBezTo>
                    <a:pt x="5778500" y="6350000"/>
                    <a:pt x="5778500" y="4175760"/>
                    <a:pt x="5778500" y="2917190"/>
                  </a:cubicBezTo>
                  <a:cubicBezTo>
                    <a:pt x="5778500" y="1144270"/>
                    <a:pt x="4519930" y="0"/>
                    <a:pt x="2889250" y="0"/>
                  </a:cubicBezTo>
                  <a:close/>
                </a:path>
              </a:pathLst>
            </a:custGeom>
            <a:blipFill>
              <a:blip r:embed="rId6"/>
              <a:stretch>
                <a:fillRect l="-4945" t="0" r="-4945" b="0"/>
              </a:stretch>
            </a:blipFill>
          </p:spPr>
        </p:sp>
        <p:sp>
          <p:nvSpPr>
            <p:cNvPr name="Freeform 20" id="20"/>
            <p:cNvSpPr/>
            <p:nvPr/>
          </p:nvSpPr>
          <p:spPr>
            <a:xfrm flipH="false" flipV="false" rot="0">
              <a:off x="0" y="0"/>
              <a:ext cx="5803900" cy="6375400"/>
            </a:xfrm>
            <a:custGeom>
              <a:avLst/>
              <a:gdLst/>
              <a:ahLst/>
              <a:cxnLst/>
              <a:rect r="r" b="b" t="t" l="l"/>
              <a:pathLst>
                <a:path h="6375400" w="5803900">
                  <a:moveTo>
                    <a:pt x="5803900" y="6375400"/>
                  </a:moveTo>
                  <a:lnTo>
                    <a:pt x="0" y="6375400"/>
                  </a:lnTo>
                  <a:lnTo>
                    <a:pt x="0" y="2929890"/>
                  </a:lnTo>
                  <a:cubicBezTo>
                    <a:pt x="0" y="2495550"/>
                    <a:pt x="74930" y="2089150"/>
                    <a:pt x="223520" y="1720850"/>
                  </a:cubicBezTo>
                  <a:cubicBezTo>
                    <a:pt x="365760" y="1367790"/>
                    <a:pt x="571500" y="1056640"/>
                    <a:pt x="836930" y="797560"/>
                  </a:cubicBezTo>
                  <a:cubicBezTo>
                    <a:pt x="1361440" y="283210"/>
                    <a:pt x="2095500" y="0"/>
                    <a:pt x="2901950" y="0"/>
                  </a:cubicBezTo>
                  <a:cubicBezTo>
                    <a:pt x="3708400" y="0"/>
                    <a:pt x="4441190" y="283210"/>
                    <a:pt x="4966970" y="797560"/>
                  </a:cubicBezTo>
                  <a:cubicBezTo>
                    <a:pt x="5232400" y="1056640"/>
                    <a:pt x="5438140" y="1367790"/>
                    <a:pt x="5580380" y="1722120"/>
                  </a:cubicBezTo>
                  <a:cubicBezTo>
                    <a:pt x="5728970" y="2090420"/>
                    <a:pt x="5803900" y="2496820"/>
                    <a:pt x="5803900" y="2931160"/>
                  </a:cubicBezTo>
                  <a:lnTo>
                    <a:pt x="5803900" y="6375400"/>
                  </a:lnTo>
                  <a:close/>
                  <a:moveTo>
                    <a:pt x="25400" y="6350000"/>
                  </a:moveTo>
                  <a:lnTo>
                    <a:pt x="5778500" y="6350000"/>
                  </a:lnTo>
                  <a:lnTo>
                    <a:pt x="5778500" y="2929890"/>
                  </a:lnTo>
                  <a:cubicBezTo>
                    <a:pt x="5778500" y="2499360"/>
                    <a:pt x="5703570" y="2095500"/>
                    <a:pt x="5557520" y="1731010"/>
                  </a:cubicBezTo>
                  <a:cubicBezTo>
                    <a:pt x="5416550" y="1380490"/>
                    <a:pt x="5212080" y="1073150"/>
                    <a:pt x="4949190" y="815340"/>
                  </a:cubicBezTo>
                  <a:cubicBezTo>
                    <a:pt x="4428490" y="306070"/>
                    <a:pt x="3700780" y="25400"/>
                    <a:pt x="2901950" y="25400"/>
                  </a:cubicBezTo>
                  <a:cubicBezTo>
                    <a:pt x="2103120" y="25400"/>
                    <a:pt x="1375410" y="306070"/>
                    <a:pt x="854710" y="815340"/>
                  </a:cubicBezTo>
                  <a:cubicBezTo>
                    <a:pt x="591820" y="1071880"/>
                    <a:pt x="387350" y="1380490"/>
                    <a:pt x="246380" y="1731010"/>
                  </a:cubicBezTo>
                  <a:cubicBezTo>
                    <a:pt x="100330" y="2095500"/>
                    <a:pt x="25400" y="2499360"/>
                    <a:pt x="25400" y="2929890"/>
                  </a:cubicBezTo>
                  <a:lnTo>
                    <a:pt x="25400" y="6350000"/>
                  </a:lnTo>
                  <a:close/>
                </a:path>
              </a:pathLst>
            </a:custGeom>
            <a:solidFill>
              <a:srgbClr val="2A1E50"/>
            </a:solidFill>
          </p:spPr>
        </p:sp>
      </p:grpSp>
      <p:grpSp>
        <p:nvGrpSpPr>
          <p:cNvPr name="Group 21" id="21"/>
          <p:cNvGrpSpPr/>
          <p:nvPr/>
        </p:nvGrpSpPr>
        <p:grpSpPr>
          <a:xfrm rot="0">
            <a:off x="14158422" y="5543762"/>
            <a:ext cx="2812442" cy="1439379"/>
            <a:chOff x="0" y="0"/>
            <a:chExt cx="3749923" cy="1919172"/>
          </a:xfrm>
        </p:grpSpPr>
        <p:grpSp>
          <p:nvGrpSpPr>
            <p:cNvPr name="Group 22" id="22"/>
            <p:cNvGrpSpPr/>
            <p:nvPr/>
          </p:nvGrpSpPr>
          <p:grpSpPr>
            <a:xfrm rot="0">
              <a:off x="0" y="0"/>
              <a:ext cx="3749923" cy="1919172"/>
              <a:chOff x="0" y="0"/>
              <a:chExt cx="4149634" cy="2123740"/>
            </a:xfrm>
          </p:grpSpPr>
          <p:sp>
            <p:nvSpPr>
              <p:cNvPr name="Freeform 23" id="23"/>
              <p:cNvSpPr/>
              <p:nvPr/>
            </p:nvSpPr>
            <p:spPr>
              <a:xfrm flipH="false" flipV="false" rot="0">
                <a:off x="12700" y="12700"/>
                <a:ext cx="4124234" cy="2098340"/>
              </a:xfrm>
              <a:custGeom>
                <a:avLst/>
                <a:gdLst/>
                <a:ahLst/>
                <a:cxnLst/>
                <a:rect r="r" b="b" t="t" l="l"/>
                <a:pathLst>
                  <a:path h="2098340" w="4124234">
                    <a:moveTo>
                      <a:pt x="3167289" y="2098340"/>
                    </a:moveTo>
                    <a:lnTo>
                      <a:pt x="956945" y="2098340"/>
                    </a:lnTo>
                    <a:cubicBezTo>
                      <a:pt x="428371" y="2098340"/>
                      <a:pt x="0" y="1669842"/>
                      <a:pt x="0" y="1049170"/>
                    </a:cubicBezTo>
                    <a:cubicBezTo>
                      <a:pt x="0" y="428371"/>
                      <a:pt x="428371" y="0"/>
                      <a:pt x="956945" y="0"/>
                    </a:cubicBezTo>
                    <a:lnTo>
                      <a:pt x="3167289" y="0"/>
                    </a:lnTo>
                    <a:cubicBezTo>
                      <a:pt x="3695736" y="0"/>
                      <a:pt x="4124234" y="428371"/>
                      <a:pt x="4124234" y="1049170"/>
                    </a:cubicBezTo>
                    <a:cubicBezTo>
                      <a:pt x="4124234" y="1669842"/>
                      <a:pt x="3695736" y="2098340"/>
                      <a:pt x="3167289" y="2098340"/>
                    </a:cubicBezTo>
                    <a:close/>
                  </a:path>
                </a:pathLst>
              </a:custGeom>
              <a:solidFill>
                <a:srgbClr val="2A1E50"/>
              </a:solidFill>
            </p:spPr>
          </p:sp>
          <p:sp>
            <p:nvSpPr>
              <p:cNvPr name="Freeform 24" id="24"/>
              <p:cNvSpPr/>
              <p:nvPr/>
            </p:nvSpPr>
            <p:spPr>
              <a:xfrm flipH="false" flipV="false" rot="0">
                <a:off x="0" y="0"/>
                <a:ext cx="4149634" cy="2123740"/>
              </a:xfrm>
              <a:custGeom>
                <a:avLst/>
                <a:gdLst/>
                <a:ahLst/>
                <a:cxnLst/>
                <a:rect r="r" b="b" t="t" l="l"/>
                <a:pathLst>
                  <a:path h="2123740" w="4149634">
                    <a:moveTo>
                      <a:pt x="3179989" y="0"/>
                    </a:moveTo>
                    <a:lnTo>
                      <a:pt x="969645" y="0"/>
                    </a:lnTo>
                    <a:cubicBezTo>
                      <a:pt x="434975" y="0"/>
                      <a:pt x="0" y="434975"/>
                      <a:pt x="0" y="1061870"/>
                    </a:cubicBezTo>
                    <a:cubicBezTo>
                      <a:pt x="0" y="1688765"/>
                      <a:pt x="434975" y="2123740"/>
                      <a:pt x="969645" y="2123740"/>
                    </a:cubicBezTo>
                    <a:lnTo>
                      <a:pt x="3179989" y="2123740"/>
                    </a:lnTo>
                    <a:cubicBezTo>
                      <a:pt x="3714659" y="2123740"/>
                      <a:pt x="4149634" y="1688765"/>
                      <a:pt x="4149634" y="1061870"/>
                    </a:cubicBezTo>
                    <a:cubicBezTo>
                      <a:pt x="4149634" y="434975"/>
                      <a:pt x="3714659" y="0"/>
                      <a:pt x="3179989" y="0"/>
                    </a:cubicBezTo>
                    <a:close/>
                    <a:moveTo>
                      <a:pt x="3179989" y="2098340"/>
                    </a:moveTo>
                    <a:lnTo>
                      <a:pt x="969645" y="2098340"/>
                    </a:lnTo>
                    <a:cubicBezTo>
                      <a:pt x="448945" y="2098340"/>
                      <a:pt x="25400" y="1674795"/>
                      <a:pt x="25400" y="1061870"/>
                    </a:cubicBezTo>
                    <a:cubicBezTo>
                      <a:pt x="25400" y="448945"/>
                      <a:pt x="448945" y="25400"/>
                      <a:pt x="969645" y="25400"/>
                    </a:cubicBezTo>
                    <a:lnTo>
                      <a:pt x="3179989" y="25400"/>
                    </a:lnTo>
                    <a:cubicBezTo>
                      <a:pt x="3700689" y="25400"/>
                      <a:pt x="4124234" y="448945"/>
                      <a:pt x="4124234" y="1061870"/>
                    </a:cubicBezTo>
                    <a:cubicBezTo>
                      <a:pt x="4124234" y="1674795"/>
                      <a:pt x="3700689" y="2098340"/>
                      <a:pt x="3179989" y="2098340"/>
                    </a:cubicBezTo>
                    <a:close/>
                  </a:path>
                </a:pathLst>
              </a:custGeom>
              <a:solidFill>
                <a:srgbClr val="2A1E50"/>
              </a:solidFill>
            </p:spPr>
          </p:sp>
        </p:grpSp>
        <p:sp>
          <p:nvSpPr>
            <p:cNvPr name="TextBox 25" id="25"/>
            <p:cNvSpPr txBox="true"/>
            <p:nvPr/>
          </p:nvSpPr>
          <p:spPr>
            <a:xfrm rot="0">
              <a:off x="556526" y="586126"/>
              <a:ext cx="2636872" cy="785019"/>
            </a:xfrm>
            <a:prstGeom prst="rect">
              <a:avLst/>
            </a:prstGeom>
          </p:spPr>
          <p:txBody>
            <a:bodyPr anchor="t" rtlCol="false" tIns="0" lIns="0" bIns="0" rIns="0">
              <a:spAutoFit/>
            </a:bodyPr>
            <a:lstStyle/>
            <a:p>
              <a:pPr algn="ctr">
                <a:lnSpc>
                  <a:spcPts val="4054"/>
                </a:lnSpc>
              </a:pPr>
              <a:r>
                <a:rPr lang="en-US" sz="4054" spc="-40">
                  <a:solidFill>
                    <a:srgbClr val="FFFFFF"/>
                  </a:solidFill>
                  <a:latin typeface="Poppins Bold"/>
                </a:rPr>
                <a:t>Fabio</a:t>
              </a:r>
            </a:p>
          </p:txBody>
        </p:sp>
      </p:grpSp>
      <p:grpSp>
        <p:nvGrpSpPr>
          <p:cNvPr name="Group 26" id="26"/>
          <p:cNvGrpSpPr/>
          <p:nvPr/>
        </p:nvGrpSpPr>
        <p:grpSpPr>
          <a:xfrm rot="0">
            <a:off x="1562480" y="7672717"/>
            <a:ext cx="1109724" cy="1109724"/>
            <a:chOff x="0" y="0"/>
            <a:chExt cx="812800" cy="812800"/>
          </a:xfrm>
        </p:grpSpPr>
        <p:sp>
          <p:nvSpPr>
            <p:cNvPr name="Freeform 27" id="2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28" id="28"/>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29" id="29"/>
          <p:cNvSpPr txBox="true"/>
          <p:nvPr/>
        </p:nvSpPr>
        <p:spPr>
          <a:xfrm rot="0">
            <a:off x="1843293" y="8019769"/>
            <a:ext cx="548100" cy="413385"/>
          </a:xfrm>
          <a:prstGeom prst="rect">
            <a:avLst/>
          </a:prstGeom>
        </p:spPr>
        <p:txBody>
          <a:bodyPr anchor="t" rtlCol="false" tIns="0" lIns="0" bIns="0" rIns="0">
            <a:spAutoFit/>
          </a:bodyPr>
          <a:lstStyle/>
          <a:p>
            <a:pPr algn="ctr" marL="0" indent="0" lvl="0">
              <a:lnSpc>
                <a:spcPts val="2789"/>
              </a:lnSpc>
            </a:pPr>
            <a:r>
              <a:rPr lang="en-US" sz="3099" spc="-30">
                <a:solidFill>
                  <a:srgbClr val="FFFFFF"/>
                </a:solidFill>
                <a:latin typeface="Poppins"/>
              </a:rPr>
              <a:t>1</a:t>
            </a:r>
          </a:p>
        </p:txBody>
      </p:sp>
      <p:sp>
        <p:nvSpPr>
          <p:cNvPr name="TextBox 30" id="30"/>
          <p:cNvSpPr txBox="true"/>
          <p:nvPr/>
        </p:nvSpPr>
        <p:spPr>
          <a:xfrm rot="0">
            <a:off x="2806929" y="7383216"/>
            <a:ext cx="4218691" cy="1660152"/>
          </a:xfrm>
          <a:prstGeom prst="rect">
            <a:avLst/>
          </a:prstGeom>
        </p:spPr>
        <p:txBody>
          <a:bodyPr anchor="t" rtlCol="false" tIns="0" lIns="0" bIns="0" rIns="0">
            <a:spAutoFit/>
          </a:bodyPr>
          <a:lstStyle/>
          <a:p>
            <a:pPr>
              <a:lnSpc>
                <a:spcPts val="3229"/>
              </a:lnSpc>
            </a:pPr>
            <a:r>
              <a:rPr lang="en-US" sz="2646" spc="-10">
                <a:solidFill>
                  <a:srgbClr val="FFFFFF"/>
                </a:solidFill>
                <a:latin typeface="Poppins"/>
              </a:rPr>
              <a:t>Bouche-à-oreille</a:t>
            </a:r>
          </a:p>
          <a:p>
            <a:pPr>
              <a:lnSpc>
                <a:spcPts val="3229"/>
              </a:lnSpc>
            </a:pPr>
            <a:r>
              <a:rPr lang="en-US" sz="2646" spc="-10">
                <a:solidFill>
                  <a:srgbClr val="FFFFFF"/>
                </a:solidFill>
                <a:latin typeface="Poppins"/>
              </a:rPr>
              <a:t>Spécificité du service</a:t>
            </a:r>
          </a:p>
          <a:p>
            <a:pPr>
              <a:lnSpc>
                <a:spcPts val="3229"/>
              </a:lnSpc>
            </a:pPr>
            <a:r>
              <a:rPr lang="en-US" sz="2646" spc="-10">
                <a:solidFill>
                  <a:srgbClr val="FFFFFF"/>
                </a:solidFill>
                <a:latin typeface="Poppins"/>
              </a:rPr>
              <a:t>Sentiment d’urgence modéré</a:t>
            </a:r>
          </a:p>
        </p:txBody>
      </p:sp>
      <p:grpSp>
        <p:nvGrpSpPr>
          <p:cNvPr name="Group 31" id="31"/>
          <p:cNvGrpSpPr/>
          <p:nvPr/>
        </p:nvGrpSpPr>
        <p:grpSpPr>
          <a:xfrm rot="0">
            <a:off x="7025620" y="7726011"/>
            <a:ext cx="1109724" cy="1109724"/>
            <a:chOff x="0" y="0"/>
            <a:chExt cx="812800" cy="812800"/>
          </a:xfrm>
        </p:grpSpPr>
        <p:sp>
          <p:nvSpPr>
            <p:cNvPr name="Freeform 32" id="32"/>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33" id="33"/>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34" id="34"/>
          <p:cNvSpPr txBox="true"/>
          <p:nvPr/>
        </p:nvSpPr>
        <p:spPr>
          <a:xfrm rot="0">
            <a:off x="7306432" y="8073062"/>
            <a:ext cx="548100" cy="413385"/>
          </a:xfrm>
          <a:prstGeom prst="rect">
            <a:avLst/>
          </a:prstGeom>
        </p:spPr>
        <p:txBody>
          <a:bodyPr anchor="t" rtlCol="false" tIns="0" lIns="0" bIns="0" rIns="0">
            <a:spAutoFit/>
          </a:bodyPr>
          <a:lstStyle/>
          <a:p>
            <a:pPr algn="ctr" marL="0" indent="0" lvl="0">
              <a:lnSpc>
                <a:spcPts val="2789"/>
              </a:lnSpc>
            </a:pPr>
            <a:r>
              <a:rPr lang="en-US" sz="3099" spc="-30">
                <a:solidFill>
                  <a:srgbClr val="FFFFFF"/>
                </a:solidFill>
                <a:latin typeface="Poppins"/>
              </a:rPr>
              <a:t>2</a:t>
            </a:r>
          </a:p>
        </p:txBody>
      </p:sp>
      <p:sp>
        <p:nvSpPr>
          <p:cNvPr name="TextBox 35" id="35"/>
          <p:cNvSpPr txBox="true"/>
          <p:nvPr/>
        </p:nvSpPr>
        <p:spPr>
          <a:xfrm rot="0">
            <a:off x="8268694" y="7410610"/>
            <a:ext cx="3786601" cy="1660152"/>
          </a:xfrm>
          <a:prstGeom prst="rect">
            <a:avLst/>
          </a:prstGeom>
        </p:spPr>
        <p:txBody>
          <a:bodyPr anchor="t" rtlCol="false" tIns="0" lIns="0" bIns="0" rIns="0">
            <a:spAutoFit/>
          </a:bodyPr>
          <a:lstStyle/>
          <a:p>
            <a:pPr>
              <a:lnSpc>
                <a:spcPts val="3229"/>
              </a:lnSpc>
            </a:pPr>
            <a:r>
              <a:rPr lang="en-US" sz="2646" spc="-10">
                <a:solidFill>
                  <a:srgbClr val="FFFFFF"/>
                </a:solidFill>
                <a:latin typeface="Poppins"/>
              </a:rPr>
              <a:t>Temps long</a:t>
            </a:r>
          </a:p>
          <a:p>
            <a:pPr>
              <a:lnSpc>
                <a:spcPts val="3229"/>
              </a:lnSpc>
            </a:pPr>
            <a:r>
              <a:rPr lang="en-US" sz="2646" spc="-10">
                <a:solidFill>
                  <a:srgbClr val="FFFFFF"/>
                </a:solidFill>
                <a:latin typeface="Poppins"/>
              </a:rPr>
              <a:t>Compréhension de le.a thérapeute </a:t>
            </a:r>
          </a:p>
          <a:p>
            <a:pPr>
              <a:lnSpc>
                <a:spcPts val="3229"/>
              </a:lnSpc>
            </a:pPr>
            <a:r>
              <a:rPr lang="en-US" sz="2646" spc="-10">
                <a:solidFill>
                  <a:srgbClr val="FFFFFF"/>
                </a:solidFill>
                <a:latin typeface="Poppins"/>
              </a:rPr>
              <a:t>Consult. ponctuelles</a:t>
            </a:r>
          </a:p>
        </p:txBody>
      </p:sp>
      <p:sp>
        <p:nvSpPr>
          <p:cNvPr name="TextBox 36" id="36"/>
          <p:cNvSpPr txBox="true"/>
          <p:nvPr/>
        </p:nvSpPr>
        <p:spPr>
          <a:xfrm rot="0">
            <a:off x="1409885" y="1816927"/>
            <a:ext cx="11231471" cy="4955134"/>
          </a:xfrm>
          <a:prstGeom prst="rect">
            <a:avLst/>
          </a:prstGeom>
        </p:spPr>
        <p:txBody>
          <a:bodyPr anchor="t" rtlCol="false" tIns="0" lIns="0" bIns="0" rIns="0">
            <a:spAutoFit/>
          </a:bodyPr>
          <a:lstStyle/>
          <a:p>
            <a:pPr algn="just">
              <a:lnSpc>
                <a:spcPts val="3580"/>
              </a:lnSpc>
            </a:pPr>
            <a:r>
              <a:rPr lang="en-US" sz="3060">
                <a:solidFill>
                  <a:srgbClr val="FFFFFF"/>
                </a:solidFill>
                <a:latin typeface="Poppins"/>
              </a:rPr>
              <a:t>“Je trouve qu’entre le moment où on fait la demande, fin où on est quand même en </a:t>
            </a:r>
            <a:r>
              <a:rPr lang="en-US" sz="3060">
                <a:solidFill>
                  <a:srgbClr val="FFFFFF"/>
                </a:solidFill>
                <a:latin typeface="Poppins Bold"/>
              </a:rPr>
              <a:t>détresse </a:t>
            </a:r>
            <a:r>
              <a:rPr lang="en-US" sz="3060">
                <a:solidFill>
                  <a:srgbClr val="FFFFFF"/>
                </a:solidFill>
                <a:latin typeface="Poppins"/>
              </a:rPr>
              <a:t>et le moment où on attend une réponse, c’est une </a:t>
            </a:r>
            <a:r>
              <a:rPr lang="en-US" sz="3060">
                <a:solidFill>
                  <a:srgbClr val="FFFFFF"/>
                </a:solidFill>
                <a:latin typeface="Poppins Bold"/>
              </a:rPr>
              <a:t>attente horrible</a:t>
            </a:r>
            <a:r>
              <a:rPr lang="en-US" sz="3060">
                <a:solidFill>
                  <a:srgbClr val="FFFFFF"/>
                </a:solidFill>
                <a:latin typeface="Poppins"/>
              </a:rPr>
              <a:t>, c’est une attente extrêmement lente qui peut être, comment dirais-je, </a:t>
            </a:r>
            <a:r>
              <a:rPr lang="en-US" sz="3060">
                <a:solidFill>
                  <a:srgbClr val="FFFFFF"/>
                </a:solidFill>
                <a:latin typeface="Poppins Bold"/>
              </a:rPr>
              <a:t>dévastatrice</a:t>
            </a:r>
            <a:r>
              <a:rPr lang="en-US" sz="3060">
                <a:solidFill>
                  <a:srgbClr val="FFFFFF"/>
                </a:solidFill>
                <a:latin typeface="Poppins"/>
              </a:rPr>
              <a:t>. D’autant plus quand finalement on nous dit qu’il n’y a pas de place. Souvent alors je suis</a:t>
            </a:r>
            <a:r>
              <a:rPr lang="en-US" sz="3060">
                <a:solidFill>
                  <a:srgbClr val="FFFFFF"/>
                </a:solidFill>
                <a:latin typeface="Poppins Bold"/>
              </a:rPr>
              <a:t> découragé pendant quelques semaines</a:t>
            </a:r>
            <a:r>
              <a:rPr lang="en-US" sz="3060">
                <a:solidFill>
                  <a:srgbClr val="FFFFFF"/>
                </a:solidFill>
                <a:latin typeface="Poppins"/>
              </a:rPr>
              <a:t>, </a:t>
            </a:r>
            <a:r>
              <a:rPr lang="en-US" sz="3060">
                <a:solidFill>
                  <a:srgbClr val="FFFFFF"/>
                </a:solidFill>
                <a:latin typeface="Poppins Bold"/>
              </a:rPr>
              <a:t>voire quelques mois</a:t>
            </a:r>
            <a:r>
              <a:rPr lang="en-US" sz="3060">
                <a:solidFill>
                  <a:srgbClr val="FFFFFF"/>
                </a:solidFill>
                <a:latin typeface="Poppins"/>
              </a:rPr>
              <a:t>. Alors quand ça ne va vraiment pas je rappelle, ou je vais à l’hôpital, où au moins je suis sûr de pouvoir voir quelqu’un. Ce sera peut-être </a:t>
            </a:r>
            <a:r>
              <a:rPr lang="en-US" sz="3060">
                <a:solidFill>
                  <a:srgbClr val="FFFFFF"/>
                </a:solidFill>
                <a:latin typeface="Poppins Bold"/>
              </a:rPr>
              <a:t>pas celui que j’ai choisi</a:t>
            </a:r>
            <a:r>
              <a:rPr lang="en-US" sz="3060">
                <a:solidFill>
                  <a:srgbClr val="FFFFFF"/>
                </a:solidFill>
                <a:latin typeface="Poppins"/>
              </a:rPr>
              <a:t> mais je pourrai avoir une consultation avec lui”.</a:t>
            </a:r>
          </a:p>
        </p:txBody>
      </p:sp>
    </p:spTree>
  </p:cSld>
  <p:clrMapOvr>
    <a:masterClrMapping/>
  </p:clrMapOvr>
</p:sld>
</file>

<file path=ppt/slides/slide36.xml><?xml version="1.0" encoding="utf-8"?>
<p:sld xmlns:p="http://schemas.openxmlformats.org/presentationml/2006/main" xmlns:a="http://schemas.openxmlformats.org/drawingml/2006/main" xmlns:r="http://schemas.openxmlformats.org/officeDocument/2006/relationships">
  <p:cSld>
    <p:bg>
      <p:bgPr>
        <a:solidFill>
          <a:srgbClr val="B1D4E0"/>
        </a:solidFill>
      </p:bgPr>
    </p:bg>
    <p:spTree>
      <p:nvGrpSpPr>
        <p:cNvPr id="1" name=""/>
        <p:cNvGrpSpPr/>
        <p:nvPr/>
      </p:nvGrpSpPr>
      <p:grpSpPr>
        <a:xfrm>
          <a:off x="0" y="0"/>
          <a:ext cx="0" cy="0"/>
          <a:chOff x="0" y="0"/>
          <a:chExt cx="0" cy="0"/>
        </a:xfrm>
      </p:grpSpPr>
      <p:sp>
        <p:nvSpPr>
          <p:cNvPr name="Freeform 2" id="2"/>
          <p:cNvSpPr/>
          <p:nvPr/>
        </p:nvSpPr>
        <p:spPr>
          <a:xfrm flipH="true" flipV="false" rot="0">
            <a:off x="-1586925" y="6804899"/>
            <a:ext cx="4214413" cy="4114800"/>
          </a:xfrm>
          <a:custGeom>
            <a:avLst/>
            <a:gdLst/>
            <a:ahLst/>
            <a:cxnLst/>
            <a:rect r="r" b="b" t="t" l="l"/>
            <a:pathLst>
              <a:path h="4114800" w="4214413">
                <a:moveTo>
                  <a:pt x="4214413" y="0"/>
                </a:moveTo>
                <a:lnTo>
                  <a:pt x="0" y="0"/>
                </a:lnTo>
                <a:lnTo>
                  <a:pt x="0" y="4114800"/>
                </a:lnTo>
                <a:lnTo>
                  <a:pt x="4214413" y="4114800"/>
                </a:lnTo>
                <a:lnTo>
                  <a:pt x="4214413"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3" id="3"/>
          <p:cNvGrpSpPr/>
          <p:nvPr/>
        </p:nvGrpSpPr>
        <p:grpSpPr>
          <a:xfrm rot="0">
            <a:off x="1028700" y="7196859"/>
            <a:ext cx="16626257" cy="2061441"/>
            <a:chOff x="0" y="0"/>
            <a:chExt cx="4378932" cy="542931"/>
          </a:xfrm>
        </p:grpSpPr>
        <p:sp>
          <p:nvSpPr>
            <p:cNvPr name="Freeform 4" id="4"/>
            <p:cNvSpPr/>
            <p:nvPr/>
          </p:nvSpPr>
          <p:spPr>
            <a:xfrm flipH="false" flipV="false" rot="0">
              <a:off x="0" y="0"/>
              <a:ext cx="4378932" cy="542931"/>
            </a:xfrm>
            <a:custGeom>
              <a:avLst/>
              <a:gdLst/>
              <a:ahLst/>
              <a:cxnLst/>
              <a:rect r="r" b="b" t="t" l="l"/>
              <a:pathLst>
                <a:path h="542931" w="4378932">
                  <a:moveTo>
                    <a:pt x="23748" y="0"/>
                  </a:moveTo>
                  <a:lnTo>
                    <a:pt x="4355184" y="0"/>
                  </a:lnTo>
                  <a:cubicBezTo>
                    <a:pt x="4368300" y="0"/>
                    <a:pt x="4378932" y="10632"/>
                    <a:pt x="4378932" y="23748"/>
                  </a:cubicBezTo>
                  <a:lnTo>
                    <a:pt x="4378932" y="519183"/>
                  </a:lnTo>
                  <a:cubicBezTo>
                    <a:pt x="4378932" y="532299"/>
                    <a:pt x="4368300" y="542931"/>
                    <a:pt x="4355184" y="542931"/>
                  </a:cubicBezTo>
                  <a:lnTo>
                    <a:pt x="23748" y="542931"/>
                  </a:lnTo>
                  <a:cubicBezTo>
                    <a:pt x="10632" y="542931"/>
                    <a:pt x="0" y="532299"/>
                    <a:pt x="0" y="519183"/>
                  </a:cubicBezTo>
                  <a:lnTo>
                    <a:pt x="0" y="23748"/>
                  </a:lnTo>
                  <a:cubicBezTo>
                    <a:pt x="0" y="10632"/>
                    <a:pt x="10632" y="0"/>
                    <a:pt x="23748" y="0"/>
                  </a:cubicBezTo>
                  <a:close/>
                </a:path>
              </a:pathLst>
            </a:custGeom>
            <a:solidFill>
              <a:srgbClr val="2A1E50"/>
            </a:solidFill>
          </p:spPr>
        </p:sp>
        <p:sp>
          <p:nvSpPr>
            <p:cNvPr name="TextBox 5" id="5"/>
            <p:cNvSpPr txBox="true"/>
            <p:nvPr/>
          </p:nvSpPr>
          <p:spPr>
            <a:xfrm>
              <a:off x="0" y="-38100"/>
              <a:ext cx="812800" cy="850900"/>
            </a:xfrm>
            <a:prstGeom prst="rect">
              <a:avLst/>
            </a:prstGeom>
          </p:spPr>
          <p:txBody>
            <a:bodyPr anchor="ctr" rtlCol="false" tIns="50800" lIns="50800" bIns="50800" rIns="50800"/>
            <a:lstStyle/>
            <a:p>
              <a:pPr algn="ctr">
                <a:lnSpc>
                  <a:spcPts val="2659"/>
                </a:lnSpc>
                <a:spcBef>
                  <a:spcPct val="0"/>
                </a:spcBef>
              </a:pPr>
            </a:p>
          </p:txBody>
        </p:sp>
      </p:grpSp>
      <p:grpSp>
        <p:nvGrpSpPr>
          <p:cNvPr name="Group 6" id="6"/>
          <p:cNvGrpSpPr/>
          <p:nvPr/>
        </p:nvGrpSpPr>
        <p:grpSpPr>
          <a:xfrm rot="0">
            <a:off x="1028700" y="1028700"/>
            <a:ext cx="11993840" cy="5891934"/>
            <a:chOff x="0" y="0"/>
            <a:chExt cx="3158871" cy="1551785"/>
          </a:xfrm>
        </p:grpSpPr>
        <p:sp>
          <p:nvSpPr>
            <p:cNvPr name="Freeform 7" id="7"/>
            <p:cNvSpPr/>
            <p:nvPr/>
          </p:nvSpPr>
          <p:spPr>
            <a:xfrm flipH="false" flipV="false" rot="0">
              <a:off x="0" y="0"/>
              <a:ext cx="3158871" cy="1551785"/>
            </a:xfrm>
            <a:custGeom>
              <a:avLst/>
              <a:gdLst/>
              <a:ahLst/>
              <a:cxnLst/>
              <a:rect r="r" b="b" t="t" l="l"/>
              <a:pathLst>
                <a:path h="1551785" w="3158871">
                  <a:moveTo>
                    <a:pt x="32920" y="0"/>
                  </a:moveTo>
                  <a:lnTo>
                    <a:pt x="3125951" y="0"/>
                  </a:lnTo>
                  <a:cubicBezTo>
                    <a:pt x="3134682" y="0"/>
                    <a:pt x="3143056" y="3468"/>
                    <a:pt x="3149229" y="9642"/>
                  </a:cubicBezTo>
                  <a:cubicBezTo>
                    <a:pt x="3155403" y="15816"/>
                    <a:pt x="3158871" y="24189"/>
                    <a:pt x="3158871" y="32920"/>
                  </a:cubicBezTo>
                  <a:lnTo>
                    <a:pt x="3158871" y="1518865"/>
                  </a:lnTo>
                  <a:cubicBezTo>
                    <a:pt x="3158871" y="1537046"/>
                    <a:pt x="3144133" y="1551785"/>
                    <a:pt x="3125951" y="1551785"/>
                  </a:cubicBezTo>
                  <a:lnTo>
                    <a:pt x="32920" y="1551785"/>
                  </a:lnTo>
                  <a:cubicBezTo>
                    <a:pt x="14739" y="1551785"/>
                    <a:pt x="0" y="1537046"/>
                    <a:pt x="0" y="1518865"/>
                  </a:cubicBezTo>
                  <a:lnTo>
                    <a:pt x="0" y="32920"/>
                  </a:lnTo>
                  <a:cubicBezTo>
                    <a:pt x="0" y="14739"/>
                    <a:pt x="14739" y="0"/>
                    <a:pt x="32920" y="0"/>
                  </a:cubicBezTo>
                  <a:close/>
                </a:path>
              </a:pathLst>
            </a:custGeom>
            <a:solidFill>
              <a:srgbClr val="2A1E50"/>
            </a:solidFill>
          </p:spPr>
        </p:sp>
        <p:sp>
          <p:nvSpPr>
            <p:cNvPr name="TextBox 8" id="8"/>
            <p:cNvSpPr txBox="true"/>
            <p:nvPr/>
          </p:nvSpPr>
          <p:spPr>
            <a:xfrm>
              <a:off x="0" y="-38100"/>
              <a:ext cx="812800" cy="850900"/>
            </a:xfrm>
            <a:prstGeom prst="rect">
              <a:avLst/>
            </a:prstGeom>
          </p:spPr>
          <p:txBody>
            <a:bodyPr anchor="ctr" rtlCol="false" tIns="50800" lIns="50800" bIns="50800" rIns="50800"/>
            <a:lstStyle/>
            <a:p>
              <a:pPr algn="ctr">
                <a:lnSpc>
                  <a:spcPts val="2659"/>
                </a:lnSpc>
                <a:spcBef>
                  <a:spcPct val="0"/>
                </a:spcBef>
              </a:pPr>
            </a:p>
          </p:txBody>
        </p:sp>
      </p:grpSp>
      <p:sp>
        <p:nvSpPr>
          <p:cNvPr name="Freeform 9" id="9"/>
          <p:cNvSpPr/>
          <p:nvPr/>
        </p:nvSpPr>
        <p:spPr>
          <a:xfrm flipH="false" flipV="false" rot="1069944">
            <a:off x="14151115" y="111062"/>
            <a:ext cx="4103258" cy="1835275"/>
          </a:xfrm>
          <a:custGeom>
            <a:avLst/>
            <a:gdLst/>
            <a:ahLst/>
            <a:cxnLst/>
            <a:rect r="r" b="b" t="t" l="l"/>
            <a:pathLst>
              <a:path h="1835275" w="4103258">
                <a:moveTo>
                  <a:pt x="0" y="0"/>
                </a:moveTo>
                <a:lnTo>
                  <a:pt x="4103258" y="0"/>
                </a:lnTo>
                <a:lnTo>
                  <a:pt x="4103258" y="1835276"/>
                </a:lnTo>
                <a:lnTo>
                  <a:pt x="0" y="1835276"/>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nvGrpSpPr>
          <p:cNvPr name="Group 10" id="10"/>
          <p:cNvGrpSpPr/>
          <p:nvPr/>
        </p:nvGrpSpPr>
        <p:grpSpPr>
          <a:xfrm rot="0">
            <a:off x="1433730" y="463331"/>
            <a:ext cx="6420802" cy="1303966"/>
            <a:chOff x="0" y="0"/>
            <a:chExt cx="11012093" cy="2236386"/>
          </a:xfrm>
        </p:grpSpPr>
        <p:sp>
          <p:nvSpPr>
            <p:cNvPr name="Freeform 11" id="11"/>
            <p:cNvSpPr/>
            <p:nvPr/>
          </p:nvSpPr>
          <p:spPr>
            <a:xfrm flipH="false" flipV="false" rot="0">
              <a:off x="12700" y="12700"/>
              <a:ext cx="10986692" cy="2210986"/>
            </a:xfrm>
            <a:custGeom>
              <a:avLst/>
              <a:gdLst/>
              <a:ahLst/>
              <a:cxnLst/>
              <a:rect r="r" b="b" t="t" l="l"/>
              <a:pathLst>
                <a:path h="2210986" w="10986692">
                  <a:moveTo>
                    <a:pt x="10029747" y="2210986"/>
                  </a:moveTo>
                  <a:lnTo>
                    <a:pt x="956945" y="2210986"/>
                  </a:lnTo>
                  <a:cubicBezTo>
                    <a:pt x="428371" y="2210986"/>
                    <a:pt x="0" y="1782488"/>
                    <a:pt x="0" y="1105493"/>
                  </a:cubicBezTo>
                  <a:cubicBezTo>
                    <a:pt x="0" y="428371"/>
                    <a:pt x="428371" y="0"/>
                    <a:pt x="956945" y="0"/>
                  </a:cubicBezTo>
                  <a:lnTo>
                    <a:pt x="10029747" y="0"/>
                  </a:lnTo>
                  <a:cubicBezTo>
                    <a:pt x="10558194" y="0"/>
                    <a:pt x="10986692" y="428371"/>
                    <a:pt x="10986692" y="1105493"/>
                  </a:cubicBezTo>
                  <a:cubicBezTo>
                    <a:pt x="10986692" y="1782488"/>
                    <a:pt x="10558194" y="2210986"/>
                    <a:pt x="10029747" y="2210986"/>
                  </a:cubicBezTo>
                  <a:close/>
                </a:path>
              </a:pathLst>
            </a:custGeom>
            <a:solidFill>
              <a:srgbClr val="FFFFFF"/>
            </a:solidFill>
          </p:spPr>
        </p:sp>
        <p:sp>
          <p:nvSpPr>
            <p:cNvPr name="Freeform 12" id="12"/>
            <p:cNvSpPr/>
            <p:nvPr/>
          </p:nvSpPr>
          <p:spPr>
            <a:xfrm flipH="false" flipV="false" rot="0">
              <a:off x="0" y="0"/>
              <a:ext cx="11012092" cy="2236386"/>
            </a:xfrm>
            <a:custGeom>
              <a:avLst/>
              <a:gdLst/>
              <a:ahLst/>
              <a:cxnLst/>
              <a:rect r="r" b="b" t="t" l="l"/>
              <a:pathLst>
                <a:path h="2236386" w="11012092">
                  <a:moveTo>
                    <a:pt x="10042447" y="0"/>
                  </a:moveTo>
                  <a:lnTo>
                    <a:pt x="969645" y="0"/>
                  </a:lnTo>
                  <a:cubicBezTo>
                    <a:pt x="434975" y="0"/>
                    <a:pt x="0" y="434975"/>
                    <a:pt x="0" y="1118193"/>
                  </a:cubicBezTo>
                  <a:cubicBezTo>
                    <a:pt x="0" y="1801411"/>
                    <a:pt x="434975" y="2236386"/>
                    <a:pt x="969645" y="2236386"/>
                  </a:cubicBezTo>
                  <a:lnTo>
                    <a:pt x="10042447" y="2236386"/>
                  </a:lnTo>
                  <a:cubicBezTo>
                    <a:pt x="10577117" y="2236386"/>
                    <a:pt x="11012092" y="1801411"/>
                    <a:pt x="11012092" y="1118193"/>
                  </a:cubicBezTo>
                  <a:cubicBezTo>
                    <a:pt x="11012092" y="434975"/>
                    <a:pt x="10577117" y="0"/>
                    <a:pt x="10042447" y="0"/>
                  </a:cubicBezTo>
                  <a:close/>
                  <a:moveTo>
                    <a:pt x="10042447" y="2210986"/>
                  </a:moveTo>
                  <a:lnTo>
                    <a:pt x="969645" y="2210986"/>
                  </a:lnTo>
                  <a:cubicBezTo>
                    <a:pt x="448945" y="2210986"/>
                    <a:pt x="25400" y="1787441"/>
                    <a:pt x="25400" y="1118193"/>
                  </a:cubicBezTo>
                  <a:cubicBezTo>
                    <a:pt x="25400" y="448945"/>
                    <a:pt x="448945" y="25400"/>
                    <a:pt x="969645" y="25400"/>
                  </a:cubicBezTo>
                  <a:lnTo>
                    <a:pt x="10042447" y="25400"/>
                  </a:lnTo>
                  <a:cubicBezTo>
                    <a:pt x="10563147" y="25400"/>
                    <a:pt x="10986692" y="448945"/>
                    <a:pt x="10986692" y="1118193"/>
                  </a:cubicBezTo>
                  <a:cubicBezTo>
                    <a:pt x="10986692" y="1787441"/>
                    <a:pt x="10563147" y="2210986"/>
                    <a:pt x="10042447" y="2210986"/>
                  </a:cubicBezTo>
                  <a:close/>
                </a:path>
              </a:pathLst>
            </a:custGeom>
            <a:solidFill>
              <a:srgbClr val="2A1E50"/>
            </a:solidFill>
          </p:spPr>
        </p:sp>
      </p:grpSp>
      <p:sp>
        <p:nvSpPr>
          <p:cNvPr name="TextBox 13" id="13"/>
          <p:cNvSpPr txBox="true"/>
          <p:nvPr/>
        </p:nvSpPr>
        <p:spPr>
          <a:xfrm rot="0">
            <a:off x="2391392" y="850011"/>
            <a:ext cx="5463140" cy="625855"/>
          </a:xfrm>
          <a:prstGeom prst="rect">
            <a:avLst/>
          </a:prstGeom>
        </p:spPr>
        <p:txBody>
          <a:bodyPr anchor="t" rtlCol="false" tIns="0" lIns="0" bIns="0" rIns="0">
            <a:spAutoFit/>
          </a:bodyPr>
          <a:lstStyle/>
          <a:p>
            <a:pPr algn="ctr">
              <a:lnSpc>
                <a:spcPts val="4511"/>
              </a:lnSpc>
            </a:pPr>
            <a:r>
              <a:rPr lang="en-US" sz="4699">
                <a:solidFill>
                  <a:srgbClr val="DBB660"/>
                </a:solidFill>
                <a:latin typeface="Moonlight Bold"/>
              </a:rPr>
              <a:t>RAPPORT À L’ATTENTE</a:t>
            </a:r>
          </a:p>
        </p:txBody>
      </p:sp>
      <p:grpSp>
        <p:nvGrpSpPr>
          <p:cNvPr name="Group 14" id="14"/>
          <p:cNvGrpSpPr/>
          <p:nvPr/>
        </p:nvGrpSpPr>
        <p:grpSpPr>
          <a:xfrm rot="0">
            <a:off x="1562480" y="560451"/>
            <a:ext cx="1109724" cy="1109724"/>
            <a:chOff x="0" y="0"/>
            <a:chExt cx="812800" cy="812800"/>
          </a:xfrm>
        </p:grpSpPr>
        <p:sp>
          <p:nvSpPr>
            <p:cNvPr name="Freeform 15" id="15"/>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solidFill>
            <a:ln w="38100" cap="sq">
              <a:solidFill>
                <a:srgbClr val="FFFFFF"/>
              </a:solidFill>
              <a:prstDash val="solid"/>
              <a:miter/>
            </a:ln>
          </p:spPr>
        </p:sp>
        <p:sp>
          <p:nvSpPr>
            <p:cNvPr name="TextBox 16" id="16"/>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17" id="17"/>
          <p:cNvSpPr txBox="true"/>
          <p:nvPr/>
        </p:nvSpPr>
        <p:spPr>
          <a:xfrm rot="0">
            <a:off x="1843293" y="907503"/>
            <a:ext cx="548100" cy="413385"/>
          </a:xfrm>
          <a:prstGeom prst="rect">
            <a:avLst/>
          </a:prstGeom>
        </p:spPr>
        <p:txBody>
          <a:bodyPr anchor="t" rtlCol="false" tIns="0" lIns="0" bIns="0" rIns="0">
            <a:spAutoFit/>
          </a:bodyPr>
          <a:lstStyle/>
          <a:p>
            <a:pPr algn="ctr" marL="0" indent="0" lvl="0">
              <a:lnSpc>
                <a:spcPts val="2789"/>
              </a:lnSpc>
            </a:pPr>
            <a:r>
              <a:rPr lang="en-US" sz="3099" spc="-30">
                <a:solidFill>
                  <a:srgbClr val="FFFFFF"/>
                </a:solidFill>
                <a:latin typeface="Poppins"/>
              </a:rPr>
              <a:t>3</a:t>
            </a:r>
          </a:p>
        </p:txBody>
      </p:sp>
      <p:sp>
        <p:nvSpPr>
          <p:cNvPr name="TextBox 18" id="18"/>
          <p:cNvSpPr txBox="true"/>
          <p:nvPr/>
        </p:nvSpPr>
        <p:spPr>
          <a:xfrm rot="0">
            <a:off x="1409885" y="1816927"/>
            <a:ext cx="11231471" cy="4955134"/>
          </a:xfrm>
          <a:prstGeom prst="rect">
            <a:avLst/>
          </a:prstGeom>
        </p:spPr>
        <p:txBody>
          <a:bodyPr anchor="t" rtlCol="false" tIns="0" lIns="0" bIns="0" rIns="0">
            <a:spAutoFit/>
          </a:bodyPr>
          <a:lstStyle/>
          <a:p>
            <a:pPr algn="just">
              <a:lnSpc>
                <a:spcPts val="3580"/>
              </a:lnSpc>
            </a:pPr>
            <a:r>
              <a:rPr lang="en-US" sz="3060">
                <a:solidFill>
                  <a:srgbClr val="FFFFFF"/>
                </a:solidFill>
                <a:latin typeface="Poppins"/>
              </a:rPr>
              <a:t>“Je trouve qu’entre le moment où on fait la demande, fin où on est quand même en </a:t>
            </a:r>
            <a:r>
              <a:rPr lang="en-US" sz="3060">
                <a:solidFill>
                  <a:srgbClr val="FFFFFF"/>
                </a:solidFill>
                <a:latin typeface="Poppins Bold"/>
              </a:rPr>
              <a:t>détresse </a:t>
            </a:r>
            <a:r>
              <a:rPr lang="en-US" sz="3060">
                <a:solidFill>
                  <a:srgbClr val="FFFFFF"/>
                </a:solidFill>
                <a:latin typeface="Poppins"/>
              </a:rPr>
              <a:t>et le moment où on attend une réponse, c’est une </a:t>
            </a:r>
            <a:r>
              <a:rPr lang="en-US" sz="3060">
                <a:solidFill>
                  <a:srgbClr val="FFFFFF"/>
                </a:solidFill>
                <a:latin typeface="Poppins Bold"/>
              </a:rPr>
              <a:t>attente horrible</a:t>
            </a:r>
            <a:r>
              <a:rPr lang="en-US" sz="3060">
                <a:solidFill>
                  <a:srgbClr val="FFFFFF"/>
                </a:solidFill>
                <a:latin typeface="Poppins"/>
              </a:rPr>
              <a:t>, c’est une attente extrêmement lente qui peut être, comment dirais-je, </a:t>
            </a:r>
            <a:r>
              <a:rPr lang="en-US" sz="3060">
                <a:solidFill>
                  <a:srgbClr val="FFFFFF"/>
                </a:solidFill>
                <a:latin typeface="Poppins Bold"/>
              </a:rPr>
              <a:t>dévastatrice</a:t>
            </a:r>
            <a:r>
              <a:rPr lang="en-US" sz="3060">
                <a:solidFill>
                  <a:srgbClr val="FFFFFF"/>
                </a:solidFill>
                <a:latin typeface="Poppins"/>
              </a:rPr>
              <a:t>. D’autant plus quand finalement on nous dit qu’il n’y a pas de place. Souvent alors je suis</a:t>
            </a:r>
            <a:r>
              <a:rPr lang="en-US" sz="3060">
                <a:solidFill>
                  <a:srgbClr val="FFFFFF"/>
                </a:solidFill>
                <a:latin typeface="Poppins Bold"/>
              </a:rPr>
              <a:t> découragé pendant quelques semaines</a:t>
            </a:r>
            <a:r>
              <a:rPr lang="en-US" sz="3060">
                <a:solidFill>
                  <a:srgbClr val="FFFFFF"/>
                </a:solidFill>
                <a:latin typeface="Poppins"/>
              </a:rPr>
              <a:t>, </a:t>
            </a:r>
            <a:r>
              <a:rPr lang="en-US" sz="3060">
                <a:solidFill>
                  <a:srgbClr val="FFFFFF"/>
                </a:solidFill>
                <a:latin typeface="Poppins Bold"/>
              </a:rPr>
              <a:t>voire quelques mois</a:t>
            </a:r>
            <a:r>
              <a:rPr lang="en-US" sz="3060">
                <a:solidFill>
                  <a:srgbClr val="FFFFFF"/>
                </a:solidFill>
                <a:latin typeface="Poppins"/>
              </a:rPr>
              <a:t>. Alors quand ça ne va vraiment pas je rappelle, ou je vais à l’hôpital, où au moins je suis sûr de pouvoir voir quelqu’un. Ce sera peut-être </a:t>
            </a:r>
            <a:r>
              <a:rPr lang="en-US" sz="3060">
                <a:solidFill>
                  <a:srgbClr val="FFFFFF"/>
                </a:solidFill>
                <a:latin typeface="Poppins Bold"/>
              </a:rPr>
              <a:t>pas celui que j’ai choisi</a:t>
            </a:r>
            <a:r>
              <a:rPr lang="en-US" sz="3060">
                <a:solidFill>
                  <a:srgbClr val="FFFFFF"/>
                </a:solidFill>
                <a:latin typeface="Poppins"/>
              </a:rPr>
              <a:t> mais je pourrai avoir une consultation avec lui”.</a:t>
            </a:r>
          </a:p>
        </p:txBody>
      </p:sp>
      <p:grpSp>
        <p:nvGrpSpPr>
          <p:cNvPr name="Group 19" id="19"/>
          <p:cNvGrpSpPr>
            <a:grpSpLocks noChangeAspect="true"/>
          </p:cNvGrpSpPr>
          <p:nvPr/>
        </p:nvGrpSpPr>
        <p:grpSpPr>
          <a:xfrm rot="0">
            <a:off x="13182910" y="1028700"/>
            <a:ext cx="4763466" cy="5232516"/>
            <a:chOff x="0" y="0"/>
            <a:chExt cx="5803900" cy="6375400"/>
          </a:xfrm>
        </p:grpSpPr>
        <p:sp>
          <p:nvSpPr>
            <p:cNvPr name="Freeform 20" id="20"/>
            <p:cNvSpPr/>
            <p:nvPr/>
          </p:nvSpPr>
          <p:spPr>
            <a:xfrm flipH="false" flipV="false" rot="0">
              <a:off x="12700" y="12700"/>
              <a:ext cx="5778500" cy="6350000"/>
            </a:xfrm>
            <a:custGeom>
              <a:avLst/>
              <a:gdLst/>
              <a:ahLst/>
              <a:cxnLst/>
              <a:rect r="r" b="b" t="t" l="l"/>
              <a:pathLst>
                <a:path h="6350000" w="5778500">
                  <a:moveTo>
                    <a:pt x="2889250" y="0"/>
                  </a:moveTo>
                  <a:cubicBezTo>
                    <a:pt x="1258570" y="0"/>
                    <a:pt x="0" y="1144270"/>
                    <a:pt x="0" y="2917190"/>
                  </a:cubicBezTo>
                  <a:cubicBezTo>
                    <a:pt x="0" y="4175760"/>
                    <a:pt x="0" y="6350000"/>
                    <a:pt x="0" y="6350000"/>
                  </a:cubicBezTo>
                  <a:lnTo>
                    <a:pt x="2889250" y="6350000"/>
                  </a:lnTo>
                  <a:lnTo>
                    <a:pt x="5778500" y="6350000"/>
                  </a:lnTo>
                  <a:cubicBezTo>
                    <a:pt x="5778500" y="6350000"/>
                    <a:pt x="5778500" y="4175760"/>
                    <a:pt x="5778500" y="2917190"/>
                  </a:cubicBezTo>
                  <a:cubicBezTo>
                    <a:pt x="5778500" y="1144270"/>
                    <a:pt x="4519930" y="0"/>
                    <a:pt x="2889250" y="0"/>
                  </a:cubicBezTo>
                  <a:close/>
                </a:path>
              </a:pathLst>
            </a:custGeom>
            <a:blipFill>
              <a:blip r:embed="rId7"/>
              <a:stretch>
                <a:fillRect l="-4945" t="0" r="-4945" b="0"/>
              </a:stretch>
            </a:blipFill>
          </p:spPr>
        </p:sp>
        <p:sp>
          <p:nvSpPr>
            <p:cNvPr name="Freeform 21" id="21"/>
            <p:cNvSpPr/>
            <p:nvPr/>
          </p:nvSpPr>
          <p:spPr>
            <a:xfrm flipH="false" flipV="false" rot="0">
              <a:off x="0" y="0"/>
              <a:ext cx="5803900" cy="6375400"/>
            </a:xfrm>
            <a:custGeom>
              <a:avLst/>
              <a:gdLst/>
              <a:ahLst/>
              <a:cxnLst/>
              <a:rect r="r" b="b" t="t" l="l"/>
              <a:pathLst>
                <a:path h="6375400" w="5803900">
                  <a:moveTo>
                    <a:pt x="5803900" y="6375400"/>
                  </a:moveTo>
                  <a:lnTo>
                    <a:pt x="0" y="6375400"/>
                  </a:lnTo>
                  <a:lnTo>
                    <a:pt x="0" y="2929890"/>
                  </a:lnTo>
                  <a:cubicBezTo>
                    <a:pt x="0" y="2495550"/>
                    <a:pt x="74930" y="2089150"/>
                    <a:pt x="223520" y="1720850"/>
                  </a:cubicBezTo>
                  <a:cubicBezTo>
                    <a:pt x="365760" y="1367790"/>
                    <a:pt x="571500" y="1056640"/>
                    <a:pt x="836930" y="797560"/>
                  </a:cubicBezTo>
                  <a:cubicBezTo>
                    <a:pt x="1361440" y="283210"/>
                    <a:pt x="2095500" y="0"/>
                    <a:pt x="2901950" y="0"/>
                  </a:cubicBezTo>
                  <a:cubicBezTo>
                    <a:pt x="3708400" y="0"/>
                    <a:pt x="4441190" y="283210"/>
                    <a:pt x="4966970" y="797560"/>
                  </a:cubicBezTo>
                  <a:cubicBezTo>
                    <a:pt x="5232400" y="1056640"/>
                    <a:pt x="5438140" y="1367790"/>
                    <a:pt x="5580380" y="1722120"/>
                  </a:cubicBezTo>
                  <a:cubicBezTo>
                    <a:pt x="5728970" y="2090420"/>
                    <a:pt x="5803900" y="2496820"/>
                    <a:pt x="5803900" y="2931160"/>
                  </a:cubicBezTo>
                  <a:lnTo>
                    <a:pt x="5803900" y="6375400"/>
                  </a:lnTo>
                  <a:close/>
                  <a:moveTo>
                    <a:pt x="25400" y="6350000"/>
                  </a:moveTo>
                  <a:lnTo>
                    <a:pt x="5778500" y="6350000"/>
                  </a:lnTo>
                  <a:lnTo>
                    <a:pt x="5778500" y="2929890"/>
                  </a:lnTo>
                  <a:cubicBezTo>
                    <a:pt x="5778500" y="2499360"/>
                    <a:pt x="5703570" y="2095500"/>
                    <a:pt x="5557520" y="1731010"/>
                  </a:cubicBezTo>
                  <a:cubicBezTo>
                    <a:pt x="5416550" y="1380490"/>
                    <a:pt x="5212080" y="1073150"/>
                    <a:pt x="4949190" y="815340"/>
                  </a:cubicBezTo>
                  <a:cubicBezTo>
                    <a:pt x="4428490" y="306070"/>
                    <a:pt x="3700780" y="25400"/>
                    <a:pt x="2901950" y="25400"/>
                  </a:cubicBezTo>
                  <a:cubicBezTo>
                    <a:pt x="2103120" y="25400"/>
                    <a:pt x="1375410" y="306070"/>
                    <a:pt x="854710" y="815340"/>
                  </a:cubicBezTo>
                  <a:cubicBezTo>
                    <a:pt x="591820" y="1071880"/>
                    <a:pt x="387350" y="1380490"/>
                    <a:pt x="246380" y="1731010"/>
                  </a:cubicBezTo>
                  <a:cubicBezTo>
                    <a:pt x="100330" y="2095500"/>
                    <a:pt x="25400" y="2499360"/>
                    <a:pt x="25400" y="2929890"/>
                  </a:cubicBezTo>
                  <a:lnTo>
                    <a:pt x="25400" y="6350000"/>
                  </a:lnTo>
                  <a:close/>
                </a:path>
              </a:pathLst>
            </a:custGeom>
            <a:solidFill>
              <a:srgbClr val="2A1E50"/>
            </a:solidFill>
          </p:spPr>
        </p:sp>
      </p:grpSp>
      <p:grpSp>
        <p:nvGrpSpPr>
          <p:cNvPr name="Group 22" id="22"/>
          <p:cNvGrpSpPr/>
          <p:nvPr/>
        </p:nvGrpSpPr>
        <p:grpSpPr>
          <a:xfrm rot="0">
            <a:off x="14158422" y="5543762"/>
            <a:ext cx="2812442" cy="1439379"/>
            <a:chOff x="0" y="0"/>
            <a:chExt cx="3749923" cy="1919172"/>
          </a:xfrm>
        </p:grpSpPr>
        <p:grpSp>
          <p:nvGrpSpPr>
            <p:cNvPr name="Group 23" id="23"/>
            <p:cNvGrpSpPr/>
            <p:nvPr/>
          </p:nvGrpSpPr>
          <p:grpSpPr>
            <a:xfrm rot="0">
              <a:off x="0" y="0"/>
              <a:ext cx="3749923" cy="1919172"/>
              <a:chOff x="0" y="0"/>
              <a:chExt cx="4149634" cy="2123740"/>
            </a:xfrm>
          </p:grpSpPr>
          <p:sp>
            <p:nvSpPr>
              <p:cNvPr name="Freeform 24" id="24"/>
              <p:cNvSpPr/>
              <p:nvPr/>
            </p:nvSpPr>
            <p:spPr>
              <a:xfrm flipH="false" flipV="false" rot="0">
                <a:off x="12700" y="12700"/>
                <a:ext cx="4124234" cy="2098340"/>
              </a:xfrm>
              <a:custGeom>
                <a:avLst/>
                <a:gdLst/>
                <a:ahLst/>
                <a:cxnLst/>
                <a:rect r="r" b="b" t="t" l="l"/>
                <a:pathLst>
                  <a:path h="2098340" w="4124234">
                    <a:moveTo>
                      <a:pt x="3167289" y="2098340"/>
                    </a:moveTo>
                    <a:lnTo>
                      <a:pt x="956945" y="2098340"/>
                    </a:lnTo>
                    <a:cubicBezTo>
                      <a:pt x="428371" y="2098340"/>
                      <a:pt x="0" y="1669842"/>
                      <a:pt x="0" y="1049170"/>
                    </a:cubicBezTo>
                    <a:cubicBezTo>
                      <a:pt x="0" y="428371"/>
                      <a:pt x="428371" y="0"/>
                      <a:pt x="956945" y="0"/>
                    </a:cubicBezTo>
                    <a:lnTo>
                      <a:pt x="3167289" y="0"/>
                    </a:lnTo>
                    <a:cubicBezTo>
                      <a:pt x="3695736" y="0"/>
                      <a:pt x="4124234" y="428371"/>
                      <a:pt x="4124234" y="1049170"/>
                    </a:cubicBezTo>
                    <a:cubicBezTo>
                      <a:pt x="4124234" y="1669842"/>
                      <a:pt x="3695736" y="2098340"/>
                      <a:pt x="3167289" y="2098340"/>
                    </a:cubicBezTo>
                    <a:close/>
                  </a:path>
                </a:pathLst>
              </a:custGeom>
              <a:solidFill>
                <a:srgbClr val="2A1E50"/>
              </a:solidFill>
            </p:spPr>
          </p:sp>
          <p:sp>
            <p:nvSpPr>
              <p:cNvPr name="Freeform 25" id="25"/>
              <p:cNvSpPr/>
              <p:nvPr/>
            </p:nvSpPr>
            <p:spPr>
              <a:xfrm flipH="false" flipV="false" rot="0">
                <a:off x="0" y="0"/>
                <a:ext cx="4149634" cy="2123740"/>
              </a:xfrm>
              <a:custGeom>
                <a:avLst/>
                <a:gdLst/>
                <a:ahLst/>
                <a:cxnLst/>
                <a:rect r="r" b="b" t="t" l="l"/>
                <a:pathLst>
                  <a:path h="2123740" w="4149634">
                    <a:moveTo>
                      <a:pt x="3179989" y="0"/>
                    </a:moveTo>
                    <a:lnTo>
                      <a:pt x="969645" y="0"/>
                    </a:lnTo>
                    <a:cubicBezTo>
                      <a:pt x="434975" y="0"/>
                      <a:pt x="0" y="434975"/>
                      <a:pt x="0" y="1061870"/>
                    </a:cubicBezTo>
                    <a:cubicBezTo>
                      <a:pt x="0" y="1688765"/>
                      <a:pt x="434975" y="2123740"/>
                      <a:pt x="969645" y="2123740"/>
                    </a:cubicBezTo>
                    <a:lnTo>
                      <a:pt x="3179989" y="2123740"/>
                    </a:lnTo>
                    <a:cubicBezTo>
                      <a:pt x="3714659" y="2123740"/>
                      <a:pt x="4149634" y="1688765"/>
                      <a:pt x="4149634" y="1061870"/>
                    </a:cubicBezTo>
                    <a:cubicBezTo>
                      <a:pt x="4149634" y="434975"/>
                      <a:pt x="3714659" y="0"/>
                      <a:pt x="3179989" y="0"/>
                    </a:cubicBezTo>
                    <a:close/>
                    <a:moveTo>
                      <a:pt x="3179989" y="2098340"/>
                    </a:moveTo>
                    <a:lnTo>
                      <a:pt x="969645" y="2098340"/>
                    </a:lnTo>
                    <a:cubicBezTo>
                      <a:pt x="448945" y="2098340"/>
                      <a:pt x="25400" y="1674795"/>
                      <a:pt x="25400" y="1061870"/>
                    </a:cubicBezTo>
                    <a:cubicBezTo>
                      <a:pt x="25400" y="448945"/>
                      <a:pt x="448945" y="25400"/>
                      <a:pt x="969645" y="25400"/>
                    </a:cubicBezTo>
                    <a:lnTo>
                      <a:pt x="3179989" y="25400"/>
                    </a:lnTo>
                    <a:cubicBezTo>
                      <a:pt x="3700689" y="25400"/>
                      <a:pt x="4124234" y="448945"/>
                      <a:pt x="4124234" y="1061870"/>
                    </a:cubicBezTo>
                    <a:cubicBezTo>
                      <a:pt x="4124234" y="1674795"/>
                      <a:pt x="3700689" y="2098340"/>
                      <a:pt x="3179989" y="2098340"/>
                    </a:cubicBezTo>
                    <a:close/>
                  </a:path>
                </a:pathLst>
              </a:custGeom>
              <a:solidFill>
                <a:srgbClr val="2A1E50"/>
              </a:solidFill>
            </p:spPr>
          </p:sp>
        </p:grpSp>
        <p:sp>
          <p:nvSpPr>
            <p:cNvPr name="TextBox 26" id="26"/>
            <p:cNvSpPr txBox="true"/>
            <p:nvPr/>
          </p:nvSpPr>
          <p:spPr>
            <a:xfrm rot="0">
              <a:off x="556526" y="586126"/>
              <a:ext cx="2636872" cy="785019"/>
            </a:xfrm>
            <a:prstGeom prst="rect">
              <a:avLst/>
            </a:prstGeom>
          </p:spPr>
          <p:txBody>
            <a:bodyPr anchor="t" rtlCol="false" tIns="0" lIns="0" bIns="0" rIns="0">
              <a:spAutoFit/>
            </a:bodyPr>
            <a:lstStyle/>
            <a:p>
              <a:pPr algn="ctr">
                <a:lnSpc>
                  <a:spcPts val="4054"/>
                </a:lnSpc>
              </a:pPr>
              <a:r>
                <a:rPr lang="en-US" sz="4054" spc="-40">
                  <a:solidFill>
                    <a:srgbClr val="FFFFFF"/>
                  </a:solidFill>
                  <a:latin typeface="Poppins Bold"/>
                </a:rPr>
                <a:t>Fabio</a:t>
              </a:r>
            </a:p>
          </p:txBody>
        </p:sp>
      </p:grpSp>
      <p:grpSp>
        <p:nvGrpSpPr>
          <p:cNvPr name="Group 27" id="27"/>
          <p:cNvGrpSpPr/>
          <p:nvPr/>
        </p:nvGrpSpPr>
        <p:grpSpPr>
          <a:xfrm rot="0">
            <a:off x="1562480" y="7672717"/>
            <a:ext cx="1109724" cy="1109724"/>
            <a:chOff x="0" y="0"/>
            <a:chExt cx="812800" cy="812800"/>
          </a:xfrm>
        </p:grpSpPr>
        <p:sp>
          <p:nvSpPr>
            <p:cNvPr name="Freeform 28" id="2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29" id="29"/>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30" id="30"/>
          <p:cNvSpPr txBox="true"/>
          <p:nvPr/>
        </p:nvSpPr>
        <p:spPr>
          <a:xfrm rot="0">
            <a:off x="1843293" y="8019769"/>
            <a:ext cx="548100" cy="413385"/>
          </a:xfrm>
          <a:prstGeom prst="rect">
            <a:avLst/>
          </a:prstGeom>
        </p:spPr>
        <p:txBody>
          <a:bodyPr anchor="t" rtlCol="false" tIns="0" lIns="0" bIns="0" rIns="0">
            <a:spAutoFit/>
          </a:bodyPr>
          <a:lstStyle/>
          <a:p>
            <a:pPr algn="ctr" marL="0" indent="0" lvl="0">
              <a:lnSpc>
                <a:spcPts val="2789"/>
              </a:lnSpc>
            </a:pPr>
            <a:r>
              <a:rPr lang="en-US" sz="3099" spc="-30">
                <a:solidFill>
                  <a:srgbClr val="FFFFFF"/>
                </a:solidFill>
                <a:latin typeface="Poppins"/>
              </a:rPr>
              <a:t>1</a:t>
            </a:r>
          </a:p>
        </p:txBody>
      </p:sp>
      <p:sp>
        <p:nvSpPr>
          <p:cNvPr name="TextBox 31" id="31"/>
          <p:cNvSpPr txBox="true"/>
          <p:nvPr/>
        </p:nvSpPr>
        <p:spPr>
          <a:xfrm rot="0">
            <a:off x="2806929" y="7383216"/>
            <a:ext cx="4218691" cy="1660152"/>
          </a:xfrm>
          <a:prstGeom prst="rect">
            <a:avLst/>
          </a:prstGeom>
        </p:spPr>
        <p:txBody>
          <a:bodyPr anchor="t" rtlCol="false" tIns="0" lIns="0" bIns="0" rIns="0">
            <a:spAutoFit/>
          </a:bodyPr>
          <a:lstStyle/>
          <a:p>
            <a:pPr>
              <a:lnSpc>
                <a:spcPts val="3229"/>
              </a:lnSpc>
            </a:pPr>
            <a:r>
              <a:rPr lang="en-US" sz="2646" spc="-10">
                <a:solidFill>
                  <a:srgbClr val="FFFFFF"/>
                </a:solidFill>
                <a:latin typeface="Poppins"/>
              </a:rPr>
              <a:t>Bouche-à-oreille</a:t>
            </a:r>
          </a:p>
          <a:p>
            <a:pPr>
              <a:lnSpc>
                <a:spcPts val="3229"/>
              </a:lnSpc>
            </a:pPr>
            <a:r>
              <a:rPr lang="en-US" sz="2646" spc="-10">
                <a:solidFill>
                  <a:srgbClr val="FFFFFF"/>
                </a:solidFill>
                <a:latin typeface="Poppins"/>
              </a:rPr>
              <a:t>Spécificité du service</a:t>
            </a:r>
          </a:p>
          <a:p>
            <a:pPr>
              <a:lnSpc>
                <a:spcPts val="3229"/>
              </a:lnSpc>
            </a:pPr>
            <a:r>
              <a:rPr lang="en-US" sz="2646" spc="-10">
                <a:solidFill>
                  <a:srgbClr val="FFFFFF"/>
                </a:solidFill>
                <a:latin typeface="Poppins"/>
              </a:rPr>
              <a:t>Sentiment d’urgence modéré</a:t>
            </a:r>
          </a:p>
        </p:txBody>
      </p:sp>
      <p:grpSp>
        <p:nvGrpSpPr>
          <p:cNvPr name="Group 32" id="32"/>
          <p:cNvGrpSpPr/>
          <p:nvPr/>
        </p:nvGrpSpPr>
        <p:grpSpPr>
          <a:xfrm rot="0">
            <a:off x="7025620" y="7726011"/>
            <a:ext cx="1109724" cy="1109724"/>
            <a:chOff x="0" y="0"/>
            <a:chExt cx="812800" cy="812800"/>
          </a:xfrm>
        </p:grpSpPr>
        <p:sp>
          <p:nvSpPr>
            <p:cNvPr name="Freeform 33" id="3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34" id="34"/>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35" id="35"/>
          <p:cNvSpPr txBox="true"/>
          <p:nvPr/>
        </p:nvSpPr>
        <p:spPr>
          <a:xfrm rot="0">
            <a:off x="7306432" y="8073062"/>
            <a:ext cx="548100" cy="413385"/>
          </a:xfrm>
          <a:prstGeom prst="rect">
            <a:avLst/>
          </a:prstGeom>
        </p:spPr>
        <p:txBody>
          <a:bodyPr anchor="t" rtlCol="false" tIns="0" lIns="0" bIns="0" rIns="0">
            <a:spAutoFit/>
          </a:bodyPr>
          <a:lstStyle/>
          <a:p>
            <a:pPr algn="ctr" marL="0" indent="0" lvl="0">
              <a:lnSpc>
                <a:spcPts val="2789"/>
              </a:lnSpc>
            </a:pPr>
            <a:r>
              <a:rPr lang="en-US" sz="3099" spc="-30">
                <a:solidFill>
                  <a:srgbClr val="FFFFFF"/>
                </a:solidFill>
                <a:latin typeface="Poppins"/>
              </a:rPr>
              <a:t>2</a:t>
            </a:r>
          </a:p>
        </p:txBody>
      </p:sp>
      <p:sp>
        <p:nvSpPr>
          <p:cNvPr name="TextBox 36" id="36"/>
          <p:cNvSpPr txBox="true"/>
          <p:nvPr/>
        </p:nvSpPr>
        <p:spPr>
          <a:xfrm rot="0">
            <a:off x="8268694" y="7410610"/>
            <a:ext cx="3786601" cy="1660152"/>
          </a:xfrm>
          <a:prstGeom prst="rect">
            <a:avLst/>
          </a:prstGeom>
        </p:spPr>
        <p:txBody>
          <a:bodyPr anchor="t" rtlCol="false" tIns="0" lIns="0" bIns="0" rIns="0">
            <a:spAutoFit/>
          </a:bodyPr>
          <a:lstStyle/>
          <a:p>
            <a:pPr>
              <a:lnSpc>
                <a:spcPts val="3229"/>
              </a:lnSpc>
            </a:pPr>
            <a:r>
              <a:rPr lang="en-US" sz="2646" spc="-10">
                <a:solidFill>
                  <a:srgbClr val="FFFFFF"/>
                </a:solidFill>
                <a:latin typeface="Poppins"/>
              </a:rPr>
              <a:t>Temps long</a:t>
            </a:r>
          </a:p>
          <a:p>
            <a:pPr>
              <a:lnSpc>
                <a:spcPts val="3229"/>
              </a:lnSpc>
            </a:pPr>
            <a:r>
              <a:rPr lang="en-US" sz="2646" spc="-10">
                <a:solidFill>
                  <a:srgbClr val="FFFFFF"/>
                </a:solidFill>
                <a:latin typeface="Poppins"/>
              </a:rPr>
              <a:t>Compréhension de le.a thérapeute </a:t>
            </a:r>
          </a:p>
          <a:p>
            <a:pPr>
              <a:lnSpc>
                <a:spcPts val="3229"/>
              </a:lnSpc>
            </a:pPr>
            <a:r>
              <a:rPr lang="en-US" sz="2646" spc="-10">
                <a:solidFill>
                  <a:srgbClr val="FFFFFF"/>
                </a:solidFill>
                <a:latin typeface="Poppins"/>
              </a:rPr>
              <a:t>Consult. ponctuelles</a:t>
            </a:r>
          </a:p>
        </p:txBody>
      </p:sp>
      <p:grpSp>
        <p:nvGrpSpPr>
          <p:cNvPr name="Group 37" id="37"/>
          <p:cNvGrpSpPr/>
          <p:nvPr/>
        </p:nvGrpSpPr>
        <p:grpSpPr>
          <a:xfrm rot="0">
            <a:off x="12513230" y="7700111"/>
            <a:ext cx="1109724" cy="1109724"/>
            <a:chOff x="0" y="0"/>
            <a:chExt cx="812800" cy="812800"/>
          </a:xfrm>
        </p:grpSpPr>
        <p:sp>
          <p:nvSpPr>
            <p:cNvPr name="Freeform 38" id="3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39" id="39"/>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40" id="40"/>
          <p:cNvSpPr txBox="true"/>
          <p:nvPr/>
        </p:nvSpPr>
        <p:spPr>
          <a:xfrm rot="0">
            <a:off x="12794042" y="8047163"/>
            <a:ext cx="548100" cy="413385"/>
          </a:xfrm>
          <a:prstGeom prst="rect">
            <a:avLst/>
          </a:prstGeom>
        </p:spPr>
        <p:txBody>
          <a:bodyPr anchor="t" rtlCol="false" tIns="0" lIns="0" bIns="0" rIns="0">
            <a:spAutoFit/>
          </a:bodyPr>
          <a:lstStyle/>
          <a:p>
            <a:pPr algn="ctr" marL="0" indent="0" lvl="0">
              <a:lnSpc>
                <a:spcPts val="2789"/>
              </a:lnSpc>
            </a:pPr>
            <a:r>
              <a:rPr lang="en-US" sz="3099" spc="-30">
                <a:solidFill>
                  <a:srgbClr val="FFFFFF"/>
                </a:solidFill>
                <a:latin typeface="Poppins"/>
              </a:rPr>
              <a:t>3</a:t>
            </a:r>
          </a:p>
        </p:txBody>
      </p:sp>
      <p:sp>
        <p:nvSpPr>
          <p:cNvPr name="TextBox 41" id="41"/>
          <p:cNvSpPr txBox="true"/>
          <p:nvPr/>
        </p:nvSpPr>
        <p:spPr>
          <a:xfrm rot="0">
            <a:off x="13803929" y="7436510"/>
            <a:ext cx="3830852" cy="1660152"/>
          </a:xfrm>
          <a:prstGeom prst="rect">
            <a:avLst/>
          </a:prstGeom>
        </p:spPr>
        <p:txBody>
          <a:bodyPr anchor="t" rtlCol="false" tIns="0" lIns="0" bIns="0" rIns="0">
            <a:spAutoFit/>
          </a:bodyPr>
          <a:lstStyle/>
          <a:p>
            <a:pPr>
              <a:lnSpc>
                <a:spcPts val="3229"/>
              </a:lnSpc>
            </a:pPr>
            <a:r>
              <a:rPr lang="en-US" sz="2646" spc="-10">
                <a:solidFill>
                  <a:srgbClr val="FFFFFF"/>
                </a:solidFill>
                <a:latin typeface="Poppins"/>
              </a:rPr>
              <a:t>Découragement</a:t>
            </a:r>
          </a:p>
          <a:p>
            <a:pPr>
              <a:lnSpc>
                <a:spcPts val="3229"/>
              </a:lnSpc>
            </a:pPr>
            <a:r>
              <a:rPr lang="en-US" sz="2646" spc="-10">
                <a:solidFill>
                  <a:srgbClr val="FFFFFF"/>
                </a:solidFill>
                <a:latin typeface="Poppins"/>
              </a:rPr>
              <a:t>Contrainte de l’attente</a:t>
            </a:r>
          </a:p>
          <a:p>
            <a:pPr>
              <a:lnSpc>
                <a:spcPts val="3229"/>
              </a:lnSpc>
            </a:pPr>
            <a:r>
              <a:rPr lang="en-US" sz="2646" spc="-10">
                <a:solidFill>
                  <a:srgbClr val="FFFFFF"/>
                </a:solidFill>
                <a:latin typeface="Poppins"/>
              </a:rPr>
              <a:t>Consult. ponctuelles en hôpital</a:t>
            </a:r>
          </a:p>
        </p:txBody>
      </p:sp>
    </p:spTree>
  </p:cSld>
  <p:clrMapOvr>
    <a:masterClrMapping/>
  </p:clrMapOvr>
</p:sld>
</file>

<file path=ppt/slides/slide37.xml><?xml version="1.0" encoding="utf-8"?>
<p:sld xmlns:p="http://schemas.openxmlformats.org/presentationml/2006/main" xmlns:a="http://schemas.openxmlformats.org/drawingml/2006/main" xmlns:r="http://schemas.openxmlformats.org/officeDocument/2006/relationships">
  <p:cSld>
    <p:bg>
      <p:bgPr>
        <a:solidFill>
          <a:srgbClr val="B1D4E0"/>
        </a:solidFill>
      </p:bgPr>
    </p:bg>
    <p:spTree>
      <p:nvGrpSpPr>
        <p:cNvPr id="1" name=""/>
        <p:cNvGrpSpPr/>
        <p:nvPr/>
      </p:nvGrpSpPr>
      <p:grpSpPr>
        <a:xfrm>
          <a:off x="0" y="0"/>
          <a:ext cx="0" cy="0"/>
          <a:chOff x="0" y="0"/>
          <a:chExt cx="0" cy="0"/>
        </a:xfrm>
      </p:grpSpPr>
      <p:sp>
        <p:nvSpPr>
          <p:cNvPr name="Freeform 2" id="2"/>
          <p:cNvSpPr/>
          <p:nvPr/>
        </p:nvSpPr>
        <p:spPr>
          <a:xfrm flipH="true" flipV="false" rot="0">
            <a:off x="-1586925" y="6804899"/>
            <a:ext cx="4214413" cy="4114800"/>
          </a:xfrm>
          <a:custGeom>
            <a:avLst/>
            <a:gdLst/>
            <a:ahLst/>
            <a:cxnLst/>
            <a:rect r="r" b="b" t="t" l="l"/>
            <a:pathLst>
              <a:path h="4114800" w="4214413">
                <a:moveTo>
                  <a:pt x="4214413" y="0"/>
                </a:moveTo>
                <a:lnTo>
                  <a:pt x="0" y="0"/>
                </a:lnTo>
                <a:lnTo>
                  <a:pt x="0" y="4114800"/>
                </a:lnTo>
                <a:lnTo>
                  <a:pt x="4214413" y="4114800"/>
                </a:lnTo>
                <a:lnTo>
                  <a:pt x="4214413"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1069944">
            <a:off x="14151115" y="111062"/>
            <a:ext cx="4103258" cy="1835275"/>
          </a:xfrm>
          <a:custGeom>
            <a:avLst/>
            <a:gdLst/>
            <a:ahLst/>
            <a:cxnLst/>
            <a:rect r="r" b="b" t="t" l="l"/>
            <a:pathLst>
              <a:path h="1835275" w="4103258">
                <a:moveTo>
                  <a:pt x="0" y="0"/>
                </a:moveTo>
                <a:lnTo>
                  <a:pt x="4103258" y="0"/>
                </a:lnTo>
                <a:lnTo>
                  <a:pt x="4103258" y="1835276"/>
                </a:lnTo>
                <a:lnTo>
                  <a:pt x="0" y="183527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4" id="4"/>
          <p:cNvGrpSpPr/>
          <p:nvPr/>
        </p:nvGrpSpPr>
        <p:grpSpPr>
          <a:xfrm rot="0">
            <a:off x="1028700" y="7196859"/>
            <a:ext cx="16626257" cy="2061441"/>
            <a:chOff x="0" y="0"/>
            <a:chExt cx="22168342" cy="2748588"/>
          </a:xfrm>
        </p:grpSpPr>
        <p:grpSp>
          <p:nvGrpSpPr>
            <p:cNvPr name="Group 5" id="5"/>
            <p:cNvGrpSpPr/>
            <p:nvPr/>
          </p:nvGrpSpPr>
          <p:grpSpPr>
            <a:xfrm rot="0">
              <a:off x="0" y="0"/>
              <a:ext cx="22168342" cy="2748588"/>
              <a:chOff x="0" y="0"/>
              <a:chExt cx="4378932" cy="542931"/>
            </a:xfrm>
          </p:grpSpPr>
          <p:sp>
            <p:nvSpPr>
              <p:cNvPr name="Freeform 6" id="6"/>
              <p:cNvSpPr/>
              <p:nvPr/>
            </p:nvSpPr>
            <p:spPr>
              <a:xfrm flipH="false" flipV="false" rot="0">
                <a:off x="0" y="0"/>
                <a:ext cx="4378932" cy="542931"/>
              </a:xfrm>
              <a:custGeom>
                <a:avLst/>
                <a:gdLst/>
                <a:ahLst/>
                <a:cxnLst/>
                <a:rect r="r" b="b" t="t" l="l"/>
                <a:pathLst>
                  <a:path h="542931" w="4378932">
                    <a:moveTo>
                      <a:pt x="23748" y="0"/>
                    </a:moveTo>
                    <a:lnTo>
                      <a:pt x="4355184" y="0"/>
                    </a:lnTo>
                    <a:cubicBezTo>
                      <a:pt x="4368300" y="0"/>
                      <a:pt x="4378932" y="10632"/>
                      <a:pt x="4378932" y="23748"/>
                    </a:cubicBezTo>
                    <a:lnTo>
                      <a:pt x="4378932" y="519183"/>
                    </a:lnTo>
                    <a:cubicBezTo>
                      <a:pt x="4378932" y="532299"/>
                      <a:pt x="4368300" y="542931"/>
                      <a:pt x="4355184" y="542931"/>
                    </a:cubicBezTo>
                    <a:lnTo>
                      <a:pt x="23748" y="542931"/>
                    </a:lnTo>
                    <a:cubicBezTo>
                      <a:pt x="10632" y="542931"/>
                      <a:pt x="0" y="532299"/>
                      <a:pt x="0" y="519183"/>
                    </a:cubicBezTo>
                    <a:lnTo>
                      <a:pt x="0" y="23748"/>
                    </a:lnTo>
                    <a:cubicBezTo>
                      <a:pt x="0" y="10632"/>
                      <a:pt x="10632" y="0"/>
                      <a:pt x="23748" y="0"/>
                    </a:cubicBezTo>
                    <a:close/>
                  </a:path>
                </a:pathLst>
              </a:custGeom>
              <a:solidFill>
                <a:srgbClr val="2A1E50"/>
              </a:solidFill>
            </p:spPr>
          </p:sp>
          <p:sp>
            <p:nvSpPr>
              <p:cNvPr name="TextBox 7" id="7"/>
              <p:cNvSpPr txBox="true"/>
              <p:nvPr/>
            </p:nvSpPr>
            <p:spPr>
              <a:xfrm>
                <a:off x="0" y="-38100"/>
                <a:ext cx="812800" cy="850900"/>
              </a:xfrm>
              <a:prstGeom prst="rect">
                <a:avLst/>
              </a:prstGeom>
            </p:spPr>
            <p:txBody>
              <a:bodyPr anchor="ctr" rtlCol="false" tIns="50800" lIns="50800" bIns="50800" rIns="50800"/>
              <a:lstStyle/>
              <a:p>
                <a:pPr algn="ctr">
                  <a:lnSpc>
                    <a:spcPts val="2659"/>
                  </a:lnSpc>
                  <a:spcBef>
                    <a:spcPct val="0"/>
                  </a:spcBef>
                </a:pPr>
              </a:p>
            </p:txBody>
          </p:sp>
        </p:grpSp>
        <p:grpSp>
          <p:nvGrpSpPr>
            <p:cNvPr name="Group 8" id="8"/>
            <p:cNvGrpSpPr/>
            <p:nvPr/>
          </p:nvGrpSpPr>
          <p:grpSpPr>
            <a:xfrm rot="0">
              <a:off x="711707" y="634478"/>
              <a:ext cx="1479632" cy="1479632"/>
              <a:chOff x="0" y="0"/>
              <a:chExt cx="812800" cy="812800"/>
            </a:xfrm>
          </p:grpSpPr>
          <p:sp>
            <p:nvSpPr>
              <p:cNvPr name="Freeform 9" id="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10" id="10"/>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11" id="11"/>
            <p:cNvSpPr txBox="true"/>
            <p:nvPr/>
          </p:nvSpPr>
          <p:spPr>
            <a:xfrm rot="0">
              <a:off x="1086123" y="1078163"/>
              <a:ext cx="730799" cy="570229"/>
            </a:xfrm>
            <a:prstGeom prst="rect">
              <a:avLst/>
            </a:prstGeom>
          </p:spPr>
          <p:txBody>
            <a:bodyPr anchor="t" rtlCol="false" tIns="0" lIns="0" bIns="0" rIns="0">
              <a:spAutoFit/>
            </a:bodyPr>
            <a:lstStyle/>
            <a:p>
              <a:pPr algn="ctr" marL="0" indent="0" lvl="0">
                <a:lnSpc>
                  <a:spcPts val="2789"/>
                </a:lnSpc>
              </a:pPr>
              <a:r>
                <a:rPr lang="en-US" sz="3099" spc="-30">
                  <a:solidFill>
                    <a:srgbClr val="FFFFFF"/>
                  </a:solidFill>
                  <a:latin typeface="Poppins"/>
                </a:rPr>
                <a:t>1</a:t>
              </a:r>
            </a:p>
          </p:txBody>
        </p:sp>
        <p:sp>
          <p:nvSpPr>
            <p:cNvPr name="TextBox 12" id="12"/>
            <p:cNvSpPr txBox="true"/>
            <p:nvPr/>
          </p:nvSpPr>
          <p:spPr>
            <a:xfrm rot="0">
              <a:off x="2370973" y="258001"/>
              <a:ext cx="5624921" cy="2204011"/>
            </a:xfrm>
            <a:prstGeom prst="rect">
              <a:avLst/>
            </a:prstGeom>
          </p:spPr>
          <p:txBody>
            <a:bodyPr anchor="t" rtlCol="false" tIns="0" lIns="0" bIns="0" rIns="0">
              <a:spAutoFit/>
            </a:bodyPr>
            <a:lstStyle/>
            <a:p>
              <a:pPr>
                <a:lnSpc>
                  <a:spcPts val="3229"/>
                </a:lnSpc>
              </a:pPr>
              <a:r>
                <a:rPr lang="en-US" sz="2646" spc="-10">
                  <a:solidFill>
                    <a:srgbClr val="FFFFFF"/>
                  </a:solidFill>
                  <a:latin typeface="Poppins"/>
                </a:rPr>
                <a:t>Bouche-à-oreille</a:t>
              </a:r>
            </a:p>
            <a:p>
              <a:pPr>
                <a:lnSpc>
                  <a:spcPts val="3229"/>
                </a:lnSpc>
              </a:pPr>
              <a:r>
                <a:rPr lang="en-US" sz="2646" spc="-10">
                  <a:solidFill>
                    <a:srgbClr val="FFFFFF"/>
                  </a:solidFill>
                  <a:latin typeface="Poppins"/>
                </a:rPr>
                <a:t>Spécificité du service</a:t>
              </a:r>
            </a:p>
            <a:p>
              <a:pPr>
                <a:lnSpc>
                  <a:spcPts val="3229"/>
                </a:lnSpc>
              </a:pPr>
              <a:r>
                <a:rPr lang="en-US" sz="2646" spc="-10">
                  <a:solidFill>
                    <a:srgbClr val="FFFFFF"/>
                  </a:solidFill>
                  <a:latin typeface="Poppins"/>
                </a:rPr>
                <a:t>Sentiment d’urgence modéré</a:t>
              </a:r>
            </a:p>
          </p:txBody>
        </p:sp>
        <p:grpSp>
          <p:nvGrpSpPr>
            <p:cNvPr name="Group 13" id="13"/>
            <p:cNvGrpSpPr/>
            <p:nvPr/>
          </p:nvGrpSpPr>
          <p:grpSpPr>
            <a:xfrm rot="0">
              <a:off x="7995893" y="705536"/>
              <a:ext cx="1479632" cy="1479632"/>
              <a:chOff x="0" y="0"/>
              <a:chExt cx="812800" cy="812800"/>
            </a:xfrm>
          </p:grpSpPr>
          <p:sp>
            <p:nvSpPr>
              <p:cNvPr name="Freeform 14" id="1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15" id="15"/>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16" id="16"/>
            <p:cNvSpPr txBox="true"/>
            <p:nvPr/>
          </p:nvSpPr>
          <p:spPr>
            <a:xfrm rot="0">
              <a:off x="8370310" y="1149221"/>
              <a:ext cx="730799" cy="570229"/>
            </a:xfrm>
            <a:prstGeom prst="rect">
              <a:avLst/>
            </a:prstGeom>
          </p:spPr>
          <p:txBody>
            <a:bodyPr anchor="t" rtlCol="false" tIns="0" lIns="0" bIns="0" rIns="0">
              <a:spAutoFit/>
            </a:bodyPr>
            <a:lstStyle/>
            <a:p>
              <a:pPr algn="ctr" marL="0" indent="0" lvl="0">
                <a:lnSpc>
                  <a:spcPts val="2789"/>
                </a:lnSpc>
              </a:pPr>
              <a:r>
                <a:rPr lang="en-US" sz="3099" spc="-30">
                  <a:solidFill>
                    <a:srgbClr val="FFFFFF"/>
                  </a:solidFill>
                  <a:latin typeface="Poppins"/>
                </a:rPr>
                <a:t>2</a:t>
              </a:r>
            </a:p>
          </p:txBody>
        </p:sp>
        <p:sp>
          <p:nvSpPr>
            <p:cNvPr name="TextBox 17" id="17"/>
            <p:cNvSpPr txBox="true"/>
            <p:nvPr/>
          </p:nvSpPr>
          <p:spPr>
            <a:xfrm rot="0">
              <a:off x="9653326" y="294526"/>
              <a:ext cx="5048801" cy="2204011"/>
            </a:xfrm>
            <a:prstGeom prst="rect">
              <a:avLst/>
            </a:prstGeom>
          </p:spPr>
          <p:txBody>
            <a:bodyPr anchor="t" rtlCol="false" tIns="0" lIns="0" bIns="0" rIns="0">
              <a:spAutoFit/>
            </a:bodyPr>
            <a:lstStyle/>
            <a:p>
              <a:pPr>
                <a:lnSpc>
                  <a:spcPts val="3229"/>
                </a:lnSpc>
              </a:pPr>
              <a:r>
                <a:rPr lang="en-US" sz="2646" spc="-10">
                  <a:solidFill>
                    <a:srgbClr val="FFFFFF"/>
                  </a:solidFill>
                  <a:latin typeface="Poppins"/>
                </a:rPr>
                <a:t>Temps long</a:t>
              </a:r>
            </a:p>
            <a:p>
              <a:pPr>
                <a:lnSpc>
                  <a:spcPts val="3229"/>
                </a:lnSpc>
              </a:pPr>
              <a:r>
                <a:rPr lang="en-US" sz="2646" spc="-10">
                  <a:solidFill>
                    <a:srgbClr val="FFFFFF"/>
                  </a:solidFill>
                  <a:latin typeface="Poppins"/>
                </a:rPr>
                <a:t>Compréhension de le.a thérapeute </a:t>
              </a:r>
            </a:p>
            <a:p>
              <a:pPr>
                <a:lnSpc>
                  <a:spcPts val="3229"/>
                </a:lnSpc>
              </a:pPr>
              <a:r>
                <a:rPr lang="en-US" sz="2646" spc="-10">
                  <a:solidFill>
                    <a:srgbClr val="FFFFFF"/>
                  </a:solidFill>
                  <a:latin typeface="Poppins"/>
                </a:rPr>
                <a:t>Consult. ponctuelles</a:t>
              </a:r>
            </a:p>
          </p:txBody>
        </p:sp>
        <p:grpSp>
          <p:nvGrpSpPr>
            <p:cNvPr name="Group 18" id="18"/>
            <p:cNvGrpSpPr/>
            <p:nvPr/>
          </p:nvGrpSpPr>
          <p:grpSpPr>
            <a:xfrm rot="0">
              <a:off x="15312706" y="671003"/>
              <a:ext cx="1479632" cy="1479632"/>
              <a:chOff x="0" y="0"/>
              <a:chExt cx="812800" cy="812800"/>
            </a:xfrm>
          </p:grpSpPr>
          <p:sp>
            <p:nvSpPr>
              <p:cNvPr name="Freeform 19" id="1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20" id="20"/>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21" id="21"/>
            <p:cNvSpPr txBox="true"/>
            <p:nvPr/>
          </p:nvSpPr>
          <p:spPr>
            <a:xfrm rot="0">
              <a:off x="15687123" y="1114688"/>
              <a:ext cx="730799" cy="570229"/>
            </a:xfrm>
            <a:prstGeom prst="rect">
              <a:avLst/>
            </a:prstGeom>
          </p:spPr>
          <p:txBody>
            <a:bodyPr anchor="t" rtlCol="false" tIns="0" lIns="0" bIns="0" rIns="0">
              <a:spAutoFit/>
            </a:bodyPr>
            <a:lstStyle/>
            <a:p>
              <a:pPr algn="ctr" marL="0" indent="0" lvl="0">
                <a:lnSpc>
                  <a:spcPts val="2789"/>
                </a:lnSpc>
              </a:pPr>
              <a:r>
                <a:rPr lang="en-US" sz="3099" spc="-30">
                  <a:solidFill>
                    <a:srgbClr val="FFFFFF"/>
                  </a:solidFill>
                  <a:latin typeface="Poppins"/>
                </a:rPr>
                <a:t>3</a:t>
              </a:r>
            </a:p>
          </p:txBody>
        </p:sp>
        <p:sp>
          <p:nvSpPr>
            <p:cNvPr name="TextBox 22" id="22"/>
            <p:cNvSpPr txBox="true"/>
            <p:nvPr/>
          </p:nvSpPr>
          <p:spPr>
            <a:xfrm rot="0">
              <a:off x="17033639" y="329059"/>
              <a:ext cx="5107802" cy="2204011"/>
            </a:xfrm>
            <a:prstGeom prst="rect">
              <a:avLst/>
            </a:prstGeom>
          </p:spPr>
          <p:txBody>
            <a:bodyPr anchor="t" rtlCol="false" tIns="0" lIns="0" bIns="0" rIns="0">
              <a:spAutoFit/>
            </a:bodyPr>
            <a:lstStyle/>
            <a:p>
              <a:pPr>
                <a:lnSpc>
                  <a:spcPts val="3229"/>
                </a:lnSpc>
              </a:pPr>
              <a:r>
                <a:rPr lang="en-US" sz="2646" spc="-10">
                  <a:solidFill>
                    <a:srgbClr val="FFFFFF"/>
                  </a:solidFill>
                  <a:latin typeface="Poppins"/>
                </a:rPr>
                <a:t>Découragement</a:t>
              </a:r>
            </a:p>
            <a:p>
              <a:pPr>
                <a:lnSpc>
                  <a:spcPts val="3229"/>
                </a:lnSpc>
              </a:pPr>
              <a:r>
                <a:rPr lang="en-US" sz="2646" spc="-10">
                  <a:solidFill>
                    <a:srgbClr val="FFFFFF"/>
                  </a:solidFill>
                  <a:latin typeface="Poppins"/>
                </a:rPr>
                <a:t>Contrainte de l’attente Consult. ponctuelles en hôpital</a:t>
              </a:r>
            </a:p>
          </p:txBody>
        </p:sp>
      </p:grpSp>
      <p:grpSp>
        <p:nvGrpSpPr>
          <p:cNvPr name="Group 23" id="23"/>
          <p:cNvGrpSpPr/>
          <p:nvPr/>
        </p:nvGrpSpPr>
        <p:grpSpPr>
          <a:xfrm rot="0">
            <a:off x="1028700" y="2844634"/>
            <a:ext cx="16606081" cy="2061441"/>
            <a:chOff x="0" y="0"/>
            <a:chExt cx="22141441" cy="2748588"/>
          </a:xfrm>
        </p:grpSpPr>
        <p:grpSp>
          <p:nvGrpSpPr>
            <p:cNvPr name="Group 24" id="24"/>
            <p:cNvGrpSpPr/>
            <p:nvPr/>
          </p:nvGrpSpPr>
          <p:grpSpPr>
            <a:xfrm rot="0">
              <a:off x="0" y="0"/>
              <a:ext cx="21919499" cy="2748588"/>
              <a:chOff x="0" y="0"/>
              <a:chExt cx="4329778" cy="542931"/>
            </a:xfrm>
          </p:grpSpPr>
          <p:sp>
            <p:nvSpPr>
              <p:cNvPr name="Freeform 25" id="25"/>
              <p:cNvSpPr/>
              <p:nvPr/>
            </p:nvSpPr>
            <p:spPr>
              <a:xfrm flipH="false" flipV="false" rot="0">
                <a:off x="0" y="0"/>
                <a:ext cx="4329778" cy="542931"/>
              </a:xfrm>
              <a:custGeom>
                <a:avLst/>
                <a:gdLst/>
                <a:ahLst/>
                <a:cxnLst/>
                <a:rect r="r" b="b" t="t" l="l"/>
                <a:pathLst>
                  <a:path h="542931" w="4329778">
                    <a:moveTo>
                      <a:pt x="24017" y="0"/>
                    </a:moveTo>
                    <a:lnTo>
                      <a:pt x="4305760" y="0"/>
                    </a:lnTo>
                    <a:cubicBezTo>
                      <a:pt x="4319025" y="0"/>
                      <a:pt x="4329778" y="10753"/>
                      <a:pt x="4329778" y="24017"/>
                    </a:cubicBezTo>
                    <a:lnTo>
                      <a:pt x="4329778" y="518913"/>
                    </a:lnTo>
                    <a:cubicBezTo>
                      <a:pt x="4329778" y="525283"/>
                      <a:pt x="4327247" y="531392"/>
                      <a:pt x="4322743" y="535896"/>
                    </a:cubicBezTo>
                    <a:cubicBezTo>
                      <a:pt x="4318239" y="540400"/>
                      <a:pt x="4312130" y="542931"/>
                      <a:pt x="4305760" y="542931"/>
                    </a:cubicBezTo>
                    <a:lnTo>
                      <a:pt x="24017" y="542931"/>
                    </a:lnTo>
                    <a:cubicBezTo>
                      <a:pt x="17648" y="542931"/>
                      <a:pt x="11539" y="540400"/>
                      <a:pt x="7035" y="535896"/>
                    </a:cubicBezTo>
                    <a:cubicBezTo>
                      <a:pt x="2530" y="531392"/>
                      <a:pt x="0" y="525283"/>
                      <a:pt x="0" y="518913"/>
                    </a:cubicBezTo>
                    <a:lnTo>
                      <a:pt x="0" y="24017"/>
                    </a:lnTo>
                    <a:cubicBezTo>
                      <a:pt x="0" y="17648"/>
                      <a:pt x="2530" y="11539"/>
                      <a:pt x="7035" y="7035"/>
                    </a:cubicBezTo>
                    <a:cubicBezTo>
                      <a:pt x="11539" y="2530"/>
                      <a:pt x="17648" y="0"/>
                      <a:pt x="24017" y="0"/>
                    </a:cubicBezTo>
                    <a:close/>
                  </a:path>
                </a:pathLst>
              </a:custGeom>
              <a:solidFill>
                <a:srgbClr val="2A1E50"/>
              </a:solidFill>
            </p:spPr>
          </p:sp>
          <p:sp>
            <p:nvSpPr>
              <p:cNvPr name="TextBox 26" id="26"/>
              <p:cNvSpPr txBox="true"/>
              <p:nvPr/>
            </p:nvSpPr>
            <p:spPr>
              <a:xfrm>
                <a:off x="0" y="-38100"/>
                <a:ext cx="812800" cy="850900"/>
              </a:xfrm>
              <a:prstGeom prst="rect">
                <a:avLst/>
              </a:prstGeom>
            </p:spPr>
            <p:txBody>
              <a:bodyPr anchor="ctr" rtlCol="false" tIns="50800" lIns="50800" bIns="50800" rIns="50800"/>
              <a:lstStyle/>
              <a:p>
                <a:pPr algn="ctr">
                  <a:lnSpc>
                    <a:spcPts val="2659"/>
                  </a:lnSpc>
                  <a:spcBef>
                    <a:spcPct val="0"/>
                  </a:spcBef>
                </a:pPr>
              </a:p>
            </p:txBody>
          </p:sp>
        </p:grpSp>
        <p:grpSp>
          <p:nvGrpSpPr>
            <p:cNvPr name="Group 27" id="27"/>
            <p:cNvGrpSpPr/>
            <p:nvPr/>
          </p:nvGrpSpPr>
          <p:grpSpPr>
            <a:xfrm rot="0">
              <a:off x="711707" y="634478"/>
              <a:ext cx="1479632" cy="1479632"/>
              <a:chOff x="0" y="0"/>
              <a:chExt cx="812800" cy="812800"/>
            </a:xfrm>
          </p:grpSpPr>
          <p:sp>
            <p:nvSpPr>
              <p:cNvPr name="Freeform 28" id="2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29" id="29"/>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30" id="30"/>
            <p:cNvSpPr txBox="true"/>
            <p:nvPr/>
          </p:nvSpPr>
          <p:spPr>
            <a:xfrm rot="0">
              <a:off x="1086123" y="1078163"/>
              <a:ext cx="730799" cy="570229"/>
            </a:xfrm>
            <a:prstGeom prst="rect">
              <a:avLst/>
            </a:prstGeom>
          </p:spPr>
          <p:txBody>
            <a:bodyPr anchor="t" rtlCol="false" tIns="0" lIns="0" bIns="0" rIns="0">
              <a:spAutoFit/>
            </a:bodyPr>
            <a:lstStyle/>
            <a:p>
              <a:pPr algn="ctr" marL="0" indent="0" lvl="0">
                <a:lnSpc>
                  <a:spcPts val="2789"/>
                </a:lnSpc>
              </a:pPr>
              <a:r>
                <a:rPr lang="en-US" sz="3099" spc="-30">
                  <a:solidFill>
                    <a:srgbClr val="FFFFFF"/>
                  </a:solidFill>
                  <a:latin typeface="Poppins"/>
                </a:rPr>
                <a:t>1</a:t>
              </a:r>
            </a:p>
          </p:txBody>
        </p:sp>
        <p:sp>
          <p:nvSpPr>
            <p:cNvPr name="TextBox 31" id="31"/>
            <p:cNvSpPr txBox="true"/>
            <p:nvPr/>
          </p:nvSpPr>
          <p:spPr>
            <a:xfrm rot="0">
              <a:off x="2370973" y="258001"/>
              <a:ext cx="5624921" cy="2204011"/>
            </a:xfrm>
            <a:prstGeom prst="rect">
              <a:avLst/>
            </a:prstGeom>
          </p:spPr>
          <p:txBody>
            <a:bodyPr anchor="t" rtlCol="false" tIns="0" lIns="0" bIns="0" rIns="0">
              <a:spAutoFit/>
            </a:bodyPr>
            <a:lstStyle/>
            <a:p>
              <a:pPr algn="just">
                <a:lnSpc>
                  <a:spcPts val="3229"/>
                </a:lnSpc>
              </a:pPr>
              <a:r>
                <a:rPr lang="en-US" sz="2646" spc="-10">
                  <a:solidFill>
                    <a:srgbClr val="FFFFFF"/>
                  </a:solidFill>
                  <a:latin typeface="Poppins"/>
                </a:rPr>
                <a:t>Fréquentation passée</a:t>
              </a:r>
            </a:p>
            <a:p>
              <a:pPr algn="just">
                <a:lnSpc>
                  <a:spcPts val="3229"/>
                </a:lnSpc>
              </a:pPr>
              <a:r>
                <a:rPr lang="en-US" sz="2646" spc="-10">
                  <a:solidFill>
                    <a:srgbClr val="FFFFFF"/>
                  </a:solidFill>
                  <a:latin typeface="Poppins"/>
                </a:rPr>
                <a:t>Tarif et administatif</a:t>
              </a:r>
            </a:p>
            <a:p>
              <a:pPr>
                <a:lnSpc>
                  <a:spcPts val="3229"/>
                </a:lnSpc>
              </a:pPr>
              <a:r>
                <a:rPr lang="en-US" sz="2646" spc="-10">
                  <a:solidFill>
                    <a:srgbClr val="FFFFFF"/>
                  </a:solidFill>
                  <a:latin typeface="Poppins"/>
                </a:rPr>
                <a:t>Sentiment d’urgence élevé</a:t>
              </a:r>
              <a:r>
                <a:rPr lang="en-US" sz="2646" spc="-10">
                  <a:solidFill>
                    <a:srgbClr val="FFFFFF"/>
                  </a:solidFill>
                  <a:latin typeface="Poppins Italics"/>
                </a:rPr>
                <a:t> - pression du SAJ</a:t>
              </a:r>
            </a:p>
          </p:txBody>
        </p:sp>
        <p:grpSp>
          <p:nvGrpSpPr>
            <p:cNvPr name="Group 32" id="32"/>
            <p:cNvGrpSpPr/>
            <p:nvPr/>
          </p:nvGrpSpPr>
          <p:grpSpPr>
            <a:xfrm rot="0">
              <a:off x="7995893" y="705536"/>
              <a:ext cx="1479632" cy="1479632"/>
              <a:chOff x="0" y="0"/>
              <a:chExt cx="812800" cy="812800"/>
            </a:xfrm>
          </p:grpSpPr>
          <p:sp>
            <p:nvSpPr>
              <p:cNvPr name="Freeform 33" id="3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34" id="34"/>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35" id="35"/>
            <p:cNvSpPr txBox="true"/>
            <p:nvPr/>
          </p:nvSpPr>
          <p:spPr>
            <a:xfrm rot="0">
              <a:off x="8370310" y="1149221"/>
              <a:ext cx="730799" cy="570229"/>
            </a:xfrm>
            <a:prstGeom prst="rect">
              <a:avLst/>
            </a:prstGeom>
          </p:spPr>
          <p:txBody>
            <a:bodyPr anchor="t" rtlCol="false" tIns="0" lIns="0" bIns="0" rIns="0">
              <a:spAutoFit/>
            </a:bodyPr>
            <a:lstStyle/>
            <a:p>
              <a:pPr algn="ctr" marL="0" indent="0" lvl="0">
                <a:lnSpc>
                  <a:spcPts val="2789"/>
                </a:lnSpc>
              </a:pPr>
              <a:r>
                <a:rPr lang="en-US" sz="3099" spc="-30">
                  <a:solidFill>
                    <a:srgbClr val="FFFFFF"/>
                  </a:solidFill>
                  <a:latin typeface="Poppins"/>
                </a:rPr>
                <a:t>2</a:t>
              </a:r>
            </a:p>
          </p:txBody>
        </p:sp>
        <p:sp>
          <p:nvSpPr>
            <p:cNvPr name="TextBox 36" id="36"/>
            <p:cNvSpPr txBox="true"/>
            <p:nvPr/>
          </p:nvSpPr>
          <p:spPr>
            <a:xfrm rot="0">
              <a:off x="9653326" y="294526"/>
              <a:ext cx="5418080" cy="2204011"/>
            </a:xfrm>
            <a:prstGeom prst="rect">
              <a:avLst/>
            </a:prstGeom>
          </p:spPr>
          <p:txBody>
            <a:bodyPr anchor="t" rtlCol="false" tIns="0" lIns="0" bIns="0" rIns="0">
              <a:spAutoFit/>
            </a:bodyPr>
            <a:lstStyle/>
            <a:p>
              <a:pPr>
                <a:lnSpc>
                  <a:spcPts val="3229"/>
                </a:lnSpc>
              </a:pPr>
              <a:r>
                <a:rPr lang="en-US" sz="2646" spc="-10">
                  <a:solidFill>
                    <a:srgbClr val="FFFFFF"/>
                  </a:solidFill>
                  <a:latin typeface="Poppins"/>
                </a:rPr>
                <a:t>Temps long</a:t>
              </a:r>
            </a:p>
            <a:p>
              <a:pPr>
                <a:lnSpc>
                  <a:spcPts val="3229"/>
                </a:lnSpc>
              </a:pPr>
              <a:r>
                <a:rPr lang="en-US" sz="2646" spc="-10">
                  <a:solidFill>
                    <a:srgbClr val="FFFFFF"/>
                  </a:solidFill>
                  <a:latin typeface="Poppins"/>
                </a:rPr>
                <a:t>Espace d’écoute</a:t>
              </a:r>
            </a:p>
            <a:p>
              <a:pPr>
                <a:lnSpc>
                  <a:spcPts val="3229"/>
                </a:lnSpc>
              </a:pPr>
              <a:r>
                <a:rPr lang="en-US" sz="2646" spc="-10">
                  <a:solidFill>
                    <a:srgbClr val="FFFFFF"/>
                  </a:solidFill>
                  <a:latin typeface="Poppins"/>
                </a:rPr>
                <a:t>Fréquentation passée et déduction des besoins</a:t>
              </a:r>
            </a:p>
          </p:txBody>
        </p:sp>
        <p:grpSp>
          <p:nvGrpSpPr>
            <p:cNvPr name="Group 37" id="37"/>
            <p:cNvGrpSpPr/>
            <p:nvPr/>
          </p:nvGrpSpPr>
          <p:grpSpPr>
            <a:xfrm rot="0">
              <a:off x="15312706" y="671003"/>
              <a:ext cx="1479632" cy="1479632"/>
              <a:chOff x="0" y="0"/>
              <a:chExt cx="812800" cy="812800"/>
            </a:xfrm>
          </p:grpSpPr>
          <p:sp>
            <p:nvSpPr>
              <p:cNvPr name="Freeform 38" id="3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39" id="39"/>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40" id="40"/>
            <p:cNvSpPr txBox="true"/>
            <p:nvPr/>
          </p:nvSpPr>
          <p:spPr>
            <a:xfrm rot="0">
              <a:off x="15687123" y="1114688"/>
              <a:ext cx="730799" cy="570229"/>
            </a:xfrm>
            <a:prstGeom prst="rect">
              <a:avLst/>
            </a:prstGeom>
          </p:spPr>
          <p:txBody>
            <a:bodyPr anchor="t" rtlCol="false" tIns="0" lIns="0" bIns="0" rIns="0">
              <a:spAutoFit/>
            </a:bodyPr>
            <a:lstStyle/>
            <a:p>
              <a:pPr algn="ctr" marL="0" indent="0" lvl="0">
                <a:lnSpc>
                  <a:spcPts val="2789"/>
                </a:lnSpc>
              </a:pPr>
              <a:r>
                <a:rPr lang="en-US" sz="3099" spc="-30">
                  <a:solidFill>
                    <a:srgbClr val="FFFFFF"/>
                  </a:solidFill>
                  <a:latin typeface="Poppins"/>
                </a:rPr>
                <a:t>3</a:t>
              </a:r>
            </a:p>
          </p:txBody>
        </p:sp>
        <p:sp>
          <p:nvSpPr>
            <p:cNvPr name="TextBox 41" id="41"/>
            <p:cNvSpPr txBox="true"/>
            <p:nvPr/>
          </p:nvSpPr>
          <p:spPr>
            <a:xfrm rot="0">
              <a:off x="17033639" y="329059"/>
              <a:ext cx="5107802" cy="2204011"/>
            </a:xfrm>
            <a:prstGeom prst="rect">
              <a:avLst/>
            </a:prstGeom>
          </p:spPr>
          <p:txBody>
            <a:bodyPr anchor="t" rtlCol="false" tIns="0" lIns="0" bIns="0" rIns="0">
              <a:spAutoFit/>
            </a:bodyPr>
            <a:lstStyle/>
            <a:p>
              <a:pPr>
                <a:lnSpc>
                  <a:spcPts val="3229"/>
                </a:lnSpc>
              </a:pPr>
              <a:r>
                <a:rPr lang="en-US" sz="2646" spc="-10">
                  <a:solidFill>
                    <a:srgbClr val="FFFFFF"/>
                  </a:solidFill>
                  <a:latin typeface="Poppins"/>
                </a:rPr>
                <a:t>Sentiment d’injustice</a:t>
              </a:r>
            </a:p>
            <a:p>
              <a:pPr>
                <a:lnSpc>
                  <a:spcPts val="3229"/>
                </a:lnSpc>
              </a:pPr>
              <a:r>
                <a:rPr lang="en-US" sz="2646" spc="-10">
                  <a:solidFill>
                    <a:srgbClr val="FFFFFF"/>
                  </a:solidFill>
                  <a:latin typeface="Poppins"/>
                </a:rPr>
                <a:t>Ressources </a:t>
              </a:r>
            </a:p>
            <a:p>
              <a:pPr>
                <a:lnSpc>
                  <a:spcPts val="3229"/>
                </a:lnSpc>
              </a:pPr>
              <a:r>
                <a:rPr lang="en-US" sz="2646" spc="-10">
                  <a:solidFill>
                    <a:srgbClr val="FFFFFF"/>
                  </a:solidFill>
                  <a:latin typeface="Poppins"/>
                </a:rPr>
                <a:t>personnelles</a:t>
              </a:r>
            </a:p>
            <a:p>
              <a:pPr>
                <a:lnSpc>
                  <a:spcPts val="3229"/>
                </a:lnSpc>
              </a:pPr>
              <a:r>
                <a:rPr lang="en-US" sz="2646" spc="-10">
                  <a:solidFill>
                    <a:srgbClr val="FFFFFF"/>
                  </a:solidFill>
                  <a:latin typeface="Poppins"/>
                </a:rPr>
                <a:t>Abandon de critères</a:t>
              </a:r>
            </a:p>
          </p:txBody>
        </p:sp>
      </p:grpSp>
      <p:grpSp>
        <p:nvGrpSpPr>
          <p:cNvPr name="Group 42" id="42"/>
          <p:cNvGrpSpPr/>
          <p:nvPr/>
        </p:nvGrpSpPr>
        <p:grpSpPr>
          <a:xfrm rot="0">
            <a:off x="1028700" y="469088"/>
            <a:ext cx="16396788" cy="2061441"/>
            <a:chOff x="0" y="0"/>
            <a:chExt cx="21862385" cy="2748588"/>
          </a:xfrm>
        </p:grpSpPr>
        <p:grpSp>
          <p:nvGrpSpPr>
            <p:cNvPr name="Group 43" id="43"/>
            <p:cNvGrpSpPr/>
            <p:nvPr/>
          </p:nvGrpSpPr>
          <p:grpSpPr>
            <a:xfrm rot="0">
              <a:off x="0" y="0"/>
              <a:ext cx="21862385" cy="2748588"/>
              <a:chOff x="0" y="0"/>
              <a:chExt cx="4318496" cy="542931"/>
            </a:xfrm>
          </p:grpSpPr>
          <p:sp>
            <p:nvSpPr>
              <p:cNvPr name="Freeform 44" id="44"/>
              <p:cNvSpPr/>
              <p:nvPr/>
            </p:nvSpPr>
            <p:spPr>
              <a:xfrm flipH="false" flipV="false" rot="0">
                <a:off x="0" y="0"/>
                <a:ext cx="4318496" cy="542931"/>
              </a:xfrm>
              <a:custGeom>
                <a:avLst/>
                <a:gdLst/>
                <a:ahLst/>
                <a:cxnLst/>
                <a:rect r="r" b="b" t="t" l="l"/>
                <a:pathLst>
                  <a:path h="542931" w="4318496">
                    <a:moveTo>
                      <a:pt x="24080" y="0"/>
                    </a:moveTo>
                    <a:lnTo>
                      <a:pt x="4294415" y="0"/>
                    </a:lnTo>
                    <a:cubicBezTo>
                      <a:pt x="4307715" y="0"/>
                      <a:pt x="4318496" y="10781"/>
                      <a:pt x="4318496" y="24080"/>
                    </a:cubicBezTo>
                    <a:lnTo>
                      <a:pt x="4318496" y="518851"/>
                    </a:lnTo>
                    <a:cubicBezTo>
                      <a:pt x="4318496" y="532150"/>
                      <a:pt x="4307715" y="542931"/>
                      <a:pt x="4294415" y="542931"/>
                    </a:cubicBezTo>
                    <a:lnTo>
                      <a:pt x="24080" y="542931"/>
                    </a:lnTo>
                    <a:cubicBezTo>
                      <a:pt x="17694" y="542931"/>
                      <a:pt x="11569" y="540394"/>
                      <a:pt x="7053" y="535878"/>
                    </a:cubicBezTo>
                    <a:cubicBezTo>
                      <a:pt x="2537" y="531362"/>
                      <a:pt x="0" y="525237"/>
                      <a:pt x="0" y="518851"/>
                    </a:cubicBezTo>
                    <a:lnTo>
                      <a:pt x="0" y="24080"/>
                    </a:lnTo>
                    <a:cubicBezTo>
                      <a:pt x="0" y="10781"/>
                      <a:pt x="10781" y="0"/>
                      <a:pt x="24080" y="0"/>
                    </a:cubicBezTo>
                    <a:close/>
                  </a:path>
                </a:pathLst>
              </a:custGeom>
              <a:solidFill>
                <a:srgbClr val="2A1E50"/>
              </a:solidFill>
            </p:spPr>
          </p:sp>
          <p:sp>
            <p:nvSpPr>
              <p:cNvPr name="TextBox 45" id="45"/>
              <p:cNvSpPr txBox="true"/>
              <p:nvPr/>
            </p:nvSpPr>
            <p:spPr>
              <a:xfrm>
                <a:off x="0" y="-38100"/>
                <a:ext cx="812800" cy="850900"/>
              </a:xfrm>
              <a:prstGeom prst="rect">
                <a:avLst/>
              </a:prstGeom>
            </p:spPr>
            <p:txBody>
              <a:bodyPr anchor="ctr" rtlCol="false" tIns="50800" lIns="50800" bIns="50800" rIns="50800"/>
              <a:lstStyle/>
              <a:p>
                <a:pPr algn="ctr">
                  <a:lnSpc>
                    <a:spcPts val="2659"/>
                  </a:lnSpc>
                  <a:spcBef>
                    <a:spcPct val="0"/>
                  </a:spcBef>
                </a:pPr>
              </a:p>
            </p:txBody>
          </p:sp>
        </p:grpSp>
        <p:grpSp>
          <p:nvGrpSpPr>
            <p:cNvPr name="Group 46" id="46"/>
            <p:cNvGrpSpPr/>
            <p:nvPr/>
          </p:nvGrpSpPr>
          <p:grpSpPr>
            <a:xfrm rot="0">
              <a:off x="711707" y="634478"/>
              <a:ext cx="1479632" cy="1479632"/>
              <a:chOff x="0" y="0"/>
              <a:chExt cx="812800" cy="812800"/>
            </a:xfrm>
          </p:grpSpPr>
          <p:sp>
            <p:nvSpPr>
              <p:cNvPr name="Freeform 47" id="4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48" id="48"/>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49" id="49"/>
            <p:cNvSpPr txBox="true"/>
            <p:nvPr/>
          </p:nvSpPr>
          <p:spPr>
            <a:xfrm rot="0">
              <a:off x="1086123" y="1078163"/>
              <a:ext cx="730799" cy="570229"/>
            </a:xfrm>
            <a:prstGeom prst="rect">
              <a:avLst/>
            </a:prstGeom>
          </p:spPr>
          <p:txBody>
            <a:bodyPr anchor="t" rtlCol="false" tIns="0" lIns="0" bIns="0" rIns="0">
              <a:spAutoFit/>
            </a:bodyPr>
            <a:lstStyle/>
            <a:p>
              <a:pPr algn="ctr" marL="0" indent="0" lvl="0">
                <a:lnSpc>
                  <a:spcPts val="2789"/>
                </a:lnSpc>
              </a:pPr>
              <a:r>
                <a:rPr lang="en-US" sz="3099" spc="-30">
                  <a:solidFill>
                    <a:srgbClr val="FFFFFF"/>
                  </a:solidFill>
                  <a:latin typeface="Poppins"/>
                </a:rPr>
                <a:t>1</a:t>
              </a:r>
            </a:p>
          </p:txBody>
        </p:sp>
        <p:grpSp>
          <p:nvGrpSpPr>
            <p:cNvPr name="Group 50" id="50"/>
            <p:cNvGrpSpPr/>
            <p:nvPr/>
          </p:nvGrpSpPr>
          <p:grpSpPr>
            <a:xfrm rot="0">
              <a:off x="7995893" y="705536"/>
              <a:ext cx="1479632" cy="1479632"/>
              <a:chOff x="0" y="0"/>
              <a:chExt cx="812800" cy="812800"/>
            </a:xfrm>
          </p:grpSpPr>
          <p:sp>
            <p:nvSpPr>
              <p:cNvPr name="Freeform 51" id="51"/>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52" id="52"/>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53" id="53"/>
            <p:cNvSpPr txBox="true"/>
            <p:nvPr/>
          </p:nvSpPr>
          <p:spPr>
            <a:xfrm rot="0">
              <a:off x="8370310" y="1149221"/>
              <a:ext cx="730799" cy="570229"/>
            </a:xfrm>
            <a:prstGeom prst="rect">
              <a:avLst/>
            </a:prstGeom>
          </p:spPr>
          <p:txBody>
            <a:bodyPr anchor="t" rtlCol="false" tIns="0" lIns="0" bIns="0" rIns="0">
              <a:spAutoFit/>
            </a:bodyPr>
            <a:lstStyle/>
            <a:p>
              <a:pPr algn="ctr" marL="0" indent="0" lvl="0">
                <a:lnSpc>
                  <a:spcPts val="2789"/>
                </a:lnSpc>
              </a:pPr>
              <a:r>
                <a:rPr lang="en-US" sz="3099" spc="-30">
                  <a:solidFill>
                    <a:srgbClr val="FFFFFF"/>
                  </a:solidFill>
                  <a:latin typeface="Poppins"/>
                </a:rPr>
                <a:t>2</a:t>
              </a:r>
            </a:p>
          </p:txBody>
        </p:sp>
        <p:sp>
          <p:nvSpPr>
            <p:cNvPr name="TextBox 54" id="54"/>
            <p:cNvSpPr txBox="true"/>
            <p:nvPr/>
          </p:nvSpPr>
          <p:spPr>
            <a:xfrm rot="0">
              <a:off x="9653326" y="294526"/>
              <a:ext cx="5048801" cy="2204011"/>
            </a:xfrm>
            <a:prstGeom prst="rect">
              <a:avLst/>
            </a:prstGeom>
          </p:spPr>
          <p:txBody>
            <a:bodyPr anchor="t" rtlCol="false" tIns="0" lIns="0" bIns="0" rIns="0">
              <a:spAutoFit/>
            </a:bodyPr>
            <a:lstStyle/>
            <a:p>
              <a:pPr>
                <a:lnSpc>
                  <a:spcPts val="3229"/>
                </a:lnSpc>
              </a:pPr>
              <a:r>
                <a:rPr lang="en-US" sz="2646" spc="-10">
                  <a:solidFill>
                    <a:srgbClr val="FFFFFF"/>
                  </a:solidFill>
                  <a:latin typeface="Poppins"/>
                </a:rPr>
                <a:t>Temps long</a:t>
              </a:r>
            </a:p>
            <a:p>
              <a:pPr>
                <a:lnSpc>
                  <a:spcPts val="3229"/>
                </a:lnSpc>
              </a:pPr>
              <a:r>
                <a:rPr lang="en-US" sz="2646" spc="-10">
                  <a:solidFill>
                    <a:srgbClr val="FFFFFF"/>
                  </a:solidFill>
                  <a:latin typeface="Poppins"/>
                </a:rPr>
                <a:t>Connexion avec le.a thérapeute </a:t>
              </a:r>
            </a:p>
            <a:p>
              <a:pPr>
                <a:lnSpc>
                  <a:spcPts val="3229"/>
                </a:lnSpc>
              </a:pPr>
              <a:r>
                <a:rPr lang="en-US" sz="2646" spc="-10">
                  <a:solidFill>
                    <a:srgbClr val="FFFFFF"/>
                  </a:solidFill>
                  <a:latin typeface="Poppins"/>
                </a:rPr>
                <a:t>Long parcours de soin</a:t>
              </a:r>
            </a:p>
          </p:txBody>
        </p:sp>
        <p:sp>
          <p:nvSpPr>
            <p:cNvPr name="TextBox 55" id="55"/>
            <p:cNvSpPr txBox="true"/>
            <p:nvPr/>
          </p:nvSpPr>
          <p:spPr>
            <a:xfrm rot="0">
              <a:off x="2370973" y="534844"/>
              <a:ext cx="5624921" cy="1650324"/>
            </a:xfrm>
            <a:prstGeom prst="rect">
              <a:avLst/>
            </a:prstGeom>
          </p:spPr>
          <p:txBody>
            <a:bodyPr anchor="t" rtlCol="false" tIns="0" lIns="0" bIns="0" rIns="0">
              <a:spAutoFit/>
            </a:bodyPr>
            <a:lstStyle/>
            <a:p>
              <a:pPr algn="just">
                <a:lnSpc>
                  <a:spcPts val="3229"/>
                </a:lnSpc>
              </a:pPr>
              <a:r>
                <a:rPr lang="en-US" sz="2646" spc="-10">
                  <a:solidFill>
                    <a:srgbClr val="FFFFFF"/>
                  </a:solidFill>
                  <a:latin typeface="Poppins"/>
                </a:rPr>
                <a:t>Confiance en l’envoyeur</a:t>
              </a:r>
            </a:p>
            <a:p>
              <a:pPr algn="just">
                <a:lnSpc>
                  <a:spcPts val="3229"/>
                </a:lnSpc>
              </a:pPr>
              <a:r>
                <a:rPr lang="en-US" sz="2646" spc="-10">
                  <a:solidFill>
                    <a:srgbClr val="FFFFFF"/>
                  </a:solidFill>
                  <a:latin typeface="Poppins"/>
                </a:rPr>
                <a:t>Spécificité du service</a:t>
              </a:r>
            </a:p>
            <a:p>
              <a:pPr algn="just">
                <a:lnSpc>
                  <a:spcPts val="3229"/>
                </a:lnSpc>
              </a:pPr>
              <a:r>
                <a:rPr lang="en-US" sz="2646" spc="-10">
                  <a:solidFill>
                    <a:srgbClr val="FFFFFF"/>
                  </a:solidFill>
                  <a:latin typeface="Poppins"/>
                </a:rPr>
                <a:t>Peu ou pas d’urgence</a:t>
              </a:r>
            </a:p>
          </p:txBody>
        </p:sp>
        <p:grpSp>
          <p:nvGrpSpPr>
            <p:cNvPr name="Group 56" id="56"/>
            <p:cNvGrpSpPr/>
            <p:nvPr/>
          </p:nvGrpSpPr>
          <p:grpSpPr>
            <a:xfrm rot="0">
              <a:off x="14941348" y="671003"/>
              <a:ext cx="1479632" cy="1479632"/>
              <a:chOff x="0" y="0"/>
              <a:chExt cx="812800" cy="812800"/>
            </a:xfrm>
          </p:grpSpPr>
          <p:sp>
            <p:nvSpPr>
              <p:cNvPr name="Freeform 57" id="5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58" id="58"/>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59" id="59"/>
            <p:cNvSpPr txBox="true"/>
            <p:nvPr/>
          </p:nvSpPr>
          <p:spPr>
            <a:xfrm rot="0">
              <a:off x="15315765" y="1114688"/>
              <a:ext cx="730799" cy="570229"/>
            </a:xfrm>
            <a:prstGeom prst="rect">
              <a:avLst/>
            </a:prstGeom>
          </p:spPr>
          <p:txBody>
            <a:bodyPr anchor="t" rtlCol="false" tIns="0" lIns="0" bIns="0" rIns="0">
              <a:spAutoFit/>
            </a:bodyPr>
            <a:lstStyle/>
            <a:p>
              <a:pPr algn="ctr" marL="0" indent="0" lvl="0">
                <a:lnSpc>
                  <a:spcPts val="2789"/>
                </a:lnSpc>
              </a:pPr>
              <a:r>
                <a:rPr lang="en-US" sz="3099" spc="-30">
                  <a:solidFill>
                    <a:srgbClr val="FFFFFF"/>
                  </a:solidFill>
                  <a:latin typeface="Poppins"/>
                </a:rPr>
                <a:t>3</a:t>
              </a:r>
            </a:p>
          </p:txBody>
        </p:sp>
        <p:sp>
          <p:nvSpPr>
            <p:cNvPr name="TextBox 60" id="60"/>
            <p:cNvSpPr txBox="true"/>
            <p:nvPr/>
          </p:nvSpPr>
          <p:spPr>
            <a:xfrm rot="0">
              <a:off x="16662281" y="562518"/>
              <a:ext cx="5048801" cy="1657911"/>
            </a:xfrm>
            <a:prstGeom prst="rect">
              <a:avLst/>
            </a:prstGeom>
          </p:spPr>
          <p:txBody>
            <a:bodyPr anchor="t" rtlCol="false" tIns="0" lIns="0" bIns="0" rIns="0">
              <a:spAutoFit/>
            </a:bodyPr>
            <a:lstStyle/>
            <a:p>
              <a:pPr>
                <a:lnSpc>
                  <a:spcPts val="3229"/>
                </a:lnSpc>
              </a:pPr>
              <a:r>
                <a:rPr lang="en-US" sz="2646" spc="-10">
                  <a:solidFill>
                    <a:srgbClr val="FFFFFF"/>
                  </a:solidFill>
                  <a:latin typeface="Poppins"/>
                </a:rPr>
                <a:t>Perte de confiance</a:t>
              </a:r>
            </a:p>
            <a:p>
              <a:pPr>
                <a:lnSpc>
                  <a:spcPts val="3229"/>
                </a:lnSpc>
              </a:pPr>
              <a:r>
                <a:rPr lang="en-US" sz="2646" spc="-10">
                  <a:solidFill>
                    <a:srgbClr val="FFFFFF"/>
                  </a:solidFill>
                  <a:latin typeface="Poppins"/>
                </a:rPr>
                <a:t>Suivis en parallèle</a:t>
              </a:r>
            </a:p>
            <a:p>
              <a:pPr>
                <a:lnSpc>
                  <a:spcPts val="3229"/>
                </a:lnSpc>
              </a:pPr>
              <a:r>
                <a:rPr lang="en-US" sz="2646" spc="-10">
                  <a:solidFill>
                    <a:srgbClr val="FFFFFF"/>
                  </a:solidFill>
                  <a:latin typeface="Poppins"/>
                </a:rPr>
                <a:t>Contrainte de l’attente</a:t>
              </a:r>
            </a:p>
          </p:txBody>
        </p:sp>
      </p:grpSp>
    </p:spTree>
  </p:cSld>
  <p:clrMapOvr>
    <a:masterClrMapping/>
  </p:clrMapOvr>
</p:sld>
</file>

<file path=ppt/slides/slide38.xml><?xml version="1.0" encoding="utf-8"?>
<p:sld xmlns:p="http://schemas.openxmlformats.org/presentationml/2006/main" xmlns:a="http://schemas.openxmlformats.org/drawingml/2006/main" xmlns:r="http://schemas.openxmlformats.org/officeDocument/2006/relationships">
  <p:cSld>
    <p:bg>
      <p:bgPr>
        <a:solidFill>
          <a:srgbClr val="B1D4E0"/>
        </a:solidFill>
      </p:bgPr>
    </p:bg>
    <p:spTree>
      <p:nvGrpSpPr>
        <p:cNvPr id="1" name=""/>
        <p:cNvGrpSpPr/>
        <p:nvPr/>
      </p:nvGrpSpPr>
      <p:grpSpPr>
        <a:xfrm>
          <a:off x="0" y="0"/>
          <a:ext cx="0" cy="0"/>
          <a:chOff x="0" y="0"/>
          <a:chExt cx="0" cy="0"/>
        </a:xfrm>
      </p:grpSpPr>
      <p:sp>
        <p:nvSpPr>
          <p:cNvPr name="Freeform 2" id="2"/>
          <p:cNvSpPr/>
          <p:nvPr/>
        </p:nvSpPr>
        <p:spPr>
          <a:xfrm flipH="false" flipV="false" rot="0">
            <a:off x="0" y="8222925"/>
            <a:ext cx="18288000" cy="3083814"/>
          </a:xfrm>
          <a:custGeom>
            <a:avLst/>
            <a:gdLst/>
            <a:ahLst/>
            <a:cxnLst/>
            <a:rect r="r" b="b" t="t" l="l"/>
            <a:pathLst>
              <a:path h="3083814" w="18288000">
                <a:moveTo>
                  <a:pt x="0" y="0"/>
                </a:moveTo>
                <a:lnTo>
                  <a:pt x="18288000" y="0"/>
                </a:lnTo>
                <a:lnTo>
                  <a:pt x="18288000" y="3083814"/>
                </a:lnTo>
                <a:lnTo>
                  <a:pt x="0" y="3083814"/>
                </a:lnTo>
                <a:lnTo>
                  <a:pt x="0" y="0"/>
                </a:lnTo>
                <a:close/>
              </a:path>
            </a:pathLst>
          </a:custGeom>
          <a:blipFill>
            <a:blip r:embed="rId3"/>
            <a:stretch>
              <a:fillRect l="0" t="-6338" r="0" b="-6338"/>
            </a:stretch>
          </a:blipFill>
        </p:spPr>
      </p:sp>
      <p:sp>
        <p:nvSpPr>
          <p:cNvPr name="Freeform 3" id="3"/>
          <p:cNvSpPr/>
          <p:nvPr/>
        </p:nvSpPr>
        <p:spPr>
          <a:xfrm flipH="false" flipV="false" rot="0">
            <a:off x="-676431" y="0"/>
            <a:ext cx="3114991" cy="3447173"/>
          </a:xfrm>
          <a:custGeom>
            <a:avLst/>
            <a:gdLst/>
            <a:ahLst/>
            <a:cxnLst/>
            <a:rect r="r" b="b" t="t" l="l"/>
            <a:pathLst>
              <a:path h="3447173" w="3114991">
                <a:moveTo>
                  <a:pt x="0" y="0"/>
                </a:moveTo>
                <a:lnTo>
                  <a:pt x="3114991" y="0"/>
                </a:lnTo>
                <a:lnTo>
                  <a:pt x="3114991" y="3447173"/>
                </a:lnTo>
                <a:lnTo>
                  <a:pt x="0" y="3447173"/>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true" flipV="false" rot="0">
            <a:off x="8694946" y="7580779"/>
            <a:ext cx="4526280" cy="4114800"/>
          </a:xfrm>
          <a:custGeom>
            <a:avLst/>
            <a:gdLst/>
            <a:ahLst/>
            <a:cxnLst/>
            <a:rect r="r" b="b" t="t" l="l"/>
            <a:pathLst>
              <a:path h="4114800" w="4526280">
                <a:moveTo>
                  <a:pt x="4526280" y="0"/>
                </a:moveTo>
                <a:lnTo>
                  <a:pt x="0" y="0"/>
                </a:lnTo>
                <a:lnTo>
                  <a:pt x="0" y="4114800"/>
                </a:lnTo>
                <a:lnTo>
                  <a:pt x="4526280" y="4114800"/>
                </a:lnTo>
                <a:lnTo>
                  <a:pt x="452628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false" rot="0">
            <a:off x="-676431" y="7006718"/>
            <a:ext cx="2521250" cy="4114800"/>
          </a:xfrm>
          <a:custGeom>
            <a:avLst/>
            <a:gdLst/>
            <a:ahLst/>
            <a:cxnLst/>
            <a:rect r="r" b="b" t="t" l="l"/>
            <a:pathLst>
              <a:path h="4114800" w="2521250">
                <a:moveTo>
                  <a:pt x="0" y="0"/>
                </a:moveTo>
                <a:lnTo>
                  <a:pt x="2521250" y="0"/>
                </a:lnTo>
                <a:lnTo>
                  <a:pt x="2521250"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6" id="6"/>
          <p:cNvSpPr/>
          <p:nvPr/>
        </p:nvSpPr>
        <p:spPr>
          <a:xfrm flipH="false" flipV="false" rot="0">
            <a:off x="16484937" y="-861963"/>
            <a:ext cx="1548725" cy="3624676"/>
          </a:xfrm>
          <a:custGeom>
            <a:avLst/>
            <a:gdLst/>
            <a:ahLst/>
            <a:cxnLst/>
            <a:rect r="r" b="b" t="t" l="l"/>
            <a:pathLst>
              <a:path h="3624676" w="1548725">
                <a:moveTo>
                  <a:pt x="0" y="0"/>
                </a:moveTo>
                <a:lnTo>
                  <a:pt x="1548726" y="0"/>
                </a:lnTo>
                <a:lnTo>
                  <a:pt x="1548726" y="3624676"/>
                </a:lnTo>
                <a:lnTo>
                  <a:pt x="0" y="3624676"/>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7" id="7"/>
          <p:cNvSpPr/>
          <p:nvPr/>
        </p:nvSpPr>
        <p:spPr>
          <a:xfrm flipH="false" flipV="false" rot="0">
            <a:off x="13901972" y="7580779"/>
            <a:ext cx="5335601" cy="3734921"/>
          </a:xfrm>
          <a:custGeom>
            <a:avLst/>
            <a:gdLst/>
            <a:ahLst/>
            <a:cxnLst/>
            <a:rect r="r" b="b" t="t" l="l"/>
            <a:pathLst>
              <a:path h="3734921" w="5335601">
                <a:moveTo>
                  <a:pt x="0" y="0"/>
                </a:moveTo>
                <a:lnTo>
                  <a:pt x="5335601" y="0"/>
                </a:lnTo>
                <a:lnTo>
                  <a:pt x="5335601" y="3734921"/>
                </a:lnTo>
                <a:lnTo>
                  <a:pt x="0" y="3734921"/>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TextBox 8" id="8"/>
          <p:cNvSpPr txBox="true"/>
          <p:nvPr/>
        </p:nvSpPr>
        <p:spPr>
          <a:xfrm rot="0">
            <a:off x="5427871" y="312141"/>
            <a:ext cx="4562475" cy="1817361"/>
          </a:xfrm>
          <a:prstGeom prst="rect">
            <a:avLst/>
          </a:prstGeom>
        </p:spPr>
        <p:txBody>
          <a:bodyPr anchor="t" rtlCol="false" tIns="0" lIns="0" bIns="0" rIns="0">
            <a:spAutoFit/>
          </a:bodyPr>
          <a:lstStyle/>
          <a:p>
            <a:pPr>
              <a:lnSpc>
                <a:spcPts val="4830"/>
              </a:lnSpc>
            </a:pPr>
            <a:r>
              <a:rPr lang="en-US" sz="3450">
                <a:solidFill>
                  <a:srgbClr val="000000"/>
                </a:solidFill>
                <a:latin typeface="Para"/>
              </a:rPr>
              <a:t>23 ans</a:t>
            </a:r>
          </a:p>
          <a:p>
            <a:pPr>
              <a:lnSpc>
                <a:spcPts val="4830"/>
              </a:lnSpc>
            </a:pPr>
            <a:r>
              <a:rPr lang="en-US" sz="3450">
                <a:solidFill>
                  <a:srgbClr val="000000"/>
                </a:solidFill>
                <a:latin typeface="Para"/>
              </a:rPr>
              <a:t>Etudiante en médecine</a:t>
            </a:r>
          </a:p>
          <a:p>
            <a:pPr>
              <a:lnSpc>
                <a:spcPts val="4830"/>
              </a:lnSpc>
              <a:spcBef>
                <a:spcPct val="0"/>
              </a:spcBef>
            </a:pPr>
            <a:r>
              <a:rPr lang="en-US" sz="3450">
                <a:solidFill>
                  <a:srgbClr val="000000"/>
                </a:solidFill>
                <a:latin typeface="Para"/>
              </a:rPr>
              <a:t>Demande : Psychologue</a:t>
            </a:r>
          </a:p>
        </p:txBody>
      </p:sp>
      <p:grpSp>
        <p:nvGrpSpPr>
          <p:cNvPr name="Group 9" id="9"/>
          <p:cNvGrpSpPr>
            <a:grpSpLocks noChangeAspect="true"/>
          </p:cNvGrpSpPr>
          <p:nvPr/>
        </p:nvGrpSpPr>
        <p:grpSpPr>
          <a:xfrm rot="0">
            <a:off x="584194" y="1723587"/>
            <a:ext cx="5023373" cy="5518016"/>
            <a:chOff x="0" y="0"/>
            <a:chExt cx="5803900" cy="6375400"/>
          </a:xfrm>
        </p:grpSpPr>
        <p:sp>
          <p:nvSpPr>
            <p:cNvPr name="Freeform 10" id="10"/>
            <p:cNvSpPr/>
            <p:nvPr/>
          </p:nvSpPr>
          <p:spPr>
            <a:xfrm flipH="false" flipV="false" rot="0">
              <a:off x="12700" y="12700"/>
              <a:ext cx="5778500" cy="6350000"/>
            </a:xfrm>
            <a:custGeom>
              <a:avLst/>
              <a:gdLst/>
              <a:ahLst/>
              <a:cxnLst/>
              <a:rect r="r" b="b" t="t" l="l"/>
              <a:pathLst>
                <a:path h="6350000" w="5778500">
                  <a:moveTo>
                    <a:pt x="2889250" y="0"/>
                  </a:moveTo>
                  <a:cubicBezTo>
                    <a:pt x="1258570" y="0"/>
                    <a:pt x="0" y="1144270"/>
                    <a:pt x="0" y="2917190"/>
                  </a:cubicBezTo>
                  <a:cubicBezTo>
                    <a:pt x="0" y="4175760"/>
                    <a:pt x="0" y="6350000"/>
                    <a:pt x="0" y="6350000"/>
                  </a:cubicBezTo>
                  <a:lnTo>
                    <a:pt x="2889250" y="6350000"/>
                  </a:lnTo>
                  <a:lnTo>
                    <a:pt x="5778500" y="6350000"/>
                  </a:lnTo>
                  <a:cubicBezTo>
                    <a:pt x="5778500" y="6350000"/>
                    <a:pt x="5778500" y="4175760"/>
                    <a:pt x="5778500" y="2917190"/>
                  </a:cubicBezTo>
                  <a:cubicBezTo>
                    <a:pt x="5778500" y="1144270"/>
                    <a:pt x="4519930" y="0"/>
                    <a:pt x="2889250" y="0"/>
                  </a:cubicBezTo>
                  <a:close/>
                </a:path>
              </a:pathLst>
            </a:custGeom>
            <a:blipFill>
              <a:blip r:embed="rId14"/>
              <a:stretch>
                <a:fillRect l="-4945" t="0" r="-4945" b="0"/>
              </a:stretch>
            </a:blipFill>
          </p:spPr>
        </p:sp>
        <p:sp>
          <p:nvSpPr>
            <p:cNvPr name="Freeform 11" id="11"/>
            <p:cNvSpPr/>
            <p:nvPr/>
          </p:nvSpPr>
          <p:spPr>
            <a:xfrm flipH="false" flipV="false" rot="0">
              <a:off x="0" y="0"/>
              <a:ext cx="5803900" cy="6375400"/>
            </a:xfrm>
            <a:custGeom>
              <a:avLst/>
              <a:gdLst/>
              <a:ahLst/>
              <a:cxnLst/>
              <a:rect r="r" b="b" t="t" l="l"/>
              <a:pathLst>
                <a:path h="6375400" w="5803900">
                  <a:moveTo>
                    <a:pt x="5803900" y="6375400"/>
                  </a:moveTo>
                  <a:lnTo>
                    <a:pt x="0" y="6375400"/>
                  </a:lnTo>
                  <a:lnTo>
                    <a:pt x="0" y="2929890"/>
                  </a:lnTo>
                  <a:cubicBezTo>
                    <a:pt x="0" y="2495550"/>
                    <a:pt x="74930" y="2089150"/>
                    <a:pt x="223520" y="1720850"/>
                  </a:cubicBezTo>
                  <a:cubicBezTo>
                    <a:pt x="365760" y="1367790"/>
                    <a:pt x="571500" y="1056640"/>
                    <a:pt x="836930" y="797560"/>
                  </a:cubicBezTo>
                  <a:cubicBezTo>
                    <a:pt x="1361440" y="283210"/>
                    <a:pt x="2095500" y="0"/>
                    <a:pt x="2901950" y="0"/>
                  </a:cubicBezTo>
                  <a:cubicBezTo>
                    <a:pt x="3708400" y="0"/>
                    <a:pt x="4441190" y="283210"/>
                    <a:pt x="4966970" y="797560"/>
                  </a:cubicBezTo>
                  <a:cubicBezTo>
                    <a:pt x="5232400" y="1056640"/>
                    <a:pt x="5438140" y="1367790"/>
                    <a:pt x="5580380" y="1722120"/>
                  </a:cubicBezTo>
                  <a:cubicBezTo>
                    <a:pt x="5728970" y="2090420"/>
                    <a:pt x="5803900" y="2496820"/>
                    <a:pt x="5803900" y="2931160"/>
                  </a:cubicBezTo>
                  <a:lnTo>
                    <a:pt x="5803900" y="6375400"/>
                  </a:lnTo>
                  <a:close/>
                  <a:moveTo>
                    <a:pt x="25400" y="6350000"/>
                  </a:moveTo>
                  <a:lnTo>
                    <a:pt x="5778500" y="6350000"/>
                  </a:lnTo>
                  <a:lnTo>
                    <a:pt x="5778500" y="2929890"/>
                  </a:lnTo>
                  <a:cubicBezTo>
                    <a:pt x="5778500" y="2499360"/>
                    <a:pt x="5703570" y="2095500"/>
                    <a:pt x="5557520" y="1731010"/>
                  </a:cubicBezTo>
                  <a:cubicBezTo>
                    <a:pt x="5416550" y="1380490"/>
                    <a:pt x="5212080" y="1073150"/>
                    <a:pt x="4949190" y="815340"/>
                  </a:cubicBezTo>
                  <a:cubicBezTo>
                    <a:pt x="4428490" y="306070"/>
                    <a:pt x="3700780" y="25400"/>
                    <a:pt x="2901950" y="25400"/>
                  </a:cubicBezTo>
                  <a:cubicBezTo>
                    <a:pt x="2103120" y="25400"/>
                    <a:pt x="1375410" y="306070"/>
                    <a:pt x="854710" y="815340"/>
                  </a:cubicBezTo>
                  <a:cubicBezTo>
                    <a:pt x="591820" y="1071880"/>
                    <a:pt x="387350" y="1380490"/>
                    <a:pt x="246380" y="1731010"/>
                  </a:cubicBezTo>
                  <a:cubicBezTo>
                    <a:pt x="100330" y="2095500"/>
                    <a:pt x="25400" y="2499360"/>
                    <a:pt x="25400" y="2929890"/>
                  </a:cubicBezTo>
                  <a:lnTo>
                    <a:pt x="25400" y="6350000"/>
                  </a:lnTo>
                  <a:close/>
                </a:path>
              </a:pathLst>
            </a:custGeom>
            <a:solidFill>
              <a:srgbClr val="2A1E50"/>
            </a:solidFill>
          </p:spPr>
        </p:sp>
      </p:grpSp>
      <p:grpSp>
        <p:nvGrpSpPr>
          <p:cNvPr name="Group 12" id="12"/>
          <p:cNvGrpSpPr/>
          <p:nvPr/>
        </p:nvGrpSpPr>
        <p:grpSpPr>
          <a:xfrm rot="0">
            <a:off x="1790571" y="6747585"/>
            <a:ext cx="2974005" cy="1389872"/>
            <a:chOff x="0" y="0"/>
            <a:chExt cx="3965341" cy="1853162"/>
          </a:xfrm>
        </p:grpSpPr>
        <p:grpSp>
          <p:nvGrpSpPr>
            <p:cNvPr name="Group 13" id="13"/>
            <p:cNvGrpSpPr/>
            <p:nvPr/>
          </p:nvGrpSpPr>
          <p:grpSpPr>
            <a:xfrm rot="0">
              <a:off x="0" y="0"/>
              <a:ext cx="3965341" cy="1853162"/>
              <a:chOff x="0" y="0"/>
              <a:chExt cx="4149634" cy="1939290"/>
            </a:xfrm>
          </p:grpSpPr>
          <p:sp>
            <p:nvSpPr>
              <p:cNvPr name="Freeform 14" id="14"/>
              <p:cNvSpPr/>
              <p:nvPr/>
            </p:nvSpPr>
            <p:spPr>
              <a:xfrm flipH="false" flipV="false" rot="0">
                <a:off x="12700" y="12700"/>
                <a:ext cx="4124234" cy="1913890"/>
              </a:xfrm>
              <a:custGeom>
                <a:avLst/>
                <a:gdLst/>
                <a:ahLst/>
                <a:cxnLst/>
                <a:rect r="r" b="b" t="t" l="l"/>
                <a:pathLst>
                  <a:path h="1913890" w="4124234">
                    <a:moveTo>
                      <a:pt x="3167289" y="1913890"/>
                    </a:moveTo>
                    <a:lnTo>
                      <a:pt x="956945" y="1913890"/>
                    </a:lnTo>
                    <a:cubicBezTo>
                      <a:pt x="428371" y="1913890"/>
                      <a:pt x="0" y="1485392"/>
                      <a:pt x="0" y="956945"/>
                    </a:cubicBezTo>
                    <a:cubicBezTo>
                      <a:pt x="0" y="428371"/>
                      <a:pt x="428371" y="0"/>
                      <a:pt x="956945" y="0"/>
                    </a:cubicBezTo>
                    <a:lnTo>
                      <a:pt x="3167289" y="0"/>
                    </a:lnTo>
                    <a:cubicBezTo>
                      <a:pt x="3695736" y="0"/>
                      <a:pt x="4124234" y="428371"/>
                      <a:pt x="4124234" y="956945"/>
                    </a:cubicBezTo>
                    <a:cubicBezTo>
                      <a:pt x="4124234" y="1485392"/>
                      <a:pt x="3695736" y="1913890"/>
                      <a:pt x="3167289" y="1913890"/>
                    </a:cubicBezTo>
                    <a:close/>
                  </a:path>
                </a:pathLst>
              </a:custGeom>
              <a:solidFill>
                <a:srgbClr val="2A1E50"/>
              </a:solidFill>
            </p:spPr>
          </p:sp>
          <p:sp>
            <p:nvSpPr>
              <p:cNvPr name="Freeform 15" id="15"/>
              <p:cNvSpPr/>
              <p:nvPr/>
            </p:nvSpPr>
            <p:spPr>
              <a:xfrm flipH="false" flipV="false" rot="0">
                <a:off x="0" y="0"/>
                <a:ext cx="4149634" cy="1939290"/>
              </a:xfrm>
              <a:custGeom>
                <a:avLst/>
                <a:gdLst/>
                <a:ahLst/>
                <a:cxnLst/>
                <a:rect r="r" b="b" t="t" l="l"/>
                <a:pathLst>
                  <a:path h="1939290" w="4149634">
                    <a:moveTo>
                      <a:pt x="3179989" y="0"/>
                    </a:moveTo>
                    <a:lnTo>
                      <a:pt x="969645" y="0"/>
                    </a:lnTo>
                    <a:cubicBezTo>
                      <a:pt x="434975" y="0"/>
                      <a:pt x="0" y="434975"/>
                      <a:pt x="0" y="969645"/>
                    </a:cubicBezTo>
                    <a:cubicBezTo>
                      <a:pt x="0" y="1504315"/>
                      <a:pt x="434975" y="1939290"/>
                      <a:pt x="969645" y="1939290"/>
                    </a:cubicBezTo>
                    <a:lnTo>
                      <a:pt x="3179989" y="1939290"/>
                    </a:lnTo>
                    <a:cubicBezTo>
                      <a:pt x="3714659" y="1939290"/>
                      <a:pt x="4149634" y="1504315"/>
                      <a:pt x="4149634" y="969645"/>
                    </a:cubicBezTo>
                    <a:cubicBezTo>
                      <a:pt x="4149634" y="434975"/>
                      <a:pt x="3714659" y="0"/>
                      <a:pt x="3179989" y="0"/>
                    </a:cubicBezTo>
                    <a:close/>
                    <a:moveTo>
                      <a:pt x="3179989" y="1913890"/>
                    </a:moveTo>
                    <a:lnTo>
                      <a:pt x="969645" y="1913890"/>
                    </a:lnTo>
                    <a:cubicBezTo>
                      <a:pt x="448945" y="1913890"/>
                      <a:pt x="25400" y="1490345"/>
                      <a:pt x="25400" y="969645"/>
                    </a:cubicBezTo>
                    <a:cubicBezTo>
                      <a:pt x="25400" y="448945"/>
                      <a:pt x="448945" y="25400"/>
                      <a:pt x="969645" y="25400"/>
                    </a:cubicBezTo>
                    <a:lnTo>
                      <a:pt x="3179989" y="25400"/>
                    </a:lnTo>
                    <a:cubicBezTo>
                      <a:pt x="3700689" y="25400"/>
                      <a:pt x="4124234" y="448945"/>
                      <a:pt x="4124234" y="969645"/>
                    </a:cubicBezTo>
                    <a:cubicBezTo>
                      <a:pt x="4124234" y="1490345"/>
                      <a:pt x="3700689" y="1913890"/>
                      <a:pt x="3179989" y="1913890"/>
                    </a:cubicBezTo>
                    <a:close/>
                  </a:path>
                </a:pathLst>
              </a:custGeom>
              <a:solidFill>
                <a:srgbClr val="2A1E50"/>
              </a:solidFill>
            </p:spPr>
          </p:sp>
        </p:grpSp>
        <p:sp>
          <p:nvSpPr>
            <p:cNvPr name="TextBox 16" id="16"/>
            <p:cNvSpPr txBox="true"/>
            <p:nvPr/>
          </p:nvSpPr>
          <p:spPr>
            <a:xfrm rot="0">
              <a:off x="588496" y="617608"/>
              <a:ext cx="2788349" cy="656046"/>
            </a:xfrm>
            <a:prstGeom prst="rect">
              <a:avLst/>
            </a:prstGeom>
          </p:spPr>
          <p:txBody>
            <a:bodyPr anchor="t" rtlCol="false" tIns="0" lIns="0" bIns="0" rIns="0">
              <a:spAutoFit/>
            </a:bodyPr>
            <a:lstStyle/>
            <a:p>
              <a:pPr algn="ctr">
                <a:lnSpc>
                  <a:spcPts val="3441"/>
                </a:lnSpc>
              </a:pPr>
              <a:r>
                <a:rPr lang="en-US" sz="3441" spc="-34">
                  <a:solidFill>
                    <a:srgbClr val="FFFFFF"/>
                  </a:solidFill>
                  <a:latin typeface="Poppins Bold"/>
                </a:rPr>
                <a:t>Marius</a:t>
              </a:r>
            </a:p>
          </p:txBody>
        </p:sp>
      </p:grpSp>
      <p:grpSp>
        <p:nvGrpSpPr>
          <p:cNvPr name="Group 17" id="17"/>
          <p:cNvGrpSpPr/>
          <p:nvPr/>
        </p:nvGrpSpPr>
        <p:grpSpPr>
          <a:xfrm rot="0">
            <a:off x="1282611" y="6770201"/>
            <a:ext cx="3626538" cy="1409990"/>
            <a:chOff x="0" y="0"/>
            <a:chExt cx="4987913" cy="1939290"/>
          </a:xfrm>
        </p:grpSpPr>
        <p:sp>
          <p:nvSpPr>
            <p:cNvPr name="Freeform 18" id="18"/>
            <p:cNvSpPr/>
            <p:nvPr/>
          </p:nvSpPr>
          <p:spPr>
            <a:xfrm flipH="false" flipV="false" rot="0">
              <a:off x="12700" y="12700"/>
              <a:ext cx="4962513" cy="1913890"/>
            </a:xfrm>
            <a:custGeom>
              <a:avLst/>
              <a:gdLst/>
              <a:ahLst/>
              <a:cxnLst/>
              <a:rect r="r" b="b" t="t" l="l"/>
              <a:pathLst>
                <a:path h="1913890" w="4962513">
                  <a:moveTo>
                    <a:pt x="4005568" y="1913890"/>
                  </a:moveTo>
                  <a:lnTo>
                    <a:pt x="956945" y="1913890"/>
                  </a:lnTo>
                  <a:cubicBezTo>
                    <a:pt x="428371" y="1913890"/>
                    <a:pt x="0" y="1485392"/>
                    <a:pt x="0" y="956945"/>
                  </a:cubicBezTo>
                  <a:cubicBezTo>
                    <a:pt x="0" y="428371"/>
                    <a:pt x="428371" y="0"/>
                    <a:pt x="956945" y="0"/>
                  </a:cubicBezTo>
                  <a:lnTo>
                    <a:pt x="4005568" y="0"/>
                  </a:lnTo>
                  <a:cubicBezTo>
                    <a:pt x="4534015" y="0"/>
                    <a:pt x="4962513" y="428371"/>
                    <a:pt x="4962513" y="956945"/>
                  </a:cubicBezTo>
                  <a:cubicBezTo>
                    <a:pt x="4962513" y="1485392"/>
                    <a:pt x="4534015" y="1913890"/>
                    <a:pt x="4005568" y="1913890"/>
                  </a:cubicBezTo>
                  <a:close/>
                </a:path>
              </a:pathLst>
            </a:custGeom>
            <a:solidFill>
              <a:srgbClr val="2A1E50"/>
            </a:solidFill>
          </p:spPr>
        </p:sp>
        <p:sp>
          <p:nvSpPr>
            <p:cNvPr name="Freeform 19" id="19"/>
            <p:cNvSpPr/>
            <p:nvPr/>
          </p:nvSpPr>
          <p:spPr>
            <a:xfrm flipH="false" flipV="false" rot="0">
              <a:off x="0" y="0"/>
              <a:ext cx="4987913" cy="1939290"/>
            </a:xfrm>
            <a:custGeom>
              <a:avLst/>
              <a:gdLst/>
              <a:ahLst/>
              <a:cxnLst/>
              <a:rect r="r" b="b" t="t" l="l"/>
              <a:pathLst>
                <a:path h="1939290" w="4987913">
                  <a:moveTo>
                    <a:pt x="4018268" y="0"/>
                  </a:moveTo>
                  <a:lnTo>
                    <a:pt x="969645" y="0"/>
                  </a:lnTo>
                  <a:cubicBezTo>
                    <a:pt x="434975" y="0"/>
                    <a:pt x="0" y="434975"/>
                    <a:pt x="0" y="969645"/>
                  </a:cubicBezTo>
                  <a:cubicBezTo>
                    <a:pt x="0" y="1504315"/>
                    <a:pt x="434975" y="1939290"/>
                    <a:pt x="969645" y="1939290"/>
                  </a:cubicBezTo>
                  <a:lnTo>
                    <a:pt x="4018268" y="1939290"/>
                  </a:lnTo>
                  <a:cubicBezTo>
                    <a:pt x="4552938" y="1939290"/>
                    <a:pt x="4987913" y="1504315"/>
                    <a:pt x="4987913" y="969645"/>
                  </a:cubicBezTo>
                  <a:cubicBezTo>
                    <a:pt x="4987913" y="434975"/>
                    <a:pt x="4552938" y="0"/>
                    <a:pt x="4018268" y="0"/>
                  </a:cubicBezTo>
                  <a:close/>
                  <a:moveTo>
                    <a:pt x="4018268" y="1913890"/>
                  </a:moveTo>
                  <a:lnTo>
                    <a:pt x="969645" y="1913890"/>
                  </a:lnTo>
                  <a:cubicBezTo>
                    <a:pt x="448945" y="1913890"/>
                    <a:pt x="25400" y="1490345"/>
                    <a:pt x="25400" y="969645"/>
                  </a:cubicBezTo>
                  <a:cubicBezTo>
                    <a:pt x="25400" y="448945"/>
                    <a:pt x="448945" y="25400"/>
                    <a:pt x="969645" y="25400"/>
                  </a:cubicBezTo>
                  <a:lnTo>
                    <a:pt x="4018268" y="25400"/>
                  </a:lnTo>
                  <a:cubicBezTo>
                    <a:pt x="4538968" y="25400"/>
                    <a:pt x="4962513" y="448945"/>
                    <a:pt x="4962513" y="969645"/>
                  </a:cubicBezTo>
                  <a:cubicBezTo>
                    <a:pt x="4962513" y="1490345"/>
                    <a:pt x="4538968" y="1913890"/>
                    <a:pt x="4018268" y="1913890"/>
                  </a:cubicBezTo>
                  <a:close/>
                </a:path>
              </a:pathLst>
            </a:custGeom>
            <a:solidFill>
              <a:srgbClr val="2A1E50"/>
            </a:solidFill>
          </p:spPr>
        </p:sp>
      </p:grpSp>
      <p:sp>
        <p:nvSpPr>
          <p:cNvPr name="TextBox 20" id="20"/>
          <p:cNvSpPr txBox="true"/>
          <p:nvPr/>
        </p:nvSpPr>
        <p:spPr>
          <a:xfrm rot="0">
            <a:off x="1536591" y="7204626"/>
            <a:ext cx="3118579" cy="579239"/>
          </a:xfrm>
          <a:prstGeom prst="rect">
            <a:avLst/>
          </a:prstGeom>
        </p:spPr>
        <p:txBody>
          <a:bodyPr anchor="t" rtlCol="false" tIns="0" lIns="0" bIns="0" rIns="0">
            <a:spAutoFit/>
          </a:bodyPr>
          <a:lstStyle/>
          <a:p>
            <a:pPr algn="ctr">
              <a:lnSpc>
                <a:spcPts val="4054"/>
              </a:lnSpc>
            </a:pPr>
            <a:r>
              <a:rPr lang="en-US" sz="4054" spc="-40">
                <a:solidFill>
                  <a:srgbClr val="FFFFFF"/>
                </a:solidFill>
                <a:latin typeface="Poppins Bold"/>
              </a:rPr>
              <a:t>Clémentine</a:t>
            </a:r>
          </a:p>
        </p:txBody>
      </p:sp>
    </p:spTree>
  </p:cSld>
  <p:clrMapOvr>
    <a:masterClrMapping/>
  </p:clrMapOvr>
  <p:transition spd="slow">
    <p:push dir="l"/>
  </p:transition>
</p:sld>
</file>

<file path=ppt/slides/slide39.xml><?xml version="1.0" encoding="utf-8"?>
<p:sld xmlns:p="http://schemas.openxmlformats.org/presentationml/2006/main" xmlns:a="http://schemas.openxmlformats.org/drawingml/2006/main" xmlns:r="http://schemas.openxmlformats.org/officeDocument/2006/relationships">
  <p:cSld>
    <p:bg>
      <p:bgPr>
        <a:solidFill>
          <a:srgbClr val="B1D4E0"/>
        </a:solidFill>
      </p:bgPr>
    </p:bg>
    <p:spTree>
      <p:nvGrpSpPr>
        <p:cNvPr id="1" name=""/>
        <p:cNvGrpSpPr/>
        <p:nvPr/>
      </p:nvGrpSpPr>
      <p:grpSpPr>
        <a:xfrm>
          <a:off x="0" y="0"/>
          <a:ext cx="0" cy="0"/>
          <a:chOff x="0" y="0"/>
          <a:chExt cx="0" cy="0"/>
        </a:xfrm>
      </p:grpSpPr>
      <p:sp>
        <p:nvSpPr>
          <p:cNvPr name="Freeform 2" id="2"/>
          <p:cNvSpPr/>
          <p:nvPr/>
        </p:nvSpPr>
        <p:spPr>
          <a:xfrm flipH="false" flipV="false" rot="0">
            <a:off x="0" y="8222925"/>
            <a:ext cx="18288000" cy="3083814"/>
          </a:xfrm>
          <a:custGeom>
            <a:avLst/>
            <a:gdLst/>
            <a:ahLst/>
            <a:cxnLst/>
            <a:rect r="r" b="b" t="t" l="l"/>
            <a:pathLst>
              <a:path h="3083814" w="18288000">
                <a:moveTo>
                  <a:pt x="0" y="0"/>
                </a:moveTo>
                <a:lnTo>
                  <a:pt x="18288000" y="0"/>
                </a:lnTo>
                <a:lnTo>
                  <a:pt x="18288000" y="3083814"/>
                </a:lnTo>
                <a:lnTo>
                  <a:pt x="0" y="3083814"/>
                </a:lnTo>
                <a:lnTo>
                  <a:pt x="0" y="0"/>
                </a:lnTo>
                <a:close/>
              </a:path>
            </a:pathLst>
          </a:custGeom>
          <a:blipFill>
            <a:blip r:embed="rId2"/>
            <a:stretch>
              <a:fillRect l="0" t="-6338" r="0" b="-6338"/>
            </a:stretch>
          </a:blipFill>
        </p:spPr>
      </p:sp>
      <p:sp>
        <p:nvSpPr>
          <p:cNvPr name="Freeform 3" id="3"/>
          <p:cNvSpPr/>
          <p:nvPr/>
        </p:nvSpPr>
        <p:spPr>
          <a:xfrm flipH="false" flipV="false" rot="0">
            <a:off x="-676431" y="0"/>
            <a:ext cx="3114991" cy="3447173"/>
          </a:xfrm>
          <a:custGeom>
            <a:avLst/>
            <a:gdLst/>
            <a:ahLst/>
            <a:cxnLst/>
            <a:rect r="r" b="b" t="t" l="l"/>
            <a:pathLst>
              <a:path h="3447173" w="3114991">
                <a:moveTo>
                  <a:pt x="0" y="0"/>
                </a:moveTo>
                <a:lnTo>
                  <a:pt x="3114991" y="0"/>
                </a:lnTo>
                <a:lnTo>
                  <a:pt x="3114991" y="3447173"/>
                </a:lnTo>
                <a:lnTo>
                  <a:pt x="0" y="3447173"/>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true" flipV="false" rot="0">
            <a:off x="8694946" y="7580779"/>
            <a:ext cx="4526280" cy="4114800"/>
          </a:xfrm>
          <a:custGeom>
            <a:avLst/>
            <a:gdLst/>
            <a:ahLst/>
            <a:cxnLst/>
            <a:rect r="r" b="b" t="t" l="l"/>
            <a:pathLst>
              <a:path h="4114800" w="4526280">
                <a:moveTo>
                  <a:pt x="4526280" y="0"/>
                </a:moveTo>
                <a:lnTo>
                  <a:pt x="0" y="0"/>
                </a:lnTo>
                <a:lnTo>
                  <a:pt x="0" y="4114800"/>
                </a:lnTo>
                <a:lnTo>
                  <a:pt x="4526280" y="4114800"/>
                </a:lnTo>
                <a:lnTo>
                  <a:pt x="452628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5" id="5"/>
          <p:cNvSpPr/>
          <p:nvPr/>
        </p:nvSpPr>
        <p:spPr>
          <a:xfrm flipH="false" flipV="false" rot="0">
            <a:off x="-676431" y="7006718"/>
            <a:ext cx="2521250" cy="4114800"/>
          </a:xfrm>
          <a:custGeom>
            <a:avLst/>
            <a:gdLst/>
            <a:ahLst/>
            <a:cxnLst/>
            <a:rect r="r" b="b" t="t" l="l"/>
            <a:pathLst>
              <a:path h="4114800" w="2521250">
                <a:moveTo>
                  <a:pt x="0" y="0"/>
                </a:moveTo>
                <a:lnTo>
                  <a:pt x="2521250" y="0"/>
                </a:lnTo>
                <a:lnTo>
                  <a:pt x="2521250" y="4114800"/>
                </a:lnTo>
                <a:lnTo>
                  <a:pt x="0" y="4114800"/>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6" id="6"/>
          <p:cNvSpPr/>
          <p:nvPr/>
        </p:nvSpPr>
        <p:spPr>
          <a:xfrm flipH="false" flipV="false" rot="0">
            <a:off x="16484937" y="-861963"/>
            <a:ext cx="1548725" cy="3624676"/>
          </a:xfrm>
          <a:custGeom>
            <a:avLst/>
            <a:gdLst/>
            <a:ahLst/>
            <a:cxnLst/>
            <a:rect r="r" b="b" t="t" l="l"/>
            <a:pathLst>
              <a:path h="3624676" w="1548725">
                <a:moveTo>
                  <a:pt x="0" y="0"/>
                </a:moveTo>
                <a:lnTo>
                  <a:pt x="1548726" y="0"/>
                </a:lnTo>
                <a:lnTo>
                  <a:pt x="1548726" y="3624676"/>
                </a:lnTo>
                <a:lnTo>
                  <a:pt x="0" y="3624676"/>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7" id="7"/>
          <p:cNvSpPr/>
          <p:nvPr/>
        </p:nvSpPr>
        <p:spPr>
          <a:xfrm flipH="false" flipV="false" rot="0">
            <a:off x="13901972" y="7580779"/>
            <a:ext cx="5335601" cy="3734921"/>
          </a:xfrm>
          <a:custGeom>
            <a:avLst/>
            <a:gdLst/>
            <a:ahLst/>
            <a:cxnLst/>
            <a:rect r="r" b="b" t="t" l="l"/>
            <a:pathLst>
              <a:path h="3734921" w="5335601">
                <a:moveTo>
                  <a:pt x="0" y="0"/>
                </a:moveTo>
                <a:lnTo>
                  <a:pt x="5335601" y="0"/>
                </a:lnTo>
                <a:lnTo>
                  <a:pt x="5335601" y="3734921"/>
                </a:lnTo>
                <a:lnTo>
                  <a:pt x="0" y="3734921"/>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TextBox 8" id="8"/>
          <p:cNvSpPr txBox="true"/>
          <p:nvPr/>
        </p:nvSpPr>
        <p:spPr>
          <a:xfrm rot="0">
            <a:off x="5427871" y="312141"/>
            <a:ext cx="4562475" cy="1817361"/>
          </a:xfrm>
          <a:prstGeom prst="rect">
            <a:avLst/>
          </a:prstGeom>
        </p:spPr>
        <p:txBody>
          <a:bodyPr anchor="t" rtlCol="false" tIns="0" lIns="0" bIns="0" rIns="0">
            <a:spAutoFit/>
          </a:bodyPr>
          <a:lstStyle/>
          <a:p>
            <a:pPr>
              <a:lnSpc>
                <a:spcPts val="4830"/>
              </a:lnSpc>
            </a:pPr>
            <a:r>
              <a:rPr lang="en-US" sz="3450">
                <a:solidFill>
                  <a:srgbClr val="000000"/>
                </a:solidFill>
                <a:latin typeface="Para"/>
              </a:rPr>
              <a:t>23 ans</a:t>
            </a:r>
          </a:p>
          <a:p>
            <a:pPr>
              <a:lnSpc>
                <a:spcPts val="4830"/>
              </a:lnSpc>
            </a:pPr>
            <a:r>
              <a:rPr lang="en-US" sz="3450">
                <a:solidFill>
                  <a:srgbClr val="000000"/>
                </a:solidFill>
                <a:latin typeface="Para"/>
              </a:rPr>
              <a:t>Etudiante en médecine</a:t>
            </a:r>
          </a:p>
          <a:p>
            <a:pPr>
              <a:lnSpc>
                <a:spcPts val="4830"/>
              </a:lnSpc>
              <a:spcBef>
                <a:spcPct val="0"/>
              </a:spcBef>
            </a:pPr>
            <a:r>
              <a:rPr lang="en-US" sz="3450">
                <a:solidFill>
                  <a:srgbClr val="000000"/>
                </a:solidFill>
                <a:latin typeface="Para"/>
              </a:rPr>
              <a:t>Demande : Psychologue</a:t>
            </a:r>
          </a:p>
        </p:txBody>
      </p:sp>
      <p:grpSp>
        <p:nvGrpSpPr>
          <p:cNvPr name="Group 9" id="9"/>
          <p:cNvGrpSpPr>
            <a:grpSpLocks noChangeAspect="true"/>
          </p:cNvGrpSpPr>
          <p:nvPr/>
        </p:nvGrpSpPr>
        <p:grpSpPr>
          <a:xfrm rot="0">
            <a:off x="584194" y="1723587"/>
            <a:ext cx="5023373" cy="5518016"/>
            <a:chOff x="0" y="0"/>
            <a:chExt cx="5803900" cy="6375400"/>
          </a:xfrm>
        </p:grpSpPr>
        <p:sp>
          <p:nvSpPr>
            <p:cNvPr name="Freeform 10" id="10"/>
            <p:cNvSpPr/>
            <p:nvPr/>
          </p:nvSpPr>
          <p:spPr>
            <a:xfrm flipH="false" flipV="false" rot="0">
              <a:off x="12700" y="12700"/>
              <a:ext cx="5778500" cy="6350000"/>
            </a:xfrm>
            <a:custGeom>
              <a:avLst/>
              <a:gdLst/>
              <a:ahLst/>
              <a:cxnLst/>
              <a:rect r="r" b="b" t="t" l="l"/>
              <a:pathLst>
                <a:path h="6350000" w="5778500">
                  <a:moveTo>
                    <a:pt x="2889250" y="0"/>
                  </a:moveTo>
                  <a:cubicBezTo>
                    <a:pt x="1258570" y="0"/>
                    <a:pt x="0" y="1144270"/>
                    <a:pt x="0" y="2917190"/>
                  </a:cubicBezTo>
                  <a:cubicBezTo>
                    <a:pt x="0" y="4175760"/>
                    <a:pt x="0" y="6350000"/>
                    <a:pt x="0" y="6350000"/>
                  </a:cubicBezTo>
                  <a:lnTo>
                    <a:pt x="2889250" y="6350000"/>
                  </a:lnTo>
                  <a:lnTo>
                    <a:pt x="5778500" y="6350000"/>
                  </a:lnTo>
                  <a:cubicBezTo>
                    <a:pt x="5778500" y="6350000"/>
                    <a:pt x="5778500" y="4175760"/>
                    <a:pt x="5778500" y="2917190"/>
                  </a:cubicBezTo>
                  <a:cubicBezTo>
                    <a:pt x="5778500" y="1144270"/>
                    <a:pt x="4519930" y="0"/>
                    <a:pt x="2889250" y="0"/>
                  </a:cubicBezTo>
                  <a:close/>
                </a:path>
              </a:pathLst>
            </a:custGeom>
            <a:blipFill>
              <a:blip r:embed="rId13"/>
              <a:stretch>
                <a:fillRect l="-4945" t="0" r="-4945" b="0"/>
              </a:stretch>
            </a:blipFill>
          </p:spPr>
        </p:sp>
        <p:sp>
          <p:nvSpPr>
            <p:cNvPr name="Freeform 11" id="11"/>
            <p:cNvSpPr/>
            <p:nvPr/>
          </p:nvSpPr>
          <p:spPr>
            <a:xfrm flipH="false" flipV="false" rot="0">
              <a:off x="0" y="0"/>
              <a:ext cx="5803900" cy="6375400"/>
            </a:xfrm>
            <a:custGeom>
              <a:avLst/>
              <a:gdLst/>
              <a:ahLst/>
              <a:cxnLst/>
              <a:rect r="r" b="b" t="t" l="l"/>
              <a:pathLst>
                <a:path h="6375400" w="5803900">
                  <a:moveTo>
                    <a:pt x="5803900" y="6375400"/>
                  </a:moveTo>
                  <a:lnTo>
                    <a:pt x="0" y="6375400"/>
                  </a:lnTo>
                  <a:lnTo>
                    <a:pt x="0" y="2929890"/>
                  </a:lnTo>
                  <a:cubicBezTo>
                    <a:pt x="0" y="2495550"/>
                    <a:pt x="74930" y="2089150"/>
                    <a:pt x="223520" y="1720850"/>
                  </a:cubicBezTo>
                  <a:cubicBezTo>
                    <a:pt x="365760" y="1367790"/>
                    <a:pt x="571500" y="1056640"/>
                    <a:pt x="836930" y="797560"/>
                  </a:cubicBezTo>
                  <a:cubicBezTo>
                    <a:pt x="1361440" y="283210"/>
                    <a:pt x="2095500" y="0"/>
                    <a:pt x="2901950" y="0"/>
                  </a:cubicBezTo>
                  <a:cubicBezTo>
                    <a:pt x="3708400" y="0"/>
                    <a:pt x="4441190" y="283210"/>
                    <a:pt x="4966970" y="797560"/>
                  </a:cubicBezTo>
                  <a:cubicBezTo>
                    <a:pt x="5232400" y="1056640"/>
                    <a:pt x="5438140" y="1367790"/>
                    <a:pt x="5580380" y="1722120"/>
                  </a:cubicBezTo>
                  <a:cubicBezTo>
                    <a:pt x="5728970" y="2090420"/>
                    <a:pt x="5803900" y="2496820"/>
                    <a:pt x="5803900" y="2931160"/>
                  </a:cubicBezTo>
                  <a:lnTo>
                    <a:pt x="5803900" y="6375400"/>
                  </a:lnTo>
                  <a:close/>
                  <a:moveTo>
                    <a:pt x="25400" y="6350000"/>
                  </a:moveTo>
                  <a:lnTo>
                    <a:pt x="5778500" y="6350000"/>
                  </a:lnTo>
                  <a:lnTo>
                    <a:pt x="5778500" y="2929890"/>
                  </a:lnTo>
                  <a:cubicBezTo>
                    <a:pt x="5778500" y="2499360"/>
                    <a:pt x="5703570" y="2095500"/>
                    <a:pt x="5557520" y="1731010"/>
                  </a:cubicBezTo>
                  <a:cubicBezTo>
                    <a:pt x="5416550" y="1380490"/>
                    <a:pt x="5212080" y="1073150"/>
                    <a:pt x="4949190" y="815340"/>
                  </a:cubicBezTo>
                  <a:cubicBezTo>
                    <a:pt x="4428490" y="306070"/>
                    <a:pt x="3700780" y="25400"/>
                    <a:pt x="2901950" y="25400"/>
                  </a:cubicBezTo>
                  <a:cubicBezTo>
                    <a:pt x="2103120" y="25400"/>
                    <a:pt x="1375410" y="306070"/>
                    <a:pt x="854710" y="815340"/>
                  </a:cubicBezTo>
                  <a:cubicBezTo>
                    <a:pt x="591820" y="1071880"/>
                    <a:pt x="387350" y="1380490"/>
                    <a:pt x="246380" y="1731010"/>
                  </a:cubicBezTo>
                  <a:cubicBezTo>
                    <a:pt x="100330" y="2095500"/>
                    <a:pt x="25400" y="2499360"/>
                    <a:pt x="25400" y="2929890"/>
                  </a:cubicBezTo>
                  <a:lnTo>
                    <a:pt x="25400" y="6350000"/>
                  </a:lnTo>
                  <a:close/>
                </a:path>
              </a:pathLst>
            </a:custGeom>
            <a:solidFill>
              <a:srgbClr val="2A1E50"/>
            </a:solidFill>
          </p:spPr>
        </p:sp>
      </p:grpSp>
      <p:grpSp>
        <p:nvGrpSpPr>
          <p:cNvPr name="Group 12" id="12"/>
          <p:cNvGrpSpPr/>
          <p:nvPr/>
        </p:nvGrpSpPr>
        <p:grpSpPr>
          <a:xfrm rot="0">
            <a:off x="1790571" y="6747585"/>
            <a:ext cx="2974005" cy="1389872"/>
            <a:chOff x="0" y="0"/>
            <a:chExt cx="3965341" cy="1853162"/>
          </a:xfrm>
        </p:grpSpPr>
        <p:grpSp>
          <p:nvGrpSpPr>
            <p:cNvPr name="Group 13" id="13"/>
            <p:cNvGrpSpPr/>
            <p:nvPr/>
          </p:nvGrpSpPr>
          <p:grpSpPr>
            <a:xfrm rot="0">
              <a:off x="0" y="0"/>
              <a:ext cx="3965341" cy="1853162"/>
              <a:chOff x="0" y="0"/>
              <a:chExt cx="4149634" cy="1939290"/>
            </a:xfrm>
          </p:grpSpPr>
          <p:sp>
            <p:nvSpPr>
              <p:cNvPr name="Freeform 14" id="14"/>
              <p:cNvSpPr/>
              <p:nvPr/>
            </p:nvSpPr>
            <p:spPr>
              <a:xfrm flipH="false" flipV="false" rot="0">
                <a:off x="12700" y="12700"/>
                <a:ext cx="4124234" cy="1913890"/>
              </a:xfrm>
              <a:custGeom>
                <a:avLst/>
                <a:gdLst/>
                <a:ahLst/>
                <a:cxnLst/>
                <a:rect r="r" b="b" t="t" l="l"/>
                <a:pathLst>
                  <a:path h="1913890" w="4124234">
                    <a:moveTo>
                      <a:pt x="3167289" y="1913890"/>
                    </a:moveTo>
                    <a:lnTo>
                      <a:pt x="956945" y="1913890"/>
                    </a:lnTo>
                    <a:cubicBezTo>
                      <a:pt x="428371" y="1913890"/>
                      <a:pt x="0" y="1485392"/>
                      <a:pt x="0" y="956945"/>
                    </a:cubicBezTo>
                    <a:cubicBezTo>
                      <a:pt x="0" y="428371"/>
                      <a:pt x="428371" y="0"/>
                      <a:pt x="956945" y="0"/>
                    </a:cubicBezTo>
                    <a:lnTo>
                      <a:pt x="3167289" y="0"/>
                    </a:lnTo>
                    <a:cubicBezTo>
                      <a:pt x="3695736" y="0"/>
                      <a:pt x="4124234" y="428371"/>
                      <a:pt x="4124234" y="956945"/>
                    </a:cubicBezTo>
                    <a:cubicBezTo>
                      <a:pt x="4124234" y="1485392"/>
                      <a:pt x="3695736" y="1913890"/>
                      <a:pt x="3167289" y="1913890"/>
                    </a:cubicBezTo>
                    <a:close/>
                  </a:path>
                </a:pathLst>
              </a:custGeom>
              <a:solidFill>
                <a:srgbClr val="2A1E50"/>
              </a:solidFill>
            </p:spPr>
          </p:sp>
          <p:sp>
            <p:nvSpPr>
              <p:cNvPr name="Freeform 15" id="15"/>
              <p:cNvSpPr/>
              <p:nvPr/>
            </p:nvSpPr>
            <p:spPr>
              <a:xfrm flipH="false" flipV="false" rot="0">
                <a:off x="0" y="0"/>
                <a:ext cx="4149634" cy="1939290"/>
              </a:xfrm>
              <a:custGeom>
                <a:avLst/>
                <a:gdLst/>
                <a:ahLst/>
                <a:cxnLst/>
                <a:rect r="r" b="b" t="t" l="l"/>
                <a:pathLst>
                  <a:path h="1939290" w="4149634">
                    <a:moveTo>
                      <a:pt x="3179989" y="0"/>
                    </a:moveTo>
                    <a:lnTo>
                      <a:pt x="969645" y="0"/>
                    </a:lnTo>
                    <a:cubicBezTo>
                      <a:pt x="434975" y="0"/>
                      <a:pt x="0" y="434975"/>
                      <a:pt x="0" y="969645"/>
                    </a:cubicBezTo>
                    <a:cubicBezTo>
                      <a:pt x="0" y="1504315"/>
                      <a:pt x="434975" y="1939290"/>
                      <a:pt x="969645" y="1939290"/>
                    </a:cubicBezTo>
                    <a:lnTo>
                      <a:pt x="3179989" y="1939290"/>
                    </a:lnTo>
                    <a:cubicBezTo>
                      <a:pt x="3714659" y="1939290"/>
                      <a:pt x="4149634" y="1504315"/>
                      <a:pt x="4149634" y="969645"/>
                    </a:cubicBezTo>
                    <a:cubicBezTo>
                      <a:pt x="4149634" y="434975"/>
                      <a:pt x="3714659" y="0"/>
                      <a:pt x="3179989" y="0"/>
                    </a:cubicBezTo>
                    <a:close/>
                    <a:moveTo>
                      <a:pt x="3179989" y="1913890"/>
                    </a:moveTo>
                    <a:lnTo>
                      <a:pt x="969645" y="1913890"/>
                    </a:lnTo>
                    <a:cubicBezTo>
                      <a:pt x="448945" y="1913890"/>
                      <a:pt x="25400" y="1490345"/>
                      <a:pt x="25400" y="969645"/>
                    </a:cubicBezTo>
                    <a:cubicBezTo>
                      <a:pt x="25400" y="448945"/>
                      <a:pt x="448945" y="25400"/>
                      <a:pt x="969645" y="25400"/>
                    </a:cubicBezTo>
                    <a:lnTo>
                      <a:pt x="3179989" y="25400"/>
                    </a:lnTo>
                    <a:cubicBezTo>
                      <a:pt x="3700689" y="25400"/>
                      <a:pt x="4124234" y="448945"/>
                      <a:pt x="4124234" y="969645"/>
                    </a:cubicBezTo>
                    <a:cubicBezTo>
                      <a:pt x="4124234" y="1490345"/>
                      <a:pt x="3700689" y="1913890"/>
                      <a:pt x="3179989" y="1913890"/>
                    </a:cubicBezTo>
                    <a:close/>
                  </a:path>
                </a:pathLst>
              </a:custGeom>
              <a:solidFill>
                <a:srgbClr val="2A1E50"/>
              </a:solidFill>
            </p:spPr>
          </p:sp>
        </p:grpSp>
        <p:sp>
          <p:nvSpPr>
            <p:cNvPr name="TextBox 16" id="16"/>
            <p:cNvSpPr txBox="true"/>
            <p:nvPr/>
          </p:nvSpPr>
          <p:spPr>
            <a:xfrm rot="0">
              <a:off x="588496" y="617608"/>
              <a:ext cx="2788349" cy="656046"/>
            </a:xfrm>
            <a:prstGeom prst="rect">
              <a:avLst/>
            </a:prstGeom>
          </p:spPr>
          <p:txBody>
            <a:bodyPr anchor="t" rtlCol="false" tIns="0" lIns="0" bIns="0" rIns="0">
              <a:spAutoFit/>
            </a:bodyPr>
            <a:lstStyle/>
            <a:p>
              <a:pPr algn="ctr">
                <a:lnSpc>
                  <a:spcPts val="3441"/>
                </a:lnSpc>
              </a:pPr>
              <a:r>
                <a:rPr lang="en-US" sz="3441" spc="-34">
                  <a:solidFill>
                    <a:srgbClr val="FFFFFF"/>
                  </a:solidFill>
                  <a:latin typeface="Poppins Bold"/>
                </a:rPr>
                <a:t>Marius</a:t>
              </a:r>
            </a:p>
          </p:txBody>
        </p:sp>
      </p:grpSp>
      <p:grpSp>
        <p:nvGrpSpPr>
          <p:cNvPr name="Group 17" id="17"/>
          <p:cNvGrpSpPr/>
          <p:nvPr/>
        </p:nvGrpSpPr>
        <p:grpSpPr>
          <a:xfrm rot="0">
            <a:off x="1282611" y="6770201"/>
            <a:ext cx="3626538" cy="1409990"/>
            <a:chOff x="0" y="0"/>
            <a:chExt cx="4987913" cy="1939290"/>
          </a:xfrm>
        </p:grpSpPr>
        <p:sp>
          <p:nvSpPr>
            <p:cNvPr name="Freeform 18" id="18"/>
            <p:cNvSpPr/>
            <p:nvPr/>
          </p:nvSpPr>
          <p:spPr>
            <a:xfrm flipH="false" flipV="false" rot="0">
              <a:off x="12700" y="12700"/>
              <a:ext cx="4962513" cy="1913890"/>
            </a:xfrm>
            <a:custGeom>
              <a:avLst/>
              <a:gdLst/>
              <a:ahLst/>
              <a:cxnLst/>
              <a:rect r="r" b="b" t="t" l="l"/>
              <a:pathLst>
                <a:path h="1913890" w="4962513">
                  <a:moveTo>
                    <a:pt x="4005568" y="1913890"/>
                  </a:moveTo>
                  <a:lnTo>
                    <a:pt x="956945" y="1913890"/>
                  </a:lnTo>
                  <a:cubicBezTo>
                    <a:pt x="428371" y="1913890"/>
                    <a:pt x="0" y="1485392"/>
                    <a:pt x="0" y="956945"/>
                  </a:cubicBezTo>
                  <a:cubicBezTo>
                    <a:pt x="0" y="428371"/>
                    <a:pt x="428371" y="0"/>
                    <a:pt x="956945" y="0"/>
                  </a:cubicBezTo>
                  <a:lnTo>
                    <a:pt x="4005568" y="0"/>
                  </a:lnTo>
                  <a:cubicBezTo>
                    <a:pt x="4534015" y="0"/>
                    <a:pt x="4962513" y="428371"/>
                    <a:pt x="4962513" y="956945"/>
                  </a:cubicBezTo>
                  <a:cubicBezTo>
                    <a:pt x="4962513" y="1485392"/>
                    <a:pt x="4534015" y="1913890"/>
                    <a:pt x="4005568" y="1913890"/>
                  </a:cubicBezTo>
                  <a:close/>
                </a:path>
              </a:pathLst>
            </a:custGeom>
            <a:solidFill>
              <a:srgbClr val="2A1E50"/>
            </a:solidFill>
          </p:spPr>
        </p:sp>
        <p:sp>
          <p:nvSpPr>
            <p:cNvPr name="Freeform 19" id="19"/>
            <p:cNvSpPr/>
            <p:nvPr/>
          </p:nvSpPr>
          <p:spPr>
            <a:xfrm flipH="false" flipV="false" rot="0">
              <a:off x="0" y="0"/>
              <a:ext cx="4987913" cy="1939290"/>
            </a:xfrm>
            <a:custGeom>
              <a:avLst/>
              <a:gdLst/>
              <a:ahLst/>
              <a:cxnLst/>
              <a:rect r="r" b="b" t="t" l="l"/>
              <a:pathLst>
                <a:path h="1939290" w="4987913">
                  <a:moveTo>
                    <a:pt x="4018268" y="0"/>
                  </a:moveTo>
                  <a:lnTo>
                    <a:pt x="969645" y="0"/>
                  </a:lnTo>
                  <a:cubicBezTo>
                    <a:pt x="434975" y="0"/>
                    <a:pt x="0" y="434975"/>
                    <a:pt x="0" y="969645"/>
                  </a:cubicBezTo>
                  <a:cubicBezTo>
                    <a:pt x="0" y="1504315"/>
                    <a:pt x="434975" y="1939290"/>
                    <a:pt x="969645" y="1939290"/>
                  </a:cubicBezTo>
                  <a:lnTo>
                    <a:pt x="4018268" y="1939290"/>
                  </a:lnTo>
                  <a:cubicBezTo>
                    <a:pt x="4552938" y="1939290"/>
                    <a:pt x="4987913" y="1504315"/>
                    <a:pt x="4987913" y="969645"/>
                  </a:cubicBezTo>
                  <a:cubicBezTo>
                    <a:pt x="4987913" y="434975"/>
                    <a:pt x="4552938" y="0"/>
                    <a:pt x="4018268" y="0"/>
                  </a:cubicBezTo>
                  <a:close/>
                  <a:moveTo>
                    <a:pt x="4018268" y="1913890"/>
                  </a:moveTo>
                  <a:lnTo>
                    <a:pt x="969645" y="1913890"/>
                  </a:lnTo>
                  <a:cubicBezTo>
                    <a:pt x="448945" y="1913890"/>
                    <a:pt x="25400" y="1490345"/>
                    <a:pt x="25400" y="969645"/>
                  </a:cubicBezTo>
                  <a:cubicBezTo>
                    <a:pt x="25400" y="448945"/>
                    <a:pt x="448945" y="25400"/>
                    <a:pt x="969645" y="25400"/>
                  </a:cubicBezTo>
                  <a:lnTo>
                    <a:pt x="4018268" y="25400"/>
                  </a:lnTo>
                  <a:cubicBezTo>
                    <a:pt x="4538968" y="25400"/>
                    <a:pt x="4962513" y="448945"/>
                    <a:pt x="4962513" y="969645"/>
                  </a:cubicBezTo>
                  <a:cubicBezTo>
                    <a:pt x="4962513" y="1490345"/>
                    <a:pt x="4538968" y="1913890"/>
                    <a:pt x="4018268" y="1913890"/>
                  </a:cubicBezTo>
                  <a:close/>
                </a:path>
              </a:pathLst>
            </a:custGeom>
            <a:solidFill>
              <a:srgbClr val="2A1E50"/>
            </a:solidFill>
          </p:spPr>
        </p:sp>
      </p:grpSp>
      <p:sp>
        <p:nvSpPr>
          <p:cNvPr name="TextBox 20" id="20"/>
          <p:cNvSpPr txBox="true"/>
          <p:nvPr/>
        </p:nvSpPr>
        <p:spPr>
          <a:xfrm rot="0">
            <a:off x="1536591" y="7204626"/>
            <a:ext cx="3118579" cy="579239"/>
          </a:xfrm>
          <a:prstGeom prst="rect">
            <a:avLst/>
          </a:prstGeom>
        </p:spPr>
        <p:txBody>
          <a:bodyPr anchor="t" rtlCol="false" tIns="0" lIns="0" bIns="0" rIns="0">
            <a:spAutoFit/>
          </a:bodyPr>
          <a:lstStyle/>
          <a:p>
            <a:pPr algn="ctr">
              <a:lnSpc>
                <a:spcPts val="4054"/>
              </a:lnSpc>
            </a:pPr>
            <a:r>
              <a:rPr lang="en-US" sz="4054" spc="-40">
                <a:solidFill>
                  <a:srgbClr val="FFFFFF"/>
                </a:solidFill>
                <a:latin typeface="Poppins Bold"/>
              </a:rPr>
              <a:t>Clémentine</a:t>
            </a:r>
          </a:p>
        </p:txBody>
      </p:sp>
      <p:sp>
        <p:nvSpPr>
          <p:cNvPr name="TextBox 21" id="21"/>
          <p:cNvSpPr txBox="true"/>
          <p:nvPr/>
        </p:nvSpPr>
        <p:spPr>
          <a:xfrm rot="0">
            <a:off x="5856379" y="2298102"/>
            <a:ext cx="11231471" cy="4671680"/>
          </a:xfrm>
          <a:prstGeom prst="rect">
            <a:avLst/>
          </a:prstGeom>
        </p:spPr>
        <p:txBody>
          <a:bodyPr anchor="t" rtlCol="false" tIns="0" lIns="0" bIns="0" rIns="0">
            <a:spAutoFit/>
          </a:bodyPr>
          <a:lstStyle/>
          <a:p>
            <a:pPr algn="just">
              <a:lnSpc>
                <a:spcPts val="4061"/>
              </a:lnSpc>
            </a:pPr>
            <a:r>
              <a:rPr lang="en-US" sz="3726">
                <a:solidFill>
                  <a:srgbClr val="2A1E50"/>
                </a:solidFill>
                <a:latin typeface="Poppins"/>
              </a:rPr>
              <a:t>“Il y a un moment, j’ai consulté un psychiatre et on m’a diagnostiquée </a:t>
            </a:r>
            <a:r>
              <a:rPr lang="en-US" sz="3726">
                <a:solidFill>
                  <a:srgbClr val="2A1E50"/>
                </a:solidFill>
                <a:latin typeface="Poppins Bold"/>
              </a:rPr>
              <a:t>bipolaire </a:t>
            </a:r>
            <a:r>
              <a:rPr lang="en-US" sz="3726">
                <a:solidFill>
                  <a:srgbClr val="2A1E50"/>
                </a:solidFill>
                <a:latin typeface="Poppins"/>
              </a:rPr>
              <a:t>et donc on m’a demandé d’avoir un psychiatre à vie et d’être suivie parallèlement par un psychologue. J’ai besoin d’un</a:t>
            </a:r>
            <a:r>
              <a:rPr lang="en-US" sz="3726">
                <a:solidFill>
                  <a:srgbClr val="2A1E50"/>
                </a:solidFill>
                <a:latin typeface="Poppins Bold"/>
              </a:rPr>
              <a:t> suivi sur le très très long terme</a:t>
            </a:r>
            <a:r>
              <a:rPr lang="en-US" sz="3726">
                <a:solidFill>
                  <a:srgbClr val="2A1E50"/>
                </a:solidFill>
                <a:latin typeface="Poppins"/>
              </a:rPr>
              <a:t>, potentiellement à vie. Donc j’essaye de trouver quelqu’un coûte que coûte pour essayer d’aller mieux parce que là, il faut que </a:t>
            </a:r>
            <a:r>
              <a:rPr lang="en-US" sz="3726">
                <a:solidFill>
                  <a:srgbClr val="2A1E50"/>
                </a:solidFill>
                <a:latin typeface="Poppins Bold"/>
              </a:rPr>
              <a:t>je sorte de là où j’ai fini mentalement</a:t>
            </a:r>
            <a:r>
              <a:rPr lang="en-US" sz="3726">
                <a:solidFill>
                  <a:srgbClr val="2A1E50"/>
                </a:solidFill>
                <a:latin typeface="Poppins"/>
              </a:rPr>
              <a:t>”.</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B1D4E0"/>
        </a:solidFill>
      </p:bgPr>
    </p:bg>
    <p:spTree>
      <p:nvGrpSpPr>
        <p:cNvPr id="1" name=""/>
        <p:cNvGrpSpPr/>
        <p:nvPr/>
      </p:nvGrpSpPr>
      <p:grpSpPr>
        <a:xfrm>
          <a:off x="0" y="0"/>
          <a:ext cx="0" cy="0"/>
          <a:chOff x="0" y="0"/>
          <a:chExt cx="0" cy="0"/>
        </a:xfrm>
      </p:grpSpPr>
      <p:sp>
        <p:nvSpPr>
          <p:cNvPr name="Freeform 2" id="2"/>
          <p:cNvSpPr/>
          <p:nvPr/>
        </p:nvSpPr>
        <p:spPr>
          <a:xfrm flipH="false" flipV="false" rot="0">
            <a:off x="5504842" y="0"/>
            <a:ext cx="7278316" cy="10287000"/>
          </a:xfrm>
          <a:custGeom>
            <a:avLst/>
            <a:gdLst/>
            <a:ahLst/>
            <a:cxnLst/>
            <a:rect r="r" b="b" t="t" l="l"/>
            <a:pathLst>
              <a:path h="10287000" w="7278316">
                <a:moveTo>
                  <a:pt x="0" y="0"/>
                </a:moveTo>
                <a:lnTo>
                  <a:pt x="7278316" y="0"/>
                </a:lnTo>
                <a:lnTo>
                  <a:pt x="7278316" y="10287000"/>
                </a:lnTo>
                <a:lnTo>
                  <a:pt x="0" y="10287000"/>
                </a:lnTo>
                <a:lnTo>
                  <a:pt x="0" y="0"/>
                </a:lnTo>
                <a:close/>
              </a:path>
            </a:pathLst>
          </a:custGeom>
          <a:blipFill>
            <a:blip r:embed="rId2"/>
            <a:stretch>
              <a:fillRect l="0" t="0" r="0" b="0"/>
            </a:stretch>
          </a:blipFill>
        </p:spPr>
      </p:sp>
      <p:grpSp>
        <p:nvGrpSpPr>
          <p:cNvPr name="Group 3" id="3"/>
          <p:cNvGrpSpPr/>
          <p:nvPr/>
        </p:nvGrpSpPr>
        <p:grpSpPr>
          <a:xfrm rot="0">
            <a:off x="12434720" y="666187"/>
            <a:ext cx="5853280" cy="1244829"/>
            <a:chOff x="0" y="0"/>
            <a:chExt cx="7804373" cy="1659772"/>
          </a:xfrm>
        </p:grpSpPr>
        <p:grpSp>
          <p:nvGrpSpPr>
            <p:cNvPr name="Group 4" id="4"/>
            <p:cNvGrpSpPr/>
            <p:nvPr/>
          </p:nvGrpSpPr>
          <p:grpSpPr>
            <a:xfrm rot="0">
              <a:off x="0" y="0"/>
              <a:ext cx="7804373" cy="1659772"/>
              <a:chOff x="0" y="0"/>
              <a:chExt cx="9118689" cy="1939290"/>
            </a:xfrm>
          </p:grpSpPr>
          <p:sp>
            <p:nvSpPr>
              <p:cNvPr name="Freeform 5" id="5"/>
              <p:cNvSpPr/>
              <p:nvPr/>
            </p:nvSpPr>
            <p:spPr>
              <a:xfrm flipH="false" flipV="false" rot="0">
                <a:off x="12700" y="12700"/>
                <a:ext cx="9093289" cy="1913890"/>
              </a:xfrm>
              <a:custGeom>
                <a:avLst/>
                <a:gdLst/>
                <a:ahLst/>
                <a:cxnLst/>
                <a:rect r="r" b="b" t="t" l="l"/>
                <a:pathLst>
                  <a:path h="1913890" w="9093289">
                    <a:moveTo>
                      <a:pt x="8136344" y="1913890"/>
                    </a:moveTo>
                    <a:lnTo>
                      <a:pt x="956945" y="1913890"/>
                    </a:lnTo>
                    <a:cubicBezTo>
                      <a:pt x="428371" y="1913890"/>
                      <a:pt x="0" y="1485392"/>
                      <a:pt x="0" y="956945"/>
                    </a:cubicBezTo>
                    <a:cubicBezTo>
                      <a:pt x="0" y="428371"/>
                      <a:pt x="428371" y="0"/>
                      <a:pt x="956945" y="0"/>
                    </a:cubicBezTo>
                    <a:lnTo>
                      <a:pt x="8136344" y="0"/>
                    </a:lnTo>
                    <a:cubicBezTo>
                      <a:pt x="8664791" y="0"/>
                      <a:pt x="9093289" y="428371"/>
                      <a:pt x="9093289" y="956945"/>
                    </a:cubicBezTo>
                    <a:cubicBezTo>
                      <a:pt x="9093289" y="1485392"/>
                      <a:pt x="8664791" y="1913890"/>
                      <a:pt x="8136344" y="1913890"/>
                    </a:cubicBezTo>
                    <a:close/>
                  </a:path>
                </a:pathLst>
              </a:custGeom>
              <a:solidFill>
                <a:srgbClr val="2A1E50"/>
              </a:solidFill>
            </p:spPr>
          </p:sp>
          <p:sp>
            <p:nvSpPr>
              <p:cNvPr name="Freeform 6" id="6"/>
              <p:cNvSpPr/>
              <p:nvPr/>
            </p:nvSpPr>
            <p:spPr>
              <a:xfrm flipH="false" flipV="false" rot="0">
                <a:off x="0" y="0"/>
                <a:ext cx="9118689" cy="1939290"/>
              </a:xfrm>
              <a:custGeom>
                <a:avLst/>
                <a:gdLst/>
                <a:ahLst/>
                <a:cxnLst/>
                <a:rect r="r" b="b" t="t" l="l"/>
                <a:pathLst>
                  <a:path h="1939290" w="9118689">
                    <a:moveTo>
                      <a:pt x="8149044" y="0"/>
                    </a:moveTo>
                    <a:lnTo>
                      <a:pt x="969645" y="0"/>
                    </a:lnTo>
                    <a:cubicBezTo>
                      <a:pt x="434975" y="0"/>
                      <a:pt x="0" y="434975"/>
                      <a:pt x="0" y="969645"/>
                    </a:cubicBezTo>
                    <a:cubicBezTo>
                      <a:pt x="0" y="1504315"/>
                      <a:pt x="434975" y="1939290"/>
                      <a:pt x="969645" y="1939290"/>
                    </a:cubicBezTo>
                    <a:lnTo>
                      <a:pt x="8149044" y="1939290"/>
                    </a:lnTo>
                    <a:cubicBezTo>
                      <a:pt x="8683714" y="1939290"/>
                      <a:pt x="9118689" y="1504315"/>
                      <a:pt x="9118689" y="969645"/>
                    </a:cubicBezTo>
                    <a:cubicBezTo>
                      <a:pt x="9118689" y="434975"/>
                      <a:pt x="8683714" y="0"/>
                      <a:pt x="8149044" y="0"/>
                    </a:cubicBezTo>
                    <a:close/>
                    <a:moveTo>
                      <a:pt x="8149044" y="1913890"/>
                    </a:moveTo>
                    <a:lnTo>
                      <a:pt x="969645" y="1913890"/>
                    </a:lnTo>
                    <a:cubicBezTo>
                      <a:pt x="448945" y="1913890"/>
                      <a:pt x="25400" y="1490345"/>
                      <a:pt x="25400" y="969645"/>
                    </a:cubicBezTo>
                    <a:cubicBezTo>
                      <a:pt x="25400" y="448945"/>
                      <a:pt x="448945" y="25400"/>
                      <a:pt x="969645" y="25400"/>
                    </a:cubicBezTo>
                    <a:lnTo>
                      <a:pt x="8149044" y="25400"/>
                    </a:lnTo>
                    <a:cubicBezTo>
                      <a:pt x="8669744" y="25400"/>
                      <a:pt x="9093289" y="448945"/>
                      <a:pt x="9093289" y="969645"/>
                    </a:cubicBezTo>
                    <a:cubicBezTo>
                      <a:pt x="9093289" y="1490345"/>
                      <a:pt x="8669744" y="1913890"/>
                      <a:pt x="8149044" y="1913890"/>
                    </a:cubicBezTo>
                    <a:close/>
                  </a:path>
                </a:pathLst>
              </a:custGeom>
              <a:solidFill>
                <a:srgbClr val="230738"/>
              </a:solidFill>
            </p:spPr>
          </p:sp>
        </p:grpSp>
        <p:grpSp>
          <p:nvGrpSpPr>
            <p:cNvPr name="Group 7" id="7"/>
            <p:cNvGrpSpPr/>
            <p:nvPr/>
          </p:nvGrpSpPr>
          <p:grpSpPr>
            <a:xfrm rot="0">
              <a:off x="288919" y="230820"/>
              <a:ext cx="1198133" cy="1198133"/>
              <a:chOff x="0" y="0"/>
              <a:chExt cx="812800" cy="812800"/>
            </a:xfrm>
          </p:grpSpPr>
          <p:sp>
            <p:nvSpPr>
              <p:cNvPr name="Freeform 8" id="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9" id="9"/>
              <p:cNvSpPr txBox="true"/>
              <p:nvPr/>
            </p:nvSpPr>
            <p:spPr>
              <a:xfrm>
                <a:off x="76200" y="38100"/>
                <a:ext cx="660400" cy="698500"/>
              </a:xfrm>
              <a:prstGeom prst="rect">
                <a:avLst/>
              </a:prstGeom>
            </p:spPr>
            <p:txBody>
              <a:bodyPr anchor="ctr" rtlCol="false" tIns="50800" lIns="50800" bIns="50800" rIns="50800"/>
              <a:lstStyle/>
              <a:p>
                <a:pPr algn="ctr">
                  <a:lnSpc>
                    <a:spcPts val="2660"/>
                  </a:lnSpc>
                </a:pPr>
              </a:p>
            </p:txBody>
          </p:sp>
        </p:grpSp>
        <p:sp>
          <p:nvSpPr>
            <p:cNvPr name="TextBox 10" id="10"/>
            <p:cNvSpPr txBox="true"/>
            <p:nvPr/>
          </p:nvSpPr>
          <p:spPr>
            <a:xfrm rot="0">
              <a:off x="592102" y="426766"/>
              <a:ext cx="591765" cy="809316"/>
            </a:xfrm>
            <a:prstGeom prst="rect">
              <a:avLst/>
            </a:prstGeom>
          </p:spPr>
          <p:txBody>
            <a:bodyPr anchor="t" rtlCol="false" tIns="0" lIns="0" bIns="0" rIns="0">
              <a:spAutoFit/>
            </a:bodyPr>
            <a:lstStyle/>
            <a:p>
              <a:pPr algn="ctr" marL="0" indent="0" lvl="0">
                <a:lnSpc>
                  <a:spcPts val="3932"/>
                </a:lnSpc>
              </a:pPr>
              <a:r>
                <a:rPr lang="en-US" sz="4369" spc="-43">
                  <a:solidFill>
                    <a:srgbClr val="FFFFFF"/>
                  </a:solidFill>
                  <a:latin typeface="Poppins Bold"/>
                </a:rPr>
                <a:t>2</a:t>
              </a:r>
            </a:p>
          </p:txBody>
        </p:sp>
        <p:sp>
          <p:nvSpPr>
            <p:cNvPr name="TextBox 11" id="11"/>
            <p:cNvSpPr txBox="true"/>
            <p:nvPr/>
          </p:nvSpPr>
          <p:spPr>
            <a:xfrm rot="0">
              <a:off x="1773739" y="371800"/>
              <a:ext cx="5666330" cy="811396"/>
            </a:xfrm>
            <a:prstGeom prst="rect">
              <a:avLst/>
            </a:prstGeom>
          </p:spPr>
          <p:txBody>
            <a:bodyPr anchor="t" rtlCol="false" tIns="0" lIns="0" bIns="0" rIns="0">
              <a:spAutoFit/>
            </a:bodyPr>
            <a:lstStyle/>
            <a:p>
              <a:pPr>
                <a:lnSpc>
                  <a:spcPts val="4914"/>
                </a:lnSpc>
              </a:pPr>
              <a:r>
                <a:rPr lang="en-US" sz="3510" spc="-35">
                  <a:solidFill>
                    <a:srgbClr val="FFFFFF"/>
                  </a:solidFill>
                  <a:latin typeface="Poppins Bold"/>
                </a:rPr>
                <a:t>Attentes</a:t>
              </a:r>
            </a:p>
          </p:txBody>
        </p:sp>
      </p:grpSp>
      <p:grpSp>
        <p:nvGrpSpPr>
          <p:cNvPr name="Group 12" id="12"/>
          <p:cNvGrpSpPr/>
          <p:nvPr/>
        </p:nvGrpSpPr>
        <p:grpSpPr>
          <a:xfrm rot="0">
            <a:off x="0" y="2276049"/>
            <a:ext cx="5875300" cy="1249512"/>
            <a:chOff x="0" y="0"/>
            <a:chExt cx="9118689" cy="1939290"/>
          </a:xfrm>
        </p:grpSpPr>
        <p:sp>
          <p:nvSpPr>
            <p:cNvPr name="Freeform 13" id="13"/>
            <p:cNvSpPr/>
            <p:nvPr/>
          </p:nvSpPr>
          <p:spPr>
            <a:xfrm flipH="false" flipV="false" rot="0">
              <a:off x="12700" y="12700"/>
              <a:ext cx="9093289" cy="1913890"/>
            </a:xfrm>
            <a:custGeom>
              <a:avLst/>
              <a:gdLst/>
              <a:ahLst/>
              <a:cxnLst/>
              <a:rect r="r" b="b" t="t" l="l"/>
              <a:pathLst>
                <a:path h="1913890" w="9093289">
                  <a:moveTo>
                    <a:pt x="8136344" y="1913890"/>
                  </a:moveTo>
                  <a:lnTo>
                    <a:pt x="956945" y="1913890"/>
                  </a:lnTo>
                  <a:cubicBezTo>
                    <a:pt x="428371" y="1913890"/>
                    <a:pt x="0" y="1485392"/>
                    <a:pt x="0" y="956945"/>
                  </a:cubicBezTo>
                  <a:cubicBezTo>
                    <a:pt x="0" y="428371"/>
                    <a:pt x="428371" y="0"/>
                    <a:pt x="956945" y="0"/>
                  </a:cubicBezTo>
                  <a:lnTo>
                    <a:pt x="8136344" y="0"/>
                  </a:lnTo>
                  <a:cubicBezTo>
                    <a:pt x="8664791" y="0"/>
                    <a:pt x="9093289" y="428371"/>
                    <a:pt x="9093289" y="956945"/>
                  </a:cubicBezTo>
                  <a:cubicBezTo>
                    <a:pt x="9093289" y="1485392"/>
                    <a:pt x="8664791" y="1913890"/>
                    <a:pt x="8136344" y="1913890"/>
                  </a:cubicBezTo>
                  <a:close/>
                </a:path>
              </a:pathLst>
            </a:custGeom>
            <a:solidFill>
              <a:srgbClr val="2A1E50"/>
            </a:solidFill>
          </p:spPr>
        </p:sp>
        <p:sp>
          <p:nvSpPr>
            <p:cNvPr name="Freeform 14" id="14"/>
            <p:cNvSpPr/>
            <p:nvPr/>
          </p:nvSpPr>
          <p:spPr>
            <a:xfrm flipH="false" flipV="false" rot="0">
              <a:off x="0" y="0"/>
              <a:ext cx="9118689" cy="1939290"/>
            </a:xfrm>
            <a:custGeom>
              <a:avLst/>
              <a:gdLst/>
              <a:ahLst/>
              <a:cxnLst/>
              <a:rect r="r" b="b" t="t" l="l"/>
              <a:pathLst>
                <a:path h="1939290" w="9118689">
                  <a:moveTo>
                    <a:pt x="8149044" y="0"/>
                  </a:moveTo>
                  <a:lnTo>
                    <a:pt x="969645" y="0"/>
                  </a:lnTo>
                  <a:cubicBezTo>
                    <a:pt x="434975" y="0"/>
                    <a:pt x="0" y="434975"/>
                    <a:pt x="0" y="969645"/>
                  </a:cubicBezTo>
                  <a:cubicBezTo>
                    <a:pt x="0" y="1504315"/>
                    <a:pt x="434975" y="1939290"/>
                    <a:pt x="969645" y="1939290"/>
                  </a:cubicBezTo>
                  <a:lnTo>
                    <a:pt x="8149044" y="1939290"/>
                  </a:lnTo>
                  <a:cubicBezTo>
                    <a:pt x="8683714" y="1939290"/>
                    <a:pt x="9118689" y="1504315"/>
                    <a:pt x="9118689" y="969645"/>
                  </a:cubicBezTo>
                  <a:cubicBezTo>
                    <a:pt x="9118689" y="434975"/>
                    <a:pt x="8683714" y="0"/>
                    <a:pt x="8149044" y="0"/>
                  </a:cubicBezTo>
                  <a:close/>
                  <a:moveTo>
                    <a:pt x="8149044" y="1913890"/>
                  </a:moveTo>
                  <a:lnTo>
                    <a:pt x="969645" y="1913890"/>
                  </a:lnTo>
                  <a:cubicBezTo>
                    <a:pt x="448945" y="1913890"/>
                    <a:pt x="25400" y="1490345"/>
                    <a:pt x="25400" y="969645"/>
                  </a:cubicBezTo>
                  <a:cubicBezTo>
                    <a:pt x="25400" y="448945"/>
                    <a:pt x="448945" y="25400"/>
                    <a:pt x="969645" y="25400"/>
                  </a:cubicBezTo>
                  <a:lnTo>
                    <a:pt x="8149044" y="25400"/>
                  </a:lnTo>
                  <a:cubicBezTo>
                    <a:pt x="8669744" y="25400"/>
                    <a:pt x="9093289" y="448945"/>
                    <a:pt x="9093289" y="969645"/>
                  </a:cubicBezTo>
                  <a:cubicBezTo>
                    <a:pt x="9093289" y="1490345"/>
                    <a:pt x="8669744" y="1913890"/>
                    <a:pt x="8149044" y="1913890"/>
                  </a:cubicBezTo>
                  <a:close/>
                </a:path>
              </a:pathLst>
            </a:custGeom>
            <a:solidFill>
              <a:srgbClr val="230738"/>
            </a:solidFill>
          </p:spPr>
        </p:sp>
      </p:grpSp>
      <p:grpSp>
        <p:nvGrpSpPr>
          <p:cNvPr name="Group 15" id="15"/>
          <p:cNvGrpSpPr/>
          <p:nvPr/>
        </p:nvGrpSpPr>
        <p:grpSpPr>
          <a:xfrm rot="0">
            <a:off x="217504" y="2446425"/>
            <a:ext cx="901980" cy="901980"/>
            <a:chOff x="0" y="0"/>
            <a:chExt cx="812800" cy="812800"/>
          </a:xfrm>
        </p:grpSpPr>
        <p:sp>
          <p:nvSpPr>
            <p:cNvPr name="Freeform 16" id="1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17" id="17"/>
            <p:cNvSpPr txBox="true"/>
            <p:nvPr/>
          </p:nvSpPr>
          <p:spPr>
            <a:xfrm>
              <a:off x="76200" y="38100"/>
              <a:ext cx="660400" cy="698500"/>
            </a:xfrm>
            <a:prstGeom prst="rect">
              <a:avLst/>
            </a:prstGeom>
          </p:spPr>
          <p:txBody>
            <a:bodyPr anchor="ctr" rtlCol="false" tIns="41290" lIns="41290" bIns="41290" rIns="41290"/>
            <a:lstStyle/>
            <a:p>
              <a:pPr algn="ctr">
                <a:lnSpc>
                  <a:spcPts val="2660"/>
                </a:lnSpc>
              </a:pPr>
            </a:p>
          </p:txBody>
        </p:sp>
      </p:grpSp>
      <p:sp>
        <p:nvSpPr>
          <p:cNvPr name="TextBox 18" id="18"/>
          <p:cNvSpPr txBox="true"/>
          <p:nvPr/>
        </p:nvSpPr>
        <p:spPr>
          <a:xfrm rot="0">
            <a:off x="445747" y="2619723"/>
            <a:ext cx="445493" cy="602364"/>
          </a:xfrm>
          <a:prstGeom prst="rect">
            <a:avLst/>
          </a:prstGeom>
        </p:spPr>
        <p:txBody>
          <a:bodyPr anchor="t" rtlCol="false" tIns="0" lIns="0" bIns="0" rIns="0">
            <a:spAutoFit/>
          </a:bodyPr>
          <a:lstStyle/>
          <a:p>
            <a:pPr algn="ctr" marL="0" indent="0" lvl="0">
              <a:lnSpc>
                <a:spcPts val="4162"/>
              </a:lnSpc>
            </a:pPr>
            <a:r>
              <a:rPr lang="en-US" sz="4625" spc="-46">
                <a:solidFill>
                  <a:srgbClr val="FFFFFF"/>
                </a:solidFill>
                <a:latin typeface="Poppins Bold"/>
              </a:rPr>
              <a:t>1</a:t>
            </a:r>
          </a:p>
        </p:txBody>
      </p:sp>
      <p:sp>
        <p:nvSpPr>
          <p:cNvPr name="TextBox 19" id="19"/>
          <p:cNvSpPr txBox="true"/>
          <p:nvPr/>
        </p:nvSpPr>
        <p:spPr>
          <a:xfrm rot="0">
            <a:off x="1198692" y="2545375"/>
            <a:ext cx="4481560" cy="591700"/>
          </a:xfrm>
          <a:prstGeom prst="rect">
            <a:avLst/>
          </a:prstGeom>
        </p:spPr>
        <p:txBody>
          <a:bodyPr anchor="t" rtlCol="false" tIns="0" lIns="0" bIns="0" rIns="0">
            <a:spAutoFit/>
          </a:bodyPr>
          <a:lstStyle/>
          <a:p>
            <a:pPr>
              <a:lnSpc>
                <a:spcPts val="4627"/>
              </a:lnSpc>
            </a:pPr>
            <a:r>
              <a:rPr lang="en-US" sz="3305" spc="-33">
                <a:solidFill>
                  <a:srgbClr val="FFFFFF"/>
                </a:solidFill>
                <a:latin typeface="Poppins Bold"/>
              </a:rPr>
              <a:t>Accès et motivations</a:t>
            </a:r>
          </a:p>
        </p:txBody>
      </p:sp>
      <p:sp>
        <p:nvSpPr>
          <p:cNvPr name="AutoShape 20" id="20"/>
          <p:cNvSpPr/>
          <p:nvPr/>
        </p:nvSpPr>
        <p:spPr>
          <a:xfrm flipH="true" flipV="true">
            <a:off x="4595681" y="3402610"/>
            <a:ext cx="1460462" cy="1899153"/>
          </a:xfrm>
          <a:prstGeom prst="line">
            <a:avLst/>
          </a:prstGeom>
          <a:ln cap="flat" w="38100">
            <a:solidFill>
              <a:srgbClr val="2A1E50"/>
            </a:solidFill>
            <a:prstDash val="solid"/>
            <a:headEnd type="none" len="sm" w="sm"/>
            <a:tailEnd type="none" len="sm" w="sm"/>
          </a:ln>
        </p:spPr>
      </p:sp>
      <p:sp>
        <p:nvSpPr>
          <p:cNvPr name="AutoShape 21" id="21"/>
          <p:cNvSpPr/>
          <p:nvPr/>
        </p:nvSpPr>
        <p:spPr>
          <a:xfrm flipH="true" flipV="true">
            <a:off x="10178499" y="683754"/>
            <a:ext cx="2418046" cy="628448"/>
          </a:xfrm>
          <a:prstGeom prst="line">
            <a:avLst/>
          </a:prstGeom>
          <a:ln cap="flat" w="38100">
            <a:solidFill>
              <a:srgbClr val="2A1E50"/>
            </a:solidFill>
            <a:prstDash val="solid"/>
            <a:headEnd type="none" len="sm" w="sm"/>
            <a:tailEnd type="none" len="sm" w="sm"/>
          </a:ln>
        </p:spPr>
      </p:sp>
      <p:sp>
        <p:nvSpPr>
          <p:cNvPr name="TextBox 22" id="22"/>
          <p:cNvSpPr txBox="true"/>
          <p:nvPr/>
        </p:nvSpPr>
        <p:spPr>
          <a:xfrm rot="0">
            <a:off x="201590" y="4046662"/>
            <a:ext cx="5303252" cy="5352088"/>
          </a:xfrm>
          <a:prstGeom prst="rect">
            <a:avLst/>
          </a:prstGeom>
        </p:spPr>
        <p:txBody>
          <a:bodyPr anchor="t" rtlCol="false" tIns="0" lIns="0" bIns="0" rIns="0">
            <a:spAutoFit/>
          </a:bodyPr>
          <a:lstStyle/>
          <a:p>
            <a:pPr>
              <a:lnSpc>
                <a:spcPts val="4253"/>
              </a:lnSpc>
            </a:pPr>
            <a:r>
              <a:rPr lang="en-US" sz="3037">
                <a:solidFill>
                  <a:srgbClr val="2A1E50"/>
                </a:solidFill>
                <a:latin typeface="Poppins"/>
              </a:rPr>
              <a:t>&gt; </a:t>
            </a:r>
            <a:r>
              <a:rPr lang="en-US" sz="3037">
                <a:solidFill>
                  <a:srgbClr val="2A1E50"/>
                </a:solidFill>
                <a:latin typeface="Poppins Bold"/>
              </a:rPr>
              <a:t>Pourquoi ce service</a:t>
            </a:r>
            <a:r>
              <a:rPr lang="en-US" sz="3037">
                <a:solidFill>
                  <a:srgbClr val="2A1E50"/>
                </a:solidFill>
                <a:latin typeface="Poppins"/>
              </a:rPr>
              <a:t> et pas un autre ? </a:t>
            </a:r>
          </a:p>
          <a:p>
            <a:pPr>
              <a:lnSpc>
                <a:spcPts val="4253"/>
              </a:lnSpc>
            </a:pPr>
            <a:r>
              <a:rPr lang="en-US" sz="3037">
                <a:solidFill>
                  <a:srgbClr val="2A1E50"/>
                </a:solidFill>
                <a:latin typeface="Poppins"/>
              </a:rPr>
              <a:t>&gt; Est-ce que la</a:t>
            </a:r>
            <a:r>
              <a:rPr lang="en-US" sz="3037">
                <a:solidFill>
                  <a:srgbClr val="2A1E50"/>
                </a:solidFill>
                <a:latin typeface="Poppins Bold"/>
              </a:rPr>
              <a:t> situation géographique</a:t>
            </a:r>
            <a:r>
              <a:rPr lang="en-US" sz="3037">
                <a:solidFill>
                  <a:srgbClr val="2A1E50"/>
                </a:solidFill>
                <a:latin typeface="Poppins"/>
              </a:rPr>
              <a:t> du service compte beaucoup pour vous ? </a:t>
            </a:r>
          </a:p>
          <a:p>
            <a:pPr>
              <a:lnSpc>
                <a:spcPts val="4253"/>
              </a:lnSpc>
            </a:pPr>
            <a:r>
              <a:rPr lang="en-US" sz="3037">
                <a:solidFill>
                  <a:srgbClr val="2A1E50"/>
                </a:solidFill>
                <a:latin typeface="Poppins"/>
              </a:rPr>
              <a:t>&gt; Si ce service ne devait pas être disponible, quelles</a:t>
            </a:r>
            <a:r>
              <a:rPr lang="en-US" sz="3037">
                <a:solidFill>
                  <a:srgbClr val="2A1E50"/>
                </a:solidFill>
                <a:latin typeface="Poppins Bold"/>
              </a:rPr>
              <a:t> autres ressources</a:t>
            </a:r>
            <a:r>
              <a:rPr lang="en-US" sz="3037">
                <a:solidFill>
                  <a:srgbClr val="2A1E50"/>
                </a:solidFill>
                <a:latin typeface="Poppins"/>
              </a:rPr>
              <a:t> pensez-vous solliciter ? </a:t>
            </a:r>
          </a:p>
        </p:txBody>
      </p:sp>
      <p:sp>
        <p:nvSpPr>
          <p:cNvPr name="TextBox 23" id="23"/>
          <p:cNvSpPr txBox="true"/>
          <p:nvPr/>
        </p:nvSpPr>
        <p:spPr>
          <a:xfrm rot="0">
            <a:off x="13086325" y="2069342"/>
            <a:ext cx="5065627" cy="2685088"/>
          </a:xfrm>
          <a:prstGeom prst="rect">
            <a:avLst/>
          </a:prstGeom>
        </p:spPr>
        <p:txBody>
          <a:bodyPr anchor="t" rtlCol="false" tIns="0" lIns="0" bIns="0" rIns="0">
            <a:spAutoFit/>
          </a:bodyPr>
          <a:lstStyle/>
          <a:p>
            <a:pPr>
              <a:lnSpc>
                <a:spcPts val="4253"/>
              </a:lnSpc>
            </a:pPr>
            <a:r>
              <a:rPr lang="en-US" sz="3037">
                <a:solidFill>
                  <a:srgbClr val="2A1E50"/>
                </a:solidFill>
                <a:latin typeface="Poppins"/>
              </a:rPr>
              <a:t>&gt; Quel</a:t>
            </a:r>
            <a:r>
              <a:rPr lang="en-US" sz="3037">
                <a:solidFill>
                  <a:srgbClr val="2A1E50"/>
                </a:solidFill>
                <a:latin typeface="Poppins Bold"/>
              </a:rPr>
              <a:t> type de soutien</a:t>
            </a:r>
            <a:r>
              <a:rPr lang="en-US" sz="3037">
                <a:solidFill>
                  <a:srgbClr val="2A1E50"/>
                </a:solidFill>
                <a:latin typeface="Poppins"/>
              </a:rPr>
              <a:t> souhaitez-vous ? </a:t>
            </a:r>
          </a:p>
          <a:p>
            <a:pPr>
              <a:lnSpc>
                <a:spcPts val="4253"/>
              </a:lnSpc>
            </a:pPr>
            <a:r>
              <a:rPr lang="en-US" sz="3037">
                <a:solidFill>
                  <a:srgbClr val="2A1E50"/>
                </a:solidFill>
                <a:latin typeface="Poppins"/>
              </a:rPr>
              <a:t>&gt; </a:t>
            </a:r>
            <a:r>
              <a:rPr lang="en-US" sz="3037">
                <a:solidFill>
                  <a:srgbClr val="2A1E50"/>
                </a:solidFill>
                <a:latin typeface="Poppins Bold"/>
              </a:rPr>
              <a:t>Combien de temps</a:t>
            </a:r>
            <a:r>
              <a:rPr lang="en-US" sz="3037">
                <a:solidFill>
                  <a:srgbClr val="2A1E50"/>
                </a:solidFill>
                <a:latin typeface="Poppins"/>
              </a:rPr>
              <a:t> imaginez-vous fréquenter ce service ? </a:t>
            </a:r>
          </a:p>
        </p:txBody>
      </p:sp>
    </p:spTree>
  </p:cSld>
  <p:clrMapOvr>
    <a:masterClrMapping/>
  </p:clrMapOvr>
  <p:transition spd="fast">
    <p:fade/>
  </p:transition>
</p:sld>
</file>

<file path=ppt/slides/slide40.xml><?xml version="1.0" encoding="utf-8"?>
<p:sld xmlns:p="http://schemas.openxmlformats.org/presentationml/2006/main" xmlns:a="http://schemas.openxmlformats.org/drawingml/2006/main" xmlns:r="http://schemas.openxmlformats.org/officeDocument/2006/relationships">
  <p:cSld>
    <p:bg>
      <p:bgPr>
        <a:solidFill>
          <a:srgbClr val="B1D4E0"/>
        </a:solidFill>
      </p:bgPr>
    </p:bg>
    <p:spTree>
      <p:nvGrpSpPr>
        <p:cNvPr id="1" name=""/>
        <p:cNvGrpSpPr/>
        <p:nvPr/>
      </p:nvGrpSpPr>
      <p:grpSpPr>
        <a:xfrm>
          <a:off x="0" y="0"/>
          <a:ext cx="0" cy="0"/>
          <a:chOff x="0" y="0"/>
          <a:chExt cx="0" cy="0"/>
        </a:xfrm>
      </p:grpSpPr>
      <p:sp>
        <p:nvSpPr>
          <p:cNvPr name="Freeform 2" id="2"/>
          <p:cNvSpPr/>
          <p:nvPr/>
        </p:nvSpPr>
        <p:spPr>
          <a:xfrm flipH="true" flipV="false" rot="0">
            <a:off x="-1586925" y="6804899"/>
            <a:ext cx="4214413" cy="4114800"/>
          </a:xfrm>
          <a:custGeom>
            <a:avLst/>
            <a:gdLst/>
            <a:ahLst/>
            <a:cxnLst/>
            <a:rect r="r" b="b" t="t" l="l"/>
            <a:pathLst>
              <a:path h="4114800" w="4214413">
                <a:moveTo>
                  <a:pt x="4214413" y="0"/>
                </a:moveTo>
                <a:lnTo>
                  <a:pt x="0" y="0"/>
                </a:lnTo>
                <a:lnTo>
                  <a:pt x="0" y="4114800"/>
                </a:lnTo>
                <a:lnTo>
                  <a:pt x="4214413" y="4114800"/>
                </a:lnTo>
                <a:lnTo>
                  <a:pt x="4214413"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0">
            <a:off x="1028700" y="7196859"/>
            <a:ext cx="16626257" cy="2061441"/>
            <a:chOff x="0" y="0"/>
            <a:chExt cx="4378932" cy="542931"/>
          </a:xfrm>
        </p:grpSpPr>
        <p:sp>
          <p:nvSpPr>
            <p:cNvPr name="Freeform 4" id="4"/>
            <p:cNvSpPr/>
            <p:nvPr/>
          </p:nvSpPr>
          <p:spPr>
            <a:xfrm flipH="false" flipV="false" rot="0">
              <a:off x="0" y="0"/>
              <a:ext cx="4378932" cy="542931"/>
            </a:xfrm>
            <a:custGeom>
              <a:avLst/>
              <a:gdLst/>
              <a:ahLst/>
              <a:cxnLst/>
              <a:rect r="r" b="b" t="t" l="l"/>
              <a:pathLst>
                <a:path h="542931" w="4378932">
                  <a:moveTo>
                    <a:pt x="23748" y="0"/>
                  </a:moveTo>
                  <a:lnTo>
                    <a:pt x="4355184" y="0"/>
                  </a:lnTo>
                  <a:cubicBezTo>
                    <a:pt x="4368300" y="0"/>
                    <a:pt x="4378932" y="10632"/>
                    <a:pt x="4378932" y="23748"/>
                  </a:cubicBezTo>
                  <a:lnTo>
                    <a:pt x="4378932" y="519183"/>
                  </a:lnTo>
                  <a:cubicBezTo>
                    <a:pt x="4378932" y="532299"/>
                    <a:pt x="4368300" y="542931"/>
                    <a:pt x="4355184" y="542931"/>
                  </a:cubicBezTo>
                  <a:lnTo>
                    <a:pt x="23748" y="542931"/>
                  </a:lnTo>
                  <a:cubicBezTo>
                    <a:pt x="10632" y="542931"/>
                    <a:pt x="0" y="532299"/>
                    <a:pt x="0" y="519183"/>
                  </a:cubicBezTo>
                  <a:lnTo>
                    <a:pt x="0" y="23748"/>
                  </a:lnTo>
                  <a:cubicBezTo>
                    <a:pt x="0" y="10632"/>
                    <a:pt x="10632" y="0"/>
                    <a:pt x="23748" y="0"/>
                  </a:cubicBezTo>
                  <a:close/>
                </a:path>
              </a:pathLst>
            </a:custGeom>
            <a:solidFill>
              <a:srgbClr val="2A1E50"/>
            </a:solidFill>
          </p:spPr>
        </p:sp>
        <p:sp>
          <p:nvSpPr>
            <p:cNvPr name="TextBox 5" id="5"/>
            <p:cNvSpPr txBox="true"/>
            <p:nvPr/>
          </p:nvSpPr>
          <p:spPr>
            <a:xfrm>
              <a:off x="0" y="-38100"/>
              <a:ext cx="812800" cy="850900"/>
            </a:xfrm>
            <a:prstGeom prst="rect">
              <a:avLst/>
            </a:prstGeom>
          </p:spPr>
          <p:txBody>
            <a:bodyPr anchor="ctr" rtlCol="false" tIns="50800" lIns="50800" bIns="50800" rIns="50800"/>
            <a:lstStyle/>
            <a:p>
              <a:pPr algn="ctr">
                <a:lnSpc>
                  <a:spcPts val="2659"/>
                </a:lnSpc>
                <a:spcBef>
                  <a:spcPct val="0"/>
                </a:spcBef>
              </a:pPr>
            </a:p>
          </p:txBody>
        </p:sp>
      </p:grpSp>
      <p:grpSp>
        <p:nvGrpSpPr>
          <p:cNvPr name="Group 6" id="6"/>
          <p:cNvGrpSpPr/>
          <p:nvPr/>
        </p:nvGrpSpPr>
        <p:grpSpPr>
          <a:xfrm rot="0">
            <a:off x="1028700" y="1028700"/>
            <a:ext cx="11993840" cy="5891934"/>
            <a:chOff x="0" y="0"/>
            <a:chExt cx="3158871" cy="1551785"/>
          </a:xfrm>
        </p:grpSpPr>
        <p:sp>
          <p:nvSpPr>
            <p:cNvPr name="Freeform 7" id="7"/>
            <p:cNvSpPr/>
            <p:nvPr/>
          </p:nvSpPr>
          <p:spPr>
            <a:xfrm flipH="false" flipV="false" rot="0">
              <a:off x="0" y="0"/>
              <a:ext cx="3158871" cy="1551785"/>
            </a:xfrm>
            <a:custGeom>
              <a:avLst/>
              <a:gdLst/>
              <a:ahLst/>
              <a:cxnLst/>
              <a:rect r="r" b="b" t="t" l="l"/>
              <a:pathLst>
                <a:path h="1551785" w="3158871">
                  <a:moveTo>
                    <a:pt x="32920" y="0"/>
                  </a:moveTo>
                  <a:lnTo>
                    <a:pt x="3125951" y="0"/>
                  </a:lnTo>
                  <a:cubicBezTo>
                    <a:pt x="3134682" y="0"/>
                    <a:pt x="3143056" y="3468"/>
                    <a:pt x="3149229" y="9642"/>
                  </a:cubicBezTo>
                  <a:cubicBezTo>
                    <a:pt x="3155403" y="15816"/>
                    <a:pt x="3158871" y="24189"/>
                    <a:pt x="3158871" y="32920"/>
                  </a:cubicBezTo>
                  <a:lnTo>
                    <a:pt x="3158871" y="1518865"/>
                  </a:lnTo>
                  <a:cubicBezTo>
                    <a:pt x="3158871" y="1537046"/>
                    <a:pt x="3144133" y="1551785"/>
                    <a:pt x="3125951" y="1551785"/>
                  </a:cubicBezTo>
                  <a:lnTo>
                    <a:pt x="32920" y="1551785"/>
                  </a:lnTo>
                  <a:cubicBezTo>
                    <a:pt x="14739" y="1551785"/>
                    <a:pt x="0" y="1537046"/>
                    <a:pt x="0" y="1518865"/>
                  </a:cubicBezTo>
                  <a:lnTo>
                    <a:pt x="0" y="32920"/>
                  </a:lnTo>
                  <a:cubicBezTo>
                    <a:pt x="0" y="14739"/>
                    <a:pt x="14739" y="0"/>
                    <a:pt x="32920" y="0"/>
                  </a:cubicBezTo>
                  <a:close/>
                </a:path>
              </a:pathLst>
            </a:custGeom>
            <a:solidFill>
              <a:srgbClr val="2A1E50"/>
            </a:solidFill>
          </p:spPr>
        </p:sp>
        <p:sp>
          <p:nvSpPr>
            <p:cNvPr name="TextBox 8" id="8"/>
            <p:cNvSpPr txBox="true"/>
            <p:nvPr/>
          </p:nvSpPr>
          <p:spPr>
            <a:xfrm>
              <a:off x="0" y="-38100"/>
              <a:ext cx="812800" cy="850900"/>
            </a:xfrm>
            <a:prstGeom prst="rect">
              <a:avLst/>
            </a:prstGeom>
          </p:spPr>
          <p:txBody>
            <a:bodyPr anchor="ctr" rtlCol="false" tIns="50800" lIns="50800" bIns="50800" rIns="50800"/>
            <a:lstStyle/>
            <a:p>
              <a:pPr algn="ctr">
                <a:lnSpc>
                  <a:spcPts val="2659"/>
                </a:lnSpc>
                <a:spcBef>
                  <a:spcPct val="0"/>
                </a:spcBef>
              </a:pPr>
            </a:p>
          </p:txBody>
        </p:sp>
      </p:grpSp>
      <p:sp>
        <p:nvSpPr>
          <p:cNvPr name="Freeform 9" id="9"/>
          <p:cNvSpPr/>
          <p:nvPr/>
        </p:nvSpPr>
        <p:spPr>
          <a:xfrm flipH="false" flipV="false" rot="1069944">
            <a:off x="14151115" y="111062"/>
            <a:ext cx="4103258" cy="1835275"/>
          </a:xfrm>
          <a:custGeom>
            <a:avLst/>
            <a:gdLst/>
            <a:ahLst/>
            <a:cxnLst/>
            <a:rect r="r" b="b" t="t" l="l"/>
            <a:pathLst>
              <a:path h="1835275" w="4103258">
                <a:moveTo>
                  <a:pt x="0" y="0"/>
                </a:moveTo>
                <a:lnTo>
                  <a:pt x="4103258" y="0"/>
                </a:lnTo>
                <a:lnTo>
                  <a:pt x="4103258" y="1835276"/>
                </a:lnTo>
                <a:lnTo>
                  <a:pt x="0" y="183527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10" id="10"/>
          <p:cNvGrpSpPr/>
          <p:nvPr/>
        </p:nvGrpSpPr>
        <p:grpSpPr>
          <a:xfrm rot="0">
            <a:off x="1433730" y="463331"/>
            <a:ext cx="6591145" cy="1303966"/>
            <a:chOff x="0" y="0"/>
            <a:chExt cx="11304241" cy="2236386"/>
          </a:xfrm>
        </p:grpSpPr>
        <p:sp>
          <p:nvSpPr>
            <p:cNvPr name="Freeform 11" id="11"/>
            <p:cNvSpPr/>
            <p:nvPr/>
          </p:nvSpPr>
          <p:spPr>
            <a:xfrm flipH="false" flipV="false" rot="0">
              <a:off x="12700" y="12700"/>
              <a:ext cx="11278841" cy="2210986"/>
            </a:xfrm>
            <a:custGeom>
              <a:avLst/>
              <a:gdLst/>
              <a:ahLst/>
              <a:cxnLst/>
              <a:rect r="r" b="b" t="t" l="l"/>
              <a:pathLst>
                <a:path h="2210986" w="11278841">
                  <a:moveTo>
                    <a:pt x="10321896" y="2210986"/>
                  </a:moveTo>
                  <a:lnTo>
                    <a:pt x="956945" y="2210986"/>
                  </a:lnTo>
                  <a:cubicBezTo>
                    <a:pt x="428371" y="2210986"/>
                    <a:pt x="0" y="1782488"/>
                    <a:pt x="0" y="1105493"/>
                  </a:cubicBezTo>
                  <a:cubicBezTo>
                    <a:pt x="0" y="428371"/>
                    <a:pt x="428371" y="0"/>
                    <a:pt x="956945" y="0"/>
                  </a:cubicBezTo>
                  <a:lnTo>
                    <a:pt x="10321896" y="0"/>
                  </a:lnTo>
                  <a:cubicBezTo>
                    <a:pt x="10850342" y="0"/>
                    <a:pt x="11278841" y="428371"/>
                    <a:pt x="11278841" y="1105493"/>
                  </a:cubicBezTo>
                  <a:cubicBezTo>
                    <a:pt x="11278841" y="1782488"/>
                    <a:pt x="10850343" y="2210986"/>
                    <a:pt x="10321896" y="2210986"/>
                  </a:cubicBezTo>
                  <a:close/>
                </a:path>
              </a:pathLst>
            </a:custGeom>
            <a:solidFill>
              <a:srgbClr val="FFFFFF"/>
            </a:solidFill>
          </p:spPr>
        </p:sp>
        <p:sp>
          <p:nvSpPr>
            <p:cNvPr name="Freeform 12" id="12"/>
            <p:cNvSpPr/>
            <p:nvPr/>
          </p:nvSpPr>
          <p:spPr>
            <a:xfrm flipH="false" flipV="false" rot="0">
              <a:off x="0" y="0"/>
              <a:ext cx="11304241" cy="2236386"/>
            </a:xfrm>
            <a:custGeom>
              <a:avLst/>
              <a:gdLst/>
              <a:ahLst/>
              <a:cxnLst/>
              <a:rect r="r" b="b" t="t" l="l"/>
              <a:pathLst>
                <a:path h="2236386" w="11304241">
                  <a:moveTo>
                    <a:pt x="10334596" y="0"/>
                  </a:moveTo>
                  <a:lnTo>
                    <a:pt x="969645" y="0"/>
                  </a:lnTo>
                  <a:cubicBezTo>
                    <a:pt x="434975" y="0"/>
                    <a:pt x="0" y="434975"/>
                    <a:pt x="0" y="1118193"/>
                  </a:cubicBezTo>
                  <a:cubicBezTo>
                    <a:pt x="0" y="1801411"/>
                    <a:pt x="434975" y="2236386"/>
                    <a:pt x="969645" y="2236386"/>
                  </a:cubicBezTo>
                  <a:lnTo>
                    <a:pt x="10334596" y="2236386"/>
                  </a:lnTo>
                  <a:cubicBezTo>
                    <a:pt x="10869266" y="2236386"/>
                    <a:pt x="11304241" y="1801411"/>
                    <a:pt x="11304241" y="1118193"/>
                  </a:cubicBezTo>
                  <a:cubicBezTo>
                    <a:pt x="11304241" y="434975"/>
                    <a:pt x="10869266" y="0"/>
                    <a:pt x="10334596" y="0"/>
                  </a:cubicBezTo>
                  <a:close/>
                  <a:moveTo>
                    <a:pt x="10334596" y="2210986"/>
                  </a:moveTo>
                  <a:lnTo>
                    <a:pt x="969645" y="2210986"/>
                  </a:lnTo>
                  <a:cubicBezTo>
                    <a:pt x="448945" y="2210986"/>
                    <a:pt x="25400" y="1787441"/>
                    <a:pt x="25400" y="1118193"/>
                  </a:cubicBezTo>
                  <a:cubicBezTo>
                    <a:pt x="25400" y="448945"/>
                    <a:pt x="448945" y="25400"/>
                    <a:pt x="969645" y="25400"/>
                  </a:cubicBezTo>
                  <a:lnTo>
                    <a:pt x="10334596" y="25400"/>
                  </a:lnTo>
                  <a:cubicBezTo>
                    <a:pt x="10855296" y="25400"/>
                    <a:pt x="11278841" y="448945"/>
                    <a:pt x="11278841" y="1118193"/>
                  </a:cubicBezTo>
                  <a:cubicBezTo>
                    <a:pt x="11278841" y="1787441"/>
                    <a:pt x="10855296" y="2210986"/>
                    <a:pt x="10334596" y="2210986"/>
                  </a:cubicBezTo>
                  <a:close/>
                </a:path>
              </a:pathLst>
            </a:custGeom>
            <a:solidFill>
              <a:srgbClr val="2A1E50"/>
            </a:solidFill>
          </p:spPr>
        </p:sp>
      </p:grpSp>
      <p:sp>
        <p:nvSpPr>
          <p:cNvPr name="TextBox 13" id="13"/>
          <p:cNvSpPr txBox="true"/>
          <p:nvPr/>
        </p:nvSpPr>
        <p:spPr>
          <a:xfrm rot="0">
            <a:off x="2391392" y="850011"/>
            <a:ext cx="5917680" cy="625855"/>
          </a:xfrm>
          <a:prstGeom prst="rect">
            <a:avLst/>
          </a:prstGeom>
        </p:spPr>
        <p:txBody>
          <a:bodyPr anchor="t" rtlCol="false" tIns="0" lIns="0" bIns="0" rIns="0">
            <a:spAutoFit/>
          </a:bodyPr>
          <a:lstStyle/>
          <a:p>
            <a:pPr algn="ctr">
              <a:lnSpc>
                <a:spcPts val="4511"/>
              </a:lnSpc>
            </a:pPr>
            <a:r>
              <a:rPr lang="en-US" sz="4699">
                <a:solidFill>
                  <a:srgbClr val="DBB660"/>
                </a:solidFill>
                <a:latin typeface="Moonlight Bold"/>
              </a:rPr>
              <a:t>CHEMINEMENT D’ACCÈS</a:t>
            </a:r>
          </a:p>
        </p:txBody>
      </p:sp>
      <p:grpSp>
        <p:nvGrpSpPr>
          <p:cNvPr name="Group 14" id="14"/>
          <p:cNvGrpSpPr/>
          <p:nvPr/>
        </p:nvGrpSpPr>
        <p:grpSpPr>
          <a:xfrm rot="0">
            <a:off x="1562480" y="560451"/>
            <a:ext cx="1109724" cy="1109724"/>
            <a:chOff x="0" y="0"/>
            <a:chExt cx="812800" cy="812800"/>
          </a:xfrm>
        </p:grpSpPr>
        <p:sp>
          <p:nvSpPr>
            <p:cNvPr name="Freeform 15" id="15"/>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solidFill>
            <a:ln w="38100" cap="sq">
              <a:solidFill>
                <a:srgbClr val="FFFFFF"/>
              </a:solidFill>
              <a:prstDash val="solid"/>
              <a:miter/>
            </a:ln>
          </p:spPr>
        </p:sp>
        <p:sp>
          <p:nvSpPr>
            <p:cNvPr name="TextBox 16" id="16"/>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17" id="17"/>
          <p:cNvSpPr txBox="true"/>
          <p:nvPr/>
        </p:nvSpPr>
        <p:spPr>
          <a:xfrm rot="0">
            <a:off x="1843293" y="907503"/>
            <a:ext cx="548100" cy="413385"/>
          </a:xfrm>
          <a:prstGeom prst="rect">
            <a:avLst/>
          </a:prstGeom>
        </p:spPr>
        <p:txBody>
          <a:bodyPr anchor="t" rtlCol="false" tIns="0" lIns="0" bIns="0" rIns="0">
            <a:spAutoFit/>
          </a:bodyPr>
          <a:lstStyle/>
          <a:p>
            <a:pPr algn="ctr" marL="0" indent="0" lvl="0">
              <a:lnSpc>
                <a:spcPts val="2789"/>
              </a:lnSpc>
            </a:pPr>
            <a:r>
              <a:rPr lang="en-US" sz="3099" spc="-30">
                <a:solidFill>
                  <a:srgbClr val="FFFFFF"/>
                </a:solidFill>
                <a:latin typeface="Poppins"/>
              </a:rPr>
              <a:t>1</a:t>
            </a:r>
          </a:p>
        </p:txBody>
      </p:sp>
      <p:sp>
        <p:nvSpPr>
          <p:cNvPr name="TextBox 18" id="18"/>
          <p:cNvSpPr txBox="true"/>
          <p:nvPr/>
        </p:nvSpPr>
        <p:spPr>
          <a:xfrm rot="0">
            <a:off x="1409885" y="1778827"/>
            <a:ext cx="11231471" cy="4975174"/>
          </a:xfrm>
          <a:prstGeom prst="rect">
            <a:avLst/>
          </a:prstGeom>
        </p:spPr>
        <p:txBody>
          <a:bodyPr anchor="t" rtlCol="false" tIns="0" lIns="0" bIns="0" rIns="0">
            <a:spAutoFit/>
          </a:bodyPr>
          <a:lstStyle/>
          <a:p>
            <a:pPr algn="just">
              <a:lnSpc>
                <a:spcPts val="3947"/>
              </a:lnSpc>
            </a:pPr>
            <a:r>
              <a:rPr lang="en-US" sz="3060">
                <a:solidFill>
                  <a:srgbClr val="FFFFFF"/>
                </a:solidFill>
                <a:latin typeface="Poppins"/>
              </a:rPr>
              <a:t>“Le psychiatre m’a donné</a:t>
            </a:r>
            <a:r>
              <a:rPr lang="en-US" sz="3060">
                <a:solidFill>
                  <a:srgbClr val="FFFFFF"/>
                </a:solidFill>
                <a:latin typeface="Poppins Bold"/>
              </a:rPr>
              <a:t> une liste</a:t>
            </a:r>
            <a:r>
              <a:rPr lang="en-US" sz="3060">
                <a:solidFill>
                  <a:srgbClr val="FFFFFF"/>
                </a:solidFill>
                <a:latin typeface="Poppins"/>
              </a:rPr>
              <a:t>. En fait, j’ai appelé tout le monde. Il y en a qui répondaient pas, enfin des SSM qui répondaient pas, d’autres qui me renvoyaient vers d’autres. </a:t>
            </a:r>
            <a:r>
              <a:rPr lang="en-US" sz="3060">
                <a:solidFill>
                  <a:srgbClr val="FFFFFF"/>
                </a:solidFill>
                <a:latin typeface="Poppins Bold"/>
              </a:rPr>
              <a:t>J’ai navigué de numéro en numéro</a:t>
            </a:r>
            <a:r>
              <a:rPr lang="en-US" sz="3060">
                <a:solidFill>
                  <a:srgbClr val="FFFFFF"/>
                </a:solidFill>
                <a:latin typeface="Poppins"/>
              </a:rPr>
              <a:t>, ne sachant même plus trop où j’appelais mais voilà, je posais mes questions et je demandais un suivi psychologique.</a:t>
            </a:r>
            <a:r>
              <a:rPr lang="en-US" sz="3060">
                <a:solidFill>
                  <a:srgbClr val="FFFFFF"/>
                </a:solidFill>
                <a:latin typeface="Poppins Bold"/>
              </a:rPr>
              <a:t> On m’a remballé d’un truc à l’autre</a:t>
            </a:r>
            <a:r>
              <a:rPr lang="en-US" sz="3060">
                <a:solidFill>
                  <a:srgbClr val="FFFFFF"/>
                </a:solidFill>
                <a:latin typeface="Poppins"/>
              </a:rPr>
              <a:t>. Et donc aujourd’hui, ce service-là, je les ai eu en ligne et ils vont me rappeler. [...] Aujourd’hui, au point où j'en suis,</a:t>
            </a:r>
            <a:r>
              <a:rPr lang="en-US" sz="3060">
                <a:solidFill>
                  <a:srgbClr val="FFFFFF"/>
                </a:solidFill>
                <a:latin typeface="Poppins Bold"/>
              </a:rPr>
              <a:t> je n'en n'ai plus rien à faire si c'est loin où si c'est proche</a:t>
            </a:r>
            <a:r>
              <a:rPr lang="en-US" sz="3060">
                <a:solidFill>
                  <a:srgbClr val="FFFFFF"/>
                </a:solidFill>
                <a:latin typeface="Poppins"/>
              </a:rPr>
              <a:t>, je veux juste de l'aide”.  </a:t>
            </a:r>
          </a:p>
        </p:txBody>
      </p:sp>
      <p:grpSp>
        <p:nvGrpSpPr>
          <p:cNvPr name="Group 19" id="19"/>
          <p:cNvGrpSpPr>
            <a:grpSpLocks noChangeAspect="true"/>
          </p:cNvGrpSpPr>
          <p:nvPr/>
        </p:nvGrpSpPr>
        <p:grpSpPr>
          <a:xfrm rot="0">
            <a:off x="13173561" y="850353"/>
            <a:ext cx="4782164" cy="5253055"/>
            <a:chOff x="0" y="0"/>
            <a:chExt cx="5803900" cy="6375400"/>
          </a:xfrm>
        </p:grpSpPr>
        <p:sp>
          <p:nvSpPr>
            <p:cNvPr name="Freeform 20" id="20"/>
            <p:cNvSpPr/>
            <p:nvPr/>
          </p:nvSpPr>
          <p:spPr>
            <a:xfrm flipH="false" flipV="false" rot="0">
              <a:off x="12700" y="12700"/>
              <a:ext cx="5778500" cy="6350000"/>
            </a:xfrm>
            <a:custGeom>
              <a:avLst/>
              <a:gdLst/>
              <a:ahLst/>
              <a:cxnLst/>
              <a:rect r="r" b="b" t="t" l="l"/>
              <a:pathLst>
                <a:path h="6350000" w="5778500">
                  <a:moveTo>
                    <a:pt x="2889250" y="0"/>
                  </a:moveTo>
                  <a:cubicBezTo>
                    <a:pt x="1258570" y="0"/>
                    <a:pt x="0" y="1144270"/>
                    <a:pt x="0" y="2917190"/>
                  </a:cubicBezTo>
                  <a:cubicBezTo>
                    <a:pt x="0" y="4175760"/>
                    <a:pt x="0" y="6350000"/>
                    <a:pt x="0" y="6350000"/>
                  </a:cubicBezTo>
                  <a:lnTo>
                    <a:pt x="2889250" y="6350000"/>
                  </a:lnTo>
                  <a:lnTo>
                    <a:pt x="5778500" y="6350000"/>
                  </a:lnTo>
                  <a:cubicBezTo>
                    <a:pt x="5778500" y="6350000"/>
                    <a:pt x="5778500" y="4175760"/>
                    <a:pt x="5778500" y="2917190"/>
                  </a:cubicBezTo>
                  <a:cubicBezTo>
                    <a:pt x="5778500" y="1144270"/>
                    <a:pt x="4519930" y="0"/>
                    <a:pt x="2889250" y="0"/>
                  </a:cubicBezTo>
                  <a:close/>
                </a:path>
              </a:pathLst>
            </a:custGeom>
            <a:blipFill>
              <a:blip r:embed="rId6"/>
              <a:stretch>
                <a:fillRect l="-4945" t="0" r="-4945" b="0"/>
              </a:stretch>
            </a:blipFill>
          </p:spPr>
        </p:sp>
        <p:sp>
          <p:nvSpPr>
            <p:cNvPr name="Freeform 21" id="21"/>
            <p:cNvSpPr/>
            <p:nvPr/>
          </p:nvSpPr>
          <p:spPr>
            <a:xfrm flipH="false" flipV="false" rot="0">
              <a:off x="0" y="0"/>
              <a:ext cx="5803900" cy="6375400"/>
            </a:xfrm>
            <a:custGeom>
              <a:avLst/>
              <a:gdLst/>
              <a:ahLst/>
              <a:cxnLst/>
              <a:rect r="r" b="b" t="t" l="l"/>
              <a:pathLst>
                <a:path h="6375400" w="5803900">
                  <a:moveTo>
                    <a:pt x="5803900" y="6375400"/>
                  </a:moveTo>
                  <a:lnTo>
                    <a:pt x="0" y="6375400"/>
                  </a:lnTo>
                  <a:lnTo>
                    <a:pt x="0" y="2929890"/>
                  </a:lnTo>
                  <a:cubicBezTo>
                    <a:pt x="0" y="2495550"/>
                    <a:pt x="74930" y="2089150"/>
                    <a:pt x="223520" y="1720850"/>
                  </a:cubicBezTo>
                  <a:cubicBezTo>
                    <a:pt x="365760" y="1367790"/>
                    <a:pt x="571500" y="1056640"/>
                    <a:pt x="836930" y="797560"/>
                  </a:cubicBezTo>
                  <a:cubicBezTo>
                    <a:pt x="1361440" y="283210"/>
                    <a:pt x="2095500" y="0"/>
                    <a:pt x="2901950" y="0"/>
                  </a:cubicBezTo>
                  <a:cubicBezTo>
                    <a:pt x="3708400" y="0"/>
                    <a:pt x="4441190" y="283210"/>
                    <a:pt x="4966970" y="797560"/>
                  </a:cubicBezTo>
                  <a:cubicBezTo>
                    <a:pt x="5232400" y="1056640"/>
                    <a:pt x="5438140" y="1367790"/>
                    <a:pt x="5580380" y="1722120"/>
                  </a:cubicBezTo>
                  <a:cubicBezTo>
                    <a:pt x="5728970" y="2090420"/>
                    <a:pt x="5803900" y="2496820"/>
                    <a:pt x="5803900" y="2931160"/>
                  </a:cubicBezTo>
                  <a:lnTo>
                    <a:pt x="5803900" y="6375400"/>
                  </a:lnTo>
                  <a:close/>
                  <a:moveTo>
                    <a:pt x="25400" y="6350000"/>
                  </a:moveTo>
                  <a:lnTo>
                    <a:pt x="5778500" y="6350000"/>
                  </a:lnTo>
                  <a:lnTo>
                    <a:pt x="5778500" y="2929890"/>
                  </a:lnTo>
                  <a:cubicBezTo>
                    <a:pt x="5778500" y="2499360"/>
                    <a:pt x="5703570" y="2095500"/>
                    <a:pt x="5557520" y="1731010"/>
                  </a:cubicBezTo>
                  <a:cubicBezTo>
                    <a:pt x="5416550" y="1380490"/>
                    <a:pt x="5212080" y="1073150"/>
                    <a:pt x="4949190" y="815340"/>
                  </a:cubicBezTo>
                  <a:cubicBezTo>
                    <a:pt x="4428490" y="306070"/>
                    <a:pt x="3700780" y="25400"/>
                    <a:pt x="2901950" y="25400"/>
                  </a:cubicBezTo>
                  <a:cubicBezTo>
                    <a:pt x="2103120" y="25400"/>
                    <a:pt x="1375410" y="306070"/>
                    <a:pt x="854710" y="815340"/>
                  </a:cubicBezTo>
                  <a:cubicBezTo>
                    <a:pt x="591820" y="1071880"/>
                    <a:pt x="387350" y="1380490"/>
                    <a:pt x="246380" y="1731010"/>
                  </a:cubicBezTo>
                  <a:cubicBezTo>
                    <a:pt x="100330" y="2095500"/>
                    <a:pt x="25400" y="2499360"/>
                    <a:pt x="25400" y="2929890"/>
                  </a:cubicBezTo>
                  <a:lnTo>
                    <a:pt x="25400" y="6350000"/>
                  </a:lnTo>
                  <a:close/>
                </a:path>
              </a:pathLst>
            </a:custGeom>
            <a:solidFill>
              <a:srgbClr val="2A1E50"/>
            </a:solidFill>
          </p:spPr>
        </p:sp>
      </p:grpSp>
      <p:grpSp>
        <p:nvGrpSpPr>
          <p:cNvPr name="Group 22" id="22"/>
          <p:cNvGrpSpPr/>
          <p:nvPr/>
        </p:nvGrpSpPr>
        <p:grpSpPr>
          <a:xfrm rot="0">
            <a:off x="14259333" y="5488028"/>
            <a:ext cx="2974005" cy="1389872"/>
            <a:chOff x="0" y="0"/>
            <a:chExt cx="3965341" cy="1853162"/>
          </a:xfrm>
        </p:grpSpPr>
        <p:grpSp>
          <p:nvGrpSpPr>
            <p:cNvPr name="Group 23" id="23"/>
            <p:cNvGrpSpPr/>
            <p:nvPr/>
          </p:nvGrpSpPr>
          <p:grpSpPr>
            <a:xfrm rot="0">
              <a:off x="0" y="0"/>
              <a:ext cx="3965341" cy="1853162"/>
              <a:chOff x="0" y="0"/>
              <a:chExt cx="4149634" cy="1939290"/>
            </a:xfrm>
          </p:grpSpPr>
          <p:sp>
            <p:nvSpPr>
              <p:cNvPr name="Freeform 24" id="24"/>
              <p:cNvSpPr/>
              <p:nvPr/>
            </p:nvSpPr>
            <p:spPr>
              <a:xfrm flipH="false" flipV="false" rot="0">
                <a:off x="12700" y="12700"/>
                <a:ext cx="4124234" cy="1913890"/>
              </a:xfrm>
              <a:custGeom>
                <a:avLst/>
                <a:gdLst/>
                <a:ahLst/>
                <a:cxnLst/>
                <a:rect r="r" b="b" t="t" l="l"/>
                <a:pathLst>
                  <a:path h="1913890" w="4124234">
                    <a:moveTo>
                      <a:pt x="3167289" y="1913890"/>
                    </a:moveTo>
                    <a:lnTo>
                      <a:pt x="956945" y="1913890"/>
                    </a:lnTo>
                    <a:cubicBezTo>
                      <a:pt x="428371" y="1913890"/>
                      <a:pt x="0" y="1485392"/>
                      <a:pt x="0" y="956945"/>
                    </a:cubicBezTo>
                    <a:cubicBezTo>
                      <a:pt x="0" y="428371"/>
                      <a:pt x="428371" y="0"/>
                      <a:pt x="956945" y="0"/>
                    </a:cubicBezTo>
                    <a:lnTo>
                      <a:pt x="3167289" y="0"/>
                    </a:lnTo>
                    <a:cubicBezTo>
                      <a:pt x="3695736" y="0"/>
                      <a:pt x="4124234" y="428371"/>
                      <a:pt x="4124234" y="956945"/>
                    </a:cubicBezTo>
                    <a:cubicBezTo>
                      <a:pt x="4124234" y="1485392"/>
                      <a:pt x="3695736" y="1913890"/>
                      <a:pt x="3167289" y="1913890"/>
                    </a:cubicBezTo>
                    <a:close/>
                  </a:path>
                </a:pathLst>
              </a:custGeom>
              <a:solidFill>
                <a:srgbClr val="2A1E50"/>
              </a:solidFill>
            </p:spPr>
          </p:sp>
          <p:sp>
            <p:nvSpPr>
              <p:cNvPr name="Freeform 25" id="25"/>
              <p:cNvSpPr/>
              <p:nvPr/>
            </p:nvSpPr>
            <p:spPr>
              <a:xfrm flipH="false" flipV="false" rot="0">
                <a:off x="0" y="0"/>
                <a:ext cx="4149634" cy="1939290"/>
              </a:xfrm>
              <a:custGeom>
                <a:avLst/>
                <a:gdLst/>
                <a:ahLst/>
                <a:cxnLst/>
                <a:rect r="r" b="b" t="t" l="l"/>
                <a:pathLst>
                  <a:path h="1939290" w="4149634">
                    <a:moveTo>
                      <a:pt x="3179989" y="0"/>
                    </a:moveTo>
                    <a:lnTo>
                      <a:pt x="969645" y="0"/>
                    </a:lnTo>
                    <a:cubicBezTo>
                      <a:pt x="434975" y="0"/>
                      <a:pt x="0" y="434975"/>
                      <a:pt x="0" y="969645"/>
                    </a:cubicBezTo>
                    <a:cubicBezTo>
                      <a:pt x="0" y="1504315"/>
                      <a:pt x="434975" y="1939290"/>
                      <a:pt x="969645" y="1939290"/>
                    </a:cubicBezTo>
                    <a:lnTo>
                      <a:pt x="3179989" y="1939290"/>
                    </a:lnTo>
                    <a:cubicBezTo>
                      <a:pt x="3714659" y="1939290"/>
                      <a:pt x="4149634" y="1504315"/>
                      <a:pt x="4149634" y="969645"/>
                    </a:cubicBezTo>
                    <a:cubicBezTo>
                      <a:pt x="4149634" y="434975"/>
                      <a:pt x="3714659" y="0"/>
                      <a:pt x="3179989" y="0"/>
                    </a:cubicBezTo>
                    <a:close/>
                    <a:moveTo>
                      <a:pt x="3179989" y="1913890"/>
                    </a:moveTo>
                    <a:lnTo>
                      <a:pt x="969645" y="1913890"/>
                    </a:lnTo>
                    <a:cubicBezTo>
                      <a:pt x="448945" y="1913890"/>
                      <a:pt x="25400" y="1490345"/>
                      <a:pt x="25400" y="969645"/>
                    </a:cubicBezTo>
                    <a:cubicBezTo>
                      <a:pt x="25400" y="448945"/>
                      <a:pt x="448945" y="25400"/>
                      <a:pt x="969645" y="25400"/>
                    </a:cubicBezTo>
                    <a:lnTo>
                      <a:pt x="3179989" y="25400"/>
                    </a:lnTo>
                    <a:cubicBezTo>
                      <a:pt x="3700689" y="25400"/>
                      <a:pt x="4124234" y="448945"/>
                      <a:pt x="4124234" y="969645"/>
                    </a:cubicBezTo>
                    <a:cubicBezTo>
                      <a:pt x="4124234" y="1490345"/>
                      <a:pt x="3700689" y="1913890"/>
                      <a:pt x="3179989" y="1913890"/>
                    </a:cubicBezTo>
                    <a:close/>
                  </a:path>
                </a:pathLst>
              </a:custGeom>
              <a:solidFill>
                <a:srgbClr val="2A1E50"/>
              </a:solidFill>
            </p:spPr>
          </p:sp>
        </p:grpSp>
        <p:sp>
          <p:nvSpPr>
            <p:cNvPr name="TextBox 26" id="26"/>
            <p:cNvSpPr txBox="true"/>
            <p:nvPr/>
          </p:nvSpPr>
          <p:spPr>
            <a:xfrm rot="0">
              <a:off x="588496" y="617608"/>
              <a:ext cx="2788349" cy="656046"/>
            </a:xfrm>
            <a:prstGeom prst="rect">
              <a:avLst/>
            </a:prstGeom>
          </p:spPr>
          <p:txBody>
            <a:bodyPr anchor="t" rtlCol="false" tIns="0" lIns="0" bIns="0" rIns="0">
              <a:spAutoFit/>
            </a:bodyPr>
            <a:lstStyle/>
            <a:p>
              <a:pPr algn="ctr">
                <a:lnSpc>
                  <a:spcPts val="3441"/>
                </a:lnSpc>
              </a:pPr>
              <a:r>
                <a:rPr lang="en-US" sz="3441" spc="-34">
                  <a:solidFill>
                    <a:srgbClr val="FFFFFF"/>
                  </a:solidFill>
                  <a:latin typeface="Poppins Bold"/>
                </a:rPr>
                <a:t>Marius</a:t>
              </a:r>
            </a:p>
          </p:txBody>
        </p:sp>
      </p:grpSp>
      <p:grpSp>
        <p:nvGrpSpPr>
          <p:cNvPr name="Group 27" id="27"/>
          <p:cNvGrpSpPr/>
          <p:nvPr/>
        </p:nvGrpSpPr>
        <p:grpSpPr>
          <a:xfrm rot="0">
            <a:off x="13751374" y="5510644"/>
            <a:ext cx="3626538" cy="1409990"/>
            <a:chOff x="0" y="0"/>
            <a:chExt cx="4987913" cy="1939290"/>
          </a:xfrm>
        </p:grpSpPr>
        <p:sp>
          <p:nvSpPr>
            <p:cNvPr name="Freeform 28" id="28"/>
            <p:cNvSpPr/>
            <p:nvPr/>
          </p:nvSpPr>
          <p:spPr>
            <a:xfrm flipH="false" flipV="false" rot="0">
              <a:off x="12700" y="12700"/>
              <a:ext cx="4962513" cy="1913890"/>
            </a:xfrm>
            <a:custGeom>
              <a:avLst/>
              <a:gdLst/>
              <a:ahLst/>
              <a:cxnLst/>
              <a:rect r="r" b="b" t="t" l="l"/>
              <a:pathLst>
                <a:path h="1913890" w="4962513">
                  <a:moveTo>
                    <a:pt x="4005568" y="1913890"/>
                  </a:moveTo>
                  <a:lnTo>
                    <a:pt x="956945" y="1913890"/>
                  </a:lnTo>
                  <a:cubicBezTo>
                    <a:pt x="428371" y="1913890"/>
                    <a:pt x="0" y="1485392"/>
                    <a:pt x="0" y="956945"/>
                  </a:cubicBezTo>
                  <a:cubicBezTo>
                    <a:pt x="0" y="428371"/>
                    <a:pt x="428371" y="0"/>
                    <a:pt x="956945" y="0"/>
                  </a:cubicBezTo>
                  <a:lnTo>
                    <a:pt x="4005568" y="0"/>
                  </a:lnTo>
                  <a:cubicBezTo>
                    <a:pt x="4534015" y="0"/>
                    <a:pt x="4962513" y="428371"/>
                    <a:pt x="4962513" y="956945"/>
                  </a:cubicBezTo>
                  <a:cubicBezTo>
                    <a:pt x="4962513" y="1485392"/>
                    <a:pt x="4534015" y="1913890"/>
                    <a:pt x="4005568" y="1913890"/>
                  </a:cubicBezTo>
                  <a:close/>
                </a:path>
              </a:pathLst>
            </a:custGeom>
            <a:solidFill>
              <a:srgbClr val="2A1E50"/>
            </a:solidFill>
          </p:spPr>
        </p:sp>
        <p:sp>
          <p:nvSpPr>
            <p:cNvPr name="Freeform 29" id="29"/>
            <p:cNvSpPr/>
            <p:nvPr/>
          </p:nvSpPr>
          <p:spPr>
            <a:xfrm flipH="false" flipV="false" rot="0">
              <a:off x="0" y="0"/>
              <a:ext cx="4987913" cy="1939290"/>
            </a:xfrm>
            <a:custGeom>
              <a:avLst/>
              <a:gdLst/>
              <a:ahLst/>
              <a:cxnLst/>
              <a:rect r="r" b="b" t="t" l="l"/>
              <a:pathLst>
                <a:path h="1939290" w="4987913">
                  <a:moveTo>
                    <a:pt x="4018268" y="0"/>
                  </a:moveTo>
                  <a:lnTo>
                    <a:pt x="969645" y="0"/>
                  </a:lnTo>
                  <a:cubicBezTo>
                    <a:pt x="434975" y="0"/>
                    <a:pt x="0" y="434975"/>
                    <a:pt x="0" y="969645"/>
                  </a:cubicBezTo>
                  <a:cubicBezTo>
                    <a:pt x="0" y="1504315"/>
                    <a:pt x="434975" y="1939290"/>
                    <a:pt x="969645" y="1939290"/>
                  </a:cubicBezTo>
                  <a:lnTo>
                    <a:pt x="4018268" y="1939290"/>
                  </a:lnTo>
                  <a:cubicBezTo>
                    <a:pt x="4552938" y="1939290"/>
                    <a:pt x="4987913" y="1504315"/>
                    <a:pt x="4987913" y="969645"/>
                  </a:cubicBezTo>
                  <a:cubicBezTo>
                    <a:pt x="4987913" y="434975"/>
                    <a:pt x="4552938" y="0"/>
                    <a:pt x="4018268" y="0"/>
                  </a:cubicBezTo>
                  <a:close/>
                  <a:moveTo>
                    <a:pt x="4018268" y="1913890"/>
                  </a:moveTo>
                  <a:lnTo>
                    <a:pt x="969645" y="1913890"/>
                  </a:lnTo>
                  <a:cubicBezTo>
                    <a:pt x="448945" y="1913890"/>
                    <a:pt x="25400" y="1490345"/>
                    <a:pt x="25400" y="969645"/>
                  </a:cubicBezTo>
                  <a:cubicBezTo>
                    <a:pt x="25400" y="448945"/>
                    <a:pt x="448945" y="25400"/>
                    <a:pt x="969645" y="25400"/>
                  </a:cubicBezTo>
                  <a:lnTo>
                    <a:pt x="4018268" y="25400"/>
                  </a:lnTo>
                  <a:cubicBezTo>
                    <a:pt x="4538968" y="25400"/>
                    <a:pt x="4962513" y="448945"/>
                    <a:pt x="4962513" y="969645"/>
                  </a:cubicBezTo>
                  <a:cubicBezTo>
                    <a:pt x="4962513" y="1490345"/>
                    <a:pt x="4538968" y="1913890"/>
                    <a:pt x="4018268" y="1913890"/>
                  </a:cubicBezTo>
                  <a:close/>
                </a:path>
              </a:pathLst>
            </a:custGeom>
            <a:solidFill>
              <a:srgbClr val="2A1E50"/>
            </a:solidFill>
          </p:spPr>
        </p:sp>
      </p:grpSp>
      <p:sp>
        <p:nvSpPr>
          <p:cNvPr name="TextBox 30" id="30"/>
          <p:cNvSpPr txBox="true"/>
          <p:nvPr/>
        </p:nvSpPr>
        <p:spPr>
          <a:xfrm rot="0">
            <a:off x="14005353" y="5945069"/>
            <a:ext cx="3118579" cy="579239"/>
          </a:xfrm>
          <a:prstGeom prst="rect">
            <a:avLst/>
          </a:prstGeom>
        </p:spPr>
        <p:txBody>
          <a:bodyPr anchor="t" rtlCol="false" tIns="0" lIns="0" bIns="0" rIns="0">
            <a:spAutoFit/>
          </a:bodyPr>
          <a:lstStyle/>
          <a:p>
            <a:pPr algn="ctr">
              <a:lnSpc>
                <a:spcPts val="4054"/>
              </a:lnSpc>
            </a:pPr>
            <a:r>
              <a:rPr lang="en-US" sz="4054" spc="-40">
                <a:solidFill>
                  <a:srgbClr val="FFFFFF"/>
                </a:solidFill>
                <a:latin typeface="Poppins Bold"/>
              </a:rPr>
              <a:t>Clémentine</a:t>
            </a:r>
          </a:p>
        </p:txBody>
      </p:sp>
    </p:spTree>
  </p:cSld>
  <p:clrMapOvr>
    <a:masterClrMapping/>
  </p:clrMapOvr>
  <p:transition spd="slow">
    <p:push dir="l"/>
  </p:transition>
</p:sld>
</file>

<file path=ppt/slides/slide41.xml><?xml version="1.0" encoding="utf-8"?>
<p:sld xmlns:p="http://schemas.openxmlformats.org/presentationml/2006/main" xmlns:a="http://schemas.openxmlformats.org/drawingml/2006/main" xmlns:r="http://schemas.openxmlformats.org/officeDocument/2006/relationships">
  <p:cSld>
    <p:bg>
      <p:bgPr>
        <a:solidFill>
          <a:srgbClr val="B1D4E0"/>
        </a:solidFill>
      </p:bgPr>
    </p:bg>
    <p:spTree>
      <p:nvGrpSpPr>
        <p:cNvPr id="1" name=""/>
        <p:cNvGrpSpPr/>
        <p:nvPr/>
      </p:nvGrpSpPr>
      <p:grpSpPr>
        <a:xfrm>
          <a:off x="0" y="0"/>
          <a:ext cx="0" cy="0"/>
          <a:chOff x="0" y="0"/>
          <a:chExt cx="0" cy="0"/>
        </a:xfrm>
      </p:grpSpPr>
      <p:sp>
        <p:nvSpPr>
          <p:cNvPr name="Freeform 2" id="2"/>
          <p:cNvSpPr/>
          <p:nvPr/>
        </p:nvSpPr>
        <p:spPr>
          <a:xfrm flipH="true" flipV="false" rot="0">
            <a:off x="-1586925" y="6804899"/>
            <a:ext cx="4214413" cy="4114800"/>
          </a:xfrm>
          <a:custGeom>
            <a:avLst/>
            <a:gdLst/>
            <a:ahLst/>
            <a:cxnLst/>
            <a:rect r="r" b="b" t="t" l="l"/>
            <a:pathLst>
              <a:path h="4114800" w="4214413">
                <a:moveTo>
                  <a:pt x="4214413" y="0"/>
                </a:moveTo>
                <a:lnTo>
                  <a:pt x="0" y="0"/>
                </a:lnTo>
                <a:lnTo>
                  <a:pt x="0" y="4114800"/>
                </a:lnTo>
                <a:lnTo>
                  <a:pt x="4214413" y="4114800"/>
                </a:lnTo>
                <a:lnTo>
                  <a:pt x="4214413"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0">
            <a:off x="1076325" y="7196859"/>
            <a:ext cx="16626257" cy="2061441"/>
            <a:chOff x="0" y="0"/>
            <a:chExt cx="4378932" cy="542931"/>
          </a:xfrm>
        </p:grpSpPr>
        <p:sp>
          <p:nvSpPr>
            <p:cNvPr name="Freeform 4" id="4"/>
            <p:cNvSpPr/>
            <p:nvPr/>
          </p:nvSpPr>
          <p:spPr>
            <a:xfrm flipH="false" flipV="false" rot="0">
              <a:off x="0" y="0"/>
              <a:ext cx="4378932" cy="542931"/>
            </a:xfrm>
            <a:custGeom>
              <a:avLst/>
              <a:gdLst/>
              <a:ahLst/>
              <a:cxnLst/>
              <a:rect r="r" b="b" t="t" l="l"/>
              <a:pathLst>
                <a:path h="542931" w="4378932">
                  <a:moveTo>
                    <a:pt x="23748" y="0"/>
                  </a:moveTo>
                  <a:lnTo>
                    <a:pt x="4355184" y="0"/>
                  </a:lnTo>
                  <a:cubicBezTo>
                    <a:pt x="4368300" y="0"/>
                    <a:pt x="4378932" y="10632"/>
                    <a:pt x="4378932" y="23748"/>
                  </a:cubicBezTo>
                  <a:lnTo>
                    <a:pt x="4378932" y="519183"/>
                  </a:lnTo>
                  <a:cubicBezTo>
                    <a:pt x="4378932" y="532299"/>
                    <a:pt x="4368300" y="542931"/>
                    <a:pt x="4355184" y="542931"/>
                  </a:cubicBezTo>
                  <a:lnTo>
                    <a:pt x="23748" y="542931"/>
                  </a:lnTo>
                  <a:cubicBezTo>
                    <a:pt x="10632" y="542931"/>
                    <a:pt x="0" y="532299"/>
                    <a:pt x="0" y="519183"/>
                  </a:cubicBezTo>
                  <a:lnTo>
                    <a:pt x="0" y="23748"/>
                  </a:lnTo>
                  <a:cubicBezTo>
                    <a:pt x="0" y="10632"/>
                    <a:pt x="10632" y="0"/>
                    <a:pt x="23748" y="0"/>
                  </a:cubicBezTo>
                  <a:close/>
                </a:path>
              </a:pathLst>
            </a:custGeom>
            <a:solidFill>
              <a:srgbClr val="2A1E50"/>
            </a:solidFill>
          </p:spPr>
        </p:sp>
        <p:sp>
          <p:nvSpPr>
            <p:cNvPr name="TextBox 5" id="5"/>
            <p:cNvSpPr txBox="true"/>
            <p:nvPr/>
          </p:nvSpPr>
          <p:spPr>
            <a:xfrm>
              <a:off x="0" y="-38100"/>
              <a:ext cx="812800" cy="850900"/>
            </a:xfrm>
            <a:prstGeom prst="rect">
              <a:avLst/>
            </a:prstGeom>
          </p:spPr>
          <p:txBody>
            <a:bodyPr anchor="ctr" rtlCol="false" tIns="50800" lIns="50800" bIns="50800" rIns="50800"/>
            <a:lstStyle/>
            <a:p>
              <a:pPr algn="ctr">
                <a:lnSpc>
                  <a:spcPts val="2659"/>
                </a:lnSpc>
                <a:spcBef>
                  <a:spcPct val="0"/>
                </a:spcBef>
              </a:pPr>
            </a:p>
          </p:txBody>
        </p:sp>
      </p:grpSp>
      <p:grpSp>
        <p:nvGrpSpPr>
          <p:cNvPr name="Group 6" id="6"/>
          <p:cNvGrpSpPr/>
          <p:nvPr/>
        </p:nvGrpSpPr>
        <p:grpSpPr>
          <a:xfrm rot="0">
            <a:off x="1028700" y="1028700"/>
            <a:ext cx="11993840" cy="5891934"/>
            <a:chOff x="0" y="0"/>
            <a:chExt cx="3158871" cy="1551785"/>
          </a:xfrm>
        </p:grpSpPr>
        <p:sp>
          <p:nvSpPr>
            <p:cNvPr name="Freeform 7" id="7"/>
            <p:cNvSpPr/>
            <p:nvPr/>
          </p:nvSpPr>
          <p:spPr>
            <a:xfrm flipH="false" flipV="false" rot="0">
              <a:off x="0" y="0"/>
              <a:ext cx="3158871" cy="1551785"/>
            </a:xfrm>
            <a:custGeom>
              <a:avLst/>
              <a:gdLst/>
              <a:ahLst/>
              <a:cxnLst/>
              <a:rect r="r" b="b" t="t" l="l"/>
              <a:pathLst>
                <a:path h="1551785" w="3158871">
                  <a:moveTo>
                    <a:pt x="32920" y="0"/>
                  </a:moveTo>
                  <a:lnTo>
                    <a:pt x="3125951" y="0"/>
                  </a:lnTo>
                  <a:cubicBezTo>
                    <a:pt x="3134682" y="0"/>
                    <a:pt x="3143056" y="3468"/>
                    <a:pt x="3149229" y="9642"/>
                  </a:cubicBezTo>
                  <a:cubicBezTo>
                    <a:pt x="3155403" y="15816"/>
                    <a:pt x="3158871" y="24189"/>
                    <a:pt x="3158871" y="32920"/>
                  </a:cubicBezTo>
                  <a:lnTo>
                    <a:pt x="3158871" y="1518865"/>
                  </a:lnTo>
                  <a:cubicBezTo>
                    <a:pt x="3158871" y="1537046"/>
                    <a:pt x="3144133" y="1551785"/>
                    <a:pt x="3125951" y="1551785"/>
                  </a:cubicBezTo>
                  <a:lnTo>
                    <a:pt x="32920" y="1551785"/>
                  </a:lnTo>
                  <a:cubicBezTo>
                    <a:pt x="14739" y="1551785"/>
                    <a:pt x="0" y="1537046"/>
                    <a:pt x="0" y="1518865"/>
                  </a:cubicBezTo>
                  <a:lnTo>
                    <a:pt x="0" y="32920"/>
                  </a:lnTo>
                  <a:cubicBezTo>
                    <a:pt x="0" y="14739"/>
                    <a:pt x="14739" y="0"/>
                    <a:pt x="32920" y="0"/>
                  </a:cubicBezTo>
                  <a:close/>
                </a:path>
              </a:pathLst>
            </a:custGeom>
            <a:solidFill>
              <a:srgbClr val="2A1E50"/>
            </a:solidFill>
          </p:spPr>
        </p:sp>
        <p:sp>
          <p:nvSpPr>
            <p:cNvPr name="TextBox 8" id="8"/>
            <p:cNvSpPr txBox="true"/>
            <p:nvPr/>
          </p:nvSpPr>
          <p:spPr>
            <a:xfrm>
              <a:off x="0" y="-38100"/>
              <a:ext cx="812800" cy="850900"/>
            </a:xfrm>
            <a:prstGeom prst="rect">
              <a:avLst/>
            </a:prstGeom>
          </p:spPr>
          <p:txBody>
            <a:bodyPr anchor="ctr" rtlCol="false" tIns="50800" lIns="50800" bIns="50800" rIns="50800"/>
            <a:lstStyle/>
            <a:p>
              <a:pPr algn="ctr">
                <a:lnSpc>
                  <a:spcPts val="2659"/>
                </a:lnSpc>
                <a:spcBef>
                  <a:spcPct val="0"/>
                </a:spcBef>
              </a:pPr>
            </a:p>
          </p:txBody>
        </p:sp>
      </p:grpSp>
      <p:sp>
        <p:nvSpPr>
          <p:cNvPr name="Freeform 9" id="9"/>
          <p:cNvSpPr/>
          <p:nvPr/>
        </p:nvSpPr>
        <p:spPr>
          <a:xfrm flipH="false" flipV="false" rot="1069944">
            <a:off x="14151115" y="111062"/>
            <a:ext cx="4103258" cy="1835275"/>
          </a:xfrm>
          <a:custGeom>
            <a:avLst/>
            <a:gdLst/>
            <a:ahLst/>
            <a:cxnLst/>
            <a:rect r="r" b="b" t="t" l="l"/>
            <a:pathLst>
              <a:path h="1835275" w="4103258">
                <a:moveTo>
                  <a:pt x="0" y="0"/>
                </a:moveTo>
                <a:lnTo>
                  <a:pt x="4103258" y="0"/>
                </a:lnTo>
                <a:lnTo>
                  <a:pt x="4103258" y="1835276"/>
                </a:lnTo>
                <a:lnTo>
                  <a:pt x="0" y="183527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10" id="10"/>
          <p:cNvGrpSpPr/>
          <p:nvPr/>
        </p:nvGrpSpPr>
        <p:grpSpPr>
          <a:xfrm rot="0">
            <a:off x="1433730" y="463331"/>
            <a:ext cx="6591145" cy="1303966"/>
            <a:chOff x="0" y="0"/>
            <a:chExt cx="11304241" cy="2236386"/>
          </a:xfrm>
        </p:grpSpPr>
        <p:sp>
          <p:nvSpPr>
            <p:cNvPr name="Freeform 11" id="11"/>
            <p:cNvSpPr/>
            <p:nvPr/>
          </p:nvSpPr>
          <p:spPr>
            <a:xfrm flipH="false" flipV="false" rot="0">
              <a:off x="12700" y="12700"/>
              <a:ext cx="11278841" cy="2210986"/>
            </a:xfrm>
            <a:custGeom>
              <a:avLst/>
              <a:gdLst/>
              <a:ahLst/>
              <a:cxnLst/>
              <a:rect r="r" b="b" t="t" l="l"/>
              <a:pathLst>
                <a:path h="2210986" w="11278841">
                  <a:moveTo>
                    <a:pt x="10321896" y="2210986"/>
                  </a:moveTo>
                  <a:lnTo>
                    <a:pt x="956945" y="2210986"/>
                  </a:lnTo>
                  <a:cubicBezTo>
                    <a:pt x="428371" y="2210986"/>
                    <a:pt x="0" y="1782488"/>
                    <a:pt x="0" y="1105493"/>
                  </a:cubicBezTo>
                  <a:cubicBezTo>
                    <a:pt x="0" y="428371"/>
                    <a:pt x="428371" y="0"/>
                    <a:pt x="956945" y="0"/>
                  </a:cubicBezTo>
                  <a:lnTo>
                    <a:pt x="10321896" y="0"/>
                  </a:lnTo>
                  <a:cubicBezTo>
                    <a:pt x="10850342" y="0"/>
                    <a:pt x="11278841" y="428371"/>
                    <a:pt x="11278841" y="1105493"/>
                  </a:cubicBezTo>
                  <a:cubicBezTo>
                    <a:pt x="11278841" y="1782488"/>
                    <a:pt x="10850343" y="2210986"/>
                    <a:pt x="10321896" y="2210986"/>
                  </a:cubicBezTo>
                  <a:close/>
                </a:path>
              </a:pathLst>
            </a:custGeom>
            <a:solidFill>
              <a:srgbClr val="FFFFFF"/>
            </a:solidFill>
          </p:spPr>
        </p:sp>
        <p:sp>
          <p:nvSpPr>
            <p:cNvPr name="Freeform 12" id="12"/>
            <p:cNvSpPr/>
            <p:nvPr/>
          </p:nvSpPr>
          <p:spPr>
            <a:xfrm flipH="false" flipV="false" rot="0">
              <a:off x="0" y="0"/>
              <a:ext cx="11304241" cy="2236386"/>
            </a:xfrm>
            <a:custGeom>
              <a:avLst/>
              <a:gdLst/>
              <a:ahLst/>
              <a:cxnLst/>
              <a:rect r="r" b="b" t="t" l="l"/>
              <a:pathLst>
                <a:path h="2236386" w="11304241">
                  <a:moveTo>
                    <a:pt x="10334596" y="0"/>
                  </a:moveTo>
                  <a:lnTo>
                    <a:pt x="969645" y="0"/>
                  </a:lnTo>
                  <a:cubicBezTo>
                    <a:pt x="434975" y="0"/>
                    <a:pt x="0" y="434975"/>
                    <a:pt x="0" y="1118193"/>
                  </a:cubicBezTo>
                  <a:cubicBezTo>
                    <a:pt x="0" y="1801411"/>
                    <a:pt x="434975" y="2236386"/>
                    <a:pt x="969645" y="2236386"/>
                  </a:cubicBezTo>
                  <a:lnTo>
                    <a:pt x="10334596" y="2236386"/>
                  </a:lnTo>
                  <a:cubicBezTo>
                    <a:pt x="10869266" y="2236386"/>
                    <a:pt x="11304241" y="1801411"/>
                    <a:pt x="11304241" y="1118193"/>
                  </a:cubicBezTo>
                  <a:cubicBezTo>
                    <a:pt x="11304241" y="434975"/>
                    <a:pt x="10869266" y="0"/>
                    <a:pt x="10334596" y="0"/>
                  </a:cubicBezTo>
                  <a:close/>
                  <a:moveTo>
                    <a:pt x="10334596" y="2210986"/>
                  </a:moveTo>
                  <a:lnTo>
                    <a:pt x="969645" y="2210986"/>
                  </a:lnTo>
                  <a:cubicBezTo>
                    <a:pt x="448945" y="2210986"/>
                    <a:pt x="25400" y="1787441"/>
                    <a:pt x="25400" y="1118193"/>
                  </a:cubicBezTo>
                  <a:cubicBezTo>
                    <a:pt x="25400" y="448945"/>
                    <a:pt x="448945" y="25400"/>
                    <a:pt x="969645" y="25400"/>
                  </a:cubicBezTo>
                  <a:lnTo>
                    <a:pt x="10334596" y="25400"/>
                  </a:lnTo>
                  <a:cubicBezTo>
                    <a:pt x="10855296" y="25400"/>
                    <a:pt x="11278841" y="448945"/>
                    <a:pt x="11278841" y="1118193"/>
                  </a:cubicBezTo>
                  <a:cubicBezTo>
                    <a:pt x="11278841" y="1787441"/>
                    <a:pt x="10855296" y="2210986"/>
                    <a:pt x="10334596" y="2210986"/>
                  </a:cubicBezTo>
                  <a:close/>
                </a:path>
              </a:pathLst>
            </a:custGeom>
            <a:solidFill>
              <a:srgbClr val="2A1E50"/>
            </a:solidFill>
          </p:spPr>
        </p:sp>
      </p:grpSp>
      <p:sp>
        <p:nvSpPr>
          <p:cNvPr name="TextBox 13" id="13"/>
          <p:cNvSpPr txBox="true"/>
          <p:nvPr/>
        </p:nvSpPr>
        <p:spPr>
          <a:xfrm rot="0">
            <a:off x="2391392" y="850011"/>
            <a:ext cx="5917680" cy="625855"/>
          </a:xfrm>
          <a:prstGeom prst="rect">
            <a:avLst/>
          </a:prstGeom>
        </p:spPr>
        <p:txBody>
          <a:bodyPr anchor="t" rtlCol="false" tIns="0" lIns="0" bIns="0" rIns="0">
            <a:spAutoFit/>
          </a:bodyPr>
          <a:lstStyle/>
          <a:p>
            <a:pPr algn="ctr">
              <a:lnSpc>
                <a:spcPts val="4511"/>
              </a:lnSpc>
            </a:pPr>
            <a:r>
              <a:rPr lang="en-US" sz="4699">
                <a:solidFill>
                  <a:srgbClr val="DBB660"/>
                </a:solidFill>
                <a:latin typeface="Moonlight Bold"/>
              </a:rPr>
              <a:t>CHEMINEMENT D’ACCÈS</a:t>
            </a:r>
          </a:p>
        </p:txBody>
      </p:sp>
      <p:grpSp>
        <p:nvGrpSpPr>
          <p:cNvPr name="Group 14" id="14"/>
          <p:cNvGrpSpPr/>
          <p:nvPr/>
        </p:nvGrpSpPr>
        <p:grpSpPr>
          <a:xfrm rot="0">
            <a:off x="1562480" y="560451"/>
            <a:ext cx="1109724" cy="1109724"/>
            <a:chOff x="0" y="0"/>
            <a:chExt cx="812800" cy="812800"/>
          </a:xfrm>
        </p:grpSpPr>
        <p:sp>
          <p:nvSpPr>
            <p:cNvPr name="Freeform 15" id="15"/>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solidFill>
            <a:ln w="38100" cap="sq">
              <a:solidFill>
                <a:srgbClr val="FFFFFF"/>
              </a:solidFill>
              <a:prstDash val="solid"/>
              <a:miter/>
            </a:ln>
          </p:spPr>
        </p:sp>
        <p:sp>
          <p:nvSpPr>
            <p:cNvPr name="TextBox 16" id="16"/>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17" id="17"/>
          <p:cNvSpPr txBox="true"/>
          <p:nvPr/>
        </p:nvSpPr>
        <p:spPr>
          <a:xfrm rot="0">
            <a:off x="1843293" y="907503"/>
            <a:ext cx="548100" cy="413385"/>
          </a:xfrm>
          <a:prstGeom prst="rect">
            <a:avLst/>
          </a:prstGeom>
        </p:spPr>
        <p:txBody>
          <a:bodyPr anchor="t" rtlCol="false" tIns="0" lIns="0" bIns="0" rIns="0">
            <a:spAutoFit/>
          </a:bodyPr>
          <a:lstStyle/>
          <a:p>
            <a:pPr algn="ctr" marL="0" indent="0" lvl="0">
              <a:lnSpc>
                <a:spcPts val="2789"/>
              </a:lnSpc>
            </a:pPr>
            <a:r>
              <a:rPr lang="en-US" sz="3099" spc="-30">
                <a:solidFill>
                  <a:srgbClr val="FFFFFF"/>
                </a:solidFill>
                <a:latin typeface="Poppins"/>
              </a:rPr>
              <a:t>1</a:t>
            </a:r>
          </a:p>
        </p:txBody>
      </p:sp>
      <p:sp>
        <p:nvSpPr>
          <p:cNvPr name="TextBox 18" id="18"/>
          <p:cNvSpPr txBox="true"/>
          <p:nvPr/>
        </p:nvSpPr>
        <p:spPr>
          <a:xfrm rot="0">
            <a:off x="1409885" y="1778827"/>
            <a:ext cx="11231471" cy="4975174"/>
          </a:xfrm>
          <a:prstGeom prst="rect">
            <a:avLst/>
          </a:prstGeom>
        </p:spPr>
        <p:txBody>
          <a:bodyPr anchor="t" rtlCol="false" tIns="0" lIns="0" bIns="0" rIns="0">
            <a:spAutoFit/>
          </a:bodyPr>
          <a:lstStyle/>
          <a:p>
            <a:pPr algn="just">
              <a:lnSpc>
                <a:spcPts val="3947"/>
              </a:lnSpc>
            </a:pPr>
            <a:r>
              <a:rPr lang="en-US" sz="3060">
                <a:solidFill>
                  <a:srgbClr val="FFFFFF"/>
                </a:solidFill>
                <a:latin typeface="Poppins"/>
              </a:rPr>
              <a:t>“Le psychiatre m’a donné</a:t>
            </a:r>
            <a:r>
              <a:rPr lang="en-US" sz="3060">
                <a:solidFill>
                  <a:srgbClr val="FFFFFF"/>
                </a:solidFill>
                <a:latin typeface="Poppins Bold"/>
              </a:rPr>
              <a:t> une liste</a:t>
            </a:r>
            <a:r>
              <a:rPr lang="en-US" sz="3060">
                <a:solidFill>
                  <a:srgbClr val="FFFFFF"/>
                </a:solidFill>
                <a:latin typeface="Poppins"/>
              </a:rPr>
              <a:t>. En fait, j’ai appelé tout le monde. Il y en a qui répondaient pas, enfin des SSM qui répondaient pas, d’autres qui me renvoyaient vers d’autres. </a:t>
            </a:r>
            <a:r>
              <a:rPr lang="en-US" sz="3060">
                <a:solidFill>
                  <a:srgbClr val="FFFFFF"/>
                </a:solidFill>
                <a:latin typeface="Poppins Bold"/>
              </a:rPr>
              <a:t>J’ai navigué de numéro en numéro</a:t>
            </a:r>
            <a:r>
              <a:rPr lang="en-US" sz="3060">
                <a:solidFill>
                  <a:srgbClr val="FFFFFF"/>
                </a:solidFill>
                <a:latin typeface="Poppins"/>
              </a:rPr>
              <a:t>, ne sachant même plus trop où j’appelais mais voilà, je posais mes questions et je demandais un suivi psychologique.</a:t>
            </a:r>
            <a:r>
              <a:rPr lang="en-US" sz="3060">
                <a:solidFill>
                  <a:srgbClr val="FFFFFF"/>
                </a:solidFill>
                <a:latin typeface="Poppins Bold"/>
              </a:rPr>
              <a:t> On m’a remballé d’un truc à l’autre</a:t>
            </a:r>
            <a:r>
              <a:rPr lang="en-US" sz="3060">
                <a:solidFill>
                  <a:srgbClr val="FFFFFF"/>
                </a:solidFill>
                <a:latin typeface="Poppins"/>
              </a:rPr>
              <a:t>. Et donc aujourd’hui, ce service-là, je les ai eu en ligne et ils vont me rappeler. [...] Aujourd’hui, au point où j'en suis,</a:t>
            </a:r>
            <a:r>
              <a:rPr lang="en-US" sz="3060">
                <a:solidFill>
                  <a:srgbClr val="FFFFFF"/>
                </a:solidFill>
                <a:latin typeface="Poppins Bold"/>
              </a:rPr>
              <a:t> je n'en n'ai plus rien à faire si c'est loin où si c'est proche</a:t>
            </a:r>
            <a:r>
              <a:rPr lang="en-US" sz="3060">
                <a:solidFill>
                  <a:srgbClr val="FFFFFF"/>
                </a:solidFill>
                <a:latin typeface="Poppins"/>
              </a:rPr>
              <a:t>, je veux juste de l'aide”.  </a:t>
            </a:r>
          </a:p>
        </p:txBody>
      </p:sp>
      <p:grpSp>
        <p:nvGrpSpPr>
          <p:cNvPr name="Group 19" id="19"/>
          <p:cNvGrpSpPr>
            <a:grpSpLocks noChangeAspect="true"/>
          </p:cNvGrpSpPr>
          <p:nvPr/>
        </p:nvGrpSpPr>
        <p:grpSpPr>
          <a:xfrm rot="0">
            <a:off x="13173561" y="850353"/>
            <a:ext cx="4782164" cy="5253055"/>
            <a:chOff x="0" y="0"/>
            <a:chExt cx="5803900" cy="6375400"/>
          </a:xfrm>
        </p:grpSpPr>
        <p:sp>
          <p:nvSpPr>
            <p:cNvPr name="Freeform 20" id="20"/>
            <p:cNvSpPr/>
            <p:nvPr/>
          </p:nvSpPr>
          <p:spPr>
            <a:xfrm flipH="false" flipV="false" rot="0">
              <a:off x="12700" y="12700"/>
              <a:ext cx="5778500" cy="6350000"/>
            </a:xfrm>
            <a:custGeom>
              <a:avLst/>
              <a:gdLst/>
              <a:ahLst/>
              <a:cxnLst/>
              <a:rect r="r" b="b" t="t" l="l"/>
              <a:pathLst>
                <a:path h="6350000" w="5778500">
                  <a:moveTo>
                    <a:pt x="2889250" y="0"/>
                  </a:moveTo>
                  <a:cubicBezTo>
                    <a:pt x="1258570" y="0"/>
                    <a:pt x="0" y="1144270"/>
                    <a:pt x="0" y="2917190"/>
                  </a:cubicBezTo>
                  <a:cubicBezTo>
                    <a:pt x="0" y="4175760"/>
                    <a:pt x="0" y="6350000"/>
                    <a:pt x="0" y="6350000"/>
                  </a:cubicBezTo>
                  <a:lnTo>
                    <a:pt x="2889250" y="6350000"/>
                  </a:lnTo>
                  <a:lnTo>
                    <a:pt x="5778500" y="6350000"/>
                  </a:lnTo>
                  <a:cubicBezTo>
                    <a:pt x="5778500" y="6350000"/>
                    <a:pt x="5778500" y="4175760"/>
                    <a:pt x="5778500" y="2917190"/>
                  </a:cubicBezTo>
                  <a:cubicBezTo>
                    <a:pt x="5778500" y="1144270"/>
                    <a:pt x="4519930" y="0"/>
                    <a:pt x="2889250" y="0"/>
                  </a:cubicBezTo>
                  <a:close/>
                </a:path>
              </a:pathLst>
            </a:custGeom>
            <a:blipFill>
              <a:blip r:embed="rId6"/>
              <a:stretch>
                <a:fillRect l="-4945" t="0" r="-4945" b="0"/>
              </a:stretch>
            </a:blipFill>
          </p:spPr>
        </p:sp>
        <p:sp>
          <p:nvSpPr>
            <p:cNvPr name="Freeform 21" id="21"/>
            <p:cNvSpPr/>
            <p:nvPr/>
          </p:nvSpPr>
          <p:spPr>
            <a:xfrm flipH="false" flipV="false" rot="0">
              <a:off x="0" y="0"/>
              <a:ext cx="5803900" cy="6375400"/>
            </a:xfrm>
            <a:custGeom>
              <a:avLst/>
              <a:gdLst/>
              <a:ahLst/>
              <a:cxnLst/>
              <a:rect r="r" b="b" t="t" l="l"/>
              <a:pathLst>
                <a:path h="6375400" w="5803900">
                  <a:moveTo>
                    <a:pt x="5803900" y="6375400"/>
                  </a:moveTo>
                  <a:lnTo>
                    <a:pt x="0" y="6375400"/>
                  </a:lnTo>
                  <a:lnTo>
                    <a:pt x="0" y="2929890"/>
                  </a:lnTo>
                  <a:cubicBezTo>
                    <a:pt x="0" y="2495550"/>
                    <a:pt x="74930" y="2089150"/>
                    <a:pt x="223520" y="1720850"/>
                  </a:cubicBezTo>
                  <a:cubicBezTo>
                    <a:pt x="365760" y="1367790"/>
                    <a:pt x="571500" y="1056640"/>
                    <a:pt x="836930" y="797560"/>
                  </a:cubicBezTo>
                  <a:cubicBezTo>
                    <a:pt x="1361440" y="283210"/>
                    <a:pt x="2095500" y="0"/>
                    <a:pt x="2901950" y="0"/>
                  </a:cubicBezTo>
                  <a:cubicBezTo>
                    <a:pt x="3708400" y="0"/>
                    <a:pt x="4441190" y="283210"/>
                    <a:pt x="4966970" y="797560"/>
                  </a:cubicBezTo>
                  <a:cubicBezTo>
                    <a:pt x="5232400" y="1056640"/>
                    <a:pt x="5438140" y="1367790"/>
                    <a:pt x="5580380" y="1722120"/>
                  </a:cubicBezTo>
                  <a:cubicBezTo>
                    <a:pt x="5728970" y="2090420"/>
                    <a:pt x="5803900" y="2496820"/>
                    <a:pt x="5803900" y="2931160"/>
                  </a:cubicBezTo>
                  <a:lnTo>
                    <a:pt x="5803900" y="6375400"/>
                  </a:lnTo>
                  <a:close/>
                  <a:moveTo>
                    <a:pt x="25400" y="6350000"/>
                  </a:moveTo>
                  <a:lnTo>
                    <a:pt x="5778500" y="6350000"/>
                  </a:lnTo>
                  <a:lnTo>
                    <a:pt x="5778500" y="2929890"/>
                  </a:lnTo>
                  <a:cubicBezTo>
                    <a:pt x="5778500" y="2499360"/>
                    <a:pt x="5703570" y="2095500"/>
                    <a:pt x="5557520" y="1731010"/>
                  </a:cubicBezTo>
                  <a:cubicBezTo>
                    <a:pt x="5416550" y="1380490"/>
                    <a:pt x="5212080" y="1073150"/>
                    <a:pt x="4949190" y="815340"/>
                  </a:cubicBezTo>
                  <a:cubicBezTo>
                    <a:pt x="4428490" y="306070"/>
                    <a:pt x="3700780" y="25400"/>
                    <a:pt x="2901950" y="25400"/>
                  </a:cubicBezTo>
                  <a:cubicBezTo>
                    <a:pt x="2103120" y="25400"/>
                    <a:pt x="1375410" y="306070"/>
                    <a:pt x="854710" y="815340"/>
                  </a:cubicBezTo>
                  <a:cubicBezTo>
                    <a:pt x="591820" y="1071880"/>
                    <a:pt x="387350" y="1380490"/>
                    <a:pt x="246380" y="1731010"/>
                  </a:cubicBezTo>
                  <a:cubicBezTo>
                    <a:pt x="100330" y="2095500"/>
                    <a:pt x="25400" y="2499360"/>
                    <a:pt x="25400" y="2929890"/>
                  </a:cubicBezTo>
                  <a:lnTo>
                    <a:pt x="25400" y="6350000"/>
                  </a:lnTo>
                  <a:close/>
                </a:path>
              </a:pathLst>
            </a:custGeom>
            <a:solidFill>
              <a:srgbClr val="2A1E50"/>
            </a:solidFill>
          </p:spPr>
        </p:sp>
      </p:grpSp>
      <p:grpSp>
        <p:nvGrpSpPr>
          <p:cNvPr name="Group 22" id="22"/>
          <p:cNvGrpSpPr/>
          <p:nvPr/>
        </p:nvGrpSpPr>
        <p:grpSpPr>
          <a:xfrm rot="0">
            <a:off x="14259333" y="5488028"/>
            <a:ext cx="2974005" cy="1389872"/>
            <a:chOff x="0" y="0"/>
            <a:chExt cx="3965341" cy="1853162"/>
          </a:xfrm>
        </p:grpSpPr>
        <p:grpSp>
          <p:nvGrpSpPr>
            <p:cNvPr name="Group 23" id="23"/>
            <p:cNvGrpSpPr/>
            <p:nvPr/>
          </p:nvGrpSpPr>
          <p:grpSpPr>
            <a:xfrm rot="0">
              <a:off x="0" y="0"/>
              <a:ext cx="3965341" cy="1853162"/>
              <a:chOff x="0" y="0"/>
              <a:chExt cx="4149634" cy="1939290"/>
            </a:xfrm>
          </p:grpSpPr>
          <p:sp>
            <p:nvSpPr>
              <p:cNvPr name="Freeform 24" id="24"/>
              <p:cNvSpPr/>
              <p:nvPr/>
            </p:nvSpPr>
            <p:spPr>
              <a:xfrm flipH="false" flipV="false" rot="0">
                <a:off x="12700" y="12700"/>
                <a:ext cx="4124234" cy="1913890"/>
              </a:xfrm>
              <a:custGeom>
                <a:avLst/>
                <a:gdLst/>
                <a:ahLst/>
                <a:cxnLst/>
                <a:rect r="r" b="b" t="t" l="l"/>
                <a:pathLst>
                  <a:path h="1913890" w="4124234">
                    <a:moveTo>
                      <a:pt x="3167289" y="1913890"/>
                    </a:moveTo>
                    <a:lnTo>
                      <a:pt x="956945" y="1913890"/>
                    </a:lnTo>
                    <a:cubicBezTo>
                      <a:pt x="428371" y="1913890"/>
                      <a:pt x="0" y="1485392"/>
                      <a:pt x="0" y="956945"/>
                    </a:cubicBezTo>
                    <a:cubicBezTo>
                      <a:pt x="0" y="428371"/>
                      <a:pt x="428371" y="0"/>
                      <a:pt x="956945" y="0"/>
                    </a:cubicBezTo>
                    <a:lnTo>
                      <a:pt x="3167289" y="0"/>
                    </a:lnTo>
                    <a:cubicBezTo>
                      <a:pt x="3695736" y="0"/>
                      <a:pt x="4124234" y="428371"/>
                      <a:pt x="4124234" y="956945"/>
                    </a:cubicBezTo>
                    <a:cubicBezTo>
                      <a:pt x="4124234" y="1485392"/>
                      <a:pt x="3695736" y="1913890"/>
                      <a:pt x="3167289" y="1913890"/>
                    </a:cubicBezTo>
                    <a:close/>
                  </a:path>
                </a:pathLst>
              </a:custGeom>
              <a:solidFill>
                <a:srgbClr val="2A1E50"/>
              </a:solidFill>
            </p:spPr>
          </p:sp>
          <p:sp>
            <p:nvSpPr>
              <p:cNvPr name="Freeform 25" id="25"/>
              <p:cNvSpPr/>
              <p:nvPr/>
            </p:nvSpPr>
            <p:spPr>
              <a:xfrm flipH="false" flipV="false" rot="0">
                <a:off x="0" y="0"/>
                <a:ext cx="4149634" cy="1939290"/>
              </a:xfrm>
              <a:custGeom>
                <a:avLst/>
                <a:gdLst/>
                <a:ahLst/>
                <a:cxnLst/>
                <a:rect r="r" b="b" t="t" l="l"/>
                <a:pathLst>
                  <a:path h="1939290" w="4149634">
                    <a:moveTo>
                      <a:pt x="3179989" y="0"/>
                    </a:moveTo>
                    <a:lnTo>
                      <a:pt x="969645" y="0"/>
                    </a:lnTo>
                    <a:cubicBezTo>
                      <a:pt x="434975" y="0"/>
                      <a:pt x="0" y="434975"/>
                      <a:pt x="0" y="969645"/>
                    </a:cubicBezTo>
                    <a:cubicBezTo>
                      <a:pt x="0" y="1504315"/>
                      <a:pt x="434975" y="1939290"/>
                      <a:pt x="969645" y="1939290"/>
                    </a:cubicBezTo>
                    <a:lnTo>
                      <a:pt x="3179989" y="1939290"/>
                    </a:lnTo>
                    <a:cubicBezTo>
                      <a:pt x="3714659" y="1939290"/>
                      <a:pt x="4149634" y="1504315"/>
                      <a:pt x="4149634" y="969645"/>
                    </a:cubicBezTo>
                    <a:cubicBezTo>
                      <a:pt x="4149634" y="434975"/>
                      <a:pt x="3714659" y="0"/>
                      <a:pt x="3179989" y="0"/>
                    </a:cubicBezTo>
                    <a:close/>
                    <a:moveTo>
                      <a:pt x="3179989" y="1913890"/>
                    </a:moveTo>
                    <a:lnTo>
                      <a:pt x="969645" y="1913890"/>
                    </a:lnTo>
                    <a:cubicBezTo>
                      <a:pt x="448945" y="1913890"/>
                      <a:pt x="25400" y="1490345"/>
                      <a:pt x="25400" y="969645"/>
                    </a:cubicBezTo>
                    <a:cubicBezTo>
                      <a:pt x="25400" y="448945"/>
                      <a:pt x="448945" y="25400"/>
                      <a:pt x="969645" y="25400"/>
                    </a:cubicBezTo>
                    <a:lnTo>
                      <a:pt x="3179989" y="25400"/>
                    </a:lnTo>
                    <a:cubicBezTo>
                      <a:pt x="3700689" y="25400"/>
                      <a:pt x="4124234" y="448945"/>
                      <a:pt x="4124234" y="969645"/>
                    </a:cubicBezTo>
                    <a:cubicBezTo>
                      <a:pt x="4124234" y="1490345"/>
                      <a:pt x="3700689" y="1913890"/>
                      <a:pt x="3179989" y="1913890"/>
                    </a:cubicBezTo>
                    <a:close/>
                  </a:path>
                </a:pathLst>
              </a:custGeom>
              <a:solidFill>
                <a:srgbClr val="2A1E50"/>
              </a:solidFill>
            </p:spPr>
          </p:sp>
        </p:grpSp>
        <p:sp>
          <p:nvSpPr>
            <p:cNvPr name="TextBox 26" id="26"/>
            <p:cNvSpPr txBox="true"/>
            <p:nvPr/>
          </p:nvSpPr>
          <p:spPr>
            <a:xfrm rot="0">
              <a:off x="588496" y="617608"/>
              <a:ext cx="2788349" cy="656046"/>
            </a:xfrm>
            <a:prstGeom prst="rect">
              <a:avLst/>
            </a:prstGeom>
          </p:spPr>
          <p:txBody>
            <a:bodyPr anchor="t" rtlCol="false" tIns="0" lIns="0" bIns="0" rIns="0">
              <a:spAutoFit/>
            </a:bodyPr>
            <a:lstStyle/>
            <a:p>
              <a:pPr algn="ctr">
                <a:lnSpc>
                  <a:spcPts val="3441"/>
                </a:lnSpc>
              </a:pPr>
              <a:r>
                <a:rPr lang="en-US" sz="3441" spc="-34">
                  <a:solidFill>
                    <a:srgbClr val="FFFFFF"/>
                  </a:solidFill>
                  <a:latin typeface="Poppins Bold"/>
                </a:rPr>
                <a:t>Marius</a:t>
              </a:r>
            </a:p>
          </p:txBody>
        </p:sp>
      </p:grpSp>
      <p:grpSp>
        <p:nvGrpSpPr>
          <p:cNvPr name="Group 27" id="27"/>
          <p:cNvGrpSpPr/>
          <p:nvPr/>
        </p:nvGrpSpPr>
        <p:grpSpPr>
          <a:xfrm rot="0">
            <a:off x="13751374" y="5510644"/>
            <a:ext cx="3626538" cy="1409990"/>
            <a:chOff x="0" y="0"/>
            <a:chExt cx="4987913" cy="1939290"/>
          </a:xfrm>
        </p:grpSpPr>
        <p:sp>
          <p:nvSpPr>
            <p:cNvPr name="Freeform 28" id="28"/>
            <p:cNvSpPr/>
            <p:nvPr/>
          </p:nvSpPr>
          <p:spPr>
            <a:xfrm flipH="false" flipV="false" rot="0">
              <a:off x="12700" y="12700"/>
              <a:ext cx="4962513" cy="1913890"/>
            </a:xfrm>
            <a:custGeom>
              <a:avLst/>
              <a:gdLst/>
              <a:ahLst/>
              <a:cxnLst/>
              <a:rect r="r" b="b" t="t" l="l"/>
              <a:pathLst>
                <a:path h="1913890" w="4962513">
                  <a:moveTo>
                    <a:pt x="4005568" y="1913890"/>
                  </a:moveTo>
                  <a:lnTo>
                    <a:pt x="956945" y="1913890"/>
                  </a:lnTo>
                  <a:cubicBezTo>
                    <a:pt x="428371" y="1913890"/>
                    <a:pt x="0" y="1485392"/>
                    <a:pt x="0" y="956945"/>
                  </a:cubicBezTo>
                  <a:cubicBezTo>
                    <a:pt x="0" y="428371"/>
                    <a:pt x="428371" y="0"/>
                    <a:pt x="956945" y="0"/>
                  </a:cubicBezTo>
                  <a:lnTo>
                    <a:pt x="4005568" y="0"/>
                  </a:lnTo>
                  <a:cubicBezTo>
                    <a:pt x="4534015" y="0"/>
                    <a:pt x="4962513" y="428371"/>
                    <a:pt x="4962513" y="956945"/>
                  </a:cubicBezTo>
                  <a:cubicBezTo>
                    <a:pt x="4962513" y="1485392"/>
                    <a:pt x="4534015" y="1913890"/>
                    <a:pt x="4005568" y="1913890"/>
                  </a:cubicBezTo>
                  <a:close/>
                </a:path>
              </a:pathLst>
            </a:custGeom>
            <a:solidFill>
              <a:srgbClr val="2A1E50"/>
            </a:solidFill>
          </p:spPr>
        </p:sp>
        <p:sp>
          <p:nvSpPr>
            <p:cNvPr name="Freeform 29" id="29"/>
            <p:cNvSpPr/>
            <p:nvPr/>
          </p:nvSpPr>
          <p:spPr>
            <a:xfrm flipH="false" flipV="false" rot="0">
              <a:off x="0" y="0"/>
              <a:ext cx="4987913" cy="1939290"/>
            </a:xfrm>
            <a:custGeom>
              <a:avLst/>
              <a:gdLst/>
              <a:ahLst/>
              <a:cxnLst/>
              <a:rect r="r" b="b" t="t" l="l"/>
              <a:pathLst>
                <a:path h="1939290" w="4987913">
                  <a:moveTo>
                    <a:pt x="4018268" y="0"/>
                  </a:moveTo>
                  <a:lnTo>
                    <a:pt x="969645" y="0"/>
                  </a:lnTo>
                  <a:cubicBezTo>
                    <a:pt x="434975" y="0"/>
                    <a:pt x="0" y="434975"/>
                    <a:pt x="0" y="969645"/>
                  </a:cubicBezTo>
                  <a:cubicBezTo>
                    <a:pt x="0" y="1504315"/>
                    <a:pt x="434975" y="1939290"/>
                    <a:pt x="969645" y="1939290"/>
                  </a:cubicBezTo>
                  <a:lnTo>
                    <a:pt x="4018268" y="1939290"/>
                  </a:lnTo>
                  <a:cubicBezTo>
                    <a:pt x="4552938" y="1939290"/>
                    <a:pt x="4987913" y="1504315"/>
                    <a:pt x="4987913" y="969645"/>
                  </a:cubicBezTo>
                  <a:cubicBezTo>
                    <a:pt x="4987913" y="434975"/>
                    <a:pt x="4552938" y="0"/>
                    <a:pt x="4018268" y="0"/>
                  </a:cubicBezTo>
                  <a:close/>
                  <a:moveTo>
                    <a:pt x="4018268" y="1913890"/>
                  </a:moveTo>
                  <a:lnTo>
                    <a:pt x="969645" y="1913890"/>
                  </a:lnTo>
                  <a:cubicBezTo>
                    <a:pt x="448945" y="1913890"/>
                    <a:pt x="25400" y="1490345"/>
                    <a:pt x="25400" y="969645"/>
                  </a:cubicBezTo>
                  <a:cubicBezTo>
                    <a:pt x="25400" y="448945"/>
                    <a:pt x="448945" y="25400"/>
                    <a:pt x="969645" y="25400"/>
                  </a:cubicBezTo>
                  <a:lnTo>
                    <a:pt x="4018268" y="25400"/>
                  </a:lnTo>
                  <a:cubicBezTo>
                    <a:pt x="4538968" y="25400"/>
                    <a:pt x="4962513" y="448945"/>
                    <a:pt x="4962513" y="969645"/>
                  </a:cubicBezTo>
                  <a:cubicBezTo>
                    <a:pt x="4962513" y="1490345"/>
                    <a:pt x="4538968" y="1913890"/>
                    <a:pt x="4018268" y="1913890"/>
                  </a:cubicBezTo>
                  <a:close/>
                </a:path>
              </a:pathLst>
            </a:custGeom>
            <a:solidFill>
              <a:srgbClr val="2A1E50"/>
            </a:solidFill>
          </p:spPr>
        </p:sp>
      </p:grpSp>
      <p:sp>
        <p:nvSpPr>
          <p:cNvPr name="TextBox 30" id="30"/>
          <p:cNvSpPr txBox="true"/>
          <p:nvPr/>
        </p:nvSpPr>
        <p:spPr>
          <a:xfrm rot="0">
            <a:off x="14005353" y="5945069"/>
            <a:ext cx="3118579" cy="579239"/>
          </a:xfrm>
          <a:prstGeom prst="rect">
            <a:avLst/>
          </a:prstGeom>
        </p:spPr>
        <p:txBody>
          <a:bodyPr anchor="t" rtlCol="false" tIns="0" lIns="0" bIns="0" rIns="0">
            <a:spAutoFit/>
          </a:bodyPr>
          <a:lstStyle/>
          <a:p>
            <a:pPr algn="ctr">
              <a:lnSpc>
                <a:spcPts val="4054"/>
              </a:lnSpc>
            </a:pPr>
            <a:r>
              <a:rPr lang="en-US" sz="4054" spc="-40">
                <a:solidFill>
                  <a:srgbClr val="FFFFFF"/>
                </a:solidFill>
                <a:latin typeface="Poppins Bold"/>
              </a:rPr>
              <a:t>Clémentine</a:t>
            </a:r>
          </a:p>
        </p:txBody>
      </p:sp>
      <p:grpSp>
        <p:nvGrpSpPr>
          <p:cNvPr name="Group 31" id="31"/>
          <p:cNvGrpSpPr/>
          <p:nvPr/>
        </p:nvGrpSpPr>
        <p:grpSpPr>
          <a:xfrm rot="0">
            <a:off x="1562480" y="7672717"/>
            <a:ext cx="1109724" cy="1109724"/>
            <a:chOff x="0" y="0"/>
            <a:chExt cx="812800" cy="812800"/>
          </a:xfrm>
        </p:grpSpPr>
        <p:sp>
          <p:nvSpPr>
            <p:cNvPr name="Freeform 32" id="32"/>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33" id="33"/>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34" id="34"/>
          <p:cNvSpPr txBox="true"/>
          <p:nvPr/>
        </p:nvSpPr>
        <p:spPr>
          <a:xfrm rot="0">
            <a:off x="1843293" y="8019769"/>
            <a:ext cx="548100" cy="413385"/>
          </a:xfrm>
          <a:prstGeom prst="rect">
            <a:avLst/>
          </a:prstGeom>
        </p:spPr>
        <p:txBody>
          <a:bodyPr anchor="t" rtlCol="false" tIns="0" lIns="0" bIns="0" rIns="0">
            <a:spAutoFit/>
          </a:bodyPr>
          <a:lstStyle/>
          <a:p>
            <a:pPr algn="ctr" marL="0" indent="0" lvl="0">
              <a:lnSpc>
                <a:spcPts val="2789"/>
              </a:lnSpc>
            </a:pPr>
            <a:r>
              <a:rPr lang="en-US" sz="3099" spc="-30">
                <a:solidFill>
                  <a:srgbClr val="FFFFFF"/>
                </a:solidFill>
                <a:latin typeface="Poppins"/>
              </a:rPr>
              <a:t>1</a:t>
            </a:r>
          </a:p>
        </p:txBody>
      </p:sp>
      <p:sp>
        <p:nvSpPr>
          <p:cNvPr name="TextBox 35" id="35"/>
          <p:cNvSpPr txBox="true"/>
          <p:nvPr/>
        </p:nvSpPr>
        <p:spPr>
          <a:xfrm rot="0">
            <a:off x="2806929" y="7383216"/>
            <a:ext cx="4218691" cy="1660152"/>
          </a:xfrm>
          <a:prstGeom prst="rect">
            <a:avLst/>
          </a:prstGeom>
        </p:spPr>
        <p:txBody>
          <a:bodyPr anchor="t" rtlCol="false" tIns="0" lIns="0" bIns="0" rIns="0">
            <a:spAutoFit/>
          </a:bodyPr>
          <a:lstStyle/>
          <a:p>
            <a:pPr>
              <a:lnSpc>
                <a:spcPts val="3229"/>
              </a:lnSpc>
            </a:pPr>
            <a:r>
              <a:rPr lang="en-US" sz="2646" spc="-10">
                <a:solidFill>
                  <a:srgbClr val="FFFFFF"/>
                </a:solidFill>
                <a:latin typeface="Poppins"/>
              </a:rPr>
              <a:t>Liste de services</a:t>
            </a:r>
          </a:p>
          <a:p>
            <a:pPr>
              <a:lnSpc>
                <a:spcPts val="3229"/>
              </a:lnSpc>
            </a:pPr>
            <a:r>
              <a:rPr lang="en-US" sz="2646" spc="-10">
                <a:solidFill>
                  <a:srgbClr val="FFFFFF"/>
                </a:solidFill>
                <a:latin typeface="Poppins"/>
              </a:rPr>
              <a:t>Critère économique</a:t>
            </a:r>
          </a:p>
          <a:p>
            <a:pPr>
              <a:lnSpc>
                <a:spcPts val="3229"/>
              </a:lnSpc>
            </a:pPr>
            <a:r>
              <a:rPr lang="en-US" sz="2646" spc="-10">
                <a:solidFill>
                  <a:srgbClr val="FFFFFF"/>
                </a:solidFill>
                <a:latin typeface="Poppins"/>
              </a:rPr>
              <a:t>Sentiment d’urgence élevé</a:t>
            </a:r>
          </a:p>
        </p:txBody>
      </p:sp>
    </p:spTree>
  </p:cSld>
  <p:clrMapOvr>
    <a:masterClrMapping/>
  </p:clrMapOvr>
</p:sld>
</file>

<file path=ppt/slides/slide42.xml><?xml version="1.0" encoding="utf-8"?>
<p:sld xmlns:p="http://schemas.openxmlformats.org/presentationml/2006/main" xmlns:a="http://schemas.openxmlformats.org/drawingml/2006/main" xmlns:r="http://schemas.openxmlformats.org/officeDocument/2006/relationships">
  <p:cSld>
    <p:bg>
      <p:bgPr>
        <a:solidFill>
          <a:srgbClr val="B1D4E0"/>
        </a:solidFill>
      </p:bgPr>
    </p:bg>
    <p:spTree>
      <p:nvGrpSpPr>
        <p:cNvPr id="1" name=""/>
        <p:cNvGrpSpPr/>
        <p:nvPr/>
      </p:nvGrpSpPr>
      <p:grpSpPr>
        <a:xfrm>
          <a:off x="0" y="0"/>
          <a:ext cx="0" cy="0"/>
          <a:chOff x="0" y="0"/>
          <a:chExt cx="0" cy="0"/>
        </a:xfrm>
      </p:grpSpPr>
      <p:sp>
        <p:nvSpPr>
          <p:cNvPr name="Freeform 2" id="2"/>
          <p:cNvSpPr/>
          <p:nvPr/>
        </p:nvSpPr>
        <p:spPr>
          <a:xfrm flipH="true" flipV="false" rot="0">
            <a:off x="-1586925" y="6804899"/>
            <a:ext cx="4214413" cy="4114800"/>
          </a:xfrm>
          <a:custGeom>
            <a:avLst/>
            <a:gdLst/>
            <a:ahLst/>
            <a:cxnLst/>
            <a:rect r="r" b="b" t="t" l="l"/>
            <a:pathLst>
              <a:path h="4114800" w="4214413">
                <a:moveTo>
                  <a:pt x="4214413" y="0"/>
                </a:moveTo>
                <a:lnTo>
                  <a:pt x="0" y="0"/>
                </a:lnTo>
                <a:lnTo>
                  <a:pt x="0" y="4114800"/>
                </a:lnTo>
                <a:lnTo>
                  <a:pt x="4214413" y="4114800"/>
                </a:lnTo>
                <a:lnTo>
                  <a:pt x="4214413"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0">
            <a:off x="1028700" y="7196859"/>
            <a:ext cx="16626257" cy="2061441"/>
            <a:chOff x="0" y="0"/>
            <a:chExt cx="4378932" cy="542931"/>
          </a:xfrm>
        </p:grpSpPr>
        <p:sp>
          <p:nvSpPr>
            <p:cNvPr name="Freeform 4" id="4"/>
            <p:cNvSpPr/>
            <p:nvPr/>
          </p:nvSpPr>
          <p:spPr>
            <a:xfrm flipH="false" flipV="false" rot="0">
              <a:off x="0" y="0"/>
              <a:ext cx="4378932" cy="542931"/>
            </a:xfrm>
            <a:custGeom>
              <a:avLst/>
              <a:gdLst/>
              <a:ahLst/>
              <a:cxnLst/>
              <a:rect r="r" b="b" t="t" l="l"/>
              <a:pathLst>
                <a:path h="542931" w="4378932">
                  <a:moveTo>
                    <a:pt x="23748" y="0"/>
                  </a:moveTo>
                  <a:lnTo>
                    <a:pt x="4355184" y="0"/>
                  </a:lnTo>
                  <a:cubicBezTo>
                    <a:pt x="4368300" y="0"/>
                    <a:pt x="4378932" y="10632"/>
                    <a:pt x="4378932" y="23748"/>
                  </a:cubicBezTo>
                  <a:lnTo>
                    <a:pt x="4378932" y="519183"/>
                  </a:lnTo>
                  <a:cubicBezTo>
                    <a:pt x="4378932" y="532299"/>
                    <a:pt x="4368300" y="542931"/>
                    <a:pt x="4355184" y="542931"/>
                  </a:cubicBezTo>
                  <a:lnTo>
                    <a:pt x="23748" y="542931"/>
                  </a:lnTo>
                  <a:cubicBezTo>
                    <a:pt x="10632" y="542931"/>
                    <a:pt x="0" y="532299"/>
                    <a:pt x="0" y="519183"/>
                  </a:cubicBezTo>
                  <a:lnTo>
                    <a:pt x="0" y="23748"/>
                  </a:lnTo>
                  <a:cubicBezTo>
                    <a:pt x="0" y="10632"/>
                    <a:pt x="10632" y="0"/>
                    <a:pt x="23748" y="0"/>
                  </a:cubicBezTo>
                  <a:close/>
                </a:path>
              </a:pathLst>
            </a:custGeom>
            <a:solidFill>
              <a:srgbClr val="2A1E50"/>
            </a:solidFill>
          </p:spPr>
        </p:sp>
        <p:sp>
          <p:nvSpPr>
            <p:cNvPr name="TextBox 5" id="5"/>
            <p:cNvSpPr txBox="true"/>
            <p:nvPr/>
          </p:nvSpPr>
          <p:spPr>
            <a:xfrm>
              <a:off x="0" y="-38100"/>
              <a:ext cx="812800" cy="850900"/>
            </a:xfrm>
            <a:prstGeom prst="rect">
              <a:avLst/>
            </a:prstGeom>
          </p:spPr>
          <p:txBody>
            <a:bodyPr anchor="ctr" rtlCol="false" tIns="50800" lIns="50800" bIns="50800" rIns="50800"/>
            <a:lstStyle/>
            <a:p>
              <a:pPr algn="ctr">
                <a:lnSpc>
                  <a:spcPts val="2659"/>
                </a:lnSpc>
                <a:spcBef>
                  <a:spcPct val="0"/>
                </a:spcBef>
              </a:pPr>
            </a:p>
          </p:txBody>
        </p:sp>
      </p:grpSp>
      <p:grpSp>
        <p:nvGrpSpPr>
          <p:cNvPr name="Group 6" id="6"/>
          <p:cNvGrpSpPr/>
          <p:nvPr/>
        </p:nvGrpSpPr>
        <p:grpSpPr>
          <a:xfrm rot="0">
            <a:off x="1028700" y="1028700"/>
            <a:ext cx="11993840" cy="5891934"/>
            <a:chOff x="0" y="0"/>
            <a:chExt cx="3158871" cy="1551785"/>
          </a:xfrm>
        </p:grpSpPr>
        <p:sp>
          <p:nvSpPr>
            <p:cNvPr name="Freeform 7" id="7"/>
            <p:cNvSpPr/>
            <p:nvPr/>
          </p:nvSpPr>
          <p:spPr>
            <a:xfrm flipH="false" flipV="false" rot="0">
              <a:off x="0" y="0"/>
              <a:ext cx="3158871" cy="1551785"/>
            </a:xfrm>
            <a:custGeom>
              <a:avLst/>
              <a:gdLst/>
              <a:ahLst/>
              <a:cxnLst/>
              <a:rect r="r" b="b" t="t" l="l"/>
              <a:pathLst>
                <a:path h="1551785" w="3158871">
                  <a:moveTo>
                    <a:pt x="32920" y="0"/>
                  </a:moveTo>
                  <a:lnTo>
                    <a:pt x="3125951" y="0"/>
                  </a:lnTo>
                  <a:cubicBezTo>
                    <a:pt x="3134682" y="0"/>
                    <a:pt x="3143056" y="3468"/>
                    <a:pt x="3149229" y="9642"/>
                  </a:cubicBezTo>
                  <a:cubicBezTo>
                    <a:pt x="3155403" y="15816"/>
                    <a:pt x="3158871" y="24189"/>
                    <a:pt x="3158871" y="32920"/>
                  </a:cubicBezTo>
                  <a:lnTo>
                    <a:pt x="3158871" y="1518865"/>
                  </a:lnTo>
                  <a:cubicBezTo>
                    <a:pt x="3158871" y="1537046"/>
                    <a:pt x="3144133" y="1551785"/>
                    <a:pt x="3125951" y="1551785"/>
                  </a:cubicBezTo>
                  <a:lnTo>
                    <a:pt x="32920" y="1551785"/>
                  </a:lnTo>
                  <a:cubicBezTo>
                    <a:pt x="14739" y="1551785"/>
                    <a:pt x="0" y="1537046"/>
                    <a:pt x="0" y="1518865"/>
                  </a:cubicBezTo>
                  <a:lnTo>
                    <a:pt x="0" y="32920"/>
                  </a:lnTo>
                  <a:cubicBezTo>
                    <a:pt x="0" y="14739"/>
                    <a:pt x="14739" y="0"/>
                    <a:pt x="32920" y="0"/>
                  </a:cubicBezTo>
                  <a:close/>
                </a:path>
              </a:pathLst>
            </a:custGeom>
            <a:solidFill>
              <a:srgbClr val="2A1E50"/>
            </a:solidFill>
          </p:spPr>
        </p:sp>
        <p:sp>
          <p:nvSpPr>
            <p:cNvPr name="TextBox 8" id="8"/>
            <p:cNvSpPr txBox="true"/>
            <p:nvPr/>
          </p:nvSpPr>
          <p:spPr>
            <a:xfrm>
              <a:off x="0" y="-38100"/>
              <a:ext cx="812800" cy="850900"/>
            </a:xfrm>
            <a:prstGeom prst="rect">
              <a:avLst/>
            </a:prstGeom>
          </p:spPr>
          <p:txBody>
            <a:bodyPr anchor="ctr" rtlCol="false" tIns="50800" lIns="50800" bIns="50800" rIns="50800"/>
            <a:lstStyle/>
            <a:p>
              <a:pPr algn="ctr">
                <a:lnSpc>
                  <a:spcPts val="2659"/>
                </a:lnSpc>
                <a:spcBef>
                  <a:spcPct val="0"/>
                </a:spcBef>
              </a:pPr>
            </a:p>
          </p:txBody>
        </p:sp>
      </p:grpSp>
      <p:sp>
        <p:nvSpPr>
          <p:cNvPr name="Freeform 9" id="9"/>
          <p:cNvSpPr/>
          <p:nvPr/>
        </p:nvSpPr>
        <p:spPr>
          <a:xfrm flipH="false" flipV="false" rot="1069944">
            <a:off x="14151115" y="111062"/>
            <a:ext cx="4103258" cy="1835275"/>
          </a:xfrm>
          <a:custGeom>
            <a:avLst/>
            <a:gdLst/>
            <a:ahLst/>
            <a:cxnLst/>
            <a:rect r="r" b="b" t="t" l="l"/>
            <a:pathLst>
              <a:path h="1835275" w="4103258">
                <a:moveTo>
                  <a:pt x="0" y="0"/>
                </a:moveTo>
                <a:lnTo>
                  <a:pt x="4103258" y="0"/>
                </a:lnTo>
                <a:lnTo>
                  <a:pt x="4103258" y="1835276"/>
                </a:lnTo>
                <a:lnTo>
                  <a:pt x="0" y="183527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10" id="10"/>
          <p:cNvGrpSpPr/>
          <p:nvPr/>
        </p:nvGrpSpPr>
        <p:grpSpPr>
          <a:xfrm rot="0">
            <a:off x="1433730" y="463331"/>
            <a:ext cx="9051455" cy="1303966"/>
            <a:chOff x="0" y="0"/>
            <a:chExt cx="15523833" cy="2236386"/>
          </a:xfrm>
        </p:grpSpPr>
        <p:sp>
          <p:nvSpPr>
            <p:cNvPr name="Freeform 11" id="11"/>
            <p:cNvSpPr/>
            <p:nvPr/>
          </p:nvSpPr>
          <p:spPr>
            <a:xfrm flipH="false" flipV="false" rot="0">
              <a:off x="12700" y="12700"/>
              <a:ext cx="15498432" cy="2210986"/>
            </a:xfrm>
            <a:custGeom>
              <a:avLst/>
              <a:gdLst/>
              <a:ahLst/>
              <a:cxnLst/>
              <a:rect r="r" b="b" t="t" l="l"/>
              <a:pathLst>
                <a:path h="2210986" w="15498432">
                  <a:moveTo>
                    <a:pt x="14541488" y="2210986"/>
                  </a:moveTo>
                  <a:lnTo>
                    <a:pt x="956945" y="2210986"/>
                  </a:lnTo>
                  <a:cubicBezTo>
                    <a:pt x="428371" y="2210986"/>
                    <a:pt x="0" y="1782488"/>
                    <a:pt x="0" y="1105493"/>
                  </a:cubicBezTo>
                  <a:cubicBezTo>
                    <a:pt x="0" y="428371"/>
                    <a:pt x="428371" y="0"/>
                    <a:pt x="956945" y="0"/>
                  </a:cubicBezTo>
                  <a:lnTo>
                    <a:pt x="14541488" y="0"/>
                  </a:lnTo>
                  <a:cubicBezTo>
                    <a:pt x="15069934" y="0"/>
                    <a:pt x="15498432" y="428371"/>
                    <a:pt x="15498432" y="1105493"/>
                  </a:cubicBezTo>
                  <a:cubicBezTo>
                    <a:pt x="15498432" y="1782488"/>
                    <a:pt x="15069934" y="2210986"/>
                    <a:pt x="14541488" y="2210986"/>
                  </a:cubicBezTo>
                  <a:close/>
                </a:path>
              </a:pathLst>
            </a:custGeom>
            <a:solidFill>
              <a:srgbClr val="FFFFFF"/>
            </a:solidFill>
          </p:spPr>
        </p:sp>
        <p:sp>
          <p:nvSpPr>
            <p:cNvPr name="Freeform 12" id="12"/>
            <p:cNvSpPr/>
            <p:nvPr/>
          </p:nvSpPr>
          <p:spPr>
            <a:xfrm flipH="false" flipV="false" rot="0">
              <a:off x="0" y="0"/>
              <a:ext cx="15523832" cy="2236386"/>
            </a:xfrm>
            <a:custGeom>
              <a:avLst/>
              <a:gdLst/>
              <a:ahLst/>
              <a:cxnLst/>
              <a:rect r="r" b="b" t="t" l="l"/>
              <a:pathLst>
                <a:path h="2236386" w="15523832">
                  <a:moveTo>
                    <a:pt x="14554188" y="0"/>
                  </a:moveTo>
                  <a:lnTo>
                    <a:pt x="969645" y="0"/>
                  </a:lnTo>
                  <a:cubicBezTo>
                    <a:pt x="434975" y="0"/>
                    <a:pt x="0" y="434975"/>
                    <a:pt x="0" y="1118193"/>
                  </a:cubicBezTo>
                  <a:cubicBezTo>
                    <a:pt x="0" y="1801411"/>
                    <a:pt x="434975" y="2236386"/>
                    <a:pt x="969645" y="2236386"/>
                  </a:cubicBezTo>
                  <a:lnTo>
                    <a:pt x="14554188" y="2236386"/>
                  </a:lnTo>
                  <a:cubicBezTo>
                    <a:pt x="15088857" y="2236386"/>
                    <a:pt x="15523832" y="1801411"/>
                    <a:pt x="15523832" y="1118193"/>
                  </a:cubicBezTo>
                  <a:cubicBezTo>
                    <a:pt x="15523832" y="434975"/>
                    <a:pt x="15088857" y="0"/>
                    <a:pt x="14554188" y="0"/>
                  </a:cubicBezTo>
                  <a:close/>
                  <a:moveTo>
                    <a:pt x="14554188" y="2210986"/>
                  </a:moveTo>
                  <a:lnTo>
                    <a:pt x="969645" y="2210986"/>
                  </a:lnTo>
                  <a:cubicBezTo>
                    <a:pt x="448945" y="2210986"/>
                    <a:pt x="25400" y="1787441"/>
                    <a:pt x="25400" y="1118193"/>
                  </a:cubicBezTo>
                  <a:cubicBezTo>
                    <a:pt x="25400" y="448945"/>
                    <a:pt x="448945" y="25400"/>
                    <a:pt x="969645" y="25400"/>
                  </a:cubicBezTo>
                  <a:lnTo>
                    <a:pt x="14554188" y="25400"/>
                  </a:lnTo>
                  <a:cubicBezTo>
                    <a:pt x="15074888" y="25400"/>
                    <a:pt x="15498432" y="448945"/>
                    <a:pt x="15498432" y="1118193"/>
                  </a:cubicBezTo>
                  <a:cubicBezTo>
                    <a:pt x="15498432" y="1787441"/>
                    <a:pt x="15074888" y="2210986"/>
                    <a:pt x="14554188" y="2210986"/>
                  </a:cubicBezTo>
                  <a:close/>
                </a:path>
              </a:pathLst>
            </a:custGeom>
            <a:solidFill>
              <a:srgbClr val="2A1E50"/>
            </a:solidFill>
          </p:spPr>
        </p:sp>
      </p:grpSp>
      <p:sp>
        <p:nvSpPr>
          <p:cNvPr name="TextBox 13" id="13"/>
          <p:cNvSpPr txBox="true"/>
          <p:nvPr/>
        </p:nvSpPr>
        <p:spPr>
          <a:xfrm rot="0">
            <a:off x="2391392" y="850011"/>
            <a:ext cx="8093793" cy="625855"/>
          </a:xfrm>
          <a:prstGeom prst="rect">
            <a:avLst/>
          </a:prstGeom>
        </p:spPr>
        <p:txBody>
          <a:bodyPr anchor="t" rtlCol="false" tIns="0" lIns="0" bIns="0" rIns="0">
            <a:spAutoFit/>
          </a:bodyPr>
          <a:lstStyle/>
          <a:p>
            <a:pPr algn="ctr">
              <a:lnSpc>
                <a:spcPts val="4511"/>
              </a:lnSpc>
            </a:pPr>
            <a:r>
              <a:rPr lang="en-US" sz="4699">
                <a:solidFill>
                  <a:srgbClr val="DBB660"/>
                </a:solidFill>
                <a:latin typeface="Moonlight Bold"/>
              </a:rPr>
              <a:t>ATTENTES ET IMAGINAIRES DU SOIN</a:t>
            </a:r>
          </a:p>
        </p:txBody>
      </p:sp>
      <p:grpSp>
        <p:nvGrpSpPr>
          <p:cNvPr name="Group 14" id="14"/>
          <p:cNvGrpSpPr/>
          <p:nvPr/>
        </p:nvGrpSpPr>
        <p:grpSpPr>
          <a:xfrm rot="0">
            <a:off x="1562480" y="560451"/>
            <a:ext cx="1109724" cy="1109724"/>
            <a:chOff x="0" y="0"/>
            <a:chExt cx="812800" cy="812800"/>
          </a:xfrm>
        </p:grpSpPr>
        <p:sp>
          <p:nvSpPr>
            <p:cNvPr name="Freeform 15" id="15"/>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solidFill>
            <a:ln w="38100" cap="sq">
              <a:solidFill>
                <a:srgbClr val="FFFFFF"/>
              </a:solidFill>
              <a:prstDash val="solid"/>
              <a:miter/>
            </a:ln>
          </p:spPr>
        </p:sp>
        <p:sp>
          <p:nvSpPr>
            <p:cNvPr name="TextBox 16" id="16"/>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17" id="17"/>
          <p:cNvSpPr txBox="true"/>
          <p:nvPr/>
        </p:nvSpPr>
        <p:spPr>
          <a:xfrm rot="0">
            <a:off x="1843293" y="907503"/>
            <a:ext cx="548100" cy="413385"/>
          </a:xfrm>
          <a:prstGeom prst="rect">
            <a:avLst/>
          </a:prstGeom>
        </p:spPr>
        <p:txBody>
          <a:bodyPr anchor="t" rtlCol="false" tIns="0" lIns="0" bIns="0" rIns="0">
            <a:spAutoFit/>
          </a:bodyPr>
          <a:lstStyle/>
          <a:p>
            <a:pPr algn="ctr" marL="0" indent="0" lvl="0">
              <a:lnSpc>
                <a:spcPts val="2789"/>
              </a:lnSpc>
            </a:pPr>
            <a:r>
              <a:rPr lang="en-US" sz="3099" spc="-30">
                <a:solidFill>
                  <a:srgbClr val="FFFFFF"/>
                </a:solidFill>
                <a:latin typeface="Poppins"/>
              </a:rPr>
              <a:t>2</a:t>
            </a:r>
          </a:p>
        </p:txBody>
      </p:sp>
      <p:sp>
        <p:nvSpPr>
          <p:cNvPr name="TextBox 18" id="18"/>
          <p:cNvSpPr txBox="true"/>
          <p:nvPr/>
        </p:nvSpPr>
        <p:spPr>
          <a:xfrm rot="0">
            <a:off x="1409885" y="1778827"/>
            <a:ext cx="11231471" cy="4975174"/>
          </a:xfrm>
          <a:prstGeom prst="rect">
            <a:avLst/>
          </a:prstGeom>
        </p:spPr>
        <p:txBody>
          <a:bodyPr anchor="t" rtlCol="false" tIns="0" lIns="0" bIns="0" rIns="0">
            <a:spAutoFit/>
          </a:bodyPr>
          <a:lstStyle/>
          <a:p>
            <a:pPr algn="just">
              <a:lnSpc>
                <a:spcPts val="3947"/>
              </a:lnSpc>
            </a:pPr>
            <a:r>
              <a:rPr lang="en-US" sz="3060">
                <a:solidFill>
                  <a:srgbClr val="FFFFFF"/>
                </a:solidFill>
                <a:latin typeface="Poppins"/>
              </a:rPr>
              <a:t>“Mais je veux qu’il me propose des </a:t>
            </a:r>
            <a:r>
              <a:rPr lang="en-US" sz="3060">
                <a:solidFill>
                  <a:srgbClr val="FFFFFF"/>
                </a:solidFill>
                <a:latin typeface="Poppins Bold"/>
              </a:rPr>
              <a:t>solutions concrètes</a:t>
            </a:r>
            <a:r>
              <a:rPr lang="en-US" sz="3060">
                <a:solidFill>
                  <a:srgbClr val="FFFFFF"/>
                </a:solidFill>
                <a:latin typeface="Poppins"/>
              </a:rPr>
              <a:t>. Je comprends bien que je dois accepter la situation, ce genre de choses. Mais il faut </a:t>
            </a:r>
            <a:r>
              <a:rPr lang="en-US" sz="3060">
                <a:solidFill>
                  <a:srgbClr val="FFFFFF"/>
                </a:solidFill>
                <a:latin typeface="Poppins Bold"/>
              </a:rPr>
              <a:t>qu’il me dise quoi en faire</a:t>
            </a:r>
            <a:r>
              <a:rPr lang="en-US" sz="3060">
                <a:solidFill>
                  <a:srgbClr val="FFFFFF"/>
                </a:solidFill>
                <a:latin typeface="Poppins"/>
              </a:rPr>
              <a:t>. Parce que c’est bien de savoir qu’il y a un problème, c’est bien de l’accepter. Mais c’est bien aussi de savoir, ok </a:t>
            </a:r>
            <a:r>
              <a:rPr lang="en-US" sz="3060">
                <a:solidFill>
                  <a:srgbClr val="FFFFFF"/>
                </a:solidFill>
                <a:latin typeface="Poppins Bold"/>
              </a:rPr>
              <a:t>je vis avec ça, maintenant qu’est-ce que j’en fais ?</a:t>
            </a:r>
            <a:r>
              <a:rPr lang="en-US" sz="3060">
                <a:solidFill>
                  <a:srgbClr val="FFFFFF"/>
                </a:solidFill>
                <a:latin typeface="Poppins"/>
              </a:rPr>
              <a:t> Parce qu’étant plus jeune,</a:t>
            </a:r>
            <a:r>
              <a:rPr lang="en-US" sz="3060">
                <a:solidFill>
                  <a:srgbClr val="FFFFFF"/>
                </a:solidFill>
                <a:latin typeface="Poppins Bold"/>
              </a:rPr>
              <a:t> j’ai déjà vu un psy</a:t>
            </a:r>
            <a:r>
              <a:rPr lang="en-US" sz="3060">
                <a:solidFill>
                  <a:srgbClr val="FFFFFF"/>
                </a:solidFill>
                <a:latin typeface="Poppins"/>
              </a:rPr>
              <a:t>. Bah je l’ai fui, extrêmement vite. Il était très gentil, etc. mais quand je lui parlais de mes problèmes familiaux, il me disait à chaque séance « oh, mais il faudrait en parler avec vos parents »”.</a:t>
            </a:r>
          </a:p>
        </p:txBody>
      </p:sp>
      <p:grpSp>
        <p:nvGrpSpPr>
          <p:cNvPr name="Group 19" id="19"/>
          <p:cNvGrpSpPr>
            <a:grpSpLocks noChangeAspect="true"/>
          </p:cNvGrpSpPr>
          <p:nvPr/>
        </p:nvGrpSpPr>
        <p:grpSpPr>
          <a:xfrm rot="0">
            <a:off x="13173561" y="850353"/>
            <a:ext cx="4782164" cy="5253055"/>
            <a:chOff x="0" y="0"/>
            <a:chExt cx="5803900" cy="6375400"/>
          </a:xfrm>
        </p:grpSpPr>
        <p:sp>
          <p:nvSpPr>
            <p:cNvPr name="Freeform 20" id="20"/>
            <p:cNvSpPr/>
            <p:nvPr/>
          </p:nvSpPr>
          <p:spPr>
            <a:xfrm flipH="false" flipV="false" rot="0">
              <a:off x="12700" y="12700"/>
              <a:ext cx="5778500" cy="6350000"/>
            </a:xfrm>
            <a:custGeom>
              <a:avLst/>
              <a:gdLst/>
              <a:ahLst/>
              <a:cxnLst/>
              <a:rect r="r" b="b" t="t" l="l"/>
              <a:pathLst>
                <a:path h="6350000" w="5778500">
                  <a:moveTo>
                    <a:pt x="2889250" y="0"/>
                  </a:moveTo>
                  <a:cubicBezTo>
                    <a:pt x="1258570" y="0"/>
                    <a:pt x="0" y="1144270"/>
                    <a:pt x="0" y="2917190"/>
                  </a:cubicBezTo>
                  <a:cubicBezTo>
                    <a:pt x="0" y="4175760"/>
                    <a:pt x="0" y="6350000"/>
                    <a:pt x="0" y="6350000"/>
                  </a:cubicBezTo>
                  <a:lnTo>
                    <a:pt x="2889250" y="6350000"/>
                  </a:lnTo>
                  <a:lnTo>
                    <a:pt x="5778500" y="6350000"/>
                  </a:lnTo>
                  <a:cubicBezTo>
                    <a:pt x="5778500" y="6350000"/>
                    <a:pt x="5778500" y="4175760"/>
                    <a:pt x="5778500" y="2917190"/>
                  </a:cubicBezTo>
                  <a:cubicBezTo>
                    <a:pt x="5778500" y="1144270"/>
                    <a:pt x="4519930" y="0"/>
                    <a:pt x="2889250" y="0"/>
                  </a:cubicBezTo>
                  <a:close/>
                </a:path>
              </a:pathLst>
            </a:custGeom>
            <a:blipFill>
              <a:blip r:embed="rId6"/>
              <a:stretch>
                <a:fillRect l="-4945" t="0" r="-4945" b="0"/>
              </a:stretch>
            </a:blipFill>
          </p:spPr>
        </p:sp>
        <p:sp>
          <p:nvSpPr>
            <p:cNvPr name="Freeform 21" id="21"/>
            <p:cNvSpPr/>
            <p:nvPr/>
          </p:nvSpPr>
          <p:spPr>
            <a:xfrm flipH="false" flipV="false" rot="0">
              <a:off x="0" y="0"/>
              <a:ext cx="5803900" cy="6375400"/>
            </a:xfrm>
            <a:custGeom>
              <a:avLst/>
              <a:gdLst/>
              <a:ahLst/>
              <a:cxnLst/>
              <a:rect r="r" b="b" t="t" l="l"/>
              <a:pathLst>
                <a:path h="6375400" w="5803900">
                  <a:moveTo>
                    <a:pt x="5803900" y="6375400"/>
                  </a:moveTo>
                  <a:lnTo>
                    <a:pt x="0" y="6375400"/>
                  </a:lnTo>
                  <a:lnTo>
                    <a:pt x="0" y="2929890"/>
                  </a:lnTo>
                  <a:cubicBezTo>
                    <a:pt x="0" y="2495550"/>
                    <a:pt x="74930" y="2089150"/>
                    <a:pt x="223520" y="1720850"/>
                  </a:cubicBezTo>
                  <a:cubicBezTo>
                    <a:pt x="365760" y="1367790"/>
                    <a:pt x="571500" y="1056640"/>
                    <a:pt x="836930" y="797560"/>
                  </a:cubicBezTo>
                  <a:cubicBezTo>
                    <a:pt x="1361440" y="283210"/>
                    <a:pt x="2095500" y="0"/>
                    <a:pt x="2901950" y="0"/>
                  </a:cubicBezTo>
                  <a:cubicBezTo>
                    <a:pt x="3708400" y="0"/>
                    <a:pt x="4441190" y="283210"/>
                    <a:pt x="4966970" y="797560"/>
                  </a:cubicBezTo>
                  <a:cubicBezTo>
                    <a:pt x="5232400" y="1056640"/>
                    <a:pt x="5438140" y="1367790"/>
                    <a:pt x="5580380" y="1722120"/>
                  </a:cubicBezTo>
                  <a:cubicBezTo>
                    <a:pt x="5728970" y="2090420"/>
                    <a:pt x="5803900" y="2496820"/>
                    <a:pt x="5803900" y="2931160"/>
                  </a:cubicBezTo>
                  <a:lnTo>
                    <a:pt x="5803900" y="6375400"/>
                  </a:lnTo>
                  <a:close/>
                  <a:moveTo>
                    <a:pt x="25400" y="6350000"/>
                  </a:moveTo>
                  <a:lnTo>
                    <a:pt x="5778500" y="6350000"/>
                  </a:lnTo>
                  <a:lnTo>
                    <a:pt x="5778500" y="2929890"/>
                  </a:lnTo>
                  <a:cubicBezTo>
                    <a:pt x="5778500" y="2499360"/>
                    <a:pt x="5703570" y="2095500"/>
                    <a:pt x="5557520" y="1731010"/>
                  </a:cubicBezTo>
                  <a:cubicBezTo>
                    <a:pt x="5416550" y="1380490"/>
                    <a:pt x="5212080" y="1073150"/>
                    <a:pt x="4949190" y="815340"/>
                  </a:cubicBezTo>
                  <a:cubicBezTo>
                    <a:pt x="4428490" y="306070"/>
                    <a:pt x="3700780" y="25400"/>
                    <a:pt x="2901950" y="25400"/>
                  </a:cubicBezTo>
                  <a:cubicBezTo>
                    <a:pt x="2103120" y="25400"/>
                    <a:pt x="1375410" y="306070"/>
                    <a:pt x="854710" y="815340"/>
                  </a:cubicBezTo>
                  <a:cubicBezTo>
                    <a:pt x="591820" y="1071880"/>
                    <a:pt x="387350" y="1380490"/>
                    <a:pt x="246380" y="1731010"/>
                  </a:cubicBezTo>
                  <a:cubicBezTo>
                    <a:pt x="100330" y="2095500"/>
                    <a:pt x="25400" y="2499360"/>
                    <a:pt x="25400" y="2929890"/>
                  </a:cubicBezTo>
                  <a:lnTo>
                    <a:pt x="25400" y="6350000"/>
                  </a:lnTo>
                  <a:close/>
                </a:path>
              </a:pathLst>
            </a:custGeom>
            <a:solidFill>
              <a:srgbClr val="2A1E50"/>
            </a:solidFill>
          </p:spPr>
        </p:sp>
      </p:grpSp>
      <p:grpSp>
        <p:nvGrpSpPr>
          <p:cNvPr name="Group 22" id="22"/>
          <p:cNvGrpSpPr/>
          <p:nvPr/>
        </p:nvGrpSpPr>
        <p:grpSpPr>
          <a:xfrm rot="0">
            <a:off x="14259333" y="5488028"/>
            <a:ext cx="2974005" cy="1389872"/>
            <a:chOff x="0" y="0"/>
            <a:chExt cx="3965341" cy="1853162"/>
          </a:xfrm>
        </p:grpSpPr>
        <p:grpSp>
          <p:nvGrpSpPr>
            <p:cNvPr name="Group 23" id="23"/>
            <p:cNvGrpSpPr/>
            <p:nvPr/>
          </p:nvGrpSpPr>
          <p:grpSpPr>
            <a:xfrm rot="0">
              <a:off x="0" y="0"/>
              <a:ext cx="3965341" cy="1853162"/>
              <a:chOff x="0" y="0"/>
              <a:chExt cx="4149634" cy="1939290"/>
            </a:xfrm>
          </p:grpSpPr>
          <p:sp>
            <p:nvSpPr>
              <p:cNvPr name="Freeform 24" id="24"/>
              <p:cNvSpPr/>
              <p:nvPr/>
            </p:nvSpPr>
            <p:spPr>
              <a:xfrm flipH="false" flipV="false" rot="0">
                <a:off x="12700" y="12700"/>
                <a:ext cx="4124234" cy="1913890"/>
              </a:xfrm>
              <a:custGeom>
                <a:avLst/>
                <a:gdLst/>
                <a:ahLst/>
                <a:cxnLst/>
                <a:rect r="r" b="b" t="t" l="l"/>
                <a:pathLst>
                  <a:path h="1913890" w="4124234">
                    <a:moveTo>
                      <a:pt x="3167289" y="1913890"/>
                    </a:moveTo>
                    <a:lnTo>
                      <a:pt x="956945" y="1913890"/>
                    </a:lnTo>
                    <a:cubicBezTo>
                      <a:pt x="428371" y="1913890"/>
                      <a:pt x="0" y="1485392"/>
                      <a:pt x="0" y="956945"/>
                    </a:cubicBezTo>
                    <a:cubicBezTo>
                      <a:pt x="0" y="428371"/>
                      <a:pt x="428371" y="0"/>
                      <a:pt x="956945" y="0"/>
                    </a:cubicBezTo>
                    <a:lnTo>
                      <a:pt x="3167289" y="0"/>
                    </a:lnTo>
                    <a:cubicBezTo>
                      <a:pt x="3695736" y="0"/>
                      <a:pt x="4124234" y="428371"/>
                      <a:pt x="4124234" y="956945"/>
                    </a:cubicBezTo>
                    <a:cubicBezTo>
                      <a:pt x="4124234" y="1485392"/>
                      <a:pt x="3695736" y="1913890"/>
                      <a:pt x="3167289" y="1913890"/>
                    </a:cubicBezTo>
                    <a:close/>
                  </a:path>
                </a:pathLst>
              </a:custGeom>
              <a:solidFill>
                <a:srgbClr val="2A1E50"/>
              </a:solidFill>
            </p:spPr>
          </p:sp>
          <p:sp>
            <p:nvSpPr>
              <p:cNvPr name="Freeform 25" id="25"/>
              <p:cNvSpPr/>
              <p:nvPr/>
            </p:nvSpPr>
            <p:spPr>
              <a:xfrm flipH="false" flipV="false" rot="0">
                <a:off x="0" y="0"/>
                <a:ext cx="4149634" cy="1939290"/>
              </a:xfrm>
              <a:custGeom>
                <a:avLst/>
                <a:gdLst/>
                <a:ahLst/>
                <a:cxnLst/>
                <a:rect r="r" b="b" t="t" l="l"/>
                <a:pathLst>
                  <a:path h="1939290" w="4149634">
                    <a:moveTo>
                      <a:pt x="3179989" y="0"/>
                    </a:moveTo>
                    <a:lnTo>
                      <a:pt x="969645" y="0"/>
                    </a:lnTo>
                    <a:cubicBezTo>
                      <a:pt x="434975" y="0"/>
                      <a:pt x="0" y="434975"/>
                      <a:pt x="0" y="969645"/>
                    </a:cubicBezTo>
                    <a:cubicBezTo>
                      <a:pt x="0" y="1504315"/>
                      <a:pt x="434975" y="1939290"/>
                      <a:pt x="969645" y="1939290"/>
                    </a:cubicBezTo>
                    <a:lnTo>
                      <a:pt x="3179989" y="1939290"/>
                    </a:lnTo>
                    <a:cubicBezTo>
                      <a:pt x="3714659" y="1939290"/>
                      <a:pt x="4149634" y="1504315"/>
                      <a:pt x="4149634" y="969645"/>
                    </a:cubicBezTo>
                    <a:cubicBezTo>
                      <a:pt x="4149634" y="434975"/>
                      <a:pt x="3714659" y="0"/>
                      <a:pt x="3179989" y="0"/>
                    </a:cubicBezTo>
                    <a:close/>
                    <a:moveTo>
                      <a:pt x="3179989" y="1913890"/>
                    </a:moveTo>
                    <a:lnTo>
                      <a:pt x="969645" y="1913890"/>
                    </a:lnTo>
                    <a:cubicBezTo>
                      <a:pt x="448945" y="1913890"/>
                      <a:pt x="25400" y="1490345"/>
                      <a:pt x="25400" y="969645"/>
                    </a:cubicBezTo>
                    <a:cubicBezTo>
                      <a:pt x="25400" y="448945"/>
                      <a:pt x="448945" y="25400"/>
                      <a:pt x="969645" y="25400"/>
                    </a:cubicBezTo>
                    <a:lnTo>
                      <a:pt x="3179989" y="25400"/>
                    </a:lnTo>
                    <a:cubicBezTo>
                      <a:pt x="3700689" y="25400"/>
                      <a:pt x="4124234" y="448945"/>
                      <a:pt x="4124234" y="969645"/>
                    </a:cubicBezTo>
                    <a:cubicBezTo>
                      <a:pt x="4124234" y="1490345"/>
                      <a:pt x="3700689" y="1913890"/>
                      <a:pt x="3179989" y="1913890"/>
                    </a:cubicBezTo>
                    <a:close/>
                  </a:path>
                </a:pathLst>
              </a:custGeom>
              <a:solidFill>
                <a:srgbClr val="2A1E50"/>
              </a:solidFill>
            </p:spPr>
          </p:sp>
        </p:grpSp>
        <p:sp>
          <p:nvSpPr>
            <p:cNvPr name="TextBox 26" id="26"/>
            <p:cNvSpPr txBox="true"/>
            <p:nvPr/>
          </p:nvSpPr>
          <p:spPr>
            <a:xfrm rot="0">
              <a:off x="588496" y="617608"/>
              <a:ext cx="2788349" cy="656046"/>
            </a:xfrm>
            <a:prstGeom prst="rect">
              <a:avLst/>
            </a:prstGeom>
          </p:spPr>
          <p:txBody>
            <a:bodyPr anchor="t" rtlCol="false" tIns="0" lIns="0" bIns="0" rIns="0">
              <a:spAutoFit/>
            </a:bodyPr>
            <a:lstStyle/>
            <a:p>
              <a:pPr algn="ctr">
                <a:lnSpc>
                  <a:spcPts val="3441"/>
                </a:lnSpc>
              </a:pPr>
              <a:r>
                <a:rPr lang="en-US" sz="3441" spc="-34">
                  <a:solidFill>
                    <a:srgbClr val="FFFFFF"/>
                  </a:solidFill>
                  <a:latin typeface="Poppins Bold"/>
                </a:rPr>
                <a:t>Marius</a:t>
              </a:r>
            </a:p>
          </p:txBody>
        </p:sp>
      </p:grpSp>
      <p:grpSp>
        <p:nvGrpSpPr>
          <p:cNvPr name="Group 27" id="27"/>
          <p:cNvGrpSpPr/>
          <p:nvPr/>
        </p:nvGrpSpPr>
        <p:grpSpPr>
          <a:xfrm rot="0">
            <a:off x="13751374" y="5510644"/>
            <a:ext cx="3626538" cy="1409990"/>
            <a:chOff x="0" y="0"/>
            <a:chExt cx="4987913" cy="1939290"/>
          </a:xfrm>
        </p:grpSpPr>
        <p:sp>
          <p:nvSpPr>
            <p:cNvPr name="Freeform 28" id="28"/>
            <p:cNvSpPr/>
            <p:nvPr/>
          </p:nvSpPr>
          <p:spPr>
            <a:xfrm flipH="false" flipV="false" rot="0">
              <a:off x="12700" y="12700"/>
              <a:ext cx="4962513" cy="1913890"/>
            </a:xfrm>
            <a:custGeom>
              <a:avLst/>
              <a:gdLst/>
              <a:ahLst/>
              <a:cxnLst/>
              <a:rect r="r" b="b" t="t" l="l"/>
              <a:pathLst>
                <a:path h="1913890" w="4962513">
                  <a:moveTo>
                    <a:pt x="4005568" y="1913890"/>
                  </a:moveTo>
                  <a:lnTo>
                    <a:pt x="956945" y="1913890"/>
                  </a:lnTo>
                  <a:cubicBezTo>
                    <a:pt x="428371" y="1913890"/>
                    <a:pt x="0" y="1485392"/>
                    <a:pt x="0" y="956945"/>
                  </a:cubicBezTo>
                  <a:cubicBezTo>
                    <a:pt x="0" y="428371"/>
                    <a:pt x="428371" y="0"/>
                    <a:pt x="956945" y="0"/>
                  </a:cubicBezTo>
                  <a:lnTo>
                    <a:pt x="4005568" y="0"/>
                  </a:lnTo>
                  <a:cubicBezTo>
                    <a:pt x="4534015" y="0"/>
                    <a:pt x="4962513" y="428371"/>
                    <a:pt x="4962513" y="956945"/>
                  </a:cubicBezTo>
                  <a:cubicBezTo>
                    <a:pt x="4962513" y="1485392"/>
                    <a:pt x="4534015" y="1913890"/>
                    <a:pt x="4005568" y="1913890"/>
                  </a:cubicBezTo>
                  <a:close/>
                </a:path>
              </a:pathLst>
            </a:custGeom>
            <a:solidFill>
              <a:srgbClr val="2A1E50"/>
            </a:solidFill>
          </p:spPr>
        </p:sp>
        <p:sp>
          <p:nvSpPr>
            <p:cNvPr name="Freeform 29" id="29"/>
            <p:cNvSpPr/>
            <p:nvPr/>
          </p:nvSpPr>
          <p:spPr>
            <a:xfrm flipH="false" flipV="false" rot="0">
              <a:off x="0" y="0"/>
              <a:ext cx="4987913" cy="1939290"/>
            </a:xfrm>
            <a:custGeom>
              <a:avLst/>
              <a:gdLst/>
              <a:ahLst/>
              <a:cxnLst/>
              <a:rect r="r" b="b" t="t" l="l"/>
              <a:pathLst>
                <a:path h="1939290" w="4987913">
                  <a:moveTo>
                    <a:pt x="4018268" y="0"/>
                  </a:moveTo>
                  <a:lnTo>
                    <a:pt x="969645" y="0"/>
                  </a:lnTo>
                  <a:cubicBezTo>
                    <a:pt x="434975" y="0"/>
                    <a:pt x="0" y="434975"/>
                    <a:pt x="0" y="969645"/>
                  </a:cubicBezTo>
                  <a:cubicBezTo>
                    <a:pt x="0" y="1504315"/>
                    <a:pt x="434975" y="1939290"/>
                    <a:pt x="969645" y="1939290"/>
                  </a:cubicBezTo>
                  <a:lnTo>
                    <a:pt x="4018268" y="1939290"/>
                  </a:lnTo>
                  <a:cubicBezTo>
                    <a:pt x="4552938" y="1939290"/>
                    <a:pt x="4987913" y="1504315"/>
                    <a:pt x="4987913" y="969645"/>
                  </a:cubicBezTo>
                  <a:cubicBezTo>
                    <a:pt x="4987913" y="434975"/>
                    <a:pt x="4552938" y="0"/>
                    <a:pt x="4018268" y="0"/>
                  </a:cubicBezTo>
                  <a:close/>
                  <a:moveTo>
                    <a:pt x="4018268" y="1913890"/>
                  </a:moveTo>
                  <a:lnTo>
                    <a:pt x="969645" y="1913890"/>
                  </a:lnTo>
                  <a:cubicBezTo>
                    <a:pt x="448945" y="1913890"/>
                    <a:pt x="25400" y="1490345"/>
                    <a:pt x="25400" y="969645"/>
                  </a:cubicBezTo>
                  <a:cubicBezTo>
                    <a:pt x="25400" y="448945"/>
                    <a:pt x="448945" y="25400"/>
                    <a:pt x="969645" y="25400"/>
                  </a:cubicBezTo>
                  <a:lnTo>
                    <a:pt x="4018268" y="25400"/>
                  </a:lnTo>
                  <a:cubicBezTo>
                    <a:pt x="4538968" y="25400"/>
                    <a:pt x="4962513" y="448945"/>
                    <a:pt x="4962513" y="969645"/>
                  </a:cubicBezTo>
                  <a:cubicBezTo>
                    <a:pt x="4962513" y="1490345"/>
                    <a:pt x="4538968" y="1913890"/>
                    <a:pt x="4018268" y="1913890"/>
                  </a:cubicBezTo>
                  <a:close/>
                </a:path>
              </a:pathLst>
            </a:custGeom>
            <a:solidFill>
              <a:srgbClr val="2A1E50"/>
            </a:solidFill>
          </p:spPr>
        </p:sp>
      </p:grpSp>
      <p:sp>
        <p:nvSpPr>
          <p:cNvPr name="TextBox 30" id="30"/>
          <p:cNvSpPr txBox="true"/>
          <p:nvPr/>
        </p:nvSpPr>
        <p:spPr>
          <a:xfrm rot="0">
            <a:off x="14005353" y="5945069"/>
            <a:ext cx="3118579" cy="579239"/>
          </a:xfrm>
          <a:prstGeom prst="rect">
            <a:avLst/>
          </a:prstGeom>
        </p:spPr>
        <p:txBody>
          <a:bodyPr anchor="t" rtlCol="false" tIns="0" lIns="0" bIns="0" rIns="0">
            <a:spAutoFit/>
          </a:bodyPr>
          <a:lstStyle/>
          <a:p>
            <a:pPr algn="ctr">
              <a:lnSpc>
                <a:spcPts val="4054"/>
              </a:lnSpc>
            </a:pPr>
            <a:r>
              <a:rPr lang="en-US" sz="4054" spc="-40">
                <a:solidFill>
                  <a:srgbClr val="FFFFFF"/>
                </a:solidFill>
                <a:latin typeface="Poppins Bold"/>
              </a:rPr>
              <a:t>Clémentine</a:t>
            </a:r>
          </a:p>
        </p:txBody>
      </p:sp>
      <p:grpSp>
        <p:nvGrpSpPr>
          <p:cNvPr name="Group 31" id="31"/>
          <p:cNvGrpSpPr/>
          <p:nvPr/>
        </p:nvGrpSpPr>
        <p:grpSpPr>
          <a:xfrm rot="0">
            <a:off x="1562480" y="7672717"/>
            <a:ext cx="1109724" cy="1109724"/>
            <a:chOff x="0" y="0"/>
            <a:chExt cx="812800" cy="812800"/>
          </a:xfrm>
        </p:grpSpPr>
        <p:sp>
          <p:nvSpPr>
            <p:cNvPr name="Freeform 32" id="32"/>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33" id="33"/>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34" id="34"/>
          <p:cNvSpPr txBox="true"/>
          <p:nvPr/>
        </p:nvSpPr>
        <p:spPr>
          <a:xfrm rot="0">
            <a:off x="1843293" y="8019769"/>
            <a:ext cx="548100" cy="413385"/>
          </a:xfrm>
          <a:prstGeom prst="rect">
            <a:avLst/>
          </a:prstGeom>
        </p:spPr>
        <p:txBody>
          <a:bodyPr anchor="t" rtlCol="false" tIns="0" lIns="0" bIns="0" rIns="0">
            <a:spAutoFit/>
          </a:bodyPr>
          <a:lstStyle/>
          <a:p>
            <a:pPr algn="ctr" marL="0" indent="0" lvl="0">
              <a:lnSpc>
                <a:spcPts val="2789"/>
              </a:lnSpc>
            </a:pPr>
            <a:r>
              <a:rPr lang="en-US" sz="3099" spc="-30">
                <a:solidFill>
                  <a:srgbClr val="FFFFFF"/>
                </a:solidFill>
                <a:latin typeface="Poppins"/>
              </a:rPr>
              <a:t>1</a:t>
            </a:r>
          </a:p>
        </p:txBody>
      </p:sp>
      <p:sp>
        <p:nvSpPr>
          <p:cNvPr name="TextBox 35" id="35"/>
          <p:cNvSpPr txBox="true"/>
          <p:nvPr/>
        </p:nvSpPr>
        <p:spPr>
          <a:xfrm rot="0">
            <a:off x="2806929" y="7383216"/>
            <a:ext cx="4218691" cy="1660152"/>
          </a:xfrm>
          <a:prstGeom prst="rect">
            <a:avLst/>
          </a:prstGeom>
        </p:spPr>
        <p:txBody>
          <a:bodyPr anchor="t" rtlCol="false" tIns="0" lIns="0" bIns="0" rIns="0">
            <a:spAutoFit/>
          </a:bodyPr>
          <a:lstStyle/>
          <a:p>
            <a:pPr>
              <a:lnSpc>
                <a:spcPts val="3229"/>
              </a:lnSpc>
            </a:pPr>
            <a:r>
              <a:rPr lang="en-US" sz="2646" spc="-10">
                <a:solidFill>
                  <a:srgbClr val="FFFFFF"/>
                </a:solidFill>
                <a:latin typeface="Poppins"/>
              </a:rPr>
              <a:t>Liste de services</a:t>
            </a:r>
          </a:p>
          <a:p>
            <a:pPr>
              <a:lnSpc>
                <a:spcPts val="3229"/>
              </a:lnSpc>
            </a:pPr>
            <a:r>
              <a:rPr lang="en-US" sz="2646" spc="-10">
                <a:solidFill>
                  <a:srgbClr val="FFFFFF"/>
                </a:solidFill>
                <a:latin typeface="Poppins"/>
              </a:rPr>
              <a:t>Critère économique</a:t>
            </a:r>
          </a:p>
          <a:p>
            <a:pPr>
              <a:lnSpc>
                <a:spcPts val="3229"/>
              </a:lnSpc>
            </a:pPr>
            <a:r>
              <a:rPr lang="en-US" sz="2646" spc="-10">
                <a:solidFill>
                  <a:srgbClr val="FFFFFF"/>
                </a:solidFill>
                <a:latin typeface="Poppins"/>
              </a:rPr>
              <a:t>Sentiment d’urgence élevé</a:t>
            </a:r>
          </a:p>
        </p:txBody>
      </p:sp>
    </p:spTree>
  </p:cSld>
  <p:clrMapOvr>
    <a:masterClrMapping/>
  </p:clrMapOvr>
</p:sld>
</file>

<file path=ppt/slides/slide43.xml><?xml version="1.0" encoding="utf-8"?>
<p:sld xmlns:p="http://schemas.openxmlformats.org/presentationml/2006/main" xmlns:a="http://schemas.openxmlformats.org/drawingml/2006/main" xmlns:r="http://schemas.openxmlformats.org/officeDocument/2006/relationships">
  <p:cSld>
    <p:bg>
      <p:bgPr>
        <a:solidFill>
          <a:srgbClr val="B1D4E0"/>
        </a:solidFill>
      </p:bgPr>
    </p:bg>
    <p:spTree>
      <p:nvGrpSpPr>
        <p:cNvPr id="1" name=""/>
        <p:cNvGrpSpPr/>
        <p:nvPr/>
      </p:nvGrpSpPr>
      <p:grpSpPr>
        <a:xfrm>
          <a:off x="0" y="0"/>
          <a:ext cx="0" cy="0"/>
          <a:chOff x="0" y="0"/>
          <a:chExt cx="0" cy="0"/>
        </a:xfrm>
      </p:grpSpPr>
      <p:sp>
        <p:nvSpPr>
          <p:cNvPr name="Freeform 2" id="2"/>
          <p:cNvSpPr/>
          <p:nvPr/>
        </p:nvSpPr>
        <p:spPr>
          <a:xfrm flipH="true" flipV="false" rot="0">
            <a:off x="-1586925" y="6804899"/>
            <a:ext cx="4214413" cy="4114800"/>
          </a:xfrm>
          <a:custGeom>
            <a:avLst/>
            <a:gdLst/>
            <a:ahLst/>
            <a:cxnLst/>
            <a:rect r="r" b="b" t="t" l="l"/>
            <a:pathLst>
              <a:path h="4114800" w="4214413">
                <a:moveTo>
                  <a:pt x="4214413" y="0"/>
                </a:moveTo>
                <a:lnTo>
                  <a:pt x="0" y="0"/>
                </a:lnTo>
                <a:lnTo>
                  <a:pt x="0" y="4114800"/>
                </a:lnTo>
                <a:lnTo>
                  <a:pt x="4214413" y="4114800"/>
                </a:lnTo>
                <a:lnTo>
                  <a:pt x="4214413"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3" id="3"/>
          <p:cNvGrpSpPr/>
          <p:nvPr/>
        </p:nvGrpSpPr>
        <p:grpSpPr>
          <a:xfrm rot="0">
            <a:off x="1028700" y="7196859"/>
            <a:ext cx="16626257" cy="2061441"/>
            <a:chOff x="0" y="0"/>
            <a:chExt cx="4378932" cy="542931"/>
          </a:xfrm>
        </p:grpSpPr>
        <p:sp>
          <p:nvSpPr>
            <p:cNvPr name="Freeform 4" id="4"/>
            <p:cNvSpPr/>
            <p:nvPr/>
          </p:nvSpPr>
          <p:spPr>
            <a:xfrm flipH="false" flipV="false" rot="0">
              <a:off x="0" y="0"/>
              <a:ext cx="4378932" cy="542931"/>
            </a:xfrm>
            <a:custGeom>
              <a:avLst/>
              <a:gdLst/>
              <a:ahLst/>
              <a:cxnLst/>
              <a:rect r="r" b="b" t="t" l="l"/>
              <a:pathLst>
                <a:path h="542931" w="4378932">
                  <a:moveTo>
                    <a:pt x="23748" y="0"/>
                  </a:moveTo>
                  <a:lnTo>
                    <a:pt x="4355184" y="0"/>
                  </a:lnTo>
                  <a:cubicBezTo>
                    <a:pt x="4368300" y="0"/>
                    <a:pt x="4378932" y="10632"/>
                    <a:pt x="4378932" y="23748"/>
                  </a:cubicBezTo>
                  <a:lnTo>
                    <a:pt x="4378932" y="519183"/>
                  </a:lnTo>
                  <a:cubicBezTo>
                    <a:pt x="4378932" y="532299"/>
                    <a:pt x="4368300" y="542931"/>
                    <a:pt x="4355184" y="542931"/>
                  </a:cubicBezTo>
                  <a:lnTo>
                    <a:pt x="23748" y="542931"/>
                  </a:lnTo>
                  <a:cubicBezTo>
                    <a:pt x="10632" y="542931"/>
                    <a:pt x="0" y="532299"/>
                    <a:pt x="0" y="519183"/>
                  </a:cubicBezTo>
                  <a:lnTo>
                    <a:pt x="0" y="23748"/>
                  </a:lnTo>
                  <a:cubicBezTo>
                    <a:pt x="0" y="10632"/>
                    <a:pt x="10632" y="0"/>
                    <a:pt x="23748" y="0"/>
                  </a:cubicBezTo>
                  <a:close/>
                </a:path>
              </a:pathLst>
            </a:custGeom>
            <a:solidFill>
              <a:srgbClr val="2A1E50"/>
            </a:solidFill>
          </p:spPr>
        </p:sp>
        <p:sp>
          <p:nvSpPr>
            <p:cNvPr name="TextBox 5" id="5"/>
            <p:cNvSpPr txBox="true"/>
            <p:nvPr/>
          </p:nvSpPr>
          <p:spPr>
            <a:xfrm>
              <a:off x="0" y="-38100"/>
              <a:ext cx="812800" cy="850900"/>
            </a:xfrm>
            <a:prstGeom prst="rect">
              <a:avLst/>
            </a:prstGeom>
          </p:spPr>
          <p:txBody>
            <a:bodyPr anchor="ctr" rtlCol="false" tIns="50800" lIns="50800" bIns="50800" rIns="50800"/>
            <a:lstStyle/>
            <a:p>
              <a:pPr algn="ctr">
                <a:lnSpc>
                  <a:spcPts val="2659"/>
                </a:lnSpc>
                <a:spcBef>
                  <a:spcPct val="0"/>
                </a:spcBef>
              </a:pPr>
            </a:p>
          </p:txBody>
        </p:sp>
      </p:grpSp>
      <p:grpSp>
        <p:nvGrpSpPr>
          <p:cNvPr name="Group 6" id="6"/>
          <p:cNvGrpSpPr/>
          <p:nvPr/>
        </p:nvGrpSpPr>
        <p:grpSpPr>
          <a:xfrm rot="0">
            <a:off x="1028700" y="1028700"/>
            <a:ext cx="11993840" cy="5891934"/>
            <a:chOff x="0" y="0"/>
            <a:chExt cx="3158871" cy="1551785"/>
          </a:xfrm>
        </p:grpSpPr>
        <p:sp>
          <p:nvSpPr>
            <p:cNvPr name="Freeform 7" id="7"/>
            <p:cNvSpPr/>
            <p:nvPr/>
          </p:nvSpPr>
          <p:spPr>
            <a:xfrm flipH="false" flipV="false" rot="0">
              <a:off x="0" y="0"/>
              <a:ext cx="3158871" cy="1551785"/>
            </a:xfrm>
            <a:custGeom>
              <a:avLst/>
              <a:gdLst/>
              <a:ahLst/>
              <a:cxnLst/>
              <a:rect r="r" b="b" t="t" l="l"/>
              <a:pathLst>
                <a:path h="1551785" w="3158871">
                  <a:moveTo>
                    <a:pt x="32920" y="0"/>
                  </a:moveTo>
                  <a:lnTo>
                    <a:pt x="3125951" y="0"/>
                  </a:lnTo>
                  <a:cubicBezTo>
                    <a:pt x="3134682" y="0"/>
                    <a:pt x="3143056" y="3468"/>
                    <a:pt x="3149229" y="9642"/>
                  </a:cubicBezTo>
                  <a:cubicBezTo>
                    <a:pt x="3155403" y="15816"/>
                    <a:pt x="3158871" y="24189"/>
                    <a:pt x="3158871" y="32920"/>
                  </a:cubicBezTo>
                  <a:lnTo>
                    <a:pt x="3158871" y="1518865"/>
                  </a:lnTo>
                  <a:cubicBezTo>
                    <a:pt x="3158871" y="1537046"/>
                    <a:pt x="3144133" y="1551785"/>
                    <a:pt x="3125951" y="1551785"/>
                  </a:cubicBezTo>
                  <a:lnTo>
                    <a:pt x="32920" y="1551785"/>
                  </a:lnTo>
                  <a:cubicBezTo>
                    <a:pt x="14739" y="1551785"/>
                    <a:pt x="0" y="1537046"/>
                    <a:pt x="0" y="1518865"/>
                  </a:cubicBezTo>
                  <a:lnTo>
                    <a:pt x="0" y="32920"/>
                  </a:lnTo>
                  <a:cubicBezTo>
                    <a:pt x="0" y="14739"/>
                    <a:pt x="14739" y="0"/>
                    <a:pt x="32920" y="0"/>
                  </a:cubicBezTo>
                  <a:close/>
                </a:path>
              </a:pathLst>
            </a:custGeom>
            <a:solidFill>
              <a:srgbClr val="2A1E50"/>
            </a:solidFill>
          </p:spPr>
        </p:sp>
        <p:sp>
          <p:nvSpPr>
            <p:cNvPr name="TextBox 8" id="8"/>
            <p:cNvSpPr txBox="true"/>
            <p:nvPr/>
          </p:nvSpPr>
          <p:spPr>
            <a:xfrm>
              <a:off x="0" y="-38100"/>
              <a:ext cx="812800" cy="850900"/>
            </a:xfrm>
            <a:prstGeom prst="rect">
              <a:avLst/>
            </a:prstGeom>
          </p:spPr>
          <p:txBody>
            <a:bodyPr anchor="ctr" rtlCol="false" tIns="50800" lIns="50800" bIns="50800" rIns="50800"/>
            <a:lstStyle/>
            <a:p>
              <a:pPr algn="ctr">
                <a:lnSpc>
                  <a:spcPts val="2659"/>
                </a:lnSpc>
                <a:spcBef>
                  <a:spcPct val="0"/>
                </a:spcBef>
              </a:pPr>
            </a:p>
          </p:txBody>
        </p:sp>
      </p:grpSp>
      <p:sp>
        <p:nvSpPr>
          <p:cNvPr name="Freeform 9" id="9"/>
          <p:cNvSpPr/>
          <p:nvPr/>
        </p:nvSpPr>
        <p:spPr>
          <a:xfrm flipH="false" flipV="false" rot="1069944">
            <a:off x="14151115" y="111062"/>
            <a:ext cx="4103258" cy="1835275"/>
          </a:xfrm>
          <a:custGeom>
            <a:avLst/>
            <a:gdLst/>
            <a:ahLst/>
            <a:cxnLst/>
            <a:rect r="r" b="b" t="t" l="l"/>
            <a:pathLst>
              <a:path h="1835275" w="4103258">
                <a:moveTo>
                  <a:pt x="0" y="0"/>
                </a:moveTo>
                <a:lnTo>
                  <a:pt x="4103258" y="0"/>
                </a:lnTo>
                <a:lnTo>
                  <a:pt x="4103258" y="1835276"/>
                </a:lnTo>
                <a:lnTo>
                  <a:pt x="0" y="1835276"/>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nvGrpSpPr>
          <p:cNvPr name="Group 10" id="10"/>
          <p:cNvGrpSpPr/>
          <p:nvPr/>
        </p:nvGrpSpPr>
        <p:grpSpPr>
          <a:xfrm rot="0">
            <a:off x="1433730" y="463331"/>
            <a:ext cx="9051455" cy="1303966"/>
            <a:chOff x="0" y="0"/>
            <a:chExt cx="15523833" cy="2236386"/>
          </a:xfrm>
        </p:grpSpPr>
        <p:sp>
          <p:nvSpPr>
            <p:cNvPr name="Freeform 11" id="11"/>
            <p:cNvSpPr/>
            <p:nvPr/>
          </p:nvSpPr>
          <p:spPr>
            <a:xfrm flipH="false" flipV="false" rot="0">
              <a:off x="12700" y="12700"/>
              <a:ext cx="15498432" cy="2210986"/>
            </a:xfrm>
            <a:custGeom>
              <a:avLst/>
              <a:gdLst/>
              <a:ahLst/>
              <a:cxnLst/>
              <a:rect r="r" b="b" t="t" l="l"/>
              <a:pathLst>
                <a:path h="2210986" w="15498432">
                  <a:moveTo>
                    <a:pt x="14541488" y="2210986"/>
                  </a:moveTo>
                  <a:lnTo>
                    <a:pt x="956945" y="2210986"/>
                  </a:lnTo>
                  <a:cubicBezTo>
                    <a:pt x="428371" y="2210986"/>
                    <a:pt x="0" y="1782488"/>
                    <a:pt x="0" y="1105493"/>
                  </a:cubicBezTo>
                  <a:cubicBezTo>
                    <a:pt x="0" y="428371"/>
                    <a:pt x="428371" y="0"/>
                    <a:pt x="956945" y="0"/>
                  </a:cubicBezTo>
                  <a:lnTo>
                    <a:pt x="14541488" y="0"/>
                  </a:lnTo>
                  <a:cubicBezTo>
                    <a:pt x="15069934" y="0"/>
                    <a:pt x="15498432" y="428371"/>
                    <a:pt x="15498432" y="1105493"/>
                  </a:cubicBezTo>
                  <a:cubicBezTo>
                    <a:pt x="15498432" y="1782488"/>
                    <a:pt x="15069934" y="2210986"/>
                    <a:pt x="14541488" y="2210986"/>
                  </a:cubicBezTo>
                  <a:close/>
                </a:path>
              </a:pathLst>
            </a:custGeom>
            <a:solidFill>
              <a:srgbClr val="FFFFFF"/>
            </a:solidFill>
          </p:spPr>
        </p:sp>
        <p:sp>
          <p:nvSpPr>
            <p:cNvPr name="Freeform 12" id="12"/>
            <p:cNvSpPr/>
            <p:nvPr/>
          </p:nvSpPr>
          <p:spPr>
            <a:xfrm flipH="false" flipV="false" rot="0">
              <a:off x="0" y="0"/>
              <a:ext cx="15523832" cy="2236386"/>
            </a:xfrm>
            <a:custGeom>
              <a:avLst/>
              <a:gdLst/>
              <a:ahLst/>
              <a:cxnLst/>
              <a:rect r="r" b="b" t="t" l="l"/>
              <a:pathLst>
                <a:path h="2236386" w="15523832">
                  <a:moveTo>
                    <a:pt x="14554188" y="0"/>
                  </a:moveTo>
                  <a:lnTo>
                    <a:pt x="969645" y="0"/>
                  </a:lnTo>
                  <a:cubicBezTo>
                    <a:pt x="434975" y="0"/>
                    <a:pt x="0" y="434975"/>
                    <a:pt x="0" y="1118193"/>
                  </a:cubicBezTo>
                  <a:cubicBezTo>
                    <a:pt x="0" y="1801411"/>
                    <a:pt x="434975" y="2236386"/>
                    <a:pt x="969645" y="2236386"/>
                  </a:cubicBezTo>
                  <a:lnTo>
                    <a:pt x="14554188" y="2236386"/>
                  </a:lnTo>
                  <a:cubicBezTo>
                    <a:pt x="15088857" y="2236386"/>
                    <a:pt x="15523832" y="1801411"/>
                    <a:pt x="15523832" y="1118193"/>
                  </a:cubicBezTo>
                  <a:cubicBezTo>
                    <a:pt x="15523832" y="434975"/>
                    <a:pt x="15088857" y="0"/>
                    <a:pt x="14554188" y="0"/>
                  </a:cubicBezTo>
                  <a:close/>
                  <a:moveTo>
                    <a:pt x="14554188" y="2210986"/>
                  </a:moveTo>
                  <a:lnTo>
                    <a:pt x="969645" y="2210986"/>
                  </a:lnTo>
                  <a:cubicBezTo>
                    <a:pt x="448945" y="2210986"/>
                    <a:pt x="25400" y="1787441"/>
                    <a:pt x="25400" y="1118193"/>
                  </a:cubicBezTo>
                  <a:cubicBezTo>
                    <a:pt x="25400" y="448945"/>
                    <a:pt x="448945" y="25400"/>
                    <a:pt x="969645" y="25400"/>
                  </a:cubicBezTo>
                  <a:lnTo>
                    <a:pt x="14554188" y="25400"/>
                  </a:lnTo>
                  <a:cubicBezTo>
                    <a:pt x="15074888" y="25400"/>
                    <a:pt x="15498432" y="448945"/>
                    <a:pt x="15498432" y="1118193"/>
                  </a:cubicBezTo>
                  <a:cubicBezTo>
                    <a:pt x="15498432" y="1787441"/>
                    <a:pt x="15074888" y="2210986"/>
                    <a:pt x="14554188" y="2210986"/>
                  </a:cubicBezTo>
                  <a:close/>
                </a:path>
              </a:pathLst>
            </a:custGeom>
            <a:solidFill>
              <a:srgbClr val="2A1E50"/>
            </a:solidFill>
          </p:spPr>
        </p:sp>
      </p:grpSp>
      <p:sp>
        <p:nvSpPr>
          <p:cNvPr name="TextBox 13" id="13"/>
          <p:cNvSpPr txBox="true"/>
          <p:nvPr/>
        </p:nvSpPr>
        <p:spPr>
          <a:xfrm rot="0">
            <a:off x="2391392" y="850011"/>
            <a:ext cx="8093793" cy="625855"/>
          </a:xfrm>
          <a:prstGeom prst="rect">
            <a:avLst/>
          </a:prstGeom>
        </p:spPr>
        <p:txBody>
          <a:bodyPr anchor="t" rtlCol="false" tIns="0" lIns="0" bIns="0" rIns="0">
            <a:spAutoFit/>
          </a:bodyPr>
          <a:lstStyle/>
          <a:p>
            <a:pPr algn="ctr">
              <a:lnSpc>
                <a:spcPts val="4511"/>
              </a:lnSpc>
            </a:pPr>
            <a:r>
              <a:rPr lang="en-US" sz="4699">
                <a:solidFill>
                  <a:srgbClr val="DBB660"/>
                </a:solidFill>
                <a:latin typeface="Moonlight Bold"/>
              </a:rPr>
              <a:t>ATTENTES ET IMAGINAIRES DU SOIN</a:t>
            </a:r>
          </a:p>
        </p:txBody>
      </p:sp>
      <p:grpSp>
        <p:nvGrpSpPr>
          <p:cNvPr name="Group 14" id="14"/>
          <p:cNvGrpSpPr/>
          <p:nvPr/>
        </p:nvGrpSpPr>
        <p:grpSpPr>
          <a:xfrm rot="0">
            <a:off x="1562480" y="560451"/>
            <a:ext cx="1109724" cy="1109724"/>
            <a:chOff x="0" y="0"/>
            <a:chExt cx="812800" cy="812800"/>
          </a:xfrm>
        </p:grpSpPr>
        <p:sp>
          <p:nvSpPr>
            <p:cNvPr name="Freeform 15" id="15"/>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solidFill>
            <a:ln w="38100" cap="sq">
              <a:solidFill>
                <a:srgbClr val="FFFFFF"/>
              </a:solidFill>
              <a:prstDash val="solid"/>
              <a:miter/>
            </a:ln>
          </p:spPr>
        </p:sp>
        <p:sp>
          <p:nvSpPr>
            <p:cNvPr name="TextBox 16" id="16"/>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17" id="17"/>
          <p:cNvSpPr txBox="true"/>
          <p:nvPr/>
        </p:nvSpPr>
        <p:spPr>
          <a:xfrm rot="0">
            <a:off x="1843293" y="907503"/>
            <a:ext cx="548100" cy="413385"/>
          </a:xfrm>
          <a:prstGeom prst="rect">
            <a:avLst/>
          </a:prstGeom>
        </p:spPr>
        <p:txBody>
          <a:bodyPr anchor="t" rtlCol="false" tIns="0" lIns="0" bIns="0" rIns="0">
            <a:spAutoFit/>
          </a:bodyPr>
          <a:lstStyle/>
          <a:p>
            <a:pPr algn="ctr" marL="0" indent="0" lvl="0">
              <a:lnSpc>
                <a:spcPts val="2789"/>
              </a:lnSpc>
            </a:pPr>
            <a:r>
              <a:rPr lang="en-US" sz="3099" spc="-30">
                <a:solidFill>
                  <a:srgbClr val="FFFFFF"/>
                </a:solidFill>
                <a:latin typeface="Poppins"/>
              </a:rPr>
              <a:t>2</a:t>
            </a:r>
          </a:p>
        </p:txBody>
      </p:sp>
      <p:sp>
        <p:nvSpPr>
          <p:cNvPr name="TextBox 18" id="18"/>
          <p:cNvSpPr txBox="true"/>
          <p:nvPr/>
        </p:nvSpPr>
        <p:spPr>
          <a:xfrm rot="0">
            <a:off x="1409885" y="1778827"/>
            <a:ext cx="11231471" cy="4975174"/>
          </a:xfrm>
          <a:prstGeom prst="rect">
            <a:avLst/>
          </a:prstGeom>
        </p:spPr>
        <p:txBody>
          <a:bodyPr anchor="t" rtlCol="false" tIns="0" lIns="0" bIns="0" rIns="0">
            <a:spAutoFit/>
          </a:bodyPr>
          <a:lstStyle/>
          <a:p>
            <a:pPr algn="just">
              <a:lnSpc>
                <a:spcPts val="3947"/>
              </a:lnSpc>
            </a:pPr>
            <a:r>
              <a:rPr lang="en-US" sz="3060">
                <a:solidFill>
                  <a:srgbClr val="FFFFFF"/>
                </a:solidFill>
                <a:latin typeface="Poppins"/>
              </a:rPr>
              <a:t>“Mais je veux qu’il me propose des </a:t>
            </a:r>
            <a:r>
              <a:rPr lang="en-US" sz="3060">
                <a:solidFill>
                  <a:srgbClr val="FFFFFF"/>
                </a:solidFill>
                <a:latin typeface="Poppins Bold"/>
              </a:rPr>
              <a:t>solutions concrètes</a:t>
            </a:r>
            <a:r>
              <a:rPr lang="en-US" sz="3060">
                <a:solidFill>
                  <a:srgbClr val="FFFFFF"/>
                </a:solidFill>
                <a:latin typeface="Poppins"/>
              </a:rPr>
              <a:t>. Je comprends bien que je dois accepter la situation, ce genre de choses. Mais il faut </a:t>
            </a:r>
            <a:r>
              <a:rPr lang="en-US" sz="3060">
                <a:solidFill>
                  <a:srgbClr val="FFFFFF"/>
                </a:solidFill>
                <a:latin typeface="Poppins Bold"/>
              </a:rPr>
              <a:t>qu’il me dise quoi en faire</a:t>
            </a:r>
            <a:r>
              <a:rPr lang="en-US" sz="3060">
                <a:solidFill>
                  <a:srgbClr val="FFFFFF"/>
                </a:solidFill>
                <a:latin typeface="Poppins"/>
              </a:rPr>
              <a:t>. Parce que c’est bien de savoir qu’il y a un problème, c’est bien de l’accepter. Mais c’est bien aussi de savoir, ok </a:t>
            </a:r>
            <a:r>
              <a:rPr lang="en-US" sz="3060">
                <a:solidFill>
                  <a:srgbClr val="FFFFFF"/>
                </a:solidFill>
                <a:latin typeface="Poppins Bold"/>
              </a:rPr>
              <a:t>je vis avec ça, maintenant qu’est-ce que j’en fais ?</a:t>
            </a:r>
            <a:r>
              <a:rPr lang="en-US" sz="3060">
                <a:solidFill>
                  <a:srgbClr val="FFFFFF"/>
                </a:solidFill>
                <a:latin typeface="Poppins"/>
              </a:rPr>
              <a:t> Parce qu’étant plus jeune,</a:t>
            </a:r>
            <a:r>
              <a:rPr lang="en-US" sz="3060">
                <a:solidFill>
                  <a:srgbClr val="FFFFFF"/>
                </a:solidFill>
                <a:latin typeface="Poppins Bold"/>
              </a:rPr>
              <a:t> j’ai déjà vu un psy</a:t>
            </a:r>
            <a:r>
              <a:rPr lang="en-US" sz="3060">
                <a:solidFill>
                  <a:srgbClr val="FFFFFF"/>
                </a:solidFill>
                <a:latin typeface="Poppins"/>
              </a:rPr>
              <a:t>. Bah je l’ai fui, extrêmement vite. Il était très gentil, etc. mais quand je lui parlais de mes problèmes familiaux, il me disait à chaque séance « oh, mais il faudrait en parler avec vos parents »”.</a:t>
            </a:r>
          </a:p>
        </p:txBody>
      </p:sp>
      <p:grpSp>
        <p:nvGrpSpPr>
          <p:cNvPr name="Group 19" id="19"/>
          <p:cNvGrpSpPr>
            <a:grpSpLocks noChangeAspect="true"/>
          </p:cNvGrpSpPr>
          <p:nvPr/>
        </p:nvGrpSpPr>
        <p:grpSpPr>
          <a:xfrm rot="0">
            <a:off x="13173561" y="850353"/>
            <a:ext cx="4782164" cy="5253055"/>
            <a:chOff x="0" y="0"/>
            <a:chExt cx="5803900" cy="6375400"/>
          </a:xfrm>
        </p:grpSpPr>
        <p:sp>
          <p:nvSpPr>
            <p:cNvPr name="Freeform 20" id="20"/>
            <p:cNvSpPr/>
            <p:nvPr/>
          </p:nvSpPr>
          <p:spPr>
            <a:xfrm flipH="false" flipV="false" rot="0">
              <a:off x="12700" y="12700"/>
              <a:ext cx="5778500" cy="6350000"/>
            </a:xfrm>
            <a:custGeom>
              <a:avLst/>
              <a:gdLst/>
              <a:ahLst/>
              <a:cxnLst/>
              <a:rect r="r" b="b" t="t" l="l"/>
              <a:pathLst>
                <a:path h="6350000" w="5778500">
                  <a:moveTo>
                    <a:pt x="2889250" y="0"/>
                  </a:moveTo>
                  <a:cubicBezTo>
                    <a:pt x="1258570" y="0"/>
                    <a:pt x="0" y="1144270"/>
                    <a:pt x="0" y="2917190"/>
                  </a:cubicBezTo>
                  <a:cubicBezTo>
                    <a:pt x="0" y="4175760"/>
                    <a:pt x="0" y="6350000"/>
                    <a:pt x="0" y="6350000"/>
                  </a:cubicBezTo>
                  <a:lnTo>
                    <a:pt x="2889250" y="6350000"/>
                  </a:lnTo>
                  <a:lnTo>
                    <a:pt x="5778500" y="6350000"/>
                  </a:lnTo>
                  <a:cubicBezTo>
                    <a:pt x="5778500" y="6350000"/>
                    <a:pt x="5778500" y="4175760"/>
                    <a:pt x="5778500" y="2917190"/>
                  </a:cubicBezTo>
                  <a:cubicBezTo>
                    <a:pt x="5778500" y="1144270"/>
                    <a:pt x="4519930" y="0"/>
                    <a:pt x="2889250" y="0"/>
                  </a:cubicBezTo>
                  <a:close/>
                </a:path>
              </a:pathLst>
            </a:custGeom>
            <a:blipFill>
              <a:blip r:embed="rId7"/>
              <a:stretch>
                <a:fillRect l="-4945" t="0" r="-4945" b="0"/>
              </a:stretch>
            </a:blipFill>
          </p:spPr>
        </p:sp>
        <p:sp>
          <p:nvSpPr>
            <p:cNvPr name="Freeform 21" id="21"/>
            <p:cNvSpPr/>
            <p:nvPr/>
          </p:nvSpPr>
          <p:spPr>
            <a:xfrm flipH="false" flipV="false" rot="0">
              <a:off x="0" y="0"/>
              <a:ext cx="5803900" cy="6375400"/>
            </a:xfrm>
            <a:custGeom>
              <a:avLst/>
              <a:gdLst/>
              <a:ahLst/>
              <a:cxnLst/>
              <a:rect r="r" b="b" t="t" l="l"/>
              <a:pathLst>
                <a:path h="6375400" w="5803900">
                  <a:moveTo>
                    <a:pt x="5803900" y="6375400"/>
                  </a:moveTo>
                  <a:lnTo>
                    <a:pt x="0" y="6375400"/>
                  </a:lnTo>
                  <a:lnTo>
                    <a:pt x="0" y="2929890"/>
                  </a:lnTo>
                  <a:cubicBezTo>
                    <a:pt x="0" y="2495550"/>
                    <a:pt x="74930" y="2089150"/>
                    <a:pt x="223520" y="1720850"/>
                  </a:cubicBezTo>
                  <a:cubicBezTo>
                    <a:pt x="365760" y="1367790"/>
                    <a:pt x="571500" y="1056640"/>
                    <a:pt x="836930" y="797560"/>
                  </a:cubicBezTo>
                  <a:cubicBezTo>
                    <a:pt x="1361440" y="283210"/>
                    <a:pt x="2095500" y="0"/>
                    <a:pt x="2901950" y="0"/>
                  </a:cubicBezTo>
                  <a:cubicBezTo>
                    <a:pt x="3708400" y="0"/>
                    <a:pt x="4441190" y="283210"/>
                    <a:pt x="4966970" y="797560"/>
                  </a:cubicBezTo>
                  <a:cubicBezTo>
                    <a:pt x="5232400" y="1056640"/>
                    <a:pt x="5438140" y="1367790"/>
                    <a:pt x="5580380" y="1722120"/>
                  </a:cubicBezTo>
                  <a:cubicBezTo>
                    <a:pt x="5728970" y="2090420"/>
                    <a:pt x="5803900" y="2496820"/>
                    <a:pt x="5803900" y="2931160"/>
                  </a:cubicBezTo>
                  <a:lnTo>
                    <a:pt x="5803900" y="6375400"/>
                  </a:lnTo>
                  <a:close/>
                  <a:moveTo>
                    <a:pt x="25400" y="6350000"/>
                  </a:moveTo>
                  <a:lnTo>
                    <a:pt x="5778500" y="6350000"/>
                  </a:lnTo>
                  <a:lnTo>
                    <a:pt x="5778500" y="2929890"/>
                  </a:lnTo>
                  <a:cubicBezTo>
                    <a:pt x="5778500" y="2499360"/>
                    <a:pt x="5703570" y="2095500"/>
                    <a:pt x="5557520" y="1731010"/>
                  </a:cubicBezTo>
                  <a:cubicBezTo>
                    <a:pt x="5416550" y="1380490"/>
                    <a:pt x="5212080" y="1073150"/>
                    <a:pt x="4949190" y="815340"/>
                  </a:cubicBezTo>
                  <a:cubicBezTo>
                    <a:pt x="4428490" y="306070"/>
                    <a:pt x="3700780" y="25400"/>
                    <a:pt x="2901950" y="25400"/>
                  </a:cubicBezTo>
                  <a:cubicBezTo>
                    <a:pt x="2103120" y="25400"/>
                    <a:pt x="1375410" y="306070"/>
                    <a:pt x="854710" y="815340"/>
                  </a:cubicBezTo>
                  <a:cubicBezTo>
                    <a:pt x="591820" y="1071880"/>
                    <a:pt x="387350" y="1380490"/>
                    <a:pt x="246380" y="1731010"/>
                  </a:cubicBezTo>
                  <a:cubicBezTo>
                    <a:pt x="100330" y="2095500"/>
                    <a:pt x="25400" y="2499360"/>
                    <a:pt x="25400" y="2929890"/>
                  </a:cubicBezTo>
                  <a:lnTo>
                    <a:pt x="25400" y="6350000"/>
                  </a:lnTo>
                  <a:close/>
                </a:path>
              </a:pathLst>
            </a:custGeom>
            <a:solidFill>
              <a:srgbClr val="2A1E50"/>
            </a:solidFill>
          </p:spPr>
        </p:sp>
      </p:grpSp>
      <p:grpSp>
        <p:nvGrpSpPr>
          <p:cNvPr name="Group 22" id="22"/>
          <p:cNvGrpSpPr/>
          <p:nvPr/>
        </p:nvGrpSpPr>
        <p:grpSpPr>
          <a:xfrm rot="0">
            <a:off x="14259333" y="5488028"/>
            <a:ext cx="2974005" cy="1389872"/>
            <a:chOff x="0" y="0"/>
            <a:chExt cx="3965341" cy="1853162"/>
          </a:xfrm>
        </p:grpSpPr>
        <p:grpSp>
          <p:nvGrpSpPr>
            <p:cNvPr name="Group 23" id="23"/>
            <p:cNvGrpSpPr/>
            <p:nvPr/>
          </p:nvGrpSpPr>
          <p:grpSpPr>
            <a:xfrm rot="0">
              <a:off x="0" y="0"/>
              <a:ext cx="3965341" cy="1853162"/>
              <a:chOff x="0" y="0"/>
              <a:chExt cx="4149634" cy="1939290"/>
            </a:xfrm>
          </p:grpSpPr>
          <p:sp>
            <p:nvSpPr>
              <p:cNvPr name="Freeform 24" id="24"/>
              <p:cNvSpPr/>
              <p:nvPr/>
            </p:nvSpPr>
            <p:spPr>
              <a:xfrm flipH="false" flipV="false" rot="0">
                <a:off x="12700" y="12700"/>
                <a:ext cx="4124234" cy="1913890"/>
              </a:xfrm>
              <a:custGeom>
                <a:avLst/>
                <a:gdLst/>
                <a:ahLst/>
                <a:cxnLst/>
                <a:rect r="r" b="b" t="t" l="l"/>
                <a:pathLst>
                  <a:path h="1913890" w="4124234">
                    <a:moveTo>
                      <a:pt x="3167289" y="1913890"/>
                    </a:moveTo>
                    <a:lnTo>
                      <a:pt x="956945" y="1913890"/>
                    </a:lnTo>
                    <a:cubicBezTo>
                      <a:pt x="428371" y="1913890"/>
                      <a:pt x="0" y="1485392"/>
                      <a:pt x="0" y="956945"/>
                    </a:cubicBezTo>
                    <a:cubicBezTo>
                      <a:pt x="0" y="428371"/>
                      <a:pt x="428371" y="0"/>
                      <a:pt x="956945" y="0"/>
                    </a:cubicBezTo>
                    <a:lnTo>
                      <a:pt x="3167289" y="0"/>
                    </a:lnTo>
                    <a:cubicBezTo>
                      <a:pt x="3695736" y="0"/>
                      <a:pt x="4124234" y="428371"/>
                      <a:pt x="4124234" y="956945"/>
                    </a:cubicBezTo>
                    <a:cubicBezTo>
                      <a:pt x="4124234" y="1485392"/>
                      <a:pt x="3695736" y="1913890"/>
                      <a:pt x="3167289" y="1913890"/>
                    </a:cubicBezTo>
                    <a:close/>
                  </a:path>
                </a:pathLst>
              </a:custGeom>
              <a:solidFill>
                <a:srgbClr val="2A1E50"/>
              </a:solidFill>
            </p:spPr>
          </p:sp>
          <p:sp>
            <p:nvSpPr>
              <p:cNvPr name="Freeform 25" id="25"/>
              <p:cNvSpPr/>
              <p:nvPr/>
            </p:nvSpPr>
            <p:spPr>
              <a:xfrm flipH="false" flipV="false" rot="0">
                <a:off x="0" y="0"/>
                <a:ext cx="4149634" cy="1939290"/>
              </a:xfrm>
              <a:custGeom>
                <a:avLst/>
                <a:gdLst/>
                <a:ahLst/>
                <a:cxnLst/>
                <a:rect r="r" b="b" t="t" l="l"/>
                <a:pathLst>
                  <a:path h="1939290" w="4149634">
                    <a:moveTo>
                      <a:pt x="3179989" y="0"/>
                    </a:moveTo>
                    <a:lnTo>
                      <a:pt x="969645" y="0"/>
                    </a:lnTo>
                    <a:cubicBezTo>
                      <a:pt x="434975" y="0"/>
                      <a:pt x="0" y="434975"/>
                      <a:pt x="0" y="969645"/>
                    </a:cubicBezTo>
                    <a:cubicBezTo>
                      <a:pt x="0" y="1504315"/>
                      <a:pt x="434975" y="1939290"/>
                      <a:pt x="969645" y="1939290"/>
                    </a:cubicBezTo>
                    <a:lnTo>
                      <a:pt x="3179989" y="1939290"/>
                    </a:lnTo>
                    <a:cubicBezTo>
                      <a:pt x="3714659" y="1939290"/>
                      <a:pt x="4149634" y="1504315"/>
                      <a:pt x="4149634" y="969645"/>
                    </a:cubicBezTo>
                    <a:cubicBezTo>
                      <a:pt x="4149634" y="434975"/>
                      <a:pt x="3714659" y="0"/>
                      <a:pt x="3179989" y="0"/>
                    </a:cubicBezTo>
                    <a:close/>
                    <a:moveTo>
                      <a:pt x="3179989" y="1913890"/>
                    </a:moveTo>
                    <a:lnTo>
                      <a:pt x="969645" y="1913890"/>
                    </a:lnTo>
                    <a:cubicBezTo>
                      <a:pt x="448945" y="1913890"/>
                      <a:pt x="25400" y="1490345"/>
                      <a:pt x="25400" y="969645"/>
                    </a:cubicBezTo>
                    <a:cubicBezTo>
                      <a:pt x="25400" y="448945"/>
                      <a:pt x="448945" y="25400"/>
                      <a:pt x="969645" y="25400"/>
                    </a:cubicBezTo>
                    <a:lnTo>
                      <a:pt x="3179989" y="25400"/>
                    </a:lnTo>
                    <a:cubicBezTo>
                      <a:pt x="3700689" y="25400"/>
                      <a:pt x="4124234" y="448945"/>
                      <a:pt x="4124234" y="969645"/>
                    </a:cubicBezTo>
                    <a:cubicBezTo>
                      <a:pt x="4124234" y="1490345"/>
                      <a:pt x="3700689" y="1913890"/>
                      <a:pt x="3179989" y="1913890"/>
                    </a:cubicBezTo>
                    <a:close/>
                  </a:path>
                </a:pathLst>
              </a:custGeom>
              <a:solidFill>
                <a:srgbClr val="2A1E50"/>
              </a:solidFill>
            </p:spPr>
          </p:sp>
        </p:grpSp>
        <p:sp>
          <p:nvSpPr>
            <p:cNvPr name="TextBox 26" id="26"/>
            <p:cNvSpPr txBox="true"/>
            <p:nvPr/>
          </p:nvSpPr>
          <p:spPr>
            <a:xfrm rot="0">
              <a:off x="588496" y="617608"/>
              <a:ext cx="2788349" cy="656046"/>
            </a:xfrm>
            <a:prstGeom prst="rect">
              <a:avLst/>
            </a:prstGeom>
          </p:spPr>
          <p:txBody>
            <a:bodyPr anchor="t" rtlCol="false" tIns="0" lIns="0" bIns="0" rIns="0">
              <a:spAutoFit/>
            </a:bodyPr>
            <a:lstStyle/>
            <a:p>
              <a:pPr algn="ctr">
                <a:lnSpc>
                  <a:spcPts val="3441"/>
                </a:lnSpc>
              </a:pPr>
              <a:r>
                <a:rPr lang="en-US" sz="3441" spc="-34">
                  <a:solidFill>
                    <a:srgbClr val="FFFFFF"/>
                  </a:solidFill>
                  <a:latin typeface="Poppins Bold"/>
                </a:rPr>
                <a:t>Marius</a:t>
              </a:r>
            </a:p>
          </p:txBody>
        </p:sp>
      </p:grpSp>
      <p:grpSp>
        <p:nvGrpSpPr>
          <p:cNvPr name="Group 27" id="27"/>
          <p:cNvGrpSpPr/>
          <p:nvPr/>
        </p:nvGrpSpPr>
        <p:grpSpPr>
          <a:xfrm rot="0">
            <a:off x="13751374" y="5510644"/>
            <a:ext cx="3626538" cy="1409990"/>
            <a:chOff x="0" y="0"/>
            <a:chExt cx="4987913" cy="1939290"/>
          </a:xfrm>
        </p:grpSpPr>
        <p:sp>
          <p:nvSpPr>
            <p:cNvPr name="Freeform 28" id="28"/>
            <p:cNvSpPr/>
            <p:nvPr/>
          </p:nvSpPr>
          <p:spPr>
            <a:xfrm flipH="false" flipV="false" rot="0">
              <a:off x="12700" y="12700"/>
              <a:ext cx="4962513" cy="1913890"/>
            </a:xfrm>
            <a:custGeom>
              <a:avLst/>
              <a:gdLst/>
              <a:ahLst/>
              <a:cxnLst/>
              <a:rect r="r" b="b" t="t" l="l"/>
              <a:pathLst>
                <a:path h="1913890" w="4962513">
                  <a:moveTo>
                    <a:pt x="4005568" y="1913890"/>
                  </a:moveTo>
                  <a:lnTo>
                    <a:pt x="956945" y="1913890"/>
                  </a:lnTo>
                  <a:cubicBezTo>
                    <a:pt x="428371" y="1913890"/>
                    <a:pt x="0" y="1485392"/>
                    <a:pt x="0" y="956945"/>
                  </a:cubicBezTo>
                  <a:cubicBezTo>
                    <a:pt x="0" y="428371"/>
                    <a:pt x="428371" y="0"/>
                    <a:pt x="956945" y="0"/>
                  </a:cubicBezTo>
                  <a:lnTo>
                    <a:pt x="4005568" y="0"/>
                  </a:lnTo>
                  <a:cubicBezTo>
                    <a:pt x="4534015" y="0"/>
                    <a:pt x="4962513" y="428371"/>
                    <a:pt x="4962513" y="956945"/>
                  </a:cubicBezTo>
                  <a:cubicBezTo>
                    <a:pt x="4962513" y="1485392"/>
                    <a:pt x="4534015" y="1913890"/>
                    <a:pt x="4005568" y="1913890"/>
                  </a:cubicBezTo>
                  <a:close/>
                </a:path>
              </a:pathLst>
            </a:custGeom>
            <a:solidFill>
              <a:srgbClr val="2A1E50"/>
            </a:solidFill>
          </p:spPr>
        </p:sp>
        <p:sp>
          <p:nvSpPr>
            <p:cNvPr name="Freeform 29" id="29"/>
            <p:cNvSpPr/>
            <p:nvPr/>
          </p:nvSpPr>
          <p:spPr>
            <a:xfrm flipH="false" flipV="false" rot="0">
              <a:off x="0" y="0"/>
              <a:ext cx="4987913" cy="1939290"/>
            </a:xfrm>
            <a:custGeom>
              <a:avLst/>
              <a:gdLst/>
              <a:ahLst/>
              <a:cxnLst/>
              <a:rect r="r" b="b" t="t" l="l"/>
              <a:pathLst>
                <a:path h="1939290" w="4987913">
                  <a:moveTo>
                    <a:pt x="4018268" y="0"/>
                  </a:moveTo>
                  <a:lnTo>
                    <a:pt x="969645" y="0"/>
                  </a:lnTo>
                  <a:cubicBezTo>
                    <a:pt x="434975" y="0"/>
                    <a:pt x="0" y="434975"/>
                    <a:pt x="0" y="969645"/>
                  </a:cubicBezTo>
                  <a:cubicBezTo>
                    <a:pt x="0" y="1504315"/>
                    <a:pt x="434975" y="1939290"/>
                    <a:pt x="969645" y="1939290"/>
                  </a:cubicBezTo>
                  <a:lnTo>
                    <a:pt x="4018268" y="1939290"/>
                  </a:lnTo>
                  <a:cubicBezTo>
                    <a:pt x="4552938" y="1939290"/>
                    <a:pt x="4987913" y="1504315"/>
                    <a:pt x="4987913" y="969645"/>
                  </a:cubicBezTo>
                  <a:cubicBezTo>
                    <a:pt x="4987913" y="434975"/>
                    <a:pt x="4552938" y="0"/>
                    <a:pt x="4018268" y="0"/>
                  </a:cubicBezTo>
                  <a:close/>
                  <a:moveTo>
                    <a:pt x="4018268" y="1913890"/>
                  </a:moveTo>
                  <a:lnTo>
                    <a:pt x="969645" y="1913890"/>
                  </a:lnTo>
                  <a:cubicBezTo>
                    <a:pt x="448945" y="1913890"/>
                    <a:pt x="25400" y="1490345"/>
                    <a:pt x="25400" y="969645"/>
                  </a:cubicBezTo>
                  <a:cubicBezTo>
                    <a:pt x="25400" y="448945"/>
                    <a:pt x="448945" y="25400"/>
                    <a:pt x="969645" y="25400"/>
                  </a:cubicBezTo>
                  <a:lnTo>
                    <a:pt x="4018268" y="25400"/>
                  </a:lnTo>
                  <a:cubicBezTo>
                    <a:pt x="4538968" y="25400"/>
                    <a:pt x="4962513" y="448945"/>
                    <a:pt x="4962513" y="969645"/>
                  </a:cubicBezTo>
                  <a:cubicBezTo>
                    <a:pt x="4962513" y="1490345"/>
                    <a:pt x="4538968" y="1913890"/>
                    <a:pt x="4018268" y="1913890"/>
                  </a:cubicBezTo>
                  <a:close/>
                </a:path>
              </a:pathLst>
            </a:custGeom>
            <a:solidFill>
              <a:srgbClr val="2A1E50"/>
            </a:solidFill>
          </p:spPr>
        </p:sp>
      </p:grpSp>
      <p:sp>
        <p:nvSpPr>
          <p:cNvPr name="TextBox 30" id="30"/>
          <p:cNvSpPr txBox="true"/>
          <p:nvPr/>
        </p:nvSpPr>
        <p:spPr>
          <a:xfrm rot="0">
            <a:off x="14005353" y="5945069"/>
            <a:ext cx="3118579" cy="579239"/>
          </a:xfrm>
          <a:prstGeom prst="rect">
            <a:avLst/>
          </a:prstGeom>
        </p:spPr>
        <p:txBody>
          <a:bodyPr anchor="t" rtlCol="false" tIns="0" lIns="0" bIns="0" rIns="0">
            <a:spAutoFit/>
          </a:bodyPr>
          <a:lstStyle/>
          <a:p>
            <a:pPr algn="ctr">
              <a:lnSpc>
                <a:spcPts val="4054"/>
              </a:lnSpc>
            </a:pPr>
            <a:r>
              <a:rPr lang="en-US" sz="4054" spc="-40">
                <a:solidFill>
                  <a:srgbClr val="FFFFFF"/>
                </a:solidFill>
                <a:latin typeface="Poppins Bold"/>
              </a:rPr>
              <a:t>Clémentine</a:t>
            </a:r>
          </a:p>
        </p:txBody>
      </p:sp>
      <p:grpSp>
        <p:nvGrpSpPr>
          <p:cNvPr name="Group 31" id="31"/>
          <p:cNvGrpSpPr/>
          <p:nvPr/>
        </p:nvGrpSpPr>
        <p:grpSpPr>
          <a:xfrm rot="0">
            <a:off x="1562480" y="7672717"/>
            <a:ext cx="1109724" cy="1109724"/>
            <a:chOff x="0" y="0"/>
            <a:chExt cx="812800" cy="812800"/>
          </a:xfrm>
        </p:grpSpPr>
        <p:sp>
          <p:nvSpPr>
            <p:cNvPr name="Freeform 32" id="32"/>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33" id="33"/>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34" id="34"/>
          <p:cNvSpPr txBox="true"/>
          <p:nvPr/>
        </p:nvSpPr>
        <p:spPr>
          <a:xfrm rot="0">
            <a:off x="1843293" y="8019769"/>
            <a:ext cx="548100" cy="413385"/>
          </a:xfrm>
          <a:prstGeom prst="rect">
            <a:avLst/>
          </a:prstGeom>
        </p:spPr>
        <p:txBody>
          <a:bodyPr anchor="t" rtlCol="false" tIns="0" lIns="0" bIns="0" rIns="0">
            <a:spAutoFit/>
          </a:bodyPr>
          <a:lstStyle/>
          <a:p>
            <a:pPr algn="ctr" marL="0" indent="0" lvl="0">
              <a:lnSpc>
                <a:spcPts val="2789"/>
              </a:lnSpc>
            </a:pPr>
            <a:r>
              <a:rPr lang="en-US" sz="3099" spc="-30">
                <a:solidFill>
                  <a:srgbClr val="FFFFFF"/>
                </a:solidFill>
                <a:latin typeface="Poppins"/>
              </a:rPr>
              <a:t>1</a:t>
            </a:r>
          </a:p>
        </p:txBody>
      </p:sp>
      <p:sp>
        <p:nvSpPr>
          <p:cNvPr name="TextBox 35" id="35"/>
          <p:cNvSpPr txBox="true"/>
          <p:nvPr/>
        </p:nvSpPr>
        <p:spPr>
          <a:xfrm rot="0">
            <a:off x="2806929" y="7383216"/>
            <a:ext cx="4218691" cy="1660152"/>
          </a:xfrm>
          <a:prstGeom prst="rect">
            <a:avLst/>
          </a:prstGeom>
        </p:spPr>
        <p:txBody>
          <a:bodyPr anchor="t" rtlCol="false" tIns="0" lIns="0" bIns="0" rIns="0">
            <a:spAutoFit/>
          </a:bodyPr>
          <a:lstStyle/>
          <a:p>
            <a:pPr>
              <a:lnSpc>
                <a:spcPts val="3229"/>
              </a:lnSpc>
            </a:pPr>
            <a:r>
              <a:rPr lang="en-US" sz="2646" spc="-10">
                <a:solidFill>
                  <a:srgbClr val="FFFFFF"/>
                </a:solidFill>
                <a:latin typeface="Poppins"/>
              </a:rPr>
              <a:t>Liste de services</a:t>
            </a:r>
          </a:p>
          <a:p>
            <a:pPr>
              <a:lnSpc>
                <a:spcPts val="3229"/>
              </a:lnSpc>
            </a:pPr>
            <a:r>
              <a:rPr lang="en-US" sz="2646" spc="-10">
                <a:solidFill>
                  <a:srgbClr val="FFFFFF"/>
                </a:solidFill>
                <a:latin typeface="Poppins"/>
              </a:rPr>
              <a:t>Critère économique</a:t>
            </a:r>
          </a:p>
          <a:p>
            <a:pPr>
              <a:lnSpc>
                <a:spcPts val="3229"/>
              </a:lnSpc>
            </a:pPr>
            <a:r>
              <a:rPr lang="en-US" sz="2646" spc="-10">
                <a:solidFill>
                  <a:srgbClr val="FFFFFF"/>
                </a:solidFill>
                <a:latin typeface="Poppins"/>
              </a:rPr>
              <a:t>Sentiment d’urgence élevé</a:t>
            </a:r>
          </a:p>
        </p:txBody>
      </p:sp>
      <p:grpSp>
        <p:nvGrpSpPr>
          <p:cNvPr name="Group 36" id="36"/>
          <p:cNvGrpSpPr/>
          <p:nvPr/>
        </p:nvGrpSpPr>
        <p:grpSpPr>
          <a:xfrm rot="0">
            <a:off x="7025620" y="7726011"/>
            <a:ext cx="1109724" cy="1109724"/>
            <a:chOff x="0" y="0"/>
            <a:chExt cx="812800" cy="812800"/>
          </a:xfrm>
        </p:grpSpPr>
        <p:sp>
          <p:nvSpPr>
            <p:cNvPr name="Freeform 37" id="3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38" id="38"/>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39" id="39"/>
          <p:cNvSpPr txBox="true"/>
          <p:nvPr/>
        </p:nvSpPr>
        <p:spPr>
          <a:xfrm rot="0">
            <a:off x="7306432" y="8073062"/>
            <a:ext cx="548100" cy="413385"/>
          </a:xfrm>
          <a:prstGeom prst="rect">
            <a:avLst/>
          </a:prstGeom>
        </p:spPr>
        <p:txBody>
          <a:bodyPr anchor="t" rtlCol="false" tIns="0" lIns="0" bIns="0" rIns="0">
            <a:spAutoFit/>
          </a:bodyPr>
          <a:lstStyle/>
          <a:p>
            <a:pPr algn="ctr" marL="0" indent="0" lvl="0">
              <a:lnSpc>
                <a:spcPts val="2789"/>
              </a:lnSpc>
            </a:pPr>
            <a:r>
              <a:rPr lang="en-US" sz="3099" spc="-30">
                <a:solidFill>
                  <a:srgbClr val="FFFFFF"/>
                </a:solidFill>
                <a:latin typeface="Poppins"/>
              </a:rPr>
              <a:t>2</a:t>
            </a:r>
          </a:p>
        </p:txBody>
      </p:sp>
      <p:sp>
        <p:nvSpPr>
          <p:cNvPr name="TextBox 40" id="40"/>
          <p:cNvSpPr txBox="true"/>
          <p:nvPr/>
        </p:nvSpPr>
        <p:spPr>
          <a:xfrm rot="0">
            <a:off x="8268694" y="7410610"/>
            <a:ext cx="4063560" cy="1660152"/>
          </a:xfrm>
          <a:prstGeom prst="rect">
            <a:avLst/>
          </a:prstGeom>
        </p:spPr>
        <p:txBody>
          <a:bodyPr anchor="t" rtlCol="false" tIns="0" lIns="0" bIns="0" rIns="0">
            <a:spAutoFit/>
          </a:bodyPr>
          <a:lstStyle/>
          <a:p>
            <a:pPr>
              <a:lnSpc>
                <a:spcPts val="3229"/>
              </a:lnSpc>
            </a:pPr>
            <a:r>
              <a:rPr lang="en-US" sz="2646" spc="-10">
                <a:solidFill>
                  <a:srgbClr val="FFFFFF"/>
                </a:solidFill>
                <a:latin typeface="Poppins"/>
              </a:rPr>
              <a:t>Temps long</a:t>
            </a:r>
          </a:p>
          <a:p>
            <a:pPr>
              <a:lnSpc>
                <a:spcPts val="3229"/>
              </a:lnSpc>
            </a:pPr>
            <a:r>
              <a:rPr lang="en-US" sz="2646" spc="-10">
                <a:solidFill>
                  <a:srgbClr val="FFFFFF"/>
                </a:solidFill>
                <a:latin typeface="Poppins"/>
              </a:rPr>
              <a:t>Solutions concrètes</a:t>
            </a:r>
          </a:p>
          <a:p>
            <a:pPr>
              <a:lnSpc>
                <a:spcPts val="3229"/>
              </a:lnSpc>
            </a:pPr>
            <a:r>
              <a:rPr lang="en-US" sz="2646" spc="-10">
                <a:solidFill>
                  <a:srgbClr val="FFFFFF"/>
                </a:solidFill>
                <a:latin typeface="Poppins"/>
              </a:rPr>
              <a:t>Comparaison avec précédentes consult.</a:t>
            </a:r>
          </a:p>
        </p:txBody>
      </p:sp>
    </p:spTree>
  </p:cSld>
  <p:clrMapOvr>
    <a:masterClrMapping/>
  </p:clrMapOvr>
</p:sld>
</file>

<file path=ppt/slides/slide44.xml><?xml version="1.0" encoding="utf-8"?>
<p:sld xmlns:p="http://schemas.openxmlformats.org/presentationml/2006/main" xmlns:a="http://schemas.openxmlformats.org/drawingml/2006/main" xmlns:r="http://schemas.openxmlformats.org/officeDocument/2006/relationships">
  <p:cSld>
    <p:bg>
      <p:bgPr>
        <a:solidFill>
          <a:srgbClr val="B1D4E0"/>
        </a:solidFill>
      </p:bgPr>
    </p:bg>
    <p:spTree>
      <p:nvGrpSpPr>
        <p:cNvPr id="1" name=""/>
        <p:cNvGrpSpPr/>
        <p:nvPr/>
      </p:nvGrpSpPr>
      <p:grpSpPr>
        <a:xfrm>
          <a:off x="0" y="0"/>
          <a:ext cx="0" cy="0"/>
          <a:chOff x="0" y="0"/>
          <a:chExt cx="0" cy="0"/>
        </a:xfrm>
      </p:grpSpPr>
      <p:sp>
        <p:nvSpPr>
          <p:cNvPr name="Freeform 2" id="2"/>
          <p:cNvSpPr/>
          <p:nvPr/>
        </p:nvSpPr>
        <p:spPr>
          <a:xfrm flipH="true" flipV="false" rot="0">
            <a:off x="-1586925" y="6804899"/>
            <a:ext cx="4214413" cy="4114800"/>
          </a:xfrm>
          <a:custGeom>
            <a:avLst/>
            <a:gdLst/>
            <a:ahLst/>
            <a:cxnLst/>
            <a:rect r="r" b="b" t="t" l="l"/>
            <a:pathLst>
              <a:path h="4114800" w="4214413">
                <a:moveTo>
                  <a:pt x="4214413" y="0"/>
                </a:moveTo>
                <a:lnTo>
                  <a:pt x="0" y="0"/>
                </a:lnTo>
                <a:lnTo>
                  <a:pt x="0" y="4114800"/>
                </a:lnTo>
                <a:lnTo>
                  <a:pt x="4214413" y="4114800"/>
                </a:lnTo>
                <a:lnTo>
                  <a:pt x="4214413"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0">
            <a:off x="1028700" y="7196859"/>
            <a:ext cx="16626257" cy="2061441"/>
            <a:chOff x="0" y="0"/>
            <a:chExt cx="4378932" cy="542931"/>
          </a:xfrm>
        </p:grpSpPr>
        <p:sp>
          <p:nvSpPr>
            <p:cNvPr name="Freeform 4" id="4"/>
            <p:cNvSpPr/>
            <p:nvPr/>
          </p:nvSpPr>
          <p:spPr>
            <a:xfrm flipH="false" flipV="false" rot="0">
              <a:off x="0" y="0"/>
              <a:ext cx="4378932" cy="542931"/>
            </a:xfrm>
            <a:custGeom>
              <a:avLst/>
              <a:gdLst/>
              <a:ahLst/>
              <a:cxnLst/>
              <a:rect r="r" b="b" t="t" l="l"/>
              <a:pathLst>
                <a:path h="542931" w="4378932">
                  <a:moveTo>
                    <a:pt x="23748" y="0"/>
                  </a:moveTo>
                  <a:lnTo>
                    <a:pt x="4355184" y="0"/>
                  </a:lnTo>
                  <a:cubicBezTo>
                    <a:pt x="4368300" y="0"/>
                    <a:pt x="4378932" y="10632"/>
                    <a:pt x="4378932" y="23748"/>
                  </a:cubicBezTo>
                  <a:lnTo>
                    <a:pt x="4378932" y="519183"/>
                  </a:lnTo>
                  <a:cubicBezTo>
                    <a:pt x="4378932" y="532299"/>
                    <a:pt x="4368300" y="542931"/>
                    <a:pt x="4355184" y="542931"/>
                  </a:cubicBezTo>
                  <a:lnTo>
                    <a:pt x="23748" y="542931"/>
                  </a:lnTo>
                  <a:cubicBezTo>
                    <a:pt x="10632" y="542931"/>
                    <a:pt x="0" y="532299"/>
                    <a:pt x="0" y="519183"/>
                  </a:cubicBezTo>
                  <a:lnTo>
                    <a:pt x="0" y="23748"/>
                  </a:lnTo>
                  <a:cubicBezTo>
                    <a:pt x="0" y="10632"/>
                    <a:pt x="10632" y="0"/>
                    <a:pt x="23748" y="0"/>
                  </a:cubicBezTo>
                  <a:close/>
                </a:path>
              </a:pathLst>
            </a:custGeom>
            <a:solidFill>
              <a:srgbClr val="2A1E50"/>
            </a:solidFill>
          </p:spPr>
        </p:sp>
        <p:sp>
          <p:nvSpPr>
            <p:cNvPr name="TextBox 5" id="5"/>
            <p:cNvSpPr txBox="true"/>
            <p:nvPr/>
          </p:nvSpPr>
          <p:spPr>
            <a:xfrm>
              <a:off x="0" y="-38100"/>
              <a:ext cx="812800" cy="850900"/>
            </a:xfrm>
            <a:prstGeom prst="rect">
              <a:avLst/>
            </a:prstGeom>
          </p:spPr>
          <p:txBody>
            <a:bodyPr anchor="ctr" rtlCol="false" tIns="50800" lIns="50800" bIns="50800" rIns="50800"/>
            <a:lstStyle/>
            <a:p>
              <a:pPr algn="ctr">
                <a:lnSpc>
                  <a:spcPts val="2659"/>
                </a:lnSpc>
                <a:spcBef>
                  <a:spcPct val="0"/>
                </a:spcBef>
              </a:pPr>
            </a:p>
          </p:txBody>
        </p:sp>
      </p:grpSp>
      <p:grpSp>
        <p:nvGrpSpPr>
          <p:cNvPr name="Group 6" id="6"/>
          <p:cNvGrpSpPr/>
          <p:nvPr/>
        </p:nvGrpSpPr>
        <p:grpSpPr>
          <a:xfrm rot="0">
            <a:off x="1028700" y="1028700"/>
            <a:ext cx="11993840" cy="5891934"/>
            <a:chOff x="0" y="0"/>
            <a:chExt cx="3158871" cy="1551785"/>
          </a:xfrm>
        </p:grpSpPr>
        <p:sp>
          <p:nvSpPr>
            <p:cNvPr name="Freeform 7" id="7"/>
            <p:cNvSpPr/>
            <p:nvPr/>
          </p:nvSpPr>
          <p:spPr>
            <a:xfrm flipH="false" flipV="false" rot="0">
              <a:off x="0" y="0"/>
              <a:ext cx="3158871" cy="1551785"/>
            </a:xfrm>
            <a:custGeom>
              <a:avLst/>
              <a:gdLst/>
              <a:ahLst/>
              <a:cxnLst/>
              <a:rect r="r" b="b" t="t" l="l"/>
              <a:pathLst>
                <a:path h="1551785" w="3158871">
                  <a:moveTo>
                    <a:pt x="32920" y="0"/>
                  </a:moveTo>
                  <a:lnTo>
                    <a:pt x="3125951" y="0"/>
                  </a:lnTo>
                  <a:cubicBezTo>
                    <a:pt x="3134682" y="0"/>
                    <a:pt x="3143056" y="3468"/>
                    <a:pt x="3149229" y="9642"/>
                  </a:cubicBezTo>
                  <a:cubicBezTo>
                    <a:pt x="3155403" y="15816"/>
                    <a:pt x="3158871" y="24189"/>
                    <a:pt x="3158871" y="32920"/>
                  </a:cubicBezTo>
                  <a:lnTo>
                    <a:pt x="3158871" y="1518865"/>
                  </a:lnTo>
                  <a:cubicBezTo>
                    <a:pt x="3158871" y="1537046"/>
                    <a:pt x="3144133" y="1551785"/>
                    <a:pt x="3125951" y="1551785"/>
                  </a:cubicBezTo>
                  <a:lnTo>
                    <a:pt x="32920" y="1551785"/>
                  </a:lnTo>
                  <a:cubicBezTo>
                    <a:pt x="14739" y="1551785"/>
                    <a:pt x="0" y="1537046"/>
                    <a:pt x="0" y="1518865"/>
                  </a:cubicBezTo>
                  <a:lnTo>
                    <a:pt x="0" y="32920"/>
                  </a:lnTo>
                  <a:cubicBezTo>
                    <a:pt x="0" y="14739"/>
                    <a:pt x="14739" y="0"/>
                    <a:pt x="32920" y="0"/>
                  </a:cubicBezTo>
                  <a:close/>
                </a:path>
              </a:pathLst>
            </a:custGeom>
            <a:solidFill>
              <a:srgbClr val="2A1E50"/>
            </a:solidFill>
          </p:spPr>
        </p:sp>
        <p:sp>
          <p:nvSpPr>
            <p:cNvPr name="TextBox 8" id="8"/>
            <p:cNvSpPr txBox="true"/>
            <p:nvPr/>
          </p:nvSpPr>
          <p:spPr>
            <a:xfrm>
              <a:off x="0" y="-38100"/>
              <a:ext cx="812800" cy="850900"/>
            </a:xfrm>
            <a:prstGeom prst="rect">
              <a:avLst/>
            </a:prstGeom>
          </p:spPr>
          <p:txBody>
            <a:bodyPr anchor="ctr" rtlCol="false" tIns="50800" lIns="50800" bIns="50800" rIns="50800"/>
            <a:lstStyle/>
            <a:p>
              <a:pPr algn="ctr">
                <a:lnSpc>
                  <a:spcPts val="2659"/>
                </a:lnSpc>
                <a:spcBef>
                  <a:spcPct val="0"/>
                </a:spcBef>
              </a:pPr>
            </a:p>
          </p:txBody>
        </p:sp>
      </p:grpSp>
      <p:sp>
        <p:nvSpPr>
          <p:cNvPr name="Freeform 9" id="9"/>
          <p:cNvSpPr/>
          <p:nvPr/>
        </p:nvSpPr>
        <p:spPr>
          <a:xfrm flipH="false" flipV="false" rot="1069944">
            <a:off x="14151115" y="111062"/>
            <a:ext cx="4103258" cy="1835275"/>
          </a:xfrm>
          <a:custGeom>
            <a:avLst/>
            <a:gdLst/>
            <a:ahLst/>
            <a:cxnLst/>
            <a:rect r="r" b="b" t="t" l="l"/>
            <a:pathLst>
              <a:path h="1835275" w="4103258">
                <a:moveTo>
                  <a:pt x="0" y="0"/>
                </a:moveTo>
                <a:lnTo>
                  <a:pt x="4103258" y="0"/>
                </a:lnTo>
                <a:lnTo>
                  <a:pt x="4103258" y="1835276"/>
                </a:lnTo>
                <a:lnTo>
                  <a:pt x="0" y="183527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10" id="10"/>
          <p:cNvGrpSpPr/>
          <p:nvPr/>
        </p:nvGrpSpPr>
        <p:grpSpPr>
          <a:xfrm rot="0">
            <a:off x="1433730" y="463331"/>
            <a:ext cx="6701615" cy="1303966"/>
            <a:chOff x="0" y="0"/>
            <a:chExt cx="11493704" cy="2236386"/>
          </a:xfrm>
        </p:grpSpPr>
        <p:sp>
          <p:nvSpPr>
            <p:cNvPr name="Freeform 11" id="11"/>
            <p:cNvSpPr/>
            <p:nvPr/>
          </p:nvSpPr>
          <p:spPr>
            <a:xfrm flipH="false" flipV="false" rot="0">
              <a:off x="12700" y="12700"/>
              <a:ext cx="11468304" cy="2210986"/>
            </a:xfrm>
            <a:custGeom>
              <a:avLst/>
              <a:gdLst/>
              <a:ahLst/>
              <a:cxnLst/>
              <a:rect r="r" b="b" t="t" l="l"/>
              <a:pathLst>
                <a:path h="2210986" w="11468304">
                  <a:moveTo>
                    <a:pt x="10511359" y="2210986"/>
                  </a:moveTo>
                  <a:lnTo>
                    <a:pt x="956945" y="2210986"/>
                  </a:lnTo>
                  <a:cubicBezTo>
                    <a:pt x="428371" y="2210986"/>
                    <a:pt x="0" y="1782488"/>
                    <a:pt x="0" y="1105493"/>
                  </a:cubicBezTo>
                  <a:cubicBezTo>
                    <a:pt x="0" y="428371"/>
                    <a:pt x="428371" y="0"/>
                    <a:pt x="956945" y="0"/>
                  </a:cubicBezTo>
                  <a:lnTo>
                    <a:pt x="10511359" y="0"/>
                  </a:lnTo>
                  <a:cubicBezTo>
                    <a:pt x="11039806" y="0"/>
                    <a:pt x="11468304" y="428371"/>
                    <a:pt x="11468304" y="1105493"/>
                  </a:cubicBezTo>
                  <a:cubicBezTo>
                    <a:pt x="11468304" y="1782488"/>
                    <a:pt x="11039806" y="2210986"/>
                    <a:pt x="10511359" y="2210986"/>
                  </a:cubicBezTo>
                  <a:close/>
                </a:path>
              </a:pathLst>
            </a:custGeom>
            <a:solidFill>
              <a:srgbClr val="FFFFFF"/>
            </a:solidFill>
          </p:spPr>
        </p:sp>
        <p:sp>
          <p:nvSpPr>
            <p:cNvPr name="Freeform 12" id="12"/>
            <p:cNvSpPr/>
            <p:nvPr/>
          </p:nvSpPr>
          <p:spPr>
            <a:xfrm flipH="false" flipV="false" rot="0">
              <a:off x="0" y="0"/>
              <a:ext cx="11493704" cy="2236386"/>
            </a:xfrm>
            <a:custGeom>
              <a:avLst/>
              <a:gdLst/>
              <a:ahLst/>
              <a:cxnLst/>
              <a:rect r="r" b="b" t="t" l="l"/>
              <a:pathLst>
                <a:path h="2236386" w="11493704">
                  <a:moveTo>
                    <a:pt x="10524059" y="0"/>
                  </a:moveTo>
                  <a:lnTo>
                    <a:pt x="969645" y="0"/>
                  </a:lnTo>
                  <a:cubicBezTo>
                    <a:pt x="434975" y="0"/>
                    <a:pt x="0" y="434975"/>
                    <a:pt x="0" y="1118193"/>
                  </a:cubicBezTo>
                  <a:cubicBezTo>
                    <a:pt x="0" y="1801411"/>
                    <a:pt x="434975" y="2236386"/>
                    <a:pt x="969645" y="2236386"/>
                  </a:cubicBezTo>
                  <a:lnTo>
                    <a:pt x="10524059" y="2236386"/>
                  </a:lnTo>
                  <a:cubicBezTo>
                    <a:pt x="11058729" y="2236386"/>
                    <a:pt x="11493704" y="1801411"/>
                    <a:pt x="11493704" y="1118193"/>
                  </a:cubicBezTo>
                  <a:cubicBezTo>
                    <a:pt x="11493704" y="434975"/>
                    <a:pt x="11058729" y="0"/>
                    <a:pt x="10524059" y="0"/>
                  </a:cubicBezTo>
                  <a:close/>
                  <a:moveTo>
                    <a:pt x="10524059" y="2210986"/>
                  </a:moveTo>
                  <a:lnTo>
                    <a:pt x="969645" y="2210986"/>
                  </a:lnTo>
                  <a:cubicBezTo>
                    <a:pt x="448945" y="2210986"/>
                    <a:pt x="25400" y="1787441"/>
                    <a:pt x="25400" y="1118193"/>
                  </a:cubicBezTo>
                  <a:cubicBezTo>
                    <a:pt x="25400" y="448945"/>
                    <a:pt x="448945" y="25400"/>
                    <a:pt x="969645" y="25400"/>
                  </a:cubicBezTo>
                  <a:lnTo>
                    <a:pt x="10524059" y="25400"/>
                  </a:lnTo>
                  <a:cubicBezTo>
                    <a:pt x="11044759" y="25400"/>
                    <a:pt x="11468304" y="448945"/>
                    <a:pt x="11468304" y="1118193"/>
                  </a:cubicBezTo>
                  <a:cubicBezTo>
                    <a:pt x="11468304" y="1787441"/>
                    <a:pt x="11044759" y="2210986"/>
                    <a:pt x="10524059" y="2210986"/>
                  </a:cubicBezTo>
                  <a:close/>
                </a:path>
              </a:pathLst>
            </a:custGeom>
            <a:solidFill>
              <a:srgbClr val="2A1E50"/>
            </a:solidFill>
          </p:spPr>
        </p:sp>
      </p:grpSp>
      <p:sp>
        <p:nvSpPr>
          <p:cNvPr name="TextBox 13" id="13"/>
          <p:cNvSpPr txBox="true"/>
          <p:nvPr/>
        </p:nvSpPr>
        <p:spPr>
          <a:xfrm rot="0">
            <a:off x="2391392" y="850011"/>
            <a:ext cx="5743952" cy="625855"/>
          </a:xfrm>
          <a:prstGeom prst="rect">
            <a:avLst/>
          </a:prstGeom>
        </p:spPr>
        <p:txBody>
          <a:bodyPr anchor="t" rtlCol="false" tIns="0" lIns="0" bIns="0" rIns="0">
            <a:spAutoFit/>
          </a:bodyPr>
          <a:lstStyle/>
          <a:p>
            <a:pPr algn="ctr">
              <a:lnSpc>
                <a:spcPts val="4511"/>
              </a:lnSpc>
            </a:pPr>
            <a:r>
              <a:rPr lang="en-US" sz="4699">
                <a:solidFill>
                  <a:srgbClr val="DBB660"/>
                </a:solidFill>
                <a:latin typeface="Moonlight Bold"/>
              </a:rPr>
              <a:t>RAPPORT À L’ATTENTE</a:t>
            </a:r>
          </a:p>
        </p:txBody>
      </p:sp>
      <p:grpSp>
        <p:nvGrpSpPr>
          <p:cNvPr name="Group 14" id="14"/>
          <p:cNvGrpSpPr/>
          <p:nvPr/>
        </p:nvGrpSpPr>
        <p:grpSpPr>
          <a:xfrm rot="0">
            <a:off x="1562480" y="560451"/>
            <a:ext cx="1109724" cy="1109724"/>
            <a:chOff x="0" y="0"/>
            <a:chExt cx="812800" cy="812800"/>
          </a:xfrm>
        </p:grpSpPr>
        <p:sp>
          <p:nvSpPr>
            <p:cNvPr name="Freeform 15" id="15"/>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solidFill>
            <a:ln w="38100" cap="sq">
              <a:solidFill>
                <a:srgbClr val="FFFFFF"/>
              </a:solidFill>
              <a:prstDash val="solid"/>
              <a:miter/>
            </a:ln>
          </p:spPr>
        </p:sp>
        <p:sp>
          <p:nvSpPr>
            <p:cNvPr name="TextBox 16" id="16"/>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17" id="17"/>
          <p:cNvSpPr txBox="true"/>
          <p:nvPr/>
        </p:nvSpPr>
        <p:spPr>
          <a:xfrm rot="0">
            <a:off x="1843293" y="907503"/>
            <a:ext cx="548100" cy="413385"/>
          </a:xfrm>
          <a:prstGeom prst="rect">
            <a:avLst/>
          </a:prstGeom>
        </p:spPr>
        <p:txBody>
          <a:bodyPr anchor="t" rtlCol="false" tIns="0" lIns="0" bIns="0" rIns="0">
            <a:spAutoFit/>
          </a:bodyPr>
          <a:lstStyle/>
          <a:p>
            <a:pPr algn="ctr" marL="0" indent="0" lvl="0">
              <a:lnSpc>
                <a:spcPts val="2789"/>
              </a:lnSpc>
            </a:pPr>
            <a:r>
              <a:rPr lang="en-US" sz="3099" spc="-30">
                <a:solidFill>
                  <a:srgbClr val="FFFFFF"/>
                </a:solidFill>
                <a:latin typeface="Poppins"/>
              </a:rPr>
              <a:t>3</a:t>
            </a:r>
          </a:p>
        </p:txBody>
      </p:sp>
      <p:sp>
        <p:nvSpPr>
          <p:cNvPr name="TextBox 18" id="18"/>
          <p:cNvSpPr txBox="true"/>
          <p:nvPr/>
        </p:nvSpPr>
        <p:spPr>
          <a:xfrm rot="0">
            <a:off x="1409885" y="1778827"/>
            <a:ext cx="11231471" cy="4975174"/>
          </a:xfrm>
          <a:prstGeom prst="rect">
            <a:avLst/>
          </a:prstGeom>
        </p:spPr>
        <p:txBody>
          <a:bodyPr anchor="t" rtlCol="false" tIns="0" lIns="0" bIns="0" rIns="0">
            <a:spAutoFit/>
          </a:bodyPr>
          <a:lstStyle/>
          <a:p>
            <a:pPr algn="just">
              <a:lnSpc>
                <a:spcPts val="3947"/>
              </a:lnSpc>
            </a:pPr>
            <a:r>
              <a:rPr lang="en-US" sz="3060">
                <a:solidFill>
                  <a:srgbClr val="FFFFFF"/>
                </a:solidFill>
                <a:latin typeface="Poppins"/>
              </a:rPr>
              <a:t>“Allez, au-delà de ma compréhension des choses et de l’acceptation, c’est quand même violent parce qu’on se dit « merde</a:t>
            </a:r>
            <a:r>
              <a:rPr lang="en-US" sz="3060">
                <a:solidFill>
                  <a:srgbClr val="FFFFFF"/>
                </a:solidFill>
                <a:latin typeface="Poppins Bold"/>
              </a:rPr>
              <a:t> bah je suis toute seule en fait</a:t>
            </a:r>
            <a:r>
              <a:rPr lang="en-US" sz="3060">
                <a:solidFill>
                  <a:srgbClr val="FFFFFF"/>
                </a:solidFill>
                <a:latin typeface="Poppins"/>
              </a:rPr>
              <a:t> ». Et aussi on comprend, on ressent la peine de la personne au téléphone [...] En fait c’est ça qui est violent parce qu’</a:t>
            </a:r>
            <a:r>
              <a:rPr lang="en-US" sz="3060">
                <a:solidFill>
                  <a:srgbClr val="FFFFFF"/>
                </a:solidFill>
                <a:latin typeface="Poppins Bold"/>
              </a:rPr>
              <a:t>elles n’y sont pour rien</a:t>
            </a:r>
            <a:r>
              <a:rPr lang="en-US" sz="3060">
                <a:solidFill>
                  <a:srgbClr val="FFFFFF"/>
                </a:solidFill>
                <a:latin typeface="Poppins"/>
              </a:rPr>
              <a:t>, c’est même pas comme si je pouvais prendre le téléphone et crier sur elle : « Tu fais mal ton travail ! ». Non, même pas, parce qu’ils le font bien, ils investissent du temps, même de l’émotion dedans. Et ici ça m’a fait</a:t>
            </a:r>
            <a:r>
              <a:rPr lang="en-US" sz="3060">
                <a:solidFill>
                  <a:srgbClr val="FFFFFF"/>
                </a:solidFill>
                <a:latin typeface="Poppins Bold"/>
              </a:rPr>
              <a:t> beaucoup de bien d’être entendue</a:t>
            </a:r>
            <a:r>
              <a:rPr lang="en-US" sz="3060">
                <a:solidFill>
                  <a:srgbClr val="FFFFFF"/>
                </a:solidFill>
                <a:latin typeface="Poppins"/>
              </a:rPr>
              <a:t> d’ailleurs”. </a:t>
            </a:r>
          </a:p>
        </p:txBody>
      </p:sp>
      <p:grpSp>
        <p:nvGrpSpPr>
          <p:cNvPr name="Group 19" id="19"/>
          <p:cNvGrpSpPr>
            <a:grpSpLocks noChangeAspect="true"/>
          </p:cNvGrpSpPr>
          <p:nvPr/>
        </p:nvGrpSpPr>
        <p:grpSpPr>
          <a:xfrm rot="0">
            <a:off x="13173561" y="850353"/>
            <a:ext cx="4782164" cy="5253055"/>
            <a:chOff x="0" y="0"/>
            <a:chExt cx="5803900" cy="6375400"/>
          </a:xfrm>
        </p:grpSpPr>
        <p:sp>
          <p:nvSpPr>
            <p:cNvPr name="Freeform 20" id="20"/>
            <p:cNvSpPr/>
            <p:nvPr/>
          </p:nvSpPr>
          <p:spPr>
            <a:xfrm flipH="false" flipV="false" rot="0">
              <a:off x="12700" y="12700"/>
              <a:ext cx="5778500" cy="6350000"/>
            </a:xfrm>
            <a:custGeom>
              <a:avLst/>
              <a:gdLst/>
              <a:ahLst/>
              <a:cxnLst/>
              <a:rect r="r" b="b" t="t" l="l"/>
              <a:pathLst>
                <a:path h="6350000" w="5778500">
                  <a:moveTo>
                    <a:pt x="2889250" y="0"/>
                  </a:moveTo>
                  <a:cubicBezTo>
                    <a:pt x="1258570" y="0"/>
                    <a:pt x="0" y="1144270"/>
                    <a:pt x="0" y="2917190"/>
                  </a:cubicBezTo>
                  <a:cubicBezTo>
                    <a:pt x="0" y="4175760"/>
                    <a:pt x="0" y="6350000"/>
                    <a:pt x="0" y="6350000"/>
                  </a:cubicBezTo>
                  <a:lnTo>
                    <a:pt x="2889250" y="6350000"/>
                  </a:lnTo>
                  <a:lnTo>
                    <a:pt x="5778500" y="6350000"/>
                  </a:lnTo>
                  <a:cubicBezTo>
                    <a:pt x="5778500" y="6350000"/>
                    <a:pt x="5778500" y="4175760"/>
                    <a:pt x="5778500" y="2917190"/>
                  </a:cubicBezTo>
                  <a:cubicBezTo>
                    <a:pt x="5778500" y="1144270"/>
                    <a:pt x="4519930" y="0"/>
                    <a:pt x="2889250" y="0"/>
                  </a:cubicBezTo>
                  <a:close/>
                </a:path>
              </a:pathLst>
            </a:custGeom>
            <a:blipFill>
              <a:blip r:embed="rId6"/>
              <a:stretch>
                <a:fillRect l="-4945" t="0" r="-4945" b="0"/>
              </a:stretch>
            </a:blipFill>
          </p:spPr>
        </p:sp>
        <p:sp>
          <p:nvSpPr>
            <p:cNvPr name="Freeform 21" id="21"/>
            <p:cNvSpPr/>
            <p:nvPr/>
          </p:nvSpPr>
          <p:spPr>
            <a:xfrm flipH="false" flipV="false" rot="0">
              <a:off x="0" y="0"/>
              <a:ext cx="5803900" cy="6375400"/>
            </a:xfrm>
            <a:custGeom>
              <a:avLst/>
              <a:gdLst/>
              <a:ahLst/>
              <a:cxnLst/>
              <a:rect r="r" b="b" t="t" l="l"/>
              <a:pathLst>
                <a:path h="6375400" w="5803900">
                  <a:moveTo>
                    <a:pt x="5803900" y="6375400"/>
                  </a:moveTo>
                  <a:lnTo>
                    <a:pt x="0" y="6375400"/>
                  </a:lnTo>
                  <a:lnTo>
                    <a:pt x="0" y="2929890"/>
                  </a:lnTo>
                  <a:cubicBezTo>
                    <a:pt x="0" y="2495550"/>
                    <a:pt x="74930" y="2089150"/>
                    <a:pt x="223520" y="1720850"/>
                  </a:cubicBezTo>
                  <a:cubicBezTo>
                    <a:pt x="365760" y="1367790"/>
                    <a:pt x="571500" y="1056640"/>
                    <a:pt x="836930" y="797560"/>
                  </a:cubicBezTo>
                  <a:cubicBezTo>
                    <a:pt x="1361440" y="283210"/>
                    <a:pt x="2095500" y="0"/>
                    <a:pt x="2901950" y="0"/>
                  </a:cubicBezTo>
                  <a:cubicBezTo>
                    <a:pt x="3708400" y="0"/>
                    <a:pt x="4441190" y="283210"/>
                    <a:pt x="4966970" y="797560"/>
                  </a:cubicBezTo>
                  <a:cubicBezTo>
                    <a:pt x="5232400" y="1056640"/>
                    <a:pt x="5438140" y="1367790"/>
                    <a:pt x="5580380" y="1722120"/>
                  </a:cubicBezTo>
                  <a:cubicBezTo>
                    <a:pt x="5728970" y="2090420"/>
                    <a:pt x="5803900" y="2496820"/>
                    <a:pt x="5803900" y="2931160"/>
                  </a:cubicBezTo>
                  <a:lnTo>
                    <a:pt x="5803900" y="6375400"/>
                  </a:lnTo>
                  <a:close/>
                  <a:moveTo>
                    <a:pt x="25400" y="6350000"/>
                  </a:moveTo>
                  <a:lnTo>
                    <a:pt x="5778500" y="6350000"/>
                  </a:lnTo>
                  <a:lnTo>
                    <a:pt x="5778500" y="2929890"/>
                  </a:lnTo>
                  <a:cubicBezTo>
                    <a:pt x="5778500" y="2499360"/>
                    <a:pt x="5703570" y="2095500"/>
                    <a:pt x="5557520" y="1731010"/>
                  </a:cubicBezTo>
                  <a:cubicBezTo>
                    <a:pt x="5416550" y="1380490"/>
                    <a:pt x="5212080" y="1073150"/>
                    <a:pt x="4949190" y="815340"/>
                  </a:cubicBezTo>
                  <a:cubicBezTo>
                    <a:pt x="4428490" y="306070"/>
                    <a:pt x="3700780" y="25400"/>
                    <a:pt x="2901950" y="25400"/>
                  </a:cubicBezTo>
                  <a:cubicBezTo>
                    <a:pt x="2103120" y="25400"/>
                    <a:pt x="1375410" y="306070"/>
                    <a:pt x="854710" y="815340"/>
                  </a:cubicBezTo>
                  <a:cubicBezTo>
                    <a:pt x="591820" y="1071880"/>
                    <a:pt x="387350" y="1380490"/>
                    <a:pt x="246380" y="1731010"/>
                  </a:cubicBezTo>
                  <a:cubicBezTo>
                    <a:pt x="100330" y="2095500"/>
                    <a:pt x="25400" y="2499360"/>
                    <a:pt x="25400" y="2929890"/>
                  </a:cubicBezTo>
                  <a:lnTo>
                    <a:pt x="25400" y="6350000"/>
                  </a:lnTo>
                  <a:close/>
                </a:path>
              </a:pathLst>
            </a:custGeom>
            <a:solidFill>
              <a:srgbClr val="2A1E50"/>
            </a:solidFill>
          </p:spPr>
        </p:sp>
      </p:grpSp>
      <p:grpSp>
        <p:nvGrpSpPr>
          <p:cNvPr name="Group 22" id="22"/>
          <p:cNvGrpSpPr/>
          <p:nvPr/>
        </p:nvGrpSpPr>
        <p:grpSpPr>
          <a:xfrm rot="0">
            <a:off x="14259333" y="5488028"/>
            <a:ext cx="2974005" cy="1389872"/>
            <a:chOff x="0" y="0"/>
            <a:chExt cx="3965341" cy="1853162"/>
          </a:xfrm>
        </p:grpSpPr>
        <p:grpSp>
          <p:nvGrpSpPr>
            <p:cNvPr name="Group 23" id="23"/>
            <p:cNvGrpSpPr/>
            <p:nvPr/>
          </p:nvGrpSpPr>
          <p:grpSpPr>
            <a:xfrm rot="0">
              <a:off x="0" y="0"/>
              <a:ext cx="3965341" cy="1853162"/>
              <a:chOff x="0" y="0"/>
              <a:chExt cx="4149634" cy="1939290"/>
            </a:xfrm>
          </p:grpSpPr>
          <p:sp>
            <p:nvSpPr>
              <p:cNvPr name="Freeform 24" id="24"/>
              <p:cNvSpPr/>
              <p:nvPr/>
            </p:nvSpPr>
            <p:spPr>
              <a:xfrm flipH="false" flipV="false" rot="0">
                <a:off x="12700" y="12700"/>
                <a:ext cx="4124234" cy="1913890"/>
              </a:xfrm>
              <a:custGeom>
                <a:avLst/>
                <a:gdLst/>
                <a:ahLst/>
                <a:cxnLst/>
                <a:rect r="r" b="b" t="t" l="l"/>
                <a:pathLst>
                  <a:path h="1913890" w="4124234">
                    <a:moveTo>
                      <a:pt x="3167289" y="1913890"/>
                    </a:moveTo>
                    <a:lnTo>
                      <a:pt x="956945" y="1913890"/>
                    </a:lnTo>
                    <a:cubicBezTo>
                      <a:pt x="428371" y="1913890"/>
                      <a:pt x="0" y="1485392"/>
                      <a:pt x="0" y="956945"/>
                    </a:cubicBezTo>
                    <a:cubicBezTo>
                      <a:pt x="0" y="428371"/>
                      <a:pt x="428371" y="0"/>
                      <a:pt x="956945" y="0"/>
                    </a:cubicBezTo>
                    <a:lnTo>
                      <a:pt x="3167289" y="0"/>
                    </a:lnTo>
                    <a:cubicBezTo>
                      <a:pt x="3695736" y="0"/>
                      <a:pt x="4124234" y="428371"/>
                      <a:pt x="4124234" y="956945"/>
                    </a:cubicBezTo>
                    <a:cubicBezTo>
                      <a:pt x="4124234" y="1485392"/>
                      <a:pt x="3695736" y="1913890"/>
                      <a:pt x="3167289" y="1913890"/>
                    </a:cubicBezTo>
                    <a:close/>
                  </a:path>
                </a:pathLst>
              </a:custGeom>
              <a:solidFill>
                <a:srgbClr val="2A1E50"/>
              </a:solidFill>
            </p:spPr>
          </p:sp>
          <p:sp>
            <p:nvSpPr>
              <p:cNvPr name="Freeform 25" id="25"/>
              <p:cNvSpPr/>
              <p:nvPr/>
            </p:nvSpPr>
            <p:spPr>
              <a:xfrm flipH="false" flipV="false" rot="0">
                <a:off x="0" y="0"/>
                <a:ext cx="4149634" cy="1939290"/>
              </a:xfrm>
              <a:custGeom>
                <a:avLst/>
                <a:gdLst/>
                <a:ahLst/>
                <a:cxnLst/>
                <a:rect r="r" b="b" t="t" l="l"/>
                <a:pathLst>
                  <a:path h="1939290" w="4149634">
                    <a:moveTo>
                      <a:pt x="3179989" y="0"/>
                    </a:moveTo>
                    <a:lnTo>
                      <a:pt x="969645" y="0"/>
                    </a:lnTo>
                    <a:cubicBezTo>
                      <a:pt x="434975" y="0"/>
                      <a:pt x="0" y="434975"/>
                      <a:pt x="0" y="969645"/>
                    </a:cubicBezTo>
                    <a:cubicBezTo>
                      <a:pt x="0" y="1504315"/>
                      <a:pt x="434975" y="1939290"/>
                      <a:pt x="969645" y="1939290"/>
                    </a:cubicBezTo>
                    <a:lnTo>
                      <a:pt x="3179989" y="1939290"/>
                    </a:lnTo>
                    <a:cubicBezTo>
                      <a:pt x="3714659" y="1939290"/>
                      <a:pt x="4149634" y="1504315"/>
                      <a:pt x="4149634" y="969645"/>
                    </a:cubicBezTo>
                    <a:cubicBezTo>
                      <a:pt x="4149634" y="434975"/>
                      <a:pt x="3714659" y="0"/>
                      <a:pt x="3179989" y="0"/>
                    </a:cubicBezTo>
                    <a:close/>
                    <a:moveTo>
                      <a:pt x="3179989" y="1913890"/>
                    </a:moveTo>
                    <a:lnTo>
                      <a:pt x="969645" y="1913890"/>
                    </a:lnTo>
                    <a:cubicBezTo>
                      <a:pt x="448945" y="1913890"/>
                      <a:pt x="25400" y="1490345"/>
                      <a:pt x="25400" y="969645"/>
                    </a:cubicBezTo>
                    <a:cubicBezTo>
                      <a:pt x="25400" y="448945"/>
                      <a:pt x="448945" y="25400"/>
                      <a:pt x="969645" y="25400"/>
                    </a:cubicBezTo>
                    <a:lnTo>
                      <a:pt x="3179989" y="25400"/>
                    </a:lnTo>
                    <a:cubicBezTo>
                      <a:pt x="3700689" y="25400"/>
                      <a:pt x="4124234" y="448945"/>
                      <a:pt x="4124234" y="969645"/>
                    </a:cubicBezTo>
                    <a:cubicBezTo>
                      <a:pt x="4124234" y="1490345"/>
                      <a:pt x="3700689" y="1913890"/>
                      <a:pt x="3179989" y="1913890"/>
                    </a:cubicBezTo>
                    <a:close/>
                  </a:path>
                </a:pathLst>
              </a:custGeom>
              <a:solidFill>
                <a:srgbClr val="2A1E50"/>
              </a:solidFill>
            </p:spPr>
          </p:sp>
        </p:grpSp>
        <p:sp>
          <p:nvSpPr>
            <p:cNvPr name="TextBox 26" id="26"/>
            <p:cNvSpPr txBox="true"/>
            <p:nvPr/>
          </p:nvSpPr>
          <p:spPr>
            <a:xfrm rot="0">
              <a:off x="588496" y="617608"/>
              <a:ext cx="2788349" cy="656046"/>
            </a:xfrm>
            <a:prstGeom prst="rect">
              <a:avLst/>
            </a:prstGeom>
          </p:spPr>
          <p:txBody>
            <a:bodyPr anchor="t" rtlCol="false" tIns="0" lIns="0" bIns="0" rIns="0">
              <a:spAutoFit/>
            </a:bodyPr>
            <a:lstStyle/>
            <a:p>
              <a:pPr algn="ctr">
                <a:lnSpc>
                  <a:spcPts val="3441"/>
                </a:lnSpc>
              </a:pPr>
              <a:r>
                <a:rPr lang="en-US" sz="3441" spc="-34">
                  <a:solidFill>
                    <a:srgbClr val="FFFFFF"/>
                  </a:solidFill>
                  <a:latin typeface="Poppins Bold"/>
                </a:rPr>
                <a:t>Marius</a:t>
              </a:r>
            </a:p>
          </p:txBody>
        </p:sp>
      </p:grpSp>
      <p:grpSp>
        <p:nvGrpSpPr>
          <p:cNvPr name="Group 27" id="27"/>
          <p:cNvGrpSpPr/>
          <p:nvPr/>
        </p:nvGrpSpPr>
        <p:grpSpPr>
          <a:xfrm rot="0">
            <a:off x="13751374" y="5510644"/>
            <a:ext cx="3626538" cy="1409990"/>
            <a:chOff x="0" y="0"/>
            <a:chExt cx="4987913" cy="1939290"/>
          </a:xfrm>
        </p:grpSpPr>
        <p:sp>
          <p:nvSpPr>
            <p:cNvPr name="Freeform 28" id="28"/>
            <p:cNvSpPr/>
            <p:nvPr/>
          </p:nvSpPr>
          <p:spPr>
            <a:xfrm flipH="false" flipV="false" rot="0">
              <a:off x="12700" y="12700"/>
              <a:ext cx="4962513" cy="1913890"/>
            </a:xfrm>
            <a:custGeom>
              <a:avLst/>
              <a:gdLst/>
              <a:ahLst/>
              <a:cxnLst/>
              <a:rect r="r" b="b" t="t" l="l"/>
              <a:pathLst>
                <a:path h="1913890" w="4962513">
                  <a:moveTo>
                    <a:pt x="4005568" y="1913890"/>
                  </a:moveTo>
                  <a:lnTo>
                    <a:pt x="956945" y="1913890"/>
                  </a:lnTo>
                  <a:cubicBezTo>
                    <a:pt x="428371" y="1913890"/>
                    <a:pt x="0" y="1485392"/>
                    <a:pt x="0" y="956945"/>
                  </a:cubicBezTo>
                  <a:cubicBezTo>
                    <a:pt x="0" y="428371"/>
                    <a:pt x="428371" y="0"/>
                    <a:pt x="956945" y="0"/>
                  </a:cubicBezTo>
                  <a:lnTo>
                    <a:pt x="4005568" y="0"/>
                  </a:lnTo>
                  <a:cubicBezTo>
                    <a:pt x="4534015" y="0"/>
                    <a:pt x="4962513" y="428371"/>
                    <a:pt x="4962513" y="956945"/>
                  </a:cubicBezTo>
                  <a:cubicBezTo>
                    <a:pt x="4962513" y="1485392"/>
                    <a:pt x="4534015" y="1913890"/>
                    <a:pt x="4005568" y="1913890"/>
                  </a:cubicBezTo>
                  <a:close/>
                </a:path>
              </a:pathLst>
            </a:custGeom>
            <a:solidFill>
              <a:srgbClr val="2A1E50"/>
            </a:solidFill>
          </p:spPr>
        </p:sp>
        <p:sp>
          <p:nvSpPr>
            <p:cNvPr name="Freeform 29" id="29"/>
            <p:cNvSpPr/>
            <p:nvPr/>
          </p:nvSpPr>
          <p:spPr>
            <a:xfrm flipH="false" flipV="false" rot="0">
              <a:off x="0" y="0"/>
              <a:ext cx="4987913" cy="1939290"/>
            </a:xfrm>
            <a:custGeom>
              <a:avLst/>
              <a:gdLst/>
              <a:ahLst/>
              <a:cxnLst/>
              <a:rect r="r" b="b" t="t" l="l"/>
              <a:pathLst>
                <a:path h="1939290" w="4987913">
                  <a:moveTo>
                    <a:pt x="4018268" y="0"/>
                  </a:moveTo>
                  <a:lnTo>
                    <a:pt x="969645" y="0"/>
                  </a:lnTo>
                  <a:cubicBezTo>
                    <a:pt x="434975" y="0"/>
                    <a:pt x="0" y="434975"/>
                    <a:pt x="0" y="969645"/>
                  </a:cubicBezTo>
                  <a:cubicBezTo>
                    <a:pt x="0" y="1504315"/>
                    <a:pt x="434975" y="1939290"/>
                    <a:pt x="969645" y="1939290"/>
                  </a:cubicBezTo>
                  <a:lnTo>
                    <a:pt x="4018268" y="1939290"/>
                  </a:lnTo>
                  <a:cubicBezTo>
                    <a:pt x="4552938" y="1939290"/>
                    <a:pt x="4987913" y="1504315"/>
                    <a:pt x="4987913" y="969645"/>
                  </a:cubicBezTo>
                  <a:cubicBezTo>
                    <a:pt x="4987913" y="434975"/>
                    <a:pt x="4552938" y="0"/>
                    <a:pt x="4018268" y="0"/>
                  </a:cubicBezTo>
                  <a:close/>
                  <a:moveTo>
                    <a:pt x="4018268" y="1913890"/>
                  </a:moveTo>
                  <a:lnTo>
                    <a:pt x="969645" y="1913890"/>
                  </a:lnTo>
                  <a:cubicBezTo>
                    <a:pt x="448945" y="1913890"/>
                    <a:pt x="25400" y="1490345"/>
                    <a:pt x="25400" y="969645"/>
                  </a:cubicBezTo>
                  <a:cubicBezTo>
                    <a:pt x="25400" y="448945"/>
                    <a:pt x="448945" y="25400"/>
                    <a:pt x="969645" y="25400"/>
                  </a:cubicBezTo>
                  <a:lnTo>
                    <a:pt x="4018268" y="25400"/>
                  </a:lnTo>
                  <a:cubicBezTo>
                    <a:pt x="4538968" y="25400"/>
                    <a:pt x="4962513" y="448945"/>
                    <a:pt x="4962513" y="969645"/>
                  </a:cubicBezTo>
                  <a:cubicBezTo>
                    <a:pt x="4962513" y="1490345"/>
                    <a:pt x="4538968" y="1913890"/>
                    <a:pt x="4018268" y="1913890"/>
                  </a:cubicBezTo>
                  <a:close/>
                </a:path>
              </a:pathLst>
            </a:custGeom>
            <a:solidFill>
              <a:srgbClr val="2A1E50"/>
            </a:solidFill>
          </p:spPr>
        </p:sp>
      </p:grpSp>
      <p:sp>
        <p:nvSpPr>
          <p:cNvPr name="TextBox 30" id="30"/>
          <p:cNvSpPr txBox="true"/>
          <p:nvPr/>
        </p:nvSpPr>
        <p:spPr>
          <a:xfrm rot="0">
            <a:off x="14005353" y="5945069"/>
            <a:ext cx="3118579" cy="579239"/>
          </a:xfrm>
          <a:prstGeom prst="rect">
            <a:avLst/>
          </a:prstGeom>
        </p:spPr>
        <p:txBody>
          <a:bodyPr anchor="t" rtlCol="false" tIns="0" lIns="0" bIns="0" rIns="0">
            <a:spAutoFit/>
          </a:bodyPr>
          <a:lstStyle/>
          <a:p>
            <a:pPr algn="ctr">
              <a:lnSpc>
                <a:spcPts val="4054"/>
              </a:lnSpc>
            </a:pPr>
            <a:r>
              <a:rPr lang="en-US" sz="4054" spc="-40">
                <a:solidFill>
                  <a:srgbClr val="FFFFFF"/>
                </a:solidFill>
                <a:latin typeface="Poppins Bold"/>
              </a:rPr>
              <a:t>Clémentine</a:t>
            </a:r>
          </a:p>
        </p:txBody>
      </p:sp>
      <p:grpSp>
        <p:nvGrpSpPr>
          <p:cNvPr name="Group 31" id="31"/>
          <p:cNvGrpSpPr/>
          <p:nvPr/>
        </p:nvGrpSpPr>
        <p:grpSpPr>
          <a:xfrm rot="0">
            <a:off x="1562480" y="7672717"/>
            <a:ext cx="1109724" cy="1109724"/>
            <a:chOff x="0" y="0"/>
            <a:chExt cx="812800" cy="812800"/>
          </a:xfrm>
        </p:grpSpPr>
        <p:sp>
          <p:nvSpPr>
            <p:cNvPr name="Freeform 32" id="32"/>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33" id="33"/>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34" id="34"/>
          <p:cNvSpPr txBox="true"/>
          <p:nvPr/>
        </p:nvSpPr>
        <p:spPr>
          <a:xfrm rot="0">
            <a:off x="1843293" y="8019769"/>
            <a:ext cx="548100" cy="413385"/>
          </a:xfrm>
          <a:prstGeom prst="rect">
            <a:avLst/>
          </a:prstGeom>
        </p:spPr>
        <p:txBody>
          <a:bodyPr anchor="t" rtlCol="false" tIns="0" lIns="0" bIns="0" rIns="0">
            <a:spAutoFit/>
          </a:bodyPr>
          <a:lstStyle/>
          <a:p>
            <a:pPr algn="ctr" marL="0" indent="0" lvl="0">
              <a:lnSpc>
                <a:spcPts val="2789"/>
              </a:lnSpc>
            </a:pPr>
            <a:r>
              <a:rPr lang="en-US" sz="3099" spc="-30">
                <a:solidFill>
                  <a:srgbClr val="FFFFFF"/>
                </a:solidFill>
                <a:latin typeface="Poppins"/>
              </a:rPr>
              <a:t>1</a:t>
            </a:r>
          </a:p>
        </p:txBody>
      </p:sp>
      <p:sp>
        <p:nvSpPr>
          <p:cNvPr name="TextBox 35" id="35"/>
          <p:cNvSpPr txBox="true"/>
          <p:nvPr/>
        </p:nvSpPr>
        <p:spPr>
          <a:xfrm rot="0">
            <a:off x="2806929" y="7383216"/>
            <a:ext cx="4218691" cy="1660152"/>
          </a:xfrm>
          <a:prstGeom prst="rect">
            <a:avLst/>
          </a:prstGeom>
        </p:spPr>
        <p:txBody>
          <a:bodyPr anchor="t" rtlCol="false" tIns="0" lIns="0" bIns="0" rIns="0">
            <a:spAutoFit/>
          </a:bodyPr>
          <a:lstStyle/>
          <a:p>
            <a:pPr>
              <a:lnSpc>
                <a:spcPts val="3229"/>
              </a:lnSpc>
            </a:pPr>
            <a:r>
              <a:rPr lang="en-US" sz="2646" spc="-10">
                <a:solidFill>
                  <a:srgbClr val="FFFFFF"/>
                </a:solidFill>
                <a:latin typeface="Poppins"/>
              </a:rPr>
              <a:t>Liste de services</a:t>
            </a:r>
          </a:p>
          <a:p>
            <a:pPr>
              <a:lnSpc>
                <a:spcPts val="3229"/>
              </a:lnSpc>
            </a:pPr>
            <a:r>
              <a:rPr lang="en-US" sz="2646" spc="-10">
                <a:solidFill>
                  <a:srgbClr val="FFFFFF"/>
                </a:solidFill>
                <a:latin typeface="Poppins"/>
              </a:rPr>
              <a:t>Critère économique</a:t>
            </a:r>
          </a:p>
          <a:p>
            <a:pPr>
              <a:lnSpc>
                <a:spcPts val="3229"/>
              </a:lnSpc>
            </a:pPr>
            <a:r>
              <a:rPr lang="en-US" sz="2646" spc="-10">
                <a:solidFill>
                  <a:srgbClr val="FFFFFF"/>
                </a:solidFill>
                <a:latin typeface="Poppins"/>
              </a:rPr>
              <a:t>Sentiment d’urgence élevé</a:t>
            </a:r>
          </a:p>
        </p:txBody>
      </p:sp>
      <p:grpSp>
        <p:nvGrpSpPr>
          <p:cNvPr name="Group 36" id="36"/>
          <p:cNvGrpSpPr/>
          <p:nvPr/>
        </p:nvGrpSpPr>
        <p:grpSpPr>
          <a:xfrm rot="0">
            <a:off x="7025620" y="7726011"/>
            <a:ext cx="1109724" cy="1109724"/>
            <a:chOff x="0" y="0"/>
            <a:chExt cx="812800" cy="812800"/>
          </a:xfrm>
        </p:grpSpPr>
        <p:sp>
          <p:nvSpPr>
            <p:cNvPr name="Freeform 37" id="3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38" id="38"/>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39" id="39"/>
          <p:cNvSpPr txBox="true"/>
          <p:nvPr/>
        </p:nvSpPr>
        <p:spPr>
          <a:xfrm rot="0">
            <a:off x="7306432" y="8073062"/>
            <a:ext cx="548100" cy="413385"/>
          </a:xfrm>
          <a:prstGeom prst="rect">
            <a:avLst/>
          </a:prstGeom>
        </p:spPr>
        <p:txBody>
          <a:bodyPr anchor="t" rtlCol="false" tIns="0" lIns="0" bIns="0" rIns="0">
            <a:spAutoFit/>
          </a:bodyPr>
          <a:lstStyle/>
          <a:p>
            <a:pPr algn="ctr" marL="0" indent="0" lvl="0">
              <a:lnSpc>
                <a:spcPts val="2789"/>
              </a:lnSpc>
            </a:pPr>
            <a:r>
              <a:rPr lang="en-US" sz="3099" spc="-30">
                <a:solidFill>
                  <a:srgbClr val="FFFFFF"/>
                </a:solidFill>
                <a:latin typeface="Poppins"/>
              </a:rPr>
              <a:t>2</a:t>
            </a:r>
          </a:p>
        </p:txBody>
      </p:sp>
      <p:sp>
        <p:nvSpPr>
          <p:cNvPr name="TextBox 40" id="40"/>
          <p:cNvSpPr txBox="true"/>
          <p:nvPr/>
        </p:nvSpPr>
        <p:spPr>
          <a:xfrm rot="0">
            <a:off x="8268694" y="7410610"/>
            <a:ext cx="4063560" cy="1660152"/>
          </a:xfrm>
          <a:prstGeom prst="rect">
            <a:avLst/>
          </a:prstGeom>
        </p:spPr>
        <p:txBody>
          <a:bodyPr anchor="t" rtlCol="false" tIns="0" lIns="0" bIns="0" rIns="0">
            <a:spAutoFit/>
          </a:bodyPr>
          <a:lstStyle/>
          <a:p>
            <a:pPr>
              <a:lnSpc>
                <a:spcPts val="3229"/>
              </a:lnSpc>
            </a:pPr>
            <a:r>
              <a:rPr lang="en-US" sz="2646" spc="-10">
                <a:solidFill>
                  <a:srgbClr val="FFFFFF"/>
                </a:solidFill>
                <a:latin typeface="Poppins"/>
              </a:rPr>
              <a:t>Temps long</a:t>
            </a:r>
          </a:p>
          <a:p>
            <a:pPr>
              <a:lnSpc>
                <a:spcPts val="3229"/>
              </a:lnSpc>
            </a:pPr>
            <a:r>
              <a:rPr lang="en-US" sz="2646" spc="-10">
                <a:solidFill>
                  <a:srgbClr val="FFFFFF"/>
                </a:solidFill>
                <a:latin typeface="Poppins"/>
              </a:rPr>
              <a:t>Solutions concrètes</a:t>
            </a:r>
          </a:p>
          <a:p>
            <a:pPr>
              <a:lnSpc>
                <a:spcPts val="3229"/>
              </a:lnSpc>
            </a:pPr>
            <a:r>
              <a:rPr lang="en-US" sz="2646" spc="-10">
                <a:solidFill>
                  <a:srgbClr val="FFFFFF"/>
                </a:solidFill>
                <a:latin typeface="Poppins"/>
              </a:rPr>
              <a:t>Comparaison avec précédentes consult.</a:t>
            </a:r>
          </a:p>
        </p:txBody>
      </p:sp>
    </p:spTree>
  </p:cSld>
  <p:clrMapOvr>
    <a:masterClrMapping/>
  </p:clrMapOvr>
</p:sld>
</file>

<file path=ppt/slides/slide45.xml><?xml version="1.0" encoding="utf-8"?>
<p:sld xmlns:p="http://schemas.openxmlformats.org/presentationml/2006/main" xmlns:a="http://schemas.openxmlformats.org/drawingml/2006/main" xmlns:r="http://schemas.openxmlformats.org/officeDocument/2006/relationships">
  <p:cSld>
    <p:bg>
      <p:bgPr>
        <a:solidFill>
          <a:srgbClr val="B1D4E0"/>
        </a:solidFill>
      </p:bgPr>
    </p:bg>
    <p:spTree>
      <p:nvGrpSpPr>
        <p:cNvPr id="1" name=""/>
        <p:cNvGrpSpPr/>
        <p:nvPr/>
      </p:nvGrpSpPr>
      <p:grpSpPr>
        <a:xfrm>
          <a:off x="0" y="0"/>
          <a:ext cx="0" cy="0"/>
          <a:chOff x="0" y="0"/>
          <a:chExt cx="0" cy="0"/>
        </a:xfrm>
      </p:grpSpPr>
      <p:sp>
        <p:nvSpPr>
          <p:cNvPr name="Freeform 2" id="2"/>
          <p:cNvSpPr/>
          <p:nvPr/>
        </p:nvSpPr>
        <p:spPr>
          <a:xfrm flipH="true" flipV="false" rot="0">
            <a:off x="-1586925" y="6804899"/>
            <a:ext cx="4214413" cy="4114800"/>
          </a:xfrm>
          <a:custGeom>
            <a:avLst/>
            <a:gdLst/>
            <a:ahLst/>
            <a:cxnLst/>
            <a:rect r="r" b="b" t="t" l="l"/>
            <a:pathLst>
              <a:path h="4114800" w="4214413">
                <a:moveTo>
                  <a:pt x="4214413" y="0"/>
                </a:moveTo>
                <a:lnTo>
                  <a:pt x="0" y="0"/>
                </a:lnTo>
                <a:lnTo>
                  <a:pt x="0" y="4114800"/>
                </a:lnTo>
                <a:lnTo>
                  <a:pt x="4214413" y="4114800"/>
                </a:lnTo>
                <a:lnTo>
                  <a:pt x="4214413"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3" id="3"/>
          <p:cNvGrpSpPr/>
          <p:nvPr/>
        </p:nvGrpSpPr>
        <p:grpSpPr>
          <a:xfrm rot="0">
            <a:off x="1028700" y="7196859"/>
            <a:ext cx="16626257" cy="2061441"/>
            <a:chOff x="0" y="0"/>
            <a:chExt cx="4378932" cy="542931"/>
          </a:xfrm>
        </p:grpSpPr>
        <p:sp>
          <p:nvSpPr>
            <p:cNvPr name="Freeform 4" id="4"/>
            <p:cNvSpPr/>
            <p:nvPr/>
          </p:nvSpPr>
          <p:spPr>
            <a:xfrm flipH="false" flipV="false" rot="0">
              <a:off x="0" y="0"/>
              <a:ext cx="4378932" cy="542931"/>
            </a:xfrm>
            <a:custGeom>
              <a:avLst/>
              <a:gdLst/>
              <a:ahLst/>
              <a:cxnLst/>
              <a:rect r="r" b="b" t="t" l="l"/>
              <a:pathLst>
                <a:path h="542931" w="4378932">
                  <a:moveTo>
                    <a:pt x="23748" y="0"/>
                  </a:moveTo>
                  <a:lnTo>
                    <a:pt x="4355184" y="0"/>
                  </a:lnTo>
                  <a:cubicBezTo>
                    <a:pt x="4368300" y="0"/>
                    <a:pt x="4378932" y="10632"/>
                    <a:pt x="4378932" y="23748"/>
                  </a:cubicBezTo>
                  <a:lnTo>
                    <a:pt x="4378932" y="519183"/>
                  </a:lnTo>
                  <a:cubicBezTo>
                    <a:pt x="4378932" y="532299"/>
                    <a:pt x="4368300" y="542931"/>
                    <a:pt x="4355184" y="542931"/>
                  </a:cubicBezTo>
                  <a:lnTo>
                    <a:pt x="23748" y="542931"/>
                  </a:lnTo>
                  <a:cubicBezTo>
                    <a:pt x="10632" y="542931"/>
                    <a:pt x="0" y="532299"/>
                    <a:pt x="0" y="519183"/>
                  </a:cubicBezTo>
                  <a:lnTo>
                    <a:pt x="0" y="23748"/>
                  </a:lnTo>
                  <a:cubicBezTo>
                    <a:pt x="0" y="10632"/>
                    <a:pt x="10632" y="0"/>
                    <a:pt x="23748" y="0"/>
                  </a:cubicBezTo>
                  <a:close/>
                </a:path>
              </a:pathLst>
            </a:custGeom>
            <a:solidFill>
              <a:srgbClr val="2A1E50"/>
            </a:solidFill>
          </p:spPr>
        </p:sp>
        <p:sp>
          <p:nvSpPr>
            <p:cNvPr name="TextBox 5" id="5"/>
            <p:cNvSpPr txBox="true"/>
            <p:nvPr/>
          </p:nvSpPr>
          <p:spPr>
            <a:xfrm>
              <a:off x="0" y="-38100"/>
              <a:ext cx="812800" cy="850900"/>
            </a:xfrm>
            <a:prstGeom prst="rect">
              <a:avLst/>
            </a:prstGeom>
          </p:spPr>
          <p:txBody>
            <a:bodyPr anchor="ctr" rtlCol="false" tIns="50800" lIns="50800" bIns="50800" rIns="50800"/>
            <a:lstStyle/>
            <a:p>
              <a:pPr algn="ctr">
                <a:lnSpc>
                  <a:spcPts val="2659"/>
                </a:lnSpc>
                <a:spcBef>
                  <a:spcPct val="0"/>
                </a:spcBef>
              </a:pPr>
            </a:p>
          </p:txBody>
        </p:sp>
      </p:grpSp>
      <p:grpSp>
        <p:nvGrpSpPr>
          <p:cNvPr name="Group 6" id="6"/>
          <p:cNvGrpSpPr/>
          <p:nvPr/>
        </p:nvGrpSpPr>
        <p:grpSpPr>
          <a:xfrm rot="0">
            <a:off x="1028700" y="1028700"/>
            <a:ext cx="11993840" cy="5891934"/>
            <a:chOff x="0" y="0"/>
            <a:chExt cx="3158871" cy="1551785"/>
          </a:xfrm>
        </p:grpSpPr>
        <p:sp>
          <p:nvSpPr>
            <p:cNvPr name="Freeform 7" id="7"/>
            <p:cNvSpPr/>
            <p:nvPr/>
          </p:nvSpPr>
          <p:spPr>
            <a:xfrm flipH="false" flipV="false" rot="0">
              <a:off x="0" y="0"/>
              <a:ext cx="3158871" cy="1551785"/>
            </a:xfrm>
            <a:custGeom>
              <a:avLst/>
              <a:gdLst/>
              <a:ahLst/>
              <a:cxnLst/>
              <a:rect r="r" b="b" t="t" l="l"/>
              <a:pathLst>
                <a:path h="1551785" w="3158871">
                  <a:moveTo>
                    <a:pt x="32920" y="0"/>
                  </a:moveTo>
                  <a:lnTo>
                    <a:pt x="3125951" y="0"/>
                  </a:lnTo>
                  <a:cubicBezTo>
                    <a:pt x="3134682" y="0"/>
                    <a:pt x="3143056" y="3468"/>
                    <a:pt x="3149229" y="9642"/>
                  </a:cubicBezTo>
                  <a:cubicBezTo>
                    <a:pt x="3155403" y="15816"/>
                    <a:pt x="3158871" y="24189"/>
                    <a:pt x="3158871" y="32920"/>
                  </a:cubicBezTo>
                  <a:lnTo>
                    <a:pt x="3158871" y="1518865"/>
                  </a:lnTo>
                  <a:cubicBezTo>
                    <a:pt x="3158871" y="1537046"/>
                    <a:pt x="3144133" y="1551785"/>
                    <a:pt x="3125951" y="1551785"/>
                  </a:cubicBezTo>
                  <a:lnTo>
                    <a:pt x="32920" y="1551785"/>
                  </a:lnTo>
                  <a:cubicBezTo>
                    <a:pt x="14739" y="1551785"/>
                    <a:pt x="0" y="1537046"/>
                    <a:pt x="0" y="1518865"/>
                  </a:cubicBezTo>
                  <a:lnTo>
                    <a:pt x="0" y="32920"/>
                  </a:lnTo>
                  <a:cubicBezTo>
                    <a:pt x="0" y="14739"/>
                    <a:pt x="14739" y="0"/>
                    <a:pt x="32920" y="0"/>
                  </a:cubicBezTo>
                  <a:close/>
                </a:path>
              </a:pathLst>
            </a:custGeom>
            <a:solidFill>
              <a:srgbClr val="2A1E50"/>
            </a:solidFill>
          </p:spPr>
        </p:sp>
        <p:sp>
          <p:nvSpPr>
            <p:cNvPr name="TextBox 8" id="8"/>
            <p:cNvSpPr txBox="true"/>
            <p:nvPr/>
          </p:nvSpPr>
          <p:spPr>
            <a:xfrm>
              <a:off x="0" y="-38100"/>
              <a:ext cx="812800" cy="850900"/>
            </a:xfrm>
            <a:prstGeom prst="rect">
              <a:avLst/>
            </a:prstGeom>
          </p:spPr>
          <p:txBody>
            <a:bodyPr anchor="ctr" rtlCol="false" tIns="50800" lIns="50800" bIns="50800" rIns="50800"/>
            <a:lstStyle/>
            <a:p>
              <a:pPr algn="ctr">
                <a:lnSpc>
                  <a:spcPts val="2659"/>
                </a:lnSpc>
                <a:spcBef>
                  <a:spcPct val="0"/>
                </a:spcBef>
              </a:pPr>
            </a:p>
          </p:txBody>
        </p:sp>
      </p:grpSp>
      <p:sp>
        <p:nvSpPr>
          <p:cNvPr name="Freeform 9" id="9"/>
          <p:cNvSpPr/>
          <p:nvPr/>
        </p:nvSpPr>
        <p:spPr>
          <a:xfrm flipH="false" flipV="false" rot="1069944">
            <a:off x="14151115" y="111062"/>
            <a:ext cx="4103258" cy="1835275"/>
          </a:xfrm>
          <a:custGeom>
            <a:avLst/>
            <a:gdLst/>
            <a:ahLst/>
            <a:cxnLst/>
            <a:rect r="r" b="b" t="t" l="l"/>
            <a:pathLst>
              <a:path h="1835275" w="4103258">
                <a:moveTo>
                  <a:pt x="0" y="0"/>
                </a:moveTo>
                <a:lnTo>
                  <a:pt x="4103258" y="0"/>
                </a:lnTo>
                <a:lnTo>
                  <a:pt x="4103258" y="1835276"/>
                </a:lnTo>
                <a:lnTo>
                  <a:pt x="0" y="1835276"/>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nvGrpSpPr>
          <p:cNvPr name="Group 10" id="10"/>
          <p:cNvGrpSpPr/>
          <p:nvPr/>
        </p:nvGrpSpPr>
        <p:grpSpPr>
          <a:xfrm rot="0">
            <a:off x="1433730" y="463331"/>
            <a:ext cx="6701615" cy="1303966"/>
            <a:chOff x="0" y="0"/>
            <a:chExt cx="11493704" cy="2236386"/>
          </a:xfrm>
        </p:grpSpPr>
        <p:sp>
          <p:nvSpPr>
            <p:cNvPr name="Freeform 11" id="11"/>
            <p:cNvSpPr/>
            <p:nvPr/>
          </p:nvSpPr>
          <p:spPr>
            <a:xfrm flipH="false" flipV="false" rot="0">
              <a:off x="12700" y="12700"/>
              <a:ext cx="11468304" cy="2210986"/>
            </a:xfrm>
            <a:custGeom>
              <a:avLst/>
              <a:gdLst/>
              <a:ahLst/>
              <a:cxnLst/>
              <a:rect r="r" b="b" t="t" l="l"/>
              <a:pathLst>
                <a:path h="2210986" w="11468304">
                  <a:moveTo>
                    <a:pt x="10511359" y="2210986"/>
                  </a:moveTo>
                  <a:lnTo>
                    <a:pt x="956945" y="2210986"/>
                  </a:lnTo>
                  <a:cubicBezTo>
                    <a:pt x="428371" y="2210986"/>
                    <a:pt x="0" y="1782488"/>
                    <a:pt x="0" y="1105493"/>
                  </a:cubicBezTo>
                  <a:cubicBezTo>
                    <a:pt x="0" y="428371"/>
                    <a:pt x="428371" y="0"/>
                    <a:pt x="956945" y="0"/>
                  </a:cubicBezTo>
                  <a:lnTo>
                    <a:pt x="10511359" y="0"/>
                  </a:lnTo>
                  <a:cubicBezTo>
                    <a:pt x="11039806" y="0"/>
                    <a:pt x="11468304" y="428371"/>
                    <a:pt x="11468304" y="1105493"/>
                  </a:cubicBezTo>
                  <a:cubicBezTo>
                    <a:pt x="11468304" y="1782488"/>
                    <a:pt x="11039806" y="2210986"/>
                    <a:pt x="10511359" y="2210986"/>
                  </a:cubicBezTo>
                  <a:close/>
                </a:path>
              </a:pathLst>
            </a:custGeom>
            <a:solidFill>
              <a:srgbClr val="FFFFFF"/>
            </a:solidFill>
          </p:spPr>
        </p:sp>
        <p:sp>
          <p:nvSpPr>
            <p:cNvPr name="Freeform 12" id="12"/>
            <p:cNvSpPr/>
            <p:nvPr/>
          </p:nvSpPr>
          <p:spPr>
            <a:xfrm flipH="false" flipV="false" rot="0">
              <a:off x="0" y="0"/>
              <a:ext cx="11493704" cy="2236386"/>
            </a:xfrm>
            <a:custGeom>
              <a:avLst/>
              <a:gdLst/>
              <a:ahLst/>
              <a:cxnLst/>
              <a:rect r="r" b="b" t="t" l="l"/>
              <a:pathLst>
                <a:path h="2236386" w="11493704">
                  <a:moveTo>
                    <a:pt x="10524059" y="0"/>
                  </a:moveTo>
                  <a:lnTo>
                    <a:pt x="969645" y="0"/>
                  </a:lnTo>
                  <a:cubicBezTo>
                    <a:pt x="434975" y="0"/>
                    <a:pt x="0" y="434975"/>
                    <a:pt x="0" y="1118193"/>
                  </a:cubicBezTo>
                  <a:cubicBezTo>
                    <a:pt x="0" y="1801411"/>
                    <a:pt x="434975" y="2236386"/>
                    <a:pt x="969645" y="2236386"/>
                  </a:cubicBezTo>
                  <a:lnTo>
                    <a:pt x="10524059" y="2236386"/>
                  </a:lnTo>
                  <a:cubicBezTo>
                    <a:pt x="11058729" y="2236386"/>
                    <a:pt x="11493704" y="1801411"/>
                    <a:pt x="11493704" y="1118193"/>
                  </a:cubicBezTo>
                  <a:cubicBezTo>
                    <a:pt x="11493704" y="434975"/>
                    <a:pt x="11058729" y="0"/>
                    <a:pt x="10524059" y="0"/>
                  </a:cubicBezTo>
                  <a:close/>
                  <a:moveTo>
                    <a:pt x="10524059" y="2210986"/>
                  </a:moveTo>
                  <a:lnTo>
                    <a:pt x="969645" y="2210986"/>
                  </a:lnTo>
                  <a:cubicBezTo>
                    <a:pt x="448945" y="2210986"/>
                    <a:pt x="25400" y="1787441"/>
                    <a:pt x="25400" y="1118193"/>
                  </a:cubicBezTo>
                  <a:cubicBezTo>
                    <a:pt x="25400" y="448945"/>
                    <a:pt x="448945" y="25400"/>
                    <a:pt x="969645" y="25400"/>
                  </a:cubicBezTo>
                  <a:lnTo>
                    <a:pt x="10524059" y="25400"/>
                  </a:lnTo>
                  <a:cubicBezTo>
                    <a:pt x="11044759" y="25400"/>
                    <a:pt x="11468304" y="448945"/>
                    <a:pt x="11468304" y="1118193"/>
                  </a:cubicBezTo>
                  <a:cubicBezTo>
                    <a:pt x="11468304" y="1787441"/>
                    <a:pt x="11044759" y="2210986"/>
                    <a:pt x="10524059" y="2210986"/>
                  </a:cubicBezTo>
                  <a:close/>
                </a:path>
              </a:pathLst>
            </a:custGeom>
            <a:solidFill>
              <a:srgbClr val="2A1E50"/>
            </a:solidFill>
          </p:spPr>
        </p:sp>
      </p:grpSp>
      <p:sp>
        <p:nvSpPr>
          <p:cNvPr name="TextBox 13" id="13"/>
          <p:cNvSpPr txBox="true"/>
          <p:nvPr/>
        </p:nvSpPr>
        <p:spPr>
          <a:xfrm rot="0">
            <a:off x="2391392" y="850011"/>
            <a:ext cx="5743952" cy="625855"/>
          </a:xfrm>
          <a:prstGeom prst="rect">
            <a:avLst/>
          </a:prstGeom>
        </p:spPr>
        <p:txBody>
          <a:bodyPr anchor="t" rtlCol="false" tIns="0" lIns="0" bIns="0" rIns="0">
            <a:spAutoFit/>
          </a:bodyPr>
          <a:lstStyle/>
          <a:p>
            <a:pPr algn="ctr">
              <a:lnSpc>
                <a:spcPts val="4511"/>
              </a:lnSpc>
            </a:pPr>
            <a:r>
              <a:rPr lang="en-US" sz="4699">
                <a:solidFill>
                  <a:srgbClr val="DBB660"/>
                </a:solidFill>
                <a:latin typeface="Moonlight Bold"/>
              </a:rPr>
              <a:t>RAPPORT À L’ATTENTE</a:t>
            </a:r>
          </a:p>
        </p:txBody>
      </p:sp>
      <p:grpSp>
        <p:nvGrpSpPr>
          <p:cNvPr name="Group 14" id="14"/>
          <p:cNvGrpSpPr/>
          <p:nvPr/>
        </p:nvGrpSpPr>
        <p:grpSpPr>
          <a:xfrm rot="0">
            <a:off x="1562480" y="560451"/>
            <a:ext cx="1109724" cy="1109724"/>
            <a:chOff x="0" y="0"/>
            <a:chExt cx="812800" cy="812800"/>
          </a:xfrm>
        </p:grpSpPr>
        <p:sp>
          <p:nvSpPr>
            <p:cNvPr name="Freeform 15" id="15"/>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solidFill>
            <a:ln w="38100" cap="sq">
              <a:solidFill>
                <a:srgbClr val="FFFFFF"/>
              </a:solidFill>
              <a:prstDash val="solid"/>
              <a:miter/>
            </a:ln>
          </p:spPr>
        </p:sp>
        <p:sp>
          <p:nvSpPr>
            <p:cNvPr name="TextBox 16" id="16"/>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17" id="17"/>
          <p:cNvSpPr txBox="true"/>
          <p:nvPr/>
        </p:nvSpPr>
        <p:spPr>
          <a:xfrm rot="0">
            <a:off x="1843293" y="907503"/>
            <a:ext cx="548100" cy="413385"/>
          </a:xfrm>
          <a:prstGeom prst="rect">
            <a:avLst/>
          </a:prstGeom>
        </p:spPr>
        <p:txBody>
          <a:bodyPr anchor="t" rtlCol="false" tIns="0" lIns="0" bIns="0" rIns="0">
            <a:spAutoFit/>
          </a:bodyPr>
          <a:lstStyle/>
          <a:p>
            <a:pPr algn="ctr" marL="0" indent="0" lvl="0">
              <a:lnSpc>
                <a:spcPts val="2789"/>
              </a:lnSpc>
            </a:pPr>
            <a:r>
              <a:rPr lang="en-US" sz="3099" spc="-30">
                <a:solidFill>
                  <a:srgbClr val="FFFFFF"/>
                </a:solidFill>
                <a:latin typeface="Poppins"/>
              </a:rPr>
              <a:t>3</a:t>
            </a:r>
          </a:p>
        </p:txBody>
      </p:sp>
      <p:grpSp>
        <p:nvGrpSpPr>
          <p:cNvPr name="Group 18" id="18"/>
          <p:cNvGrpSpPr>
            <a:grpSpLocks noChangeAspect="true"/>
          </p:cNvGrpSpPr>
          <p:nvPr/>
        </p:nvGrpSpPr>
        <p:grpSpPr>
          <a:xfrm rot="0">
            <a:off x="13173561" y="850353"/>
            <a:ext cx="4782164" cy="5253055"/>
            <a:chOff x="0" y="0"/>
            <a:chExt cx="5803900" cy="6375400"/>
          </a:xfrm>
        </p:grpSpPr>
        <p:sp>
          <p:nvSpPr>
            <p:cNvPr name="Freeform 19" id="19"/>
            <p:cNvSpPr/>
            <p:nvPr/>
          </p:nvSpPr>
          <p:spPr>
            <a:xfrm flipH="false" flipV="false" rot="0">
              <a:off x="12700" y="12700"/>
              <a:ext cx="5778500" cy="6350000"/>
            </a:xfrm>
            <a:custGeom>
              <a:avLst/>
              <a:gdLst/>
              <a:ahLst/>
              <a:cxnLst/>
              <a:rect r="r" b="b" t="t" l="l"/>
              <a:pathLst>
                <a:path h="6350000" w="5778500">
                  <a:moveTo>
                    <a:pt x="2889250" y="0"/>
                  </a:moveTo>
                  <a:cubicBezTo>
                    <a:pt x="1258570" y="0"/>
                    <a:pt x="0" y="1144270"/>
                    <a:pt x="0" y="2917190"/>
                  </a:cubicBezTo>
                  <a:cubicBezTo>
                    <a:pt x="0" y="4175760"/>
                    <a:pt x="0" y="6350000"/>
                    <a:pt x="0" y="6350000"/>
                  </a:cubicBezTo>
                  <a:lnTo>
                    <a:pt x="2889250" y="6350000"/>
                  </a:lnTo>
                  <a:lnTo>
                    <a:pt x="5778500" y="6350000"/>
                  </a:lnTo>
                  <a:cubicBezTo>
                    <a:pt x="5778500" y="6350000"/>
                    <a:pt x="5778500" y="4175760"/>
                    <a:pt x="5778500" y="2917190"/>
                  </a:cubicBezTo>
                  <a:cubicBezTo>
                    <a:pt x="5778500" y="1144270"/>
                    <a:pt x="4519930" y="0"/>
                    <a:pt x="2889250" y="0"/>
                  </a:cubicBezTo>
                  <a:close/>
                </a:path>
              </a:pathLst>
            </a:custGeom>
            <a:blipFill>
              <a:blip r:embed="rId7"/>
              <a:stretch>
                <a:fillRect l="-4945" t="0" r="-4945" b="0"/>
              </a:stretch>
            </a:blipFill>
          </p:spPr>
        </p:sp>
        <p:sp>
          <p:nvSpPr>
            <p:cNvPr name="Freeform 20" id="20"/>
            <p:cNvSpPr/>
            <p:nvPr/>
          </p:nvSpPr>
          <p:spPr>
            <a:xfrm flipH="false" flipV="false" rot="0">
              <a:off x="0" y="0"/>
              <a:ext cx="5803900" cy="6375400"/>
            </a:xfrm>
            <a:custGeom>
              <a:avLst/>
              <a:gdLst/>
              <a:ahLst/>
              <a:cxnLst/>
              <a:rect r="r" b="b" t="t" l="l"/>
              <a:pathLst>
                <a:path h="6375400" w="5803900">
                  <a:moveTo>
                    <a:pt x="5803900" y="6375400"/>
                  </a:moveTo>
                  <a:lnTo>
                    <a:pt x="0" y="6375400"/>
                  </a:lnTo>
                  <a:lnTo>
                    <a:pt x="0" y="2929890"/>
                  </a:lnTo>
                  <a:cubicBezTo>
                    <a:pt x="0" y="2495550"/>
                    <a:pt x="74930" y="2089150"/>
                    <a:pt x="223520" y="1720850"/>
                  </a:cubicBezTo>
                  <a:cubicBezTo>
                    <a:pt x="365760" y="1367790"/>
                    <a:pt x="571500" y="1056640"/>
                    <a:pt x="836930" y="797560"/>
                  </a:cubicBezTo>
                  <a:cubicBezTo>
                    <a:pt x="1361440" y="283210"/>
                    <a:pt x="2095500" y="0"/>
                    <a:pt x="2901950" y="0"/>
                  </a:cubicBezTo>
                  <a:cubicBezTo>
                    <a:pt x="3708400" y="0"/>
                    <a:pt x="4441190" y="283210"/>
                    <a:pt x="4966970" y="797560"/>
                  </a:cubicBezTo>
                  <a:cubicBezTo>
                    <a:pt x="5232400" y="1056640"/>
                    <a:pt x="5438140" y="1367790"/>
                    <a:pt x="5580380" y="1722120"/>
                  </a:cubicBezTo>
                  <a:cubicBezTo>
                    <a:pt x="5728970" y="2090420"/>
                    <a:pt x="5803900" y="2496820"/>
                    <a:pt x="5803900" y="2931160"/>
                  </a:cubicBezTo>
                  <a:lnTo>
                    <a:pt x="5803900" y="6375400"/>
                  </a:lnTo>
                  <a:close/>
                  <a:moveTo>
                    <a:pt x="25400" y="6350000"/>
                  </a:moveTo>
                  <a:lnTo>
                    <a:pt x="5778500" y="6350000"/>
                  </a:lnTo>
                  <a:lnTo>
                    <a:pt x="5778500" y="2929890"/>
                  </a:lnTo>
                  <a:cubicBezTo>
                    <a:pt x="5778500" y="2499360"/>
                    <a:pt x="5703570" y="2095500"/>
                    <a:pt x="5557520" y="1731010"/>
                  </a:cubicBezTo>
                  <a:cubicBezTo>
                    <a:pt x="5416550" y="1380490"/>
                    <a:pt x="5212080" y="1073150"/>
                    <a:pt x="4949190" y="815340"/>
                  </a:cubicBezTo>
                  <a:cubicBezTo>
                    <a:pt x="4428490" y="306070"/>
                    <a:pt x="3700780" y="25400"/>
                    <a:pt x="2901950" y="25400"/>
                  </a:cubicBezTo>
                  <a:cubicBezTo>
                    <a:pt x="2103120" y="25400"/>
                    <a:pt x="1375410" y="306070"/>
                    <a:pt x="854710" y="815340"/>
                  </a:cubicBezTo>
                  <a:cubicBezTo>
                    <a:pt x="591820" y="1071880"/>
                    <a:pt x="387350" y="1380490"/>
                    <a:pt x="246380" y="1731010"/>
                  </a:cubicBezTo>
                  <a:cubicBezTo>
                    <a:pt x="100330" y="2095500"/>
                    <a:pt x="25400" y="2499360"/>
                    <a:pt x="25400" y="2929890"/>
                  </a:cubicBezTo>
                  <a:lnTo>
                    <a:pt x="25400" y="6350000"/>
                  </a:lnTo>
                  <a:close/>
                </a:path>
              </a:pathLst>
            </a:custGeom>
            <a:solidFill>
              <a:srgbClr val="2A1E50"/>
            </a:solidFill>
          </p:spPr>
        </p:sp>
      </p:grpSp>
      <p:grpSp>
        <p:nvGrpSpPr>
          <p:cNvPr name="Group 21" id="21"/>
          <p:cNvGrpSpPr/>
          <p:nvPr/>
        </p:nvGrpSpPr>
        <p:grpSpPr>
          <a:xfrm rot="0">
            <a:off x="14259333" y="5488028"/>
            <a:ext cx="2974005" cy="1389872"/>
            <a:chOff x="0" y="0"/>
            <a:chExt cx="3965341" cy="1853162"/>
          </a:xfrm>
        </p:grpSpPr>
        <p:grpSp>
          <p:nvGrpSpPr>
            <p:cNvPr name="Group 22" id="22"/>
            <p:cNvGrpSpPr/>
            <p:nvPr/>
          </p:nvGrpSpPr>
          <p:grpSpPr>
            <a:xfrm rot="0">
              <a:off x="0" y="0"/>
              <a:ext cx="3965341" cy="1853162"/>
              <a:chOff x="0" y="0"/>
              <a:chExt cx="4149634" cy="1939290"/>
            </a:xfrm>
          </p:grpSpPr>
          <p:sp>
            <p:nvSpPr>
              <p:cNvPr name="Freeform 23" id="23"/>
              <p:cNvSpPr/>
              <p:nvPr/>
            </p:nvSpPr>
            <p:spPr>
              <a:xfrm flipH="false" flipV="false" rot="0">
                <a:off x="12700" y="12700"/>
                <a:ext cx="4124234" cy="1913890"/>
              </a:xfrm>
              <a:custGeom>
                <a:avLst/>
                <a:gdLst/>
                <a:ahLst/>
                <a:cxnLst/>
                <a:rect r="r" b="b" t="t" l="l"/>
                <a:pathLst>
                  <a:path h="1913890" w="4124234">
                    <a:moveTo>
                      <a:pt x="3167289" y="1913890"/>
                    </a:moveTo>
                    <a:lnTo>
                      <a:pt x="956945" y="1913890"/>
                    </a:lnTo>
                    <a:cubicBezTo>
                      <a:pt x="428371" y="1913890"/>
                      <a:pt x="0" y="1485392"/>
                      <a:pt x="0" y="956945"/>
                    </a:cubicBezTo>
                    <a:cubicBezTo>
                      <a:pt x="0" y="428371"/>
                      <a:pt x="428371" y="0"/>
                      <a:pt x="956945" y="0"/>
                    </a:cubicBezTo>
                    <a:lnTo>
                      <a:pt x="3167289" y="0"/>
                    </a:lnTo>
                    <a:cubicBezTo>
                      <a:pt x="3695736" y="0"/>
                      <a:pt x="4124234" y="428371"/>
                      <a:pt x="4124234" y="956945"/>
                    </a:cubicBezTo>
                    <a:cubicBezTo>
                      <a:pt x="4124234" y="1485392"/>
                      <a:pt x="3695736" y="1913890"/>
                      <a:pt x="3167289" y="1913890"/>
                    </a:cubicBezTo>
                    <a:close/>
                  </a:path>
                </a:pathLst>
              </a:custGeom>
              <a:solidFill>
                <a:srgbClr val="2A1E50"/>
              </a:solidFill>
            </p:spPr>
          </p:sp>
          <p:sp>
            <p:nvSpPr>
              <p:cNvPr name="Freeform 24" id="24"/>
              <p:cNvSpPr/>
              <p:nvPr/>
            </p:nvSpPr>
            <p:spPr>
              <a:xfrm flipH="false" flipV="false" rot="0">
                <a:off x="0" y="0"/>
                <a:ext cx="4149634" cy="1939290"/>
              </a:xfrm>
              <a:custGeom>
                <a:avLst/>
                <a:gdLst/>
                <a:ahLst/>
                <a:cxnLst/>
                <a:rect r="r" b="b" t="t" l="l"/>
                <a:pathLst>
                  <a:path h="1939290" w="4149634">
                    <a:moveTo>
                      <a:pt x="3179989" y="0"/>
                    </a:moveTo>
                    <a:lnTo>
                      <a:pt x="969645" y="0"/>
                    </a:lnTo>
                    <a:cubicBezTo>
                      <a:pt x="434975" y="0"/>
                      <a:pt x="0" y="434975"/>
                      <a:pt x="0" y="969645"/>
                    </a:cubicBezTo>
                    <a:cubicBezTo>
                      <a:pt x="0" y="1504315"/>
                      <a:pt x="434975" y="1939290"/>
                      <a:pt x="969645" y="1939290"/>
                    </a:cubicBezTo>
                    <a:lnTo>
                      <a:pt x="3179989" y="1939290"/>
                    </a:lnTo>
                    <a:cubicBezTo>
                      <a:pt x="3714659" y="1939290"/>
                      <a:pt x="4149634" y="1504315"/>
                      <a:pt x="4149634" y="969645"/>
                    </a:cubicBezTo>
                    <a:cubicBezTo>
                      <a:pt x="4149634" y="434975"/>
                      <a:pt x="3714659" y="0"/>
                      <a:pt x="3179989" y="0"/>
                    </a:cubicBezTo>
                    <a:close/>
                    <a:moveTo>
                      <a:pt x="3179989" y="1913890"/>
                    </a:moveTo>
                    <a:lnTo>
                      <a:pt x="969645" y="1913890"/>
                    </a:lnTo>
                    <a:cubicBezTo>
                      <a:pt x="448945" y="1913890"/>
                      <a:pt x="25400" y="1490345"/>
                      <a:pt x="25400" y="969645"/>
                    </a:cubicBezTo>
                    <a:cubicBezTo>
                      <a:pt x="25400" y="448945"/>
                      <a:pt x="448945" y="25400"/>
                      <a:pt x="969645" y="25400"/>
                    </a:cubicBezTo>
                    <a:lnTo>
                      <a:pt x="3179989" y="25400"/>
                    </a:lnTo>
                    <a:cubicBezTo>
                      <a:pt x="3700689" y="25400"/>
                      <a:pt x="4124234" y="448945"/>
                      <a:pt x="4124234" y="969645"/>
                    </a:cubicBezTo>
                    <a:cubicBezTo>
                      <a:pt x="4124234" y="1490345"/>
                      <a:pt x="3700689" y="1913890"/>
                      <a:pt x="3179989" y="1913890"/>
                    </a:cubicBezTo>
                    <a:close/>
                  </a:path>
                </a:pathLst>
              </a:custGeom>
              <a:solidFill>
                <a:srgbClr val="2A1E50"/>
              </a:solidFill>
            </p:spPr>
          </p:sp>
        </p:grpSp>
        <p:sp>
          <p:nvSpPr>
            <p:cNvPr name="TextBox 25" id="25"/>
            <p:cNvSpPr txBox="true"/>
            <p:nvPr/>
          </p:nvSpPr>
          <p:spPr>
            <a:xfrm rot="0">
              <a:off x="588496" y="617608"/>
              <a:ext cx="2788349" cy="656046"/>
            </a:xfrm>
            <a:prstGeom prst="rect">
              <a:avLst/>
            </a:prstGeom>
          </p:spPr>
          <p:txBody>
            <a:bodyPr anchor="t" rtlCol="false" tIns="0" lIns="0" bIns="0" rIns="0">
              <a:spAutoFit/>
            </a:bodyPr>
            <a:lstStyle/>
            <a:p>
              <a:pPr algn="ctr">
                <a:lnSpc>
                  <a:spcPts val="3441"/>
                </a:lnSpc>
              </a:pPr>
              <a:r>
                <a:rPr lang="en-US" sz="3441" spc="-34">
                  <a:solidFill>
                    <a:srgbClr val="FFFFFF"/>
                  </a:solidFill>
                  <a:latin typeface="Poppins Bold"/>
                </a:rPr>
                <a:t>Marius</a:t>
              </a:r>
            </a:p>
          </p:txBody>
        </p:sp>
      </p:grpSp>
      <p:grpSp>
        <p:nvGrpSpPr>
          <p:cNvPr name="Group 26" id="26"/>
          <p:cNvGrpSpPr/>
          <p:nvPr/>
        </p:nvGrpSpPr>
        <p:grpSpPr>
          <a:xfrm rot="0">
            <a:off x="13751374" y="5510644"/>
            <a:ext cx="3626538" cy="1409990"/>
            <a:chOff x="0" y="0"/>
            <a:chExt cx="4987913" cy="1939290"/>
          </a:xfrm>
        </p:grpSpPr>
        <p:sp>
          <p:nvSpPr>
            <p:cNvPr name="Freeform 27" id="27"/>
            <p:cNvSpPr/>
            <p:nvPr/>
          </p:nvSpPr>
          <p:spPr>
            <a:xfrm flipH="false" flipV="false" rot="0">
              <a:off x="12700" y="12700"/>
              <a:ext cx="4962513" cy="1913890"/>
            </a:xfrm>
            <a:custGeom>
              <a:avLst/>
              <a:gdLst/>
              <a:ahLst/>
              <a:cxnLst/>
              <a:rect r="r" b="b" t="t" l="l"/>
              <a:pathLst>
                <a:path h="1913890" w="4962513">
                  <a:moveTo>
                    <a:pt x="4005568" y="1913890"/>
                  </a:moveTo>
                  <a:lnTo>
                    <a:pt x="956945" y="1913890"/>
                  </a:lnTo>
                  <a:cubicBezTo>
                    <a:pt x="428371" y="1913890"/>
                    <a:pt x="0" y="1485392"/>
                    <a:pt x="0" y="956945"/>
                  </a:cubicBezTo>
                  <a:cubicBezTo>
                    <a:pt x="0" y="428371"/>
                    <a:pt x="428371" y="0"/>
                    <a:pt x="956945" y="0"/>
                  </a:cubicBezTo>
                  <a:lnTo>
                    <a:pt x="4005568" y="0"/>
                  </a:lnTo>
                  <a:cubicBezTo>
                    <a:pt x="4534015" y="0"/>
                    <a:pt x="4962513" y="428371"/>
                    <a:pt x="4962513" y="956945"/>
                  </a:cubicBezTo>
                  <a:cubicBezTo>
                    <a:pt x="4962513" y="1485392"/>
                    <a:pt x="4534015" y="1913890"/>
                    <a:pt x="4005568" y="1913890"/>
                  </a:cubicBezTo>
                  <a:close/>
                </a:path>
              </a:pathLst>
            </a:custGeom>
            <a:solidFill>
              <a:srgbClr val="2A1E50"/>
            </a:solidFill>
          </p:spPr>
        </p:sp>
        <p:sp>
          <p:nvSpPr>
            <p:cNvPr name="Freeform 28" id="28"/>
            <p:cNvSpPr/>
            <p:nvPr/>
          </p:nvSpPr>
          <p:spPr>
            <a:xfrm flipH="false" flipV="false" rot="0">
              <a:off x="0" y="0"/>
              <a:ext cx="4987913" cy="1939290"/>
            </a:xfrm>
            <a:custGeom>
              <a:avLst/>
              <a:gdLst/>
              <a:ahLst/>
              <a:cxnLst/>
              <a:rect r="r" b="b" t="t" l="l"/>
              <a:pathLst>
                <a:path h="1939290" w="4987913">
                  <a:moveTo>
                    <a:pt x="4018268" y="0"/>
                  </a:moveTo>
                  <a:lnTo>
                    <a:pt x="969645" y="0"/>
                  </a:lnTo>
                  <a:cubicBezTo>
                    <a:pt x="434975" y="0"/>
                    <a:pt x="0" y="434975"/>
                    <a:pt x="0" y="969645"/>
                  </a:cubicBezTo>
                  <a:cubicBezTo>
                    <a:pt x="0" y="1504315"/>
                    <a:pt x="434975" y="1939290"/>
                    <a:pt x="969645" y="1939290"/>
                  </a:cubicBezTo>
                  <a:lnTo>
                    <a:pt x="4018268" y="1939290"/>
                  </a:lnTo>
                  <a:cubicBezTo>
                    <a:pt x="4552938" y="1939290"/>
                    <a:pt x="4987913" y="1504315"/>
                    <a:pt x="4987913" y="969645"/>
                  </a:cubicBezTo>
                  <a:cubicBezTo>
                    <a:pt x="4987913" y="434975"/>
                    <a:pt x="4552938" y="0"/>
                    <a:pt x="4018268" y="0"/>
                  </a:cubicBezTo>
                  <a:close/>
                  <a:moveTo>
                    <a:pt x="4018268" y="1913890"/>
                  </a:moveTo>
                  <a:lnTo>
                    <a:pt x="969645" y="1913890"/>
                  </a:lnTo>
                  <a:cubicBezTo>
                    <a:pt x="448945" y="1913890"/>
                    <a:pt x="25400" y="1490345"/>
                    <a:pt x="25400" y="969645"/>
                  </a:cubicBezTo>
                  <a:cubicBezTo>
                    <a:pt x="25400" y="448945"/>
                    <a:pt x="448945" y="25400"/>
                    <a:pt x="969645" y="25400"/>
                  </a:cubicBezTo>
                  <a:lnTo>
                    <a:pt x="4018268" y="25400"/>
                  </a:lnTo>
                  <a:cubicBezTo>
                    <a:pt x="4538968" y="25400"/>
                    <a:pt x="4962513" y="448945"/>
                    <a:pt x="4962513" y="969645"/>
                  </a:cubicBezTo>
                  <a:cubicBezTo>
                    <a:pt x="4962513" y="1490345"/>
                    <a:pt x="4538968" y="1913890"/>
                    <a:pt x="4018268" y="1913890"/>
                  </a:cubicBezTo>
                  <a:close/>
                </a:path>
              </a:pathLst>
            </a:custGeom>
            <a:solidFill>
              <a:srgbClr val="2A1E50"/>
            </a:solidFill>
          </p:spPr>
        </p:sp>
      </p:grpSp>
      <p:sp>
        <p:nvSpPr>
          <p:cNvPr name="TextBox 29" id="29"/>
          <p:cNvSpPr txBox="true"/>
          <p:nvPr/>
        </p:nvSpPr>
        <p:spPr>
          <a:xfrm rot="0">
            <a:off x="14005353" y="5945069"/>
            <a:ext cx="3118579" cy="579239"/>
          </a:xfrm>
          <a:prstGeom prst="rect">
            <a:avLst/>
          </a:prstGeom>
        </p:spPr>
        <p:txBody>
          <a:bodyPr anchor="t" rtlCol="false" tIns="0" lIns="0" bIns="0" rIns="0">
            <a:spAutoFit/>
          </a:bodyPr>
          <a:lstStyle/>
          <a:p>
            <a:pPr algn="ctr">
              <a:lnSpc>
                <a:spcPts val="4054"/>
              </a:lnSpc>
            </a:pPr>
            <a:r>
              <a:rPr lang="en-US" sz="4054" spc="-40">
                <a:solidFill>
                  <a:srgbClr val="FFFFFF"/>
                </a:solidFill>
                <a:latin typeface="Poppins Bold"/>
              </a:rPr>
              <a:t>Clémentine</a:t>
            </a:r>
          </a:p>
        </p:txBody>
      </p:sp>
      <p:grpSp>
        <p:nvGrpSpPr>
          <p:cNvPr name="Group 30" id="30"/>
          <p:cNvGrpSpPr/>
          <p:nvPr/>
        </p:nvGrpSpPr>
        <p:grpSpPr>
          <a:xfrm rot="0">
            <a:off x="1562480" y="7672717"/>
            <a:ext cx="1109724" cy="1109724"/>
            <a:chOff x="0" y="0"/>
            <a:chExt cx="812800" cy="812800"/>
          </a:xfrm>
        </p:grpSpPr>
        <p:sp>
          <p:nvSpPr>
            <p:cNvPr name="Freeform 31" id="31"/>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32" id="32"/>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33" id="33"/>
          <p:cNvSpPr txBox="true"/>
          <p:nvPr/>
        </p:nvSpPr>
        <p:spPr>
          <a:xfrm rot="0">
            <a:off x="1843293" y="8019769"/>
            <a:ext cx="548100" cy="413385"/>
          </a:xfrm>
          <a:prstGeom prst="rect">
            <a:avLst/>
          </a:prstGeom>
        </p:spPr>
        <p:txBody>
          <a:bodyPr anchor="t" rtlCol="false" tIns="0" lIns="0" bIns="0" rIns="0">
            <a:spAutoFit/>
          </a:bodyPr>
          <a:lstStyle/>
          <a:p>
            <a:pPr algn="ctr" marL="0" indent="0" lvl="0">
              <a:lnSpc>
                <a:spcPts val="2789"/>
              </a:lnSpc>
            </a:pPr>
            <a:r>
              <a:rPr lang="en-US" sz="3099" spc="-30">
                <a:solidFill>
                  <a:srgbClr val="FFFFFF"/>
                </a:solidFill>
                <a:latin typeface="Poppins"/>
              </a:rPr>
              <a:t>1</a:t>
            </a:r>
          </a:p>
        </p:txBody>
      </p:sp>
      <p:sp>
        <p:nvSpPr>
          <p:cNvPr name="TextBox 34" id="34"/>
          <p:cNvSpPr txBox="true"/>
          <p:nvPr/>
        </p:nvSpPr>
        <p:spPr>
          <a:xfrm rot="0">
            <a:off x="2806929" y="7383216"/>
            <a:ext cx="4218691" cy="1660152"/>
          </a:xfrm>
          <a:prstGeom prst="rect">
            <a:avLst/>
          </a:prstGeom>
        </p:spPr>
        <p:txBody>
          <a:bodyPr anchor="t" rtlCol="false" tIns="0" lIns="0" bIns="0" rIns="0">
            <a:spAutoFit/>
          </a:bodyPr>
          <a:lstStyle/>
          <a:p>
            <a:pPr>
              <a:lnSpc>
                <a:spcPts val="3229"/>
              </a:lnSpc>
            </a:pPr>
            <a:r>
              <a:rPr lang="en-US" sz="2646" spc="-10">
                <a:solidFill>
                  <a:srgbClr val="FFFFFF"/>
                </a:solidFill>
                <a:latin typeface="Poppins"/>
              </a:rPr>
              <a:t>Liste de services</a:t>
            </a:r>
          </a:p>
          <a:p>
            <a:pPr>
              <a:lnSpc>
                <a:spcPts val="3229"/>
              </a:lnSpc>
            </a:pPr>
            <a:r>
              <a:rPr lang="en-US" sz="2646" spc="-10">
                <a:solidFill>
                  <a:srgbClr val="FFFFFF"/>
                </a:solidFill>
                <a:latin typeface="Poppins"/>
              </a:rPr>
              <a:t>Critère économique</a:t>
            </a:r>
          </a:p>
          <a:p>
            <a:pPr>
              <a:lnSpc>
                <a:spcPts val="3229"/>
              </a:lnSpc>
            </a:pPr>
            <a:r>
              <a:rPr lang="en-US" sz="2646" spc="-10">
                <a:solidFill>
                  <a:srgbClr val="FFFFFF"/>
                </a:solidFill>
                <a:latin typeface="Poppins"/>
              </a:rPr>
              <a:t>Sentiment d’urgence élevé</a:t>
            </a:r>
          </a:p>
        </p:txBody>
      </p:sp>
      <p:grpSp>
        <p:nvGrpSpPr>
          <p:cNvPr name="Group 35" id="35"/>
          <p:cNvGrpSpPr/>
          <p:nvPr/>
        </p:nvGrpSpPr>
        <p:grpSpPr>
          <a:xfrm rot="0">
            <a:off x="7025620" y="7726011"/>
            <a:ext cx="1109724" cy="1109724"/>
            <a:chOff x="0" y="0"/>
            <a:chExt cx="812800" cy="812800"/>
          </a:xfrm>
        </p:grpSpPr>
        <p:sp>
          <p:nvSpPr>
            <p:cNvPr name="Freeform 36" id="3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37" id="37"/>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38" id="38"/>
          <p:cNvSpPr txBox="true"/>
          <p:nvPr/>
        </p:nvSpPr>
        <p:spPr>
          <a:xfrm rot="0">
            <a:off x="7306432" y="8073062"/>
            <a:ext cx="548100" cy="413385"/>
          </a:xfrm>
          <a:prstGeom prst="rect">
            <a:avLst/>
          </a:prstGeom>
        </p:spPr>
        <p:txBody>
          <a:bodyPr anchor="t" rtlCol="false" tIns="0" lIns="0" bIns="0" rIns="0">
            <a:spAutoFit/>
          </a:bodyPr>
          <a:lstStyle/>
          <a:p>
            <a:pPr algn="ctr" marL="0" indent="0" lvl="0">
              <a:lnSpc>
                <a:spcPts val="2789"/>
              </a:lnSpc>
            </a:pPr>
            <a:r>
              <a:rPr lang="en-US" sz="3099" spc="-30">
                <a:solidFill>
                  <a:srgbClr val="FFFFFF"/>
                </a:solidFill>
                <a:latin typeface="Poppins"/>
              </a:rPr>
              <a:t>2</a:t>
            </a:r>
          </a:p>
        </p:txBody>
      </p:sp>
      <p:sp>
        <p:nvSpPr>
          <p:cNvPr name="TextBox 39" id="39"/>
          <p:cNvSpPr txBox="true"/>
          <p:nvPr/>
        </p:nvSpPr>
        <p:spPr>
          <a:xfrm rot="0">
            <a:off x="8268694" y="7410610"/>
            <a:ext cx="4063560" cy="1660152"/>
          </a:xfrm>
          <a:prstGeom prst="rect">
            <a:avLst/>
          </a:prstGeom>
        </p:spPr>
        <p:txBody>
          <a:bodyPr anchor="t" rtlCol="false" tIns="0" lIns="0" bIns="0" rIns="0">
            <a:spAutoFit/>
          </a:bodyPr>
          <a:lstStyle/>
          <a:p>
            <a:pPr>
              <a:lnSpc>
                <a:spcPts val="3229"/>
              </a:lnSpc>
            </a:pPr>
            <a:r>
              <a:rPr lang="en-US" sz="2646" spc="-10">
                <a:solidFill>
                  <a:srgbClr val="FFFFFF"/>
                </a:solidFill>
                <a:latin typeface="Poppins"/>
              </a:rPr>
              <a:t>Temps long</a:t>
            </a:r>
          </a:p>
          <a:p>
            <a:pPr>
              <a:lnSpc>
                <a:spcPts val="3229"/>
              </a:lnSpc>
            </a:pPr>
            <a:r>
              <a:rPr lang="en-US" sz="2646" spc="-10">
                <a:solidFill>
                  <a:srgbClr val="FFFFFF"/>
                </a:solidFill>
                <a:latin typeface="Poppins"/>
              </a:rPr>
              <a:t>Solutions concrètes</a:t>
            </a:r>
          </a:p>
          <a:p>
            <a:pPr>
              <a:lnSpc>
                <a:spcPts val="3229"/>
              </a:lnSpc>
            </a:pPr>
            <a:r>
              <a:rPr lang="en-US" sz="2646" spc="-10">
                <a:solidFill>
                  <a:srgbClr val="FFFFFF"/>
                </a:solidFill>
                <a:latin typeface="Poppins"/>
              </a:rPr>
              <a:t>Comparaison avec précédentes consult.</a:t>
            </a:r>
          </a:p>
        </p:txBody>
      </p:sp>
      <p:grpSp>
        <p:nvGrpSpPr>
          <p:cNvPr name="Group 40" id="40"/>
          <p:cNvGrpSpPr/>
          <p:nvPr/>
        </p:nvGrpSpPr>
        <p:grpSpPr>
          <a:xfrm rot="0">
            <a:off x="12513230" y="7700111"/>
            <a:ext cx="1109724" cy="1109724"/>
            <a:chOff x="0" y="0"/>
            <a:chExt cx="812800" cy="812800"/>
          </a:xfrm>
        </p:grpSpPr>
        <p:sp>
          <p:nvSpPr>
            <p:cNvPr name="Freeform 41" id="41"/>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42" id="42"/>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43" id="43"/>
          <p:cNvSpPr txBox="true"/>
          <p:nvPr/>
        </p:nvSpPr>
        <p:spPr>
          <a:xfrm rot="0">
            <a:off x="12794042" y="8047163"/>
            <a:ext cx="548100" cy="413385"/>
          </a:xfrm>
          <a:prstGeom prst="rect">
            <a:avLst/>
          </a:prstGeom>
        </p:spPr>
        <p:txBody>
          <a:bodyPr anchor="t" rtlCol="false" tIns="0" lIns="0" bIns="0" rIns="0">
            <a:spAutoFit/>
          </a:bodyPr>
          <a:lstStyle/>
          <a:p>
            <a:pPr algn="ctr" marL="0" indent="0" lvl="0">
              <a:lnSpc>
                <a:spcPts val="2789"/>
              </a:lnSpc>
            </a:pPr>
            <a:r>
              <a:rPr lang="en-US" sz="3099" spc="-30">
                <a:solidFill>
                  <a:srgbClr val="FFFFFF"/>
                </a:solidFill>
                <a:latin typeface="Poppins"/>
              </a:rPr>
              <a:t>3</a:t>
            </a:r>
          </a:p>
        </p:txBody>
      </p:sp>
      <p:sp>
        <p:nvSpPr>
          <p:cNvPr name="TextBox 44" id="44"/>
          <p:cNvSpPr txBox="true"/>
          <p:nvPr/>
        </p:nvSpPr>
        <p:spPr>
          <a:xfrm rot="0">
            <a:off x="13803929" y="7436510"/>
            <a:ext cx="3830852" cy="1660152"/>
          </a:xfrm>
          <a:prstGeom prst="rect">
            <a:avLst/>
          </a:prstGeom>
        </p:spPr>
        <p:txBody>
          <a:bodyPr anchor="t" rtlCol="false" tIns="0" lIns="0" bIns="0" rIns="0">
            <a:spAutoFit/>
          </a:bodyPr>
          <a:lstStyle/>
          <a:p>
            <a:pPr>
              <a:lnSpc>
                <a:spcPts val="3229"/>
              </a:lnSpc>
            </a:pPr>
            <a:r>
              <a:rPr lang="en-US" sz="2646" spc="-10">
                <a:solidFill>
                  <a:srgbClr val="FFFFFF"/>
                </a:solidFill>
                <a:latin typeface="Poppins"/>
              </a:rPr>
              <a:t>Abandon de critères</a:t>
            </a:r>
          </a:p>
          <a:p>
            <a:pPr>
              <a:lnSpc>
                <a:spcPts val="3229"/>
              </a:lnSpc>
            </a:pPr>
            <a:r>
              <a:rPr lang="en-US" sz="2646" spc="-10">
                <a:solidFill>
                  <a:srgbClr val="FFFFFF"/>
                </a:solidFill>
                <a:latin typeface="Poppins"/>
              </a:rPr>
              <a:t>Multip. des demandes</a:t>
            </a:r>
          </a:p>
          <a:p>
            <a:pPr>
              <a:lnSpc>
                <a:spcPts val="3229"/>
              </a:lnSpc>
            </a:pPr>
            <a:r>
              <a:rPr lang="en-US" sz="2646" spc="-10">
                <a:solidFill>
                  <a:srgbClr val="FFFFFF"/>
                </a:solidFill>
                <a:latin typeface="Poppins"/>
              </a:rPr>
              <a:t>Consult. de PPL et de perm. d’accueil</a:t>
            </a:r>
          </a:p>
        </p:txBody>
      </p:sp>
      <p:sp>
        <p:nvSpPr>
          <p:cNvPr name="TextBox 45" id="45"/>
          <p:cNvSpPr txBox="true"/>
          <p:nvPr/>
        </p:nvSpPr>
        <p:spPr>
          <a:xfrm rot="0">
            <a:off x="1409885" y="1778827"/>
            <a:ext cx="11231471" cy="4975174"/>
          </a:xfrm>
          <a:prstGeom prst="rect">
            <a:avLst/>
          </a:prstGeom>
        </p:spPr>
        <p:txBody>
          <a:bodyPr anchor="t" rtlCol="false" tIns="0" lIns="0" bIns="0" rIns="0">
            <a:spAutoFit/>
          </a:bodyPr>
          <a:lstStyle/>
          <a:p>
            <a:pPr algn="just">
              <a:lnSpc>
                <a:spcPts val="3947"/>
              </a:lnSpc>
            </a:pPr>
            <a:r>
              <a:rPr lang="en-US" sz="3060">
                <a:solidFill>
                  <a:srgbClr val="FFFFFF"/>
                </a:solidFill>
                <a:latin typeface="Poppins"/>
              </a:rPr>
              <a:t>“Allez, au-delà de ma compréhension des choses et de l’acceptation, c’est quand même violent parce qu’on se dit « merde</a:t>
            </a:r>
            <a:r>
              <a:rPr lang="en-US" sz="3060">
                <a:solidFill>
                  <a:srgbClr val="FFFFFF"/>
                </a:solidFill>
                <a:latin typeface="Poppins Bold"/>
              </a:rPr>
              <a:t> bah je suis toute seule en fait</a:t>
            </a:r>
            <a:r>
              <a:rPr lang="en-US" sz="3060">
                <a:solidFill>
                  <a:srgbClr val="FFFFFF"/>
                </a:solidFill>
                <a:latin typeface="Poppins"/>
              </a:rPr>
              <a:t> ». Et aussi on comprend, on ressent la peine de la personne au téléphone [...] En fait c’est ça qui est violent parce qu’</a:t>
            </a:r>
            <a:r>
              <a:rPr lang="en-US" sz="3060">
                <a:solidFill>
                  <a:srgbClr val="FFFFFF"/>
                </a:solidFill>
                <a:latin typeface="Poppins Bold"/>
              </a:rPr>
              <a:t>elles n’y sont pour rien</a:t>
            </a:r>
            <a:r>
              <a:rPr lang="en-US" sz="3060">
                <a:solidFill>
                  <a:srgbClr val="FFFFFF"/>
                </a:solidFill>
                <a:latin typeface="Poppins"/>
              </a:rPr>
              <a:t>, c’est même pas comme si je pouvais prendre le téléphone et crier sur elle : « Tu fais mal ton travail ! ». Non, même pas, parce qu’ils le font bien, ils investissent du temps, même de l’émotion dedans. Et ici ça m’a fait</a:t>
            </a:r>
            <a:r>
              <a:rPr lang="en-US" sz="3060">
                <a:solidFill>
                  <a:srgbClr val="FFFFFF"/>
                </a:solidFill>
                <a:latin typeface="Poppins Bold"/>
              </a:rPr>
              <a:t> beaucoup de bien d’être entendue</a:t>
            </a:r>
            <a:r>
              <a:rPr lang="en-US" sz="3060">
                <a:solidFill>
                  <a:srgbClr val="FFFFFF"/>
                </a:solidFill>
                <a:latin typeface="Poppins"/>
              </a:rPr>
              <a:t> d’ailleurs”. </a:t>
            </a:r>
          </a:p>
        </p:txBody>
      </p:sp>
    </p:spTree>
  </p:cSld>
  <p:clrMapOvr>
    <a:masterClrMapping/>
  </p:clrMapOvr>
</p:sld>
</file>

<file path=ppt/slides/slide46.xml><?xml version="1.0" encoding="utf-8"?>
<p:sld xmlns:p="http://schemas.openxmlformats.org/presentationml/2006/main" xmlns:a="http://schemas.openxmlformats.org/drawingml/2006/main" xmlns:r="http://schemas.openxmlformats.org/officeDocument/2006/relationships">
  <p:cSld>
    <p:bg>
      <p:bgPr>
        <a:solidFill>
          <a:srgbClr val="B1D4E0"/>
        </a:solidFill>
      </p:bgPr>
    </p:bg>
    <p:spTree>
      <p:nvGrpSpPr>
        <p:cNvPr id="1" name=""/>
        <p:cNvGrpSpPr/>
        <p:nvPr/>
      </p:nvGrpSpPr>
      <p:grpSpPr>
        <a:xfrm>
          <a:off x="0" y="0"/>
          <a:ext cx="0" cy="0"/>
          <a:chOff x="0" y="0"/>
          <a:chExt cx="0" cy="0"/>
        </a:xfrm>
      </p:grpSpPr>
      <p:sp>
        <p:nvSpPr>
          <p:cNvPr name="Freeform 2" id="2"/>
          <p:cNvSpPr/>
          <p:nvPr/>
        </p:nvSpPr>
        <p:spPr>
          <a:xfrm flipH="true" flipV="false" rot="0">
            <a:off x="-1586925" y="6804899"/>
            <a:ext cx="4214413" cy="4114800"/>
          </a:xfrm>
          <a:custGeom>
            <a:avLst/>
            <a:gdLst/>
            <a:ahLst/>
            <a:cxnLst/>
            <a:rect r="r" b="b" t="t" l="l"/>
            <a:pathLst>
              <a:path h="4114800" w="4214413">
                <a:moveTo>
                  <a:pt x="4214413" y="0"/>
                </a:moveTo>
                <a:lnTo>
                  <a:pt x="0" y="0"/>
                </a:lnTo>
                <a:lnTo>
                  <a:pt x="0" y="4114800"/>
                </a:lnTo>
                <a:lnTo>
                  <a:pt x="4214413" y="4114800"/>
                </a:lnTo>
                <a:lnTo>
                  <a:pt x="4214413"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3" id="3"/>
          <p:cNvGrpSpPr/>
          <p:nvPr/>
        </p:nvGrpSpPr>
        <p:grpSpPr>
          <a:xfrm rot="0">
            <a:off x="1028700" y="7196859"/>
            <a:ext cx="16626257" cy="2061441"/>
            <a:chOff x="0" y="0"/>
            <a:chExt cx="4378932" cy="542931"/>
          </a:xfrm>
        </p:grpSpPr>
        <p:sp>
          <p:nvSpPr>
            <p:cNvPr name="Freeform 4" id="4"/>
            <p:cNvSpPr/>
            <p:nvPr/>
          </p:nvSpPr>
          <p:spPr>
            <a:xfrm flipH="false" flipV="false" rot="0">
              <a:off x="0" y="0"/>
              <a:ext cx="4378932" cy="542931"/>
            </a:xfrm>
            <a:custGeom>
              <a:avLst/>
              <a:gdLst/>
              <a:ahLst/>
              <a:cxnLst/>
              <a:rect r="r" b="b" t="t" l="l"/>
              <a:pathLst>
                <a:path h="542931" w="4378932">
                  <a:moveTo>
                    <a:pt x="23748" y="0"/>
                  </a:moveTo>
                  <a:lnTo>
                    <a:pt x="4355184" y="0"/>
                  </a:lnTo>
                  <a:cubicBezTo>
                    <a:pt x="4368300" y="0"/>
                    <a:pt x="4378932" y="10632"/>
                    <a:pt x="4378932" y="23748"/>
                  </a:cubicBezTo>
                  <a:lnTo>
                    <a:pt x="4378932" y="519183"/>
                  </a:lnTo>
                  <a:cubicBezTo>
                    <a:pt x="4378932" y="532299"/>
                    <a:pt x="4368300" y="542931"/>
                    <a:pt x="4355184" y="542931"/>
                  </a:cubicBezTo>
                  <a:lnTo>
                    <a:pt x="23748" y="542931"/>
                  </a:lnTo>
                  <a:cubicBezTo>
                    <a:pt x="10632" y="542931"/>
                    <a:pt x="0" y="532299"/>
                    <a:pt x="0" y="519183"/>
                  </a:cubicBezTo>
                  <a:lnTo>
                    <a:pt x="0" y="23748"/>
                  </a:lnTo>
                  <a:cubicBezTo>
                    <a:pt x="0" y="10632"/>
                    <a:pt x="10632" y="0"/>
                    <a:pt x="23748" y="0"/>
                  </a:cubicBezTo>
                  <a:close/>
                </a:path>
              </a:pathLst>
            </a:custGeom>
            <a:solidFill>
              <a:srgbClr val="2A1E50"/>
            </a:solidFill>
          </p:spPr>
        </p:sp>
        <p:sp>
          <p:nvSpPr>
            <p:cNvPr name="TextBox 5" id="5"/>
            <p:cNvSpPr txBox="true"/>
            <p:nvPr/>
          </p:nvSpPr>
          <p:spPr>
            <a:xfrm>
              <a:off x="0" y="-38100"/>
              <a:ext cx="812800" cy="850900"/>
            </a:xfrm>
            <a:prstGeom prst="rect">
              <a:avLst/>
            </a:prstGeom>
          </p:spPr>
          <p:txBody>
            <a:bodyPr anchor="ctr" rtlCol="false" tIns="50800" lIns="50800" bIns="50800" rIns="50800"/>
            <a:lstStyle/>
            <a:p>
              <a:pPr algn="ctr">
                <a:lnSpc>
                  <a:spcPts val="2659"/>
                </a:lnSpc>
                <a:spcBef>
                  <a:spcPct val="0"/>
                </a:spcBef>
              </a:pPr>
            </a:p>
          </p:txBody>
        </p:sp>
      </p:grpSp>
      <p:sp>
        <p:nvSpPr>
          <p:cNvPr name="Freeform 6" id="6"/>
          <p:cNvSpPr/>
          <p:nvPr/>
        </p:nvSpPr>
        <p:spPr>
          <a:xfrm flipH="false" flipV="false" rot="1069944">
            <a:off x="14151115" y="111062"/>
            <a:ext cx="4103258" cy="1835275"/>
          </a:xfrm>
          <a:custGeom>
            <a:avLst/>
            <a:gdLst/>
            <a:ahLst/>
            <a:cxnLst/>
            <a:rect r="r" b="b" t="t" l="l"/>
            <a:pathLst>
              <a:path h="1835275" w="4103258">
                <a:moveTo>
                  <a:pt x="0" y="0"/>
                </a:moveTo>
                <a:lnTo>
                  <a:pt x="4103258" y="0"/>
                </a:lnTo>
                <a:lnTo>
                  <a:pt x="4103258" y="1835276"/>
                </a:lnTo>
                <a:lnTo>
                  <a:pt x="0" y="1835276"/>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nvGrpSpPr>
          <p:cNvPr name="Group 7" id="7"/>
          <p:cNvGrpSpPr/>
          <p:nvPr/>
        </p:nvGrpSpPr>
        <p:grpSpPr>
          <a:xfrm rot="0">
            <a:off x="1562480" y="7672717"/>
            <a:ext cx="1109724" cy="1109724"/>
            <a:chOff x="0" y="0"/>
            <a:chExt cx="812800" cy="812800"/>
          </a:xfrm>
        </p:grpSpPr>
        <p:sp>
          <p:nvSpPr>
            <p:cNvPr name="Freeform 8" id="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9" id="9"/>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10" id="10"/>
          <p:cNvSpPr txBox="true"/>
          <p:nvPr/>
        </p:nvSpPr>
        <p:spPr>
          <a:xfrm rot="0">
            <a:off x="1843293" y="8019769"/>
            <a:ext cx="548100" cy="413385"/>
          </a:xfrm>
          <a:prstGeom prst="rect">
            <a:avLst/>
          </a:prstGeom>
        </p:spPr>
        <p:txBody>
          <a:bodyPr anchor="t" rtlCol="false" tIns="0" lIns="0" bIns="0" rIns="0">
            <a:spAutoFit/>
          </a:bodyPr>
          <a:lstStyle/>
          <a:p>
            <a:pPr algn="ctr" marL="0" indent="0" lvl="0">
              <a:lnSpc>
                <a:spcPts val="2789"/>
              </a:lnSpc>
            </a:pPr>
            <a:r>
              <a:rPr lang="en-US" sz="3099" spc="-30">
                <a:solidFill>
                  <a:srgbClr val="FFFFFF"/>
                </a:solidFill>
                <a:latin typeface="Poppins"/>
              </a:rPr>
              <a:t>1</a:t>
            </a:r>
          </a:p>
        </p:txBody>
      </p:sp>
      <p:sp>
        <p:nvSpPr>
          <p:cNvPr name="TextBox 11" id="11"/>
          <p:cNvSpPr txBox="true"/>
          <p:nvPr/>
        </p:nvSpPr>
        <p:spPr>
          <a:xfrm rot="0">
            <a:off x="2806929" y="7383216"/>
            <a:ext cx="4218691" cy="1660152"/>
          </a:xfrm>
          <a:prstGeom prst="rect">
            <a:avLst/>
          </a:prstGeom>
        </p:spPr>
        <p:txBody>
          <a:bodyPr anchor="t" rtlCol="false" tIns="0" lIns="0" bIns="0" rIns="0">
            <a:spAutoFit/>
          </a:bodyPr>
          <a:lstStyle/>
          <a:p>
            <a:pPr>
              <a:lnSpc>
                <a:spcPts val="3229"/>
              </a:lnSpc>
            </a:pPr>
            <a:r>
              <a:rPr lang="en-US" sz="2646" spc="-10">
                <a:solidFill>
                  <a:srgbClr val="FFFFFF"/>
                </a:solidFill>
                <a:latin typeface="Poppins"/>
              </a:rPr>
              <a:t>Liste de services</a:t>
            </a:r>
          </a:p>
          <a:p>
            <a:pPr>
              <a:lnSpc>
                <a:spcPts val="3229"/>
              </a:lnSpc>
            </a:pPr>
            <a:r>
              <a:rPr lang="en-US" sz="2646" spc="-10">
                <a:solidFill>
                  <a:srgbClr val="FFFFFF"/>
                </a:solidFill>
                <a:latin typeface="Poppins"/>
              </a:rPr>
              <a:t>Critère économique</a:t>
            </a:r>
          </a:p>
          <a:p>
            <a:pPr>
              <a:lnSpc>
                <a:spcPts val="3229"/>
              </a:lnSpc>
            </a:pPr>
            <a:r>
              <a:rPr lang="en-US" sz="2646" spc="-10">
                <a:solidFill>
                  <a:srgbClr val="FFFFFF"/>
                </a:solidFill>
                <a:latin typeface="Poppins"/>
              </a:rPr>
              <a:t>Sentiment d’urgence élevé</a:t>
            </a:r>
          </a:p>
        </p:txBody>
      </p:sp>
      <p:grpSp>
        <p:nvGrpSpPr>
          <p:cNvPr name="Group 12" id="12"/>
          <p:cNvGrpSpPr/>
          <p:nvPr/>
        </p:nvGrpSpPr>
        <p:grpSpPr>
          <a:xfrm rot="0">
            <a:off x="7025620" y="7726011"/>
            <a:ext cx="1109724" cy="1109724"/>
            <a:chOff x="0" y="0"/>
            <a:chExt cx="812800" cy="812800"/>
          </a:xfrm>
        </p:grpSpPr>
        <p:sp>
          <p:nvSpPr>
            <p:cNvPr name="Freeform 13" id="1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14" id="14"/>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15" id="15"/>
          <p:cNvSpPr txBox="true"/>
          <p:nvPr/>
        </p:nvSpPr>
        <p:spPr>
          <a:xfrm rot="0">
            <a:off x="7306432" y="8073062"/>
            <a:ext cx="548100" cy="413385"/>
          </a:xfrm>
          <a:prstGeom prst="rect">
            <a:avLst/>
          </a:prstGeom>
        </p:spPr>
        <p:txBody>
          <a:bodyPr anchor="t" rtlCol="false" tIns="0" lIns="0" bIns="0" rIns="0">
            <a:spAutoFit/>
          </a:bodyPr>
          <a:lstStyle/>
          <a:p>
            <a:pPr algn="ctr" marL="0" indent="0" lvl="0">
              <a:lnSpc>
                <a:spcPts val="2789"/>
              </a:lnSpc>
            </a:pPr>
            <a:r>
              <a:rPr lang="en-US" sz="3099" spc="-30">
                <a:solidFill>
                  <a:srgbClr val="FFFFFF"/>
                </a:solidFill>
                <a:latin typeface="Poppins"/>
              </a:rPr>
              <a:t>2</a:t>
            </a:r>
          </a:p>
        </p:txBody>
      </p:sp>
      <p:sp>
        <p:nvSpPr>
          <p:cNvPr name="TextBox 16" id="16"/>
          <p:cNvSpPr txBox="true"/>
          <p:nvPr/>
        </p:nvSpPr>
        <p:spPr>
          <a:xfrm rot="0">
            <a:off x="8268694" y="7410610"/>
            <a:ext cx="4063560" cy="1660152"/>
          </a:xfrm>
          <a:prstGeom prst="rect">
            <a:avLst/>
          </a:prstGeom>
        </p:spPr>
        <p:txBody>
          <a:bodyPr anchor="t" rtlCol="false" tIns="0" lIns="0" bIns="0" rIns="0">
            <a:spAutoFit/>
          </a:bodyPr>
          <a:lstStyle/>
          <a:p>
            <a:pPr>
              <a:lnSpc>
                <a:spcPts val="3229"/>
              </a:lnSpc>
            </a:pPr>
            <a:r>
              <a:rPr lang="en-US" sz="2646" spc="-10">
                <a:solidFill>
                  <a:srgbClr val="FFFFFF"/>
                </a:solidFill>
                <a:latin typeface="Poppins"/>
              </a:rPr>
              <a:t>Temps long</a:t>
            </a:r>
          </a:p>
          <a:p>
            <a:pPr>
              <a:lnSpc>
                <a:spcPts val="3229"/>
              </a:lnSpc>
            </a:pPr>
            <a:r>
              <a:rPr lang="en-US" sz="2646" spc="-10">
                <a:solidFill>
                  <a:srgbClr val="FFFFFF"/>
                </a:solidFill>
                <a:latin typeface="Poppins"/>
              </a:rPr>
              <a:t>Solutions concrètes</a:t>
            </a:r>
          </a:p>
          <a:p>
            <a:pPr>
              <a:lnSpc>
                <a:spcPts val="3229"/>
              </a:lnSpc>
            </a:pPr>
            <a:r>
              <a:rPr lang="en-US" sz="2646" spc="-10">
                <a:solidFill>
                  <a:srgbClr val="FFFFFF"/>
                </a:solidFill>
                <a:latin typeface="Poppins"/>
              </a:rPr>
              <a:t>Comparaison avec précédentes consult.</a:t>
            </a:r>
          </a:p>
        </p:txBody>
      </p:sp>
      <p:grpSp>
        <p:nvGrpSpPr>
          <p:cNvPr name="Group 17" id="17"/>
          <p:cNvGrpSpPr/>
          <p:nvPr/>
        </p:nvGrpSpPr>
        <p:grpSpPr>
          <a:xfrm rot="0">
            <a:off x="12513230" y="7700111"/>
            <a:ext cx="1109724" cy="1109724"/>
            <a:chOff x="0" y="0"/>
            <a:chExt cx="812800" cy="812800"/>
          </a:xfrm>
        </p:grpSpPr>
        <p:sp>
          <p:nvSpPr>
            <p:cNvPr name="Freeform 18" id="1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19" id="19"/>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20" id="20"/>
          <p:cNvSpPr txBox="true"/>
          <p:nvPr/>
        </p:nvSpPr>
        <p:spPr>
          <a:xfrm rot="0">
            <a:off x="12794042" y="8047163"/>
            <a:ext cx="548100" cy="413385"/>
          </a:xfrm>
          <a:prstGeom prst="rect">
            <a:avLst/>
          </a:prstGeom>
        </p:spPr>
        <p:txBody>
          <a:bodyPr anchor="t" rtlCol="false" tIns="0" lIns="0" bIns="0" rIns="0">
            <a:spAutoFit/>
          </a:bodyPr>
          <a:lstStyle/>
          <a:p>
            <a:pPr algn="ctr" marL="0" indent="0" lvl="0">
              <a:lnSpc>
                <a:spcPts val="2789"/>
              </a:lnSpc>
            </a:pPr>
            <a:r>
              <a:rPr lang="en-US" sz="3099" spc="-30">
                <a:solidFill>
                  <a:srgbClr val="FFFFFF"/>
                </a:solidFill>
                <a:latin typeface="Poppins"/>
              </a:rPr>
              <a:t>3</a:t>
            </a:r>
          </a:p>
        </p:txBody>
      </p:sp>
      <p:sp>
        <p:nvSpPr>
          <p:cNvPr name="TextBox 21" id="21"/>
          <p:cNvSpPr txBox="true"/>
          <p:nvPr/>
        </p:nvSpPr>
        <p:spPr>
          <a:xfrm rot="0">
            <a:off x="13803929" y="7436510"/>
            <a:ext cx="3830852" cy="1660152"/>
          </a:xfrm>
          <a:prstGeom prst="rect">
            <a:avLst/>
          </a:prstGeom>
        </p:spPr>
        <p:txBody>
          <a:bodyPr anchor="t" rtlCol="false" tIns="0" lIns="0" bIns="0" rIns="0">
            <a:spAutoFit/>
          </a:bodyPr>
          <a:lstStyle/>
          <a:p>
            <a:pPr>
              <a:lnSpc>
                <a:spcPts val="3229"/>
              </a:lnSpc>
            </a:pPr>
            <a:r>
              <a:rPr lang="en-US" sz="2646" spc="-10">
                <a:solidFill>
                  <a:srgbClr val="FFFFFF"/>
                </a:solidFill>
                <a:latin typeface="Poppins"/>
              </a:rPr>
              <a:t>Abandon de critères</a:t>
            </a:r>
          </a:p>
          <a:p>
            <a:pPr>
              <a:lnSpc>
                <a:spcPts val="3229"/>
              </a:lnSpc>
            </a:pPr>
            <a:r>
              <a:rPr lang="en-US" sz="2646" spc="-10">
                <a:solidFill>
                  <a:srgbClr val="FFFFFF"/>
                </a:solidFill>
                <a:latin typeface="Poppins"/>
              </a:rPr>
              <a:t>Multip. des demandes</a:t>
            </a:r>
          </a:p>
          <a:p>
            <a:pPr>
              <a:lnSpc>
                <a:spcPts val="3229"/>
              </a:lnSpc>
            </a:pPr>
            <a:r>
              <a:rPr lang="en-US" sz="2646" spc="-10">
                <a:solidFill>
                  <a:srgbClr val="FFFFFF"/>
                </a:solidFill>
                <a:latin typeface="Poppins"/>
              </a:rPr>
              <a:t>Consult. de PPL et de perm. d’accueil</a:t>
            </a:r>
          </a:p>
        </p:txBody>
      </p:sp>
      <p:grpSp>
        <p:nvGrpSpPr>
          <p:cNvPr name="Group 22" id="22"/>
          <p:cNvGrpSpPr/>
          <p:nvPr/>
        </p:nvGrpSpPr>
        <p:grpSpPr>
          <a:xfrm rot="0">
            <a:off x="1028700" y="5020747"/>
            <a:ext cx="16626257" cy="2061441"/>
            <a:chOff x="0" y="0"/>
            <a:chExt cx="4378932" cy="542931"/>
          </a:xfrm>
        </p:grpSpPr>
        <p:sp>
          <p:nvSpPr>
            <p:cNvPr name="Freeform 23" id="23"/>
            <p:cNvSpPr/>
            <p:nvPr/>
          </p:nvSpPr>
          <p:spPr>
            <a:xfrm flipH="false" flipV="false" rot="0">
              <a:off x="0" y="0"/>
              <a:ext cx="4378932" cy="542931"/>
            </a:xfrm>
            <a:custGeom>
              <a:avLst/>
              <a:gdLst/>
              <a:ahLst/>
              <a:cxnLst/>
              <a:rect r="r" b="b" t="t" l="l"/>
              <a:pathLst>
                <a:path h="542931" w="4378932">
                  <a:moveTo>
                    <a:pt x="23748" y="0"/>
                  </a:moveTo>
                  <a:lnTo>
                    <a:pt x="4355184" y="0"/>
                  </a:lnTo>
                  <a:cubicBezTo>
                    <a:pt x="4368300" y="0"/>
                    <a:pt x="4378932" y="10632"/>
                    <a:pt x="4378932" y="23748"/>
                  </a:cubicBezTo>
                  <a:lnTo>
                    <a:pt x="4378932" y="519183"/>
                  </a:lnTo>
                  <a:cubicBezTo>
                    <a:pt x="4378932" y="532299"/>
                    <a:pt x="4368300" y="542931"/>
                    <a:pt x="4355184" y="542931"/>
                  </a:cubicBezTo>
                  <a:lnTo>
                    <a:pt x="23748" y="542931"/>
                  </a:lnTo>
                  <a:cubicBezTo>
                    <a:pt x="10632" y="542931"/>
                    <a:pt x="0" y="532299"/>
                    <a:pt x="0" y="519183"/>
                  </a:cubicBezTo>
                  <a:lnTo>
                    <a:pt x="0" y="23748"/>
                  </a:lnTo>
                  <a:cubicBezTo>
                    <a:pt x="0" y="10632"/>
                    <a:pt x="10632" y="0"/>
                    <a:pt x="23748" y="0"/>
                  </a:cubicBezTo>
                  <a:close/>
                </a:path>
              </a:pathLst>
            </a:custGeom>
            <a:solidFill>
              <a:srgbClr val="2A1E50"/>
            </a:solidFill>
          </p:spPr>
        </p:sp>
        <p:sp>
          <p:nvSpPr>
            <p:cNvPr name="TextBox 24" id="24"/>
            <p:cNvSpPr txBox="true"/>
            <p:nvPr/>
          </p:nvSpPr>
          <p:spPr>
            <a:xfrm>
              <a:off x="0" y="-38100"/>
              <a:ext cx="812800" cy="850900"/>
            </a:xfrm>
            <a:prstGeom prst="rect">
              <a:avLst/>
            </a:prstGeom>
          </p:spPr>
          <p:txBody>
            <a:bodyPr anchor="ctr" rtlCol="false" tIns="50800" lIns="50800" bIns="50800" rIns="50800"/>
            <a:lstStyle/>
            <a:p>
              <a:pPr algn="ctr">
                <a:lnSpc>
                  <a:spcPts val="2659"/>
                </a:lnSpc>
                <a:spcBef>
                  <a:spcPct val="0"/>
                </a:spcBef>
              </a:pPr>
            </a:p>
          </p:txBody>
        </p:sp>
      </p:grpSp>
      <p:grpSp>
        <p:nvGrpSpPr>
          <p:cNvPr name="Group 25" id="25"/>
          <p:cNvGrpSpPr/>
          <p:nvPr/>
        </p:nvGrpSpPr>
        <p:grpSpPr>
          <a:xfrm rot="0">
            <a:off x="1562480" y="5496605"/>
            <a:ext cx="1109724" cy="1109724"/>
            <a:chOff x="0" y="0"/>
            <a:chExt cx="812800" cy="812800"/>
          </a:xfrm>
        </p:grpSpPr>
        <p:sp>
          <p:nvSpPr>
            <p:cNvPr name="Freeform 26" id="2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27" id="27"/>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28" id="28"/>
          <p:cNvSpPr txBox="true"/>
          <p:nvPr/>
        </p:nvSpPr>
        <p:spPr>
          <a:xfrm rot="0">
            <a:off x="1843293" y="5843656"/>
            <a:ext cx="548100" cy="413385"/>
          </a:xfrm>
          <a:prstGeom prst="rect">
            <a:avLst/>
          </a:prstGeom>
        </p:spPr>
        <p:txBody>
          <a:bodyPr anchor="t" rtlCol="false" tIns="0" lIns="0" bIns="0" rIns="0">
            <a:spAutoFit/>
          </a:bodyPr>
          <a:lstStyle/>
          <a:p>
            <a:pPr algn="ctr" marL="0" indent="0" lvl="0">
              <a:lnSpc>
                <a:spcPts val="2789"/>
              </a:lnSpc>
            </a:pPr>
            <a:r>
              <a:rPr lang="en-US" sz="3099" spc="-30">
                <a:solidFill>
                  <a:srgbClr val="FFFFFF"/>
                </a:solidFill>
                <a:latin typeface="Poppins"/>
              </a:rPr>
              <a:t>1</a:t>
            </a:r>
          </a:p>
        </p:txBody>
      </p:sp>
      <p:sp>
        <p:nvSpPr>
          <p:cNvPr name="TextBox 29" id="29"/>
          <p:cNvSpPr txBox="true"/>
          <p:nvPr/>
        </p:nvSpPr>
        <p:spPr>
          <a:xfrm rot="0">
            <a:off x="2806929" y="5207104"/>
            <a:ext cx="4218691" cy="1660152"/>
          </a:xfrm>
          <a:prstGeom prst="rect">
            <a:avLst/>
          </a:prstGeom>
        </p:spPr>
        <p:txBody>
          <a:bodyPr anchor="t" rtlCol="false" tIns="0" lIns="0" bIns="0" rIns="0">
            <a:spAutoFit/>
          </a:bodyPr>
          <a:lstStyle/>
          <a:p>
            <a:pPr>
              <a:lnSpc>
                <a:spcPts val="3229"/>
              </a:lnSpc>
            </a:pPr>
            <a:r>
              <a:rPr lang="en-US" sz="2646" spc="-10">
                <a:solidFill>
                  <a:srgbClr val="FFFFFF"/>
                </a:solidFill>
                <a:latin typeface="Poppins"/>
              </a:rPr>
              <a:t>Bouche-à-oreille</a:t>
            </a:r>
          </a:p>
          <a:p>
            <a:pPr>
              <a:lnSpc>
                <a:spcPts val="3229"/>
              </a:lnSpc>
            </a:pPr>
            <a:r>
              <a:rPr lang="en-US" sz="2646" spc="-10">
                <a:solidFill>
                  <a:srgbClr val="FFFFFF"/>
                </a:solidFill>
                <a:latin typeface="Poppins"/>
              </a:rPr>
              <a:t>Spécificité du service</a:t>
            </a:r>
          </a:p>
          <a:p>
            <a:pPr>
              <a:lnSpc>
                <a:spcPts val="3229"/>
              </a:lnSpc>
            </a:pPr>
            <a:r>
              <a:rPr lang="en-US" sz="2646" spc="-10">
                <a:solidFill>
                  <a:srgbClr val="FFFFFF"/>
                </a:solidFill>
                <a:latin typeface="Poppins"/>
              </a:rPr>
              <a:t>Sentiment d’urgence modéré</a:t>
            </a:r>
          </a:p>
        </p:txBody>
      </p:sp>
      <p:grpSp>
        <p:nvGrpSpPr>
          <p:cNvPr name="Group 30" id="30"/>
          <p:cNvGrpSpPr/>
          <p:nvPr/>
        </p:nvGrpSpPr>
        <p:grpSpPr>
          <a:xfrm rot="0">
            <a:off x="7025620" y="5549899"/>
            <a:ext cx="1109724" cy="1109724"/>
            <a:chOff x="0" y="0"/>
            <a:chExt cx="812800" cy="812800"/>
          </a:xfrm>
        </p:grpSpPr>
        <p:sp>
          <p:nvSpPr>
            <p:cNvPr name="Freeform 31" id="31"/>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32" id="32"/>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33" id="33"/>
          <p:cNvSpPr txBox="true"/>
          <p:nvPr/>
        </p:nvSpPr>
        <p:spPr>
          <a:xfrm rot="0">
            <a:off x="7306432" y="5896950"/>
            <a:ext cx="548100" cy="413385"/>
          </a:xfrm>
          <a:prstGeom prst="rect">
            <a:avLst/>
          </a:prstGeom>
        </p:spPr>
        <p:txBody>
          <a:bodyPr anchor="t" rtlCol="false" tIns="0" lIns="0" bIns="0" rIns="0">
            <a:spAutoFit/>
          </a:bodyPr>
          <a:lstStyle/>
          <a:p>
            <a:pPr algn="ctr" marL="0" indent="0" lvl="0">
              <a:lnSpc>
                <a:spcPts val="2789"/>
              </a:lnSpc>
            </a:pPr>
            <a:r>
              <a:rPr lang="en-US" sz="3099" spc="-30">
                <a:solidFill>
                  <a:srgbClr val="FFFFFF"/>
                </a:solidFill>
                <a:latin typeface="Poppins"/>
              </a:rPr>
              <a:t>2</a:t>
            </a:r>
          </a:p>
        </p:txBody>
      </p:sp>
      <p:sp>
        <p:nvSpPr>
          <p:cNvPr name="TextBox 34" id="34"/>
          <p:cNvSpPr txBox="true"/>
          <p:nvPr/>
        </p:nvSpPr>
        <p:spPr>
          <a:xfrm rot="0">
            <a:off x="8268694" y="5234497"/>
            <a:ext cx="3786601" cy="1660152"/>
          </a:xfrm>
          <a:prstGeom prst="rect">
            <a:avLst/>
          </a:prstGeom>
        </p:spPr>
        <p:txBody>
          <a:bodyPr anchor="t" rtlCol="false" tIns="0" lIns="0" bIns="0" rIns="0">
            <a:spAutoFit/>
          </a:bodyPr>
          <a:lstStyle/>
          <a:p>
            <a:pPr>
              <a:lnSpc>
                <a:spcPts val="3229"/>
              </a:lnSpc>
            </a:pPr>
            <a:r>
              <a:rPr lang="en-US" sz="2646" spc="-10">
                <a:solidFill>
                  <a:srgbClr val="FFFFFF"/>
                </a:solidFill>
                <a:latin typeface="Poppins"/>
              </a:rPr>
              <a:t>Temps long</a:t>
            </a:r>
          </a:p>
          <a:p>
            <a:pPr>
              <a:lnSpc>
                <a:spcPts val="3229"/>
              </a:lnSpc>
            </a:pPr>
            <a:r>
              <a:rPr lang="en-US" sz="2646" spc="-10">
                <a:solidFill>
                  <a:srgbClr val="FFFFFF"/>
                </a:solidFill>
                <a:latin typeface="Poppins"/>
              </a:rPr>
              <a:t>Compréhension de le.a thérapeute </a:t>
            </a:r>
          </a:p>
          <a:p>
            <a:pPr>
              <a:lnSpc>
                <a:spcPts val="3229"/>
              </a:lnSpc>
            </a:pPr>
            <a:r>
              <a:rPr lang="en-US" sz="2646" spc="-10">
                <a:solidFill>
                  <a:srgbClr val="FFFFFF"/>
                </a:solidFill>
                <a:latin typeface="Poppins"/>
              </a:rPr>
              <a:t>Consult. ponctuelles</a:t>
            </a:r>
          </a:p>
        </p:txBody>
      </p:sp>
      <p:grpSp>
        <p:nvGrpSpPr>
          <p:cNvPr name="Group 35" id="35"/>
          <p:cNvGrpSpPr/>
          <p:nvPr/>
        </p:nvGrpSpPr>
        <p:grpSpPr>
          <a:xfrm rot="0">
            <a:off x="12513230" y="5523999"/>
            <a:ext cx="1109724" cy="1109724"/>
            <a:chOff x="0" y="0"/>
            <a:chExt cx="812800" cy="812800"/>
          </a:xfrm>
        </p:grpSpPr>
        <p:sp>
          <p:nvSpPr>
            <p:cNvPr name="Freeform 36" id="3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37" id="37"/>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38" id="38"/>
          <p:cNvSpPr txBox="true"/>
          <p:nvPr/>
        </p:nvSpPr>
        <p:spPr>
          <a:xfrm rot="0">
            <a:off x="12794042" y="5871050"/>
            <a:ext cx="548100" cy="413385"/>
          </a:xfrm>
          <a:prstGeom prst="rect">
            <a:avLst/>
          </a:prstGeom>
        </p:spPr>
        <p:txBody>
          <a:bodyPr anchor="t" rtlCol="false" tIns="0" lIns="0" bIns="0" rIns="0">
            <a:spAutoFit/>
          </a:bodyPr>
          <a:lstStyle/>
          <a:p>
            <a:pPr algn="ctr" marL="0" indent="0" lvl="0">
              <a:lnSpc>
                <a:spcPts val="2789"/>
              </a:lnSpc>
            </a:pPr>
            <a:r>
              <a:rPr lang="en-US" sz="3099" spc="-30">
                <a:solidFill>
                  <a:srgbClr val="FFFFFF"/>
                </a:solidFill>
                <a:latin typeface="Poppins"/>
              </a:rPr>
              <a:t>3</a:t>
            </a:r>
          </a:p>
        </p:txBody>
      </p:sp>
      <p:sp>
        <p:nvSpPr>
          <p:cNvPr name="TextBox 39" id="39"/>
          <p:cNvSpPr txBox="true"/>
          <p:nvPr/>
        </p:nvSpPr>
        <p:spPr>
          <a:xfrm rot="0">
            <a:off x="13803929" y="5260397"/>
            <a:ext cx="3830852" cy="1660152"/>
          </a:xfrm>
          <a:prstGeom prst="rect">
            <a:avLst/>
          </a:prstGeom>
        </p:spPr>
        <p:txBody>
          <a:bodyPr anchor="t" rtlCol="false" tIns="0" lIns="0" bIns="0" rIns="0">
            <a:spAutoFit/>
          </a:bodyPr>
          <a:lstStyle/>
          <a:p>
            <a:pPr>
              <a:lnSpc>
                <a:spcPts val="3229"/>
              </a:lnSpc>
            </a:pPr>
            <a:r>
              <a:rPr lang="en-US" sz="2646" spc="-10">
                <a:solidFill>
                  <a:srgbClr val="FFFFFF"/>
                </a:solidFill>
                <a:latin typeface="Poppins"/>
              </a:rPr>
              <a:t>Découragement</a:t>
            </a:r>
          </a:p>
          <a:p>
            <a:pPr>
              <a:lnSpc>
                <a:spcPts val="3229"/>
              </a:lnSpc>
            </a:pPr>
            <a:r>
              <a:rPr lang="en-US" sz="2646" spc="-10">
                <a:solidFill>
                  <a:srgbClr val="FFFFFF"/>
                </a:solidFill>
                <a:latin typeface="Poppins"/>
              </a:rPr>
              <a:t>Contrainte de l’attente</a:t>
            </a:r>
          </a:p>
          <a:p>
            <a:pPr>
              <a:lnSpc>
                <a:spcPts val="3229"/>
              </a:lnSpc>
            </a:pPr>
            <a:r>
              <a:rPr lang="en-US" sz="2646" spc="-10">
                <a:solidFill>
                  <a:srgbClr val="FFFFFF"/>
                </a:solidFill>
                <a:latin typeface="Poppins"/>
              </a:rPr>
              <a:t>Consult. ponctuelles en hôpital</a:t>
            </a:r>
          </a:p>
        </p:txBody>
      </p:sp>
      <p:grpSp>
        <p:nvGrpSpPr>
          <p:cNvPr name="Group 40" id="40"/>
          <p:cNvGrpSpPr/>
          <p:nvPr/>
        </p:nvGrpSpPr>
        <p:grpSpPr>
          <a:xfrm rot="0">
            <a:off x="1028700" y="2844634"/>
            <a:ext cx="16439624" cy="2061441"/>
            <a:chOff x="0" y="0"/>
            <a:chExt cx="4329778" cy="542931"/>
          </a:xfrm>
        </p:grpSpPr>
        <p:sp>
          <p:nvSpPr>
            <p:cNvPr name="Freeform 41" id="41"/>
            <p:cNvSpPr/>
            <p:nvPr/>
          </p:nvSpPr>
          <p:spPr>
            <a:xfrm flipH="false" flipV="false" rot="0">
              <a:off x="0" y="0"/>
              <a:ext cx="4329778" cy="542931"/>
            </a:xfrm>
            <a:custGeom>
              <a:avLst/>
              <a:gdLst/>
              <a:ahLst/>
              <a:cxnLst/>
              <a:rect r="r" b="b" t="t" l="l"/>
              <a:pathLst>
                <a:path h="542931" w="4329778">
                  <a:moveTo>
                    <a:pt x="24017" y="0"/>
                  </a:moveTo>
                  <a:lnTo>
                    <a:pt x="4305760" y="0"/>
                  </a:lnTo>
                  <a:cubicBezTo>
                    <a:pt x="4319025" y="0"/>
                    <a:pt x="4329778" y="10753"/>
                    <a:pt x="4329778" y="24017"/>
                  </a:cubicBezTo>
                  <a:lnTo>
                    <a:pt x="4329778" y="518913"/>
                  </a:lnTo>
                  <a:cubicBezTo>
                    <a:pt x="4329778" y="525283"/>
                    <a:pt x="4327247" y="531392"/>
                    <a:pt x="4322743" y="535896"/>
                  </a:cubicBezTo>
                  <a:cubicBezTo>
                    <a:pt x="4318239" y="540400"/>
                    <a:pt x="4312130" y="542931"/>
                    <a:pt x="4305760" y="542931"/>
                  </a:cubicBezTo>
                  <a:lnTo>
                    <a:pt x="24017" y="542931"/>
                  </a:lnTo>
                  <a:cubicBezTo>
                    <a:pt x="17648" y="542931"/>
                    <a:pt x="11539" y="540400"/>
                    <a:pt x="7035" y="535896"/>
                  </a:cubicBezTo>
                  <a:cubicBezTo>
                    <a:pt x="2530" y="531392"/>
                    <a:pt x="0" y="525283"/>
                    <a:pt x="0" y="518913"/>
                  </a:cubicBezTo>
                  <a:lnTo>
                    <a:pt x="0" y="24017"/>
                  </a:lnTo>
                  <a:cubicBezTo>
                    <a:pt x="0" y="17648"/>
                    <a:pt x="2530" y="11539"/>
                    <a:pt x="7035" y="7035"/>
                  </a:cubicBezTo>
                  <a:cubicBezTo>
                    <a:pt x="11539" y="2530"/>
                    <a:pt x="17648" y="0"/>
                    <a:pt x="24017" y="0"/>
                  </a:cubicBezTo>
                  <a:close/>
                </a:path>
              </a:pathLst>
            </a:custGeom>
            <a:solidFill>
              <a:srgbClr val="2A1E50"/>
            </a:solidFill>
          </p:spPr>
        </p:sp>
        <p:sp>
          <p:nvSpPr>
            <p:cNvPr name="TextBox 42" id="42"/>
            <p:cNvSpPr txBox="true"/>
            <p:nvPr/>
          </p:nvSpPr>
          <p:spPr>
            <a:xfrm>
              <a:off x="0" y="-38100"/>
              <a:ext cx="812800" cy="850900"/>
            </a:xfrm>
            <a:prstGeom prst="rect">
              <a:avLst/>
            </a:prstGeom>
          </p:spPr>
          <p:txBody>
            <a:bodyPr anchor="ctr" rtlCol="false" tIns="50800" lIns="50800" bIns="50800" rIns="50800"/>
            <a:lstStyle/>
            <a:p>
              <a:pPr algn="ctr">
                <a:lnSpc>
                  <a:spcPts val="2659"/>
                </a:lnSpc>
                <a:spcBef>
                  <a:spcPct val="0"/>
                </a:spcBef>
              </a:pPr>
            </a:p>
          </p:txBody>
        </p:sp>
      </p:grpSp>
      <p:grpSp>
        <p:nvGrpSpPr>
          <p:cNvPr name="Group 43" id="43"/>
          <p:cNvGrpSpPr/>
          <p:nvPr/>
        </p:nvGrpSpPr>
        <p:grpSpPr>
          <a:xfrm rot="0">
            <a:off x="1562480" y="3320492"/>
            <a:ext cx="1109724" cy="1109724"/>
            <a:chOff x="0" y="0"/>
            <a:chExt cx="812800" cy="812800"/>
          </a:xfrm>
        </p:grpSpPr>
        <p:sp>
          <p:nvSpPr>
            <p:cNvPr name="Freeform 44" id="4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45" id="45"/>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46" id="46"/>
          <p:cNvSpPr txBox="true"/>
          <p:nvPr/>
        </p:nvSpPr>
        <p:spPr>
          <a:xfrm rot="0">
            <a:off x="1843293" y="3667544"/>
            <a:ext cx="548100" cy="413385"/>
          </a:xfrm>
          <a:prstGeom prst="rect">
            <a:avLst/>
          </a:prstGeom>
        </p:spPr>
        <p:txBody>
          <a:bodyPr anchor="t" rtlCol="false" tIns="0" lIns="0" bIns="0" rIns="0">
            <a:spAutoFit/>
          </a:bodyPr>
          <a:lstStyle/>
          <a:p>
            <a:pPr algn="ctr" marL="0" indent="0" lvl="0">
              <a:lnSpc>
                <a:spcPts val="2789"/>
              </a:lnSpc>
            </a:pPr>
            <a:r>
              <a:rPr lang="en-US" sz="3099" spc="-30">
                <a:solidFill>
                  <a:srgbClr val="FFFFFF"/>
                </a:solidFill>
                <a:latin typeface="Poppins"/>
              </a:rPr>
              <a:t>1</a:t>
            </a:r>
          </a:p>
        </p:txBody>
      </p:sp>
      <p:sp>
        <p:nvSpPr>
          <p:cNvPr name="TextBox 47" id="47"/>
          <p:cNvSpPr txBox="true"/>
          <p:nvPr/>
        </p:nvSpPr>
        <p:spPr>
          <a:xfrm rot="0">
            <a:off x="2806929" y="3030991"/>
            <a:ext cx="4218691" cy="1660152"/>
          </a:xfrm>
          <a:prstGeom prst="rect">
            <a:avLst/>
          </a:prstGeom>
        </p:spPr>
        <p:txBody>
          <a:bodyPr anchor="t" rtlCol="false" tIns="0" lIns="0" bIns="0" rIns="0">
            <a:spAutoFit/>
          </a:bodyPr>
          <a:lstStyle/>
          <a:p>
            <a:pPr algn="just">
              <a:lnSpc>
                <a:spcPts val="3229"/>
              </a:lnSpc>
            </a:pPr>
            <a:r>
              <a:rPr lang="en-US" sz="2646" spc="-10">
                <a:solidFill>
                  <a:srgbClr val="FFFFFF"/>
                </a:solidFill>
                <a:latin typeface="Poppins"/>
              </a:rPr>
              <a:t>Fréquentation passée</a:t>
            </a:r>
          </a:p>
          <a:p>
            <a:pPr algn="just">
              <a:lnSpc>
                <a:spcPts val="3229"/>
              </a:lnSpc>
            </a:pPr>
            <a:r>
              <a:rPr lang="en-US" sz="2646" spc="-10">
                <a:solidFill>
                  <a:srgbClr val="FFFFFF"/>
                </a:solidFill>
                <a:latin typeface="Poppins"/>
              </a:rPr>
              <a:t>Tarif et administatif</a:t>
            </a:r>
          </a:p>
          <a:p>
            <a:pPr>
              <a:lnSpc>
                <a:spcPts val="3229"/>
              </a:lnSpc>
            </a:pPr>
            <a:r>
              <a:rPr lang="en-US" sz="2646" spc="-10">
                <a:solidFill>
                  <a:srgbClr val="FFFFFF"/>
                </a:solidFill>
                <a:latin typeface="Poppins"/>
              </a:rPr>
              <a:t>Sentiment d’urgence élevé</a:t>
            </a:r>
            <a:r>
              <a:rPr lang="en-US" sz="2646" spc="-10">
                <a:solidFill>
                  <a:srgbClr val="FFFFFF"/>
                </a:solidFill>
                <a:latin typeface="Poppins Italics"/>
              </a:rPr>
              <a:t> - pression du SAJ</a:t>
            </a:r>
          </a:p>
        </p:txBody>
      </p:sp>
      <p:grpSp>
        <p:nvGrpSpPr>
          <p:cNvPr name="Group 48" id="48"/>
          <p:cNvGrpSpPr/>
          <p:nvPr/>
        </p:nvGrpSpPr>
        <p:grpSpPr>
          <a:xfrm rot="0">
            <a:off x="7025620" y="3373786"/>
            <a:ext cx="1109724" cy="1109724"/>
            <a:chOff x="0" y="0"/>
            <a:chExt cx="812800" cy="812800"/>
          </a:xfrm>
        </p:grpSpPr>
        <p:sp>
          <p:nvSpPr>
            <p:cNvPr name="Freeform 49" id="4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50" id="50"/>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51" id="51"/>
          <p:cNvSpPr txBox="true"/>
          <p:nvPr/>
        </p:nvSpPr>
        <p:spPr>
          <a:xfrm rot="0">
            <a:off x="7306432" y="3720837"/>
            <a:ext cx="548100" cy="413385"/>
          </a:xfrm>
          <a:prstGeom prst="rect">
            <a:avLst/>
          </a:prstGeom>
        </p:spPr>
        <p:txBody>
          <a:bodyPr anchor="t" rtlCol="false" tIns="0" lIns="0" bIns="0" rIns="0">
            <a:spAutoFit/>
          </a:bodyPr>
          <a:lstStyle/>
          <a:p>
            <a:pPr algn="ctr" marL="0" indent="0" lvl="0">
              <a:lnSpc>
                <a:spcPts val="2789"/>
              </a:lnSpc>
            </a:pPr>
            <a:r>
              <a:rPr lang="en-US" sz="3099" spc="-30">
                <a:solidFill>
                  <a:srgbClr val="FFFFFF"/>
                </a:solidFill>
                <a:latin typeface="Poppins"/>
              </a:rPr>
              <a:t>2</a:t>
            </a:r>
          </a:p>
        </p:txBody>
      </p:sp>
      <p:sp>
        <p:nvSpPr>
          <p:cNvPr name="TextBox 52" id="52"/>
          <p:cNvSpPr txBox="true"/>
          <p:nvPr/>
        </p:nvSpPr>
        <p:spPr>
          <a:xfrm rot="0">
            <a:off x="8268694" y="3058385"/>
            <a:ext cx="4063560" cy="1660152"/>
          </a:xfrm>
          <a:prstGeom prst="rect">
            <a:avLst/>
          </a:prstGeom>
        </p:spPr>
        <p:txBody>
          <a:bodyPr anchor="t" rtlCol="false" tIns="0" lIns="0" bIns="0" rIns="0">
            <a:spAutoFit/>
          </a:bodyPr>
          <a:lstStyle/>
          <a:p>
            <a:pPr>
              <a:lnSpc>
                <a:spcPts val="3229"/>
              </a:lnSpc>
            </a:pPr>
            <a:r>
              <a:rPr lang="en-US" sz="2646" spc="-10">
                <a:solidFill>
                  <a:srgbClr val="FFFFFF"/>
                </a:solidFill>
                <a:latin typeface="Poppins"/>
              </a:rPr>
              <a:t>Temps long</a:t>
            </a:r>
          </a:p>
          <a:p>
            <a:pPr>
              <a:lnSpc>
                <a:spcPts val="3229"/>
              </a:lnSpc>
            </a:pPr>
            <a:r>
              <a:rPr lang="en-US" sz="2646" spc="-10">
                <a:solidFill>
                  <a:srgbClr val="FFFFFF"/>
                </a:solidFill>
                <a:latin typeface="Poppins"/>
              </a:rPr>
              <a:t>Espace d’écoute</a:t>
            </a:r>
          </a:p>
          <a:p>
            <a:pPr>
              <a:lnSpc>
                <a:spcPts val="3229"/>
              </a:lnSpc>
            </a:pPr>
            <a:r>
              <a:rPr lang="en-US" sz="2646" spc="-10">
                <a:solidFill>
                  <a:srgbClr val="FFFFFF"/>
                </a:solidFill>
                <a:latin typeface="Poppins"/>
              </a:rPr>
              <a:t>Fréquentation passée et déduction des besoins</a:t>
            </a:r>
          </a:p>
        </p:txBody>
      </p:sp>
      <p:grpSp>
        <p:nvGrpSpPr>
          <p:cNvPr name="Group 53" id="53"/>
          <p:cNvGrpSpPr/>
          <p:nvPr/>
        </p:nvGrpSpPr>
        <p:grpSpPr>
          <a:xfrm rot="0">
            <a:off x="12513230" y="3347886"/>
            <a:ext cx="1109724" cy="1109724"/>
            <a:chOff x="0" y="0"/>
            <a:chExt cx="812800" cy="812800"/>
          </a:xfrm>
        </p:grpSpPr>
        <p:sp>
          <p:nvSpPr>
            <p:cNvPr name="Freeform 54" id="5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55" id="55"/>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56" id="56"/>
          <p:cNvSpPr txBox="true"/>
          <p:nvPr/>
        </p:nvSpPr>
        <p:spPr>
          <a:xfrm rot="0">
            <a:off x="12794042" y="3694937"/>
            <a:ext cx="548100" cy="413385"/>
          </a:xfrm>
          <a:prstGeom prst="rect">
            <a:avLst/>
          </a:prstGeom>
        </p:spPr>
        <p:txBody>
          <a:bodyPr anchor="t" rtlCol="false" tIns="0" lIns="0" bIns="0" rIns="0">
            <a:spAutoFit/>
          </a:bodyPr>
          <a:lstStyle/>
          <a:p>
            <a:pPr algn="ctr" marL="0" indent="0" lvl="0">
              <a:lnSpc>
                <a:spcPts val="2789"/>
              </a:lnSpc>
            </a:pPr>
            <a:r>
              <a:rPr lang="en-US" sz="3099" spc="-30">
                <a:solidFill>
                  <a:srgbClr val="FFFFFF"/>
                </a:solidFill>
                <a:latin typeface="Poppins"/>
              </a:rPr>
              <a:t>3</a:t>
            </a:r>
          </a:p>
        </p:txBody>
      </p:sp>
      <p:sp>
        <p:nvSpPr>
          <p:cNvPr name="TextBox 57" id="57"/>
          <p:cNvSpPr txBox="true"/>
          <p:nvPr/>
        </p:nvSpPr>
        <p:spPr>
          <a:xfrm rot="0">
            <a:off x="13803929" y="3084285"/>
            <a:ext cx="3830852" cy="1660152"/>
          </a:xfrm>
          <a:prstGeom prst="rect">
            <a:avLst/>
          </a:prstGeom>
        </p:spPr>
        <p:txBody>
          <a:bodyPr anchor="t" rtlCol="false" tIns="0" lIns="0" bIns="0" rIns="0">
            <a:spAutoFit/>
          </a:bodyPr>
          <a:lstStyle/>
          <a:p>
            <a:pPr>
              <a:lnSpc>
                <a:spcPts val="3229"/>
              </a:lnSpc>
            </a:pPr>
            <a:r>
              <a:rPr lang="en-US" sz="2646" spc="-10">
                <a:solidFill>
                  <a:srgbClr val="FFFFFF"/>
                </a:solidFill>
                <a:latin typeface="Poppins"/>
              </a:rPr>
              <a:t>Abandon de critères</a:t>
            </a:r>
          </a:p>
          <a:p>
            <a:pPr>
              <a:lnSpc>
                <a:spcPts val="3229"/>
              </a:lnSpc>
            </a:pPr>
            <a:r>
              <a:rPr lang="en-US" sz="2646" spc="-10">
                <a:solidFill>
                  <a:srgbClr val="FFFFFF"/>
                </a:solidFill>
                <a:latin typeface="Poppins"/>
              </a:rPr>
              <a:t>Sentiment d’injustice</a:t>
            </a:r>
          </a:p>
          <a:p>
            <a:pPr>
              <a:lnSpc>
                <a:spcPts val="3229"/>
              </a:lnSpc>
            </a:pPr>
            <a:r>
              <a:rPr lang="en-US" sz="2646" spc="-10">
                <a:solidFill>
                  <a:srgbClr val="FFFFFF"/>
                </a:solidFill>
                <a:latin typeface="Poppins"/>
              </a:rPr>
              <a:t>Ressources </a:t>
            </a:r>
          </a:p>
          <a:p>
            <a:pPr>
              <a:lnSpc>
                <a:spcPts val="3229"/>
              </a:lnSpc>
            </a:pPr>
            <a:r>
              <a:rPr lang="en-US" sz="2646" spc="-10">
                <a:solidFill>
                  <a:srgbClr val="FFFFFF"/>
                </a:solidFill>
                <a:latin typeface="Poppins"/>
              </a:rPr>
              <a:t>personnelles</a:t>
            </a:r>
          </a:p>
        </p:txBody>
      </p:sp>
      <p:grpSp>
        <p:nvGrpSpPr>
          <p:cNvPr name="Group 58" id="58"/>
          <p:cNvGrpSpPr/>
          <p:nvPr/>
        </p:nvGrpSpPr>
        <p:grpSpPr>
          <a:xfrm rot="0">
            <a:off x="1028700" y="668893"/>
            <a:ext cx="16396788" cy="2061441"/>
            <a:chOff x="0" y="0"/>
            <a:chExt cx="4318496" cy="542931"/>
          </a:xfrm>
        </p:grpSpPr>
        <p:sp>
          <p:nvSpPr>
            <p:cNvPr name="Freeform 59" id="59"/>
            <p:cNvSpPr/>
            <p:nvPr/>
          </p:nvSpPr>
          <p:spPr>
            <a:xfrm flipH="false" flipV="false" rot="0">
              <a:off x="0" y="0"/>
              <a:ext cx="4318496" cy="542931"/>
            </a:xfrm>
            <a:custGeom>
              <a:avLst/>
              <a:gdLst/>
              <a:ahLst/>
              <a:cxnLst/>
              <a:rect r="r" b="b" t="t" l="l"/>
              <a:pathLst>
                <a:path h="542931" w="4318496">
                  <a:moveTo>
                    <a:pt x="24080" y="0"/>
                  </a:moveTo>
                  <a:lnTo>
                    <a:pt x="4294415" y="0"/>
                  </a:lnTo>
                  <a:cubicBezTo>
                    <a:pt x="4307715" y="0"/>
                    <a:pt x="4318496" y="10781"/>
                    <a:pt x="4318496" y="24080"/>
                  </a:cubicBezTo>
                  <a:lnTo>
                    <a:pt x="4318496" y="518851"/>
                  </a:lnTo>
                  <a:cubicBezTo>
                    <a:pt x="4318496" y="532150"/>
                    <a:pt x="4307715" y="542931"/>
                    <a:pt x="4294415" y="542931"/>
                  </a:cubicBezTo>
                  <a:lnTo>
                    <a:pt x="24080" y="542931"/>
                  </a:lnTo>
                  <a:cubicBezTo>
                    <a:pt x="17694" y="542931"/>
                    <a:pt x="11569" y="540394"/>
                    <a:pt x="7053" y="535878"/>
                  </a:cubicBezTo>
                  <a:cubicBezTo>
                    <a:pt x="2537" y="531362"/>
                    <a:pt x="0" y="525237"/>
                    <a:pt x="0" y="518851"/>
                  </a:cubicBezTo>
                  <a:lnTo>
                    <a:pt x="0" y="24080"/>
                  </a:lnTo>
                  <a:cubicBezTo>
                    <a:pt x="0" y="10781"/>
                    <a:pt x="10781" y="0"/>
                    <a:pt x="24080" y="0"/>
                  </a:cubicBezTo>
                  <a:close/>
                </a:path>
              </a:pathLst>
            </a:custGeom>
            <a:solidFill>
              <a:srgbClr val="2A1E50"/>
            </a:solidFill>
          </p:spPr>
        </p:sp>
        <p:sp>
          <p:nvSpPr>
            <p:cNvPr name="TextBox 60" id="60"/>
            <p:cNvSpPr txBox="true"/>
            <p:nvPr/>
          </p:nvSpPr>
          <p:spPr>
            <a:xfrm>
              <a:off x="0" y="-38100"/>
              <a:ext cx="812800" cy="850900"/>
            </a:xfrm>
            <a:prstGeom prst="rect">
              <a:avLst/>
            </a:prstGeom>
          </p:spPr>
          <p:txBody>
            <a:bodyPr anchor="ctr" rtlCol="false" tIns="50800" lIns="50800" bIns="50800" rIns="50800"/>
            <a:lstStyle/>
            <a:p>
              <a:pPr algn="ctr">
                <a:lnSpc>
                  <a:spcPts val="2659"/>
                </a:lnSpc>
                <a:spcBef>
                  <a:spcPct val="0"/>
                </a:spcBef>
              </a:pPr>
            </a:p>
          </p:txBody>
        </p:sp>
      </p:grpSp>
      <p:grpSp>
        <p:nvGrpSpPr>
          <p:cNvPr name="Group 61" id="61"/>
          <p:cNvGrpSpPr/>
          <p:nvPr/>
        </p:nvGrpSpPr>
        <p:grpSpPr>
          <a:xfrm rot="0">
            <a:off x="1562480" y="1144752"/>
            <a:ext cx="1109724" cy="1109724"/>
            <a:chOff x="0" y="0"/>
            <a:chExt cx="812800" cy="812800"/>
          </a:xfrm>
        </p:grpSpPr>
        <p:sp>
          <p:nvSpPr>
            <p:cNvPr name="Freeform 62" id="62"/>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63" id="63"/>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64" id="64"/>
          <p:cNvSpPr txBox="true"/>
          <p:nvPr/>
        </p:nvSpPr>
        <p:spPr>
          <a:xfrm rot="0">
            <a:off x="1843293" y="1491803"/>
            <a:ext cx="548100" cy="413385"/>
          </a:xfrm>
          <a:prstGeom prst="rect">
            <a:avLst/>
          </a:prstGeom>
        </p:spPr>
        <p:txBody>
          <a:bodyPr anchor="t" rtlCol="false" tIns="0" lIns="0" bIns="0" rIns="0">
            <a:spAutoFit/>
          </a:bodyPr>
          <a:lstStyle/>
          <a:p>
            <a:pPr algn="ctr" marL="0" indent="0" lvl="0">
              <a:lnSpc>
                <a:spcPts val="2789"/>
              </a:lnSpc>
            </a:pPr>
            <a:r>
              <a:rPr lang="en-US" sz="3099" spc="-30">
                <a:solidFill>
                  <a:srgbClr val="FFFFFF"/>
                </a:solidFill>
                <a:latin typeface="Poppins"/>
              </a:rPr>
              <a:t>1</a:t>
            </a:r>
          </a:p>
        </p:txBody>
      </p:sp>
      <p:grpSp>
        <p:nvGrpSpPr>
          <p:cNvPr name="Group 65" id="65"/>
          <p:cNvGrpSpPr/>
          <p:nvPr/>
        </p:nvGrpSpPr>
        <p:grpSpPr>
          <a:xfrm rot="0">
            <a:off x="7025620" y="1198045"/>
            <a:ext cx="1109724" cy="1109724"/>
            <a:chOff x="0" y="0"/>
            <a:chExt cx="812800" cy="812800"/>
          </a:xfrm>
        </p:grpSpPr>
        <p:sp>
          <p:nvSpPr>
            <p:cNvPr name="Freeform 66" id="6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67" id="67"/>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68" id="68"/>
          <p:cNvSpPr txBox="true"/>
          <p:nvPr/>
        </p:nvSpPr>
        <p:spPr>
          <a:xfrm rot="0">
            <a:off x="7306432" y="1545097"/>
            <a:ext cx="548100" cy="413385"/>
          </a:xfrm>
          <a:prstGeom prst="rect">
            <a:avLst/>
          </a:prstGeom>
        </p:spPr>
        <p:txBody>
          <a:bodyPr anchor="t" rtlCol="false" tIns="0" lIns="0" bIns="0" rIns="0">
            <a:spAutoFit/>
          </a:bodyPr>
          <a:lstStyle/>
          <a:p>
            <a:pPr algn="ctr" marL="0" indent="0" lvl="0">
              <a:lnSpc>
                <a:spcPts val="2789"/>
              </a:lnSpc>
            </a:pPr>
            <a:r>
              <a:rPr lang="en-US" sz="3099" spc="-30">
                <a:solidFill>
                  <a:srgbClr val="FFFFFF"/>
                </a:solidFill>
                <a:latin typeface="Poppins"/>
              </a:rPr>
              <a:t>2</a:t>
            </a:r>
          </a:p>
        </p:txBody>
      </p:sp>
      <p:sp>
        <p:nvSpPr>
          <p:cNvPr name="TextBox 69" id="69"/>
          <p:cNvSpPr txBox="true"/>
          <p:nvPr/>
        </p:nvSpPr>
        <p:spPr>
          <a:xfrm rot="0">
            <a:off x="8268694" y="882644"/>
            <a:ext cx="3786601" cy="1660152"/>
          </a:xfrm>
          <a:prstGeom prst="rect">
            <a:avLst/>
          </a:prstGeom>
        </p:spPr>
        <p:txBody>
          <a:bodyPr anchor="t" rtlCol="false" tIns="0" lIns="0" bIns="0" rIns="0">
            <a:spAutoFit/>
          </a:bodyPr>
          <a:lstStyle/>
          <a:p>
            <a:pPr>
              <a:lnSpc>
                <a:spcPts val="3229"/>
              </a:lnSpc>
            </a:pPr>
            <a:r>
              <a:rPr lang="en-US" sz="2646" spc="-10">
                <a:solidFill>
                  <a:srgbClr val="FFFFFF"/>
                </a:solidFill>
                <a:latin typeface="Poppins"/>
              </a:rPr>
              <a:t>Temps long</a:t>
            </a:r>
          </a:p>
          <a:p>
            <a:pPr>
              <a:lnSpc>
                <a:spcPts val="3229"/>
              </a:lnSpc>
            </a:pPr>
            <a:r>
              <a:rPr lang="en-US" sz="2646" spc="-10">
                <a:solidFill>
                  <a:srgbClr val="FFFFFF"/>
                </a:solidFill>
                <a:latin typeface="Poppins"/>
              </a:rPr>
              <a:t>Connexion avec le.a thérapeute </a:t>
            </a:r>
          </a:p>
          <a:p>
            <a:pPr>
              <a:lnSpc>
                <a:spcPts val="3229"/>
              </a:lnSpc>
            </a:pPr>
            <a:r>
              <a:rPr lang="en-US" sz="2646" spc="-10">
                <a:solidFill>
                  <a:srgbClr val="FFFFFF"/>
                </a:solidFill>
                <a:latin typeface="Poppins"/>
              </a:rPr>
              <a:t>Long parcours de soin</a:t>
            </a:r>
          </a:p>
        </p:txBody>
      </p:sp>
      <p:sp>
        <p:nvSpPr>
          <p:cNvPr name="TextBox 70" id="70"/>
          <p:cNvSpPr txBox="true"/>
          <p:nvPr/>
        </p:nvSpPr>
        <p:spPr>
          <a:xfrm rot="0">
            <a:off x="2806929" y="1062883"/>
            <a:ext cx="4218691" cy="1244887"/>
          </a:xfrm>
          <a:prstGeom prst="rect">
            <a:avLst/>
          </a:prstGeom>
        </p:spPr>
        <p:txBody>
          <a:bodyPr anchor="t" rtlCol="false" tIns="0" lIns="0" bIns="0" rIns="0">
            <a:spAutoFit/>
          </a:bodyPr>
          <a:lstStyle/>
          <a:p>
            <a:pPr algn="just">
              <a:lnSpc>
                <a:spcPts val="3229"/>
              </a:lnSpc>
            </a:pPr>
            <a:r>
              <a:rPr lang="en-US" sz="2646" spc="-10">
                <a:solidFill>
                  <a:srgbClr val="FFFFFF"/>
                </a:solidFill>
                <a:latin typeface="Poppins"/>
              </a:rPr>
              <a:t>Confiance en l’envoyeur</a:t>
            </a:r>
          </a:p>
          <a:p>
            <a:pPr algn="just">
              <a:lnSpc>
                <a:spcPts val="3229"/>
              </a:lnSpc>
            </a:pPr>
            <a:r>
              <a:rPr lang="en-US" sz="2646" spc="-10">
                <a:solidFill>
                  <a:srgbClr val="FFFFFF"/>
                </a:solidFill>
                <a:latin typeface="Poppins"/>
              </a:rPr>
              <a:t>Spécificité du service</a:t>
            </a:r>
          </a:p>
          <a:p>
            <a:pPr algn="just">
              <a:lnSpc>
                <a:spcPts val="3229"/>
              </a:lnSpc>
            </a:pPr>
            <a:r>
              <a:rPr lang="en-US" sz="2646" spc="-10">
                <a:solidFill>
                  <a:srgbClr val="FFFFFF"/>
                </a:solidFill>
                <a:latin typeface="Poppins"/>
              </a:rPr>
              <a:t>Peu ou pas d’urgence</a:t>
            </a:r>
          </a:p>
        </p:txBody>
      </p:sp>
      <p:grpSp>
        <p:nvGrpSpPr>
          <p:cNvPr name="Group 71" id="71"/>
          <p:cNvGrpSpPr/>
          <p:nvPr/>
        </p:nvGrpSpPr>
        <p:grpSpPr>
          <a:xfrm rot="0">
            <a:off x="12513230" y="1144752"/>
            <a:ext cx="1109724" cy="1109724"/>
            <a:chOff x="0" y="0"/>
            <a:chExt cx="812800" cy="812800"/>
          </a:xfrm>
        </p:grpSpPr>
        <p:sp>
          <p:nvSpPr>
            <p:cNvPr name="Freeform 72" id="72"/>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73" id="73"/>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74" id="74"/>
          <p:cNvSpPr txBox="true"/>
          <p:nvPr/>
        </p:nvSpPr>
        <p:spPr>
          <a:xfrm rot="0">
            <a:off x="12794042" y="1491803"/>
            <a:ext cx="548100" cy="413385"/>
          </a:xfrm>
          <a:prstGeom prst="rect">
            <a:avLst/>
          </a:prstGeom>
        </p:spPr>
        <p:txBody>
          <a:bodyPr anchor="t" rtlCol="false" tIns="0" lIns="0" bIns="0" rIns="0">
            <a:spAutoFit/>
          </a:bodyPr>
          <a:lstStyle/>
          <a:p>
            <a:pPr algn="ctr" marL="0" indent="0" lvl="0">
              <a:lnSpc>
                <a:spcPts val="2789"/>
              </a:lnSpc>
            </a:pPr>
            <a:r>
              <a:rPr lang="en-US" sz="3099" spc="-30">
                <a:solidFill>
                  <a:srgbClr val="FFFFFF"/>
                </a:solidFill>
                <a:latin typeface="Poppins"/>
              </a:rPr>
              <a:t>3</a:t>
            </a:r>
          </a:p>
        </p:txBody>
      </p:sp>
      <p:sp>
        <p:nvSpPr>
          <p:cNvPr name="TextBox 75" id="75"/>
          <p:cNvSpPr txBox="true"/>
          <p:nvPr/>
        </p:nvSpPr>
        <p:spPr>
          <a:xfrm rot="0">
            <a:off x="13803929" y="1083638"/>
            <a:ext cx="3508082" cy="1250577"/>
          </a:xfrm>
          <a:prstGeom prst="rect">
            <a:avLst/>
          </a:prstGeom>
        </p:spPr>
        <p:txBody>
          <a:bodyPr anchor="t" rtlCol="false" tIns="0" lIns="0" bIns="0" rIns="0">
            <a:spAutoFit/>
          </a:bodyPr>
          <a:lstStyle/>
          <a:p>
            <a:pPr>
              <a:lnSpc>
                <a:spcPts val="3229"/>
              </a:lnSpc>
            </a:pPr>
            <a:r>
              <a:rPr lang="en-US" sz="2646" spc="-10">
                <a:solidFill>
                  <a:srgbClr val="FFFFFF"/>
                </a:solidFill>
                <a:latin typeface="Poppins"/>
              </a:rPr>
              <a:t>Perte de confiance</a:t>
            </a:r>
          </a:p>
          <a:p>
            <a:pPr>
              <a:lnSpc>
                <a:spcPts val="3229"/>
              </a:lnSpc>
            </a:pPr>
            <a:r>
              <a:rPr lang="en-US" sz="2646" spc="-10">
                <a:solidFill>
                  <a:srgbClr val="FFFFFF"/>
                </a:solidFill>
                <a:latin typeface="Poppins"/>
              </a:rPr>
              <a:t>Contrainte de l’att.</a:t>
            </a:r>
          </a:p>
          <a:p>
            <a:pPr>
              <a:lnSpc>
                <a:spcPts val="3229"/>
              </a:lnSpc>
            </a:pPr>
            <a:r>
              <a:rPr lang="en-US" sz="2646" spc="-10">
                <a:solidFill>
                  <a:srgbClr val="FFFFFF"/>
                </a:solidFill>
                <a:latin typeface="Poppins"/>
              </a:rPr>
              <a:t>Suivis en parallèle</a:t>
            </a:r>
          </a:p>
        </p:txBody>
      </p:sp>
    </p:spTree>
  </p:cSld>
  <p:clrMapOvr>
    <a:masterClrMapping/>
  </p:clrMapOvr>
</p:sld>
</file>

<file path=ppt/slides/slide47.xml><?xml version="1.0" encoding="utf-8"?>
<p:sld xmlns:p="http://schemas.openxmlformats.org/presentationml/2006/main" xmlns:a="http://schemas.openxmlformats.org/drawingml/2006/main" xmlns:r="http://schemas.openxmlformats.org/officeDocument/2006/relationships">
  <p:cSld>
    <p:bg>
      <p:bgPr>
        <a:solidFill>
          <a:srgbClr val="B1D4E0"/>
        </a:solidFill>
      </p:bgPr>
    </p:bg>
    <p:spTree>
      <p:nvGrpSpPr>
        <p:cNvPr id="1" name=""/>
        <p:cNvGrpSpPr/>
        <p:nvPr/>
      </p:nvGrpSpPr>
      <p:grpSpPr>
        <a:xfrm>
          <a:off x="0" y="0"/>
          <a:ext cx="0" cy="0"/>
          <a:chOff x="0" y="0"/>
          <a:chExt cx="0" cy="0"/>
        </a:xfrm>
      </p:grpSpPr>
      <p:sp>
        <p:nvSpPr>
          <p:cNvPr name="Freeform 2" id="2"/>
          <p:cNvSpPr/>
          <p:nvPr/>
        </p:nvSpPr>
        <p:spPr>
          <a:xfrm flipH="true" flipV="false" rot="0">
            <a:off x="-1586925" y="6804899"/>
            <a:ext cx="4214413" cy="4114800"/>
          </a:xfrm>
          <a:custGeom>
            <a:avLst/>
            <a:gdLst/>
            <a:ahLst/>
            <a:cxnLst/>
            <a:rect r="r" b="b" t="t" l="l"/>
            <a:pathLst>
              <a:path h="4114800" w="4214413">
                <a:moveTo>
                  <a:pt x="4214413" y="0"/>
                </a:moveTo>
                <a:lnTo>
                  <a:pt x="0" y="0"/>
                </a:lnTo>
                <a:lnTo>
                  <a:pt x="0" y="4114800"/>
                </a:lnTo>
                <a:lnTo>
                  <a:pt x="4214413" y="4114800"/>
                </a:lnTo>
                <a:lnTo>
                  <a:pt x="4214413"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3" id="3"/>
          <p:cNvGrpSpPr/>
          <p:nvPr/>
        </p:nvGrpSpPr>
        <p:grpSpPr>
          <a:xfrm rot="0">
            <a:off x="1028700" y="7196859"/>
            <a:ext cx="16626257" cy="2061441"/>
            <a:chOff x="0" y="0"/>
            <a:chExt cx="4378932" cy="542931"/>
          </a:xfrm>
        </p:grpSpPr>
        <p:sp>
          <p:nvSpPr>
            <p:cNvPr name="Freeform 4" id="4"/>
            <p:cNvSpPr/>
            <p:nvPr/>
          </p:nvSpPr>
          <p:spPr>
            <a:xfrm flipH="false" flipV="false" rot="0">
              <a:off x="0" y="0"/>
              <a:ext cx="4378932" cy="542931"/>
            </a:xfrm>
            <a:custGeom>
              <a:avLst/>
              <a:gdLst/>
              <a:ahLst/>
              <a:cxnLst/>
              <a:rect r="r" b="b" t="t" l="l"/>
              <a:pathLst>
                <a:path h="542931" w="4378932">
                  <a:moveTo>
                    <a:pt x="23748" y="0"/>
                  </a:moveTo>
                  <a:lnTo>
                    <a:pt x="4355184" y="0"/>
                  </a:lnTo>
                  <a:cubicBezTo>
                    <a:pt x="4368300" y="0"/>
                    <a:pt x="4378932" y="10632"/>
                    <a:pt x="4378932" y="23748"/>
                  </a:cubicBezTo>
                  <a:lnTo>
                    <a:pt x="4378932" y="519183"/>
                  </a:lnTo>
                  <a:cubicBezTo>
                    <a:pt x="4378932" y="532299"/>
                    <a:pt x="4368300" y="542931"/>
                    <a:pt x="4355184" y="542931"/>
                  </a:cubicBezTo>
                  <a:lnTo>
                    <a:pt x="23748" y="542931"/>
                  </a:lnTo>
                  <a:cubicBezTo>
                    <a:pt x="10632" y="542931"/>
                    <a:pt x="0" y="532299"/>
                    <a:pt x="0" y="519183"/>
                  </a:cubicBezTo>
                  <a:lnTo>
                    <a:pt x="0" y="23748"/>
                  </a:lnTo>
                  <a:cubicBezTo>
                    <a:pt x="0" y="10632"/>
                    <a:pt x="10632" y="0"/>
                    <a:pt x="23748" y="0"/>
                  </a:cubicBezTo>
                  <a:close/>
                </a:path>
              </a:pathLst>
            </a:custGeom>
            <a:solidFill>
              <a:srgbClr val="2A1E50"/>
            </a:solidFill>
          </p:spPr>
        </p:sp>
        <p:sp>
          <p:nvSpPr>
            <p:cNvPr name="TextBox 5" id="5"/>
            <p:cNvSpPr txBox="true"/>
            <p:nvPr/>
          </p:nvSpPr>
          <p:spPr>
            <a:xfrm>
              <a:off x="0" y="-38100"/>
              <a:ext cx="812800" cy="850900"/>
            </a:xfrm>
            <a:prstGeom prst="rect">
              <a:avLst/>
            </a:prstGeom>
          </p:spPr>
          <p:txBody>
            <a:bodyPr anchor="ctr" rtlCol="false" tIns="50800" lIns="50800" bIns="50800" rIns="50800"/>
            <a:lstStyle/>
            <a:p>
              <a:pPr algn="ctr">
                <a:lnSpc>
                  <a:spcPts val="2659"/>
                </a:lnSpc>
                <a:spcBef>
                  <a:spcPct val="0"/>
                </a:spcBef>
              </a:pPr>
            </a:p>
          </p:txBody>
        </p:sp>
      </p:grpSp>
      <p:sp>
        <p:nvSpPr>
          <p:cNvPr name="Freeform 6" id="6"/>
          <p:cNvSpPr/>
          <p:nvPr/>
        </p:nvSpPr>
        <p:spPr>
          <a:xfrm flipH="false" flipV="false" rot="1069944">
            <a:off x="14151115" y="111062"/>
            <a:ext cx="4103258" cy="1835275"/>
          </a:xfrm>
          <a:custGeom>
            <a:avLst/>
            <a:gdLst/>
            <a:ahLst/>
            <a:cxnLst/>
            <a:rect r="r" b="b" t="t" l="l"/>
            <a:pathLst>
              <a:path h="1835275" w="4103258">
                <a:moveTo>
                  <a:pt x="0" y="0"/>
                </a:moveTo>
                <a:lnTo>
                  <a:pt x="4103258" y="0"/>
                </a:lnTo>
                <a:lnTo>
                  <a:pt x="4103258" y="1835276"/>
                </a:lnTo>
                <a:lnTo>
                  <a:pt x="0" y="1835276"/>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nvGrpSpPr>
          <p:cNvPr name="Group 7" id="7"/>
          <p:cNvGrpSpPr/>
          <p:nvPr/>
        </p:nvGrpSpPr>
        <p:grpSpPr>
          <a:xfrm rot="0">
            <a:off x="1562480" y="7672717"/>
            <a:ext cx="1109724" cy="1109724"/>
            <a:chOff x="0" y="0"/>
            <a:chExt cx="812800" cy="812800"/>
          </a:xfrm>
        </p:grpSpPr>
        <p:sp>
          <p:nvSpPr>
            <p:cNvPr name="Freeform 8" id="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9" id="9"/>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10" id="10"/>
          <p:cNvSpPr txBox="true"/>
          <p:nvPr/>
        </p:nvSpPr>
        <p:spPr>
          <a:xfrm rot="0">
            <a:off x="1843293" y="8019769"/>
            <a:ext cx="548100" cy="413385"/>
          </a:xfrm>
          <a:prstGeom prst="rect">
            <a:avLst/>
          </a:prstGeom>
        </p:spPr>
        <p:txBody>
          <a:bodyPr anchor="t" rtlCol="false" tIns="0" lIns="0" bIns="0" rIns="0">
            <a:spAutoFit/>
          </a:bodyPr>
          <a:lstStyle/>
          <a:p>
            <a:pPr algn="ctr" marL="0" indent="0" lvl="0">
              <a:lnSpc>
                <a:spcPts val="2789"/>
              </a:lnSpc>
            </a:pPr>
            <a:r>
              <a:rPr lang="en-US" sz="3099" spc="-30">
                <a:solidFill>
                  <a:srgbClr val="FFFFFF"/>
                </a:solidFill>
                <a:latin typeface="Poppins"/>
              </a:rPr>
              <a:t>1</a:t>
            </a:r>
          </a:p>
        </p:txBody>
      </p:sp>
      <p:sp>
        <p:nvSpPr>
          <p:cNvPr name="TextBox 11" id="11"/>
          <p:cNvSpPr txBox="true"/>
          <p:nvPr/>
        </p:nvSpPr>
        <p:spPr>
          <a:xfrm rot="0">
            <a:off x="2806929" y="7383216"/>
            <a:ext cx="4218691" cy="1660152"/>
          </a:xfrm>
          <a:prstGeom prst="rect">
            <a:avLst/>
          </a:prstGeom>
        </p:spPr>
        <p:txBody>
          <a:bodyPr anchor="t" rtlCol="false" tIns="0" lIns="0" bIns="0" rIns="0">
            <a:spAutoFit/>
          </a:bodyPr>
          <a:lstStyle/>
          <a:p>
            <a:pPr>
              <a:lnSpc>
                <a:spcPts val="3229"/>
              </a:lnSpc>
            </a:pPr>
            <a:r>
              <a:rPr lang="en-US" sz="2646" spc="-10">
                <a:solidFill>
                  <a:srgbClr val="FFFFFF"/>
                </a:solidFill>
                <a:latin typeface="Poppins"/>
              </a:rPr>
              <a:t>Liste de services</a:t>
            </a:r>
          </a:p>
          <a:p>
            <a:pPr>
              <a:lnSpc>
                <a:spcPts val="3229"/>
              </a:lnSpc>
            </a:pPr>
            <a:r>
              <a:rPr lang="en-US" sz="2646" spc="-10">
                <a:solidFill>
                  <a:srgbClr val="FFFFFF"/>
                </a:solidFill>
                <a:latin typeface="Poppins"/>
              </a:rPr>
              <a:t>Critère économique</a:t>
            </a:r>
          </a:p>
          <a:p>
            <a:pPr>
              <a:lnSpc>
                <a:spcPts val="3229"/>
              </a:lnSpc>
            </a:pPr>
            <a:r>
              <a:rPr lang="en-US" sz="2646" spc="-10">
                <a:solidFill>
                  <a:srgbClr val="FFFFFF"/>
                </a:solidFill>
                <a:latin typeface="Poppins"/>
              </a:rPr>
              <a:t>Sentiment d’urgence élevé</a:t>
            </a:r>
          </a:p>
        </p:txBody>
      </p:sp>
      <p:grpSp>
        <p:nvGrpSpPr>
          <p:cNvPr name="Group 12" id="12"/>
          <p:cNvGrpSpPr/>
          <p:nvPr/>
        </p:nvGrpSpPr>
        <p:grpSpPr>
          <a:xfrm rot="0">
            <a:off x="7025620" y="7726011"/>
            <a:ext cx="1109724" cy="1109724"/>
            <a:chOff x="0" y="0"/>
            <a:chExt cx="812800" cy="812800"/>
          </a:xfrm>
        </p:grpSpPr>
        <p:sp>
          <p:nvSpPr>
            <p:cNvPr name="Freeform 13" id="1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14" id="14"/>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15" id="15"/>
          <p:cNvSpPr txBox="true"/>
          <p:nvPr/>
        </p:nvSpPr>
        <p:spPr>
          <a:xfrm rot="0">
            <a:off x="7306432" y="8073062"/>
            <a:ext cx="548100" cy="413385"/>
          </a:xfrm>
          <a:prstGeom prst="rect">
            <a:avLst/>
          </a:prstGeom>
        </p:spPr>
        <p:txBody>
          <a:bodyPr anchor="t" rtlCol="false" tIns="0" lIns="0" bIns="0" rIns="0">
            <a:spAutoFit/>
          </a:bodyPr>
          <a:lstStyle/>
          <a:p>
            <a:pPr algn="ctr" marL="0" indent="0" lvl="0">
              <a:lnSpc>
                <a:spcPts val="2789"/>
              </a:lnSpc>
            </a:pPr>
            <a:r>
              <a:rPr lang="en-US" sz="3099" spc="-30">
                <a:solidFill>
                  <a:srgbClr val="FFFFFF"/>
                </a:solidFill>
                <a:latin typeface="Poppins"/>
              </a:rPr>
              <a:t>2</a:t>
            </a:r>
          </a:p>
        </p:txBody>
      </p:sp>
      <p:sp>
        <p:nvSpPr>
          <p:cNvPr name="TextBox 16" id="16"/>
          <p:cNvSpPr txBox="true"/>
          <p:nvPr/>
        </p:nvSpPr>
        <p:spPr>
          <a:xfrm rot="0">
            <a:off x="8268694" y="7410610"/>
            <a:ext cx="4063560" cy="1660152"/>
          </a:xfrm>
          <a:prstGeom prst="rect">
            <a:avLst/>
          </a:prstGeom>
        </p:spPr>
        <p:txBody>
          <a:bodyPr anchor="t" rtlCol="false" tIns="0" lIns="0" bIns="0" rIns="0">
            <a:spAutoFit/>
          </a:bodyPr>
          <a:lstStyle/>
          <a:p>
            <a:pPr>
              <a:lnSpc>
                <a:spcPts val="3229"/>
              </a:lnSpc>
            </a:pPr>
            <a:r>
              <a:rPr lang="en-US" sz="2646" spc="-10">
                <a:solidFill>
                  <a:srgbClr val="FFFFFF"/>
                </a:solidFill>
                <a:latin typeface="Poppins"/>
              </a:rPr>
              <a:t>Temps long</a:t>
            </a:r>
          </a:p>
          <a:p>
            <a:pPr>
              <a:lnSpc>
                <a:spcPts val="3229"/>
              </a:lnSpc>
            </a:pPr>
            <a:r>
              <a:rPr lang="en-US" sz="2646" spc="-10">
                <a:solidFill>
                  <a:srgbClr val="FFFFFF"/>
                </a:solidFill>
                <a:latin typeface="Poppins"/>
              </a:rPr>
              <a:t>Solutions concrètes</a:t>
            </a:r>
          </a:p>
          <a:p>
            <a:pPr>
              <a:lnSpc>
                <a:spcPts val="3229"/>
              </a:lnSpc>
            </a:pPr>
            <a:r>
              <a:rPr lang="en-US" sz="2646" spc="-10">
                <a:solidFill>
                  <a:srgbClr val="FFFFFF"/>
                </a:solidFill>
                <a:latin typeface="Poppins"/>
              </a:rPr>
              <a:t>Comparaison avec précédentes consult.</a:t>
            </a:r>
          </a:p>
        </p:txBody>
      </p:sp>
      <p:grpSp>
        <p:nvGrpSpPr>
          <p:cNvPr name="Group 17" id="17"/>
          <p:cNvGrpSpPr/>
          <p:nvPr/>
        </p:nvGrpSpPr>
        <p:grpSpPr>
          <a:xfrm rot="0">
            <a:off x="12513230" y="7700111"/>
            <a:ext cx="1109724" cy="1109724"/>
            <a:chOff x="0" y="0"/>
            <a:chExt cx="812800" cy="812800"/>
          </a:xfrm>
        </p:grpSpPr>
        <p:sp>
          <p:nvSpPr>
            <p:cNvPr name="Freeform 18" id="1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19" id="19"/>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20" id="20"/>
          <p:cNvSpPr txBox="true"/>
          <p:nvPr/>
        </p:nvSpPr>
        <p:spPr>
          <a:xfrm rot="0">
            <a:off x="12794042" y="8047163"/>
            <a:ext cx="548100" cy="413385"/>
          </a:xfrm>
          <a:prstGeom prst="rect">
            <a:avLst/>
          </a:prstGeom>
        </p:spPr>
        <p:txBody>
          <a:bodyPr anchor="t" rtlCol="false" tIns="0" lIns="0" bIns="0" rIns="0">
            <a:spAutoFit/>
          </a:bodyPr>
          <a:lstStyle/>
          <a:p>
            <a:pPr algn="ctr" marL="0" indent="0" lvl="0">
              <a:lnSpc>
                <a:spcPts val="2789"/>
              </a:lnSpc>
            </a:pPr>
            <a:r>
              <a:rPr lang="en-US" sz="3099" spc="-30">
                <a:solidFill>
                  <a:srgbClr val="FFFFFF"/>
                </a:solidFill>
                <a:latin typeface="Poppins"/>
              </a:rPr>
              <a:t>3</a:t>
            </a:r>
          </a:p>
        </p:txBody>
      </p:sp>
      <p:sp>
        <p:nvSpPr>
          <p:cNvPr name="TextBox 21" id="21"/>
          <p:cNvSpPr txBox="true"/>
          <p:nvPr/>
        </p:nvSpPr>
        <p:spPr>
          <a:xfrm rot="0">
            <a:off x="13803929" y="7436510"/>
            <a:ext cx="3830852" cy="1660152"/>
          </a:xfrm>
          <a:prstGeom prst="rect">
            <a:avLst/>
          </a:prstGeom>
        </p:spPr>
        <p:txBody>
          <a:bodyPr anchor="t" rtlCol="false" tIns="0" lIns="0" bIns="0" rIns="0">
            <a:spAutoFit/>
          </a:bodyPr>
          <a:lstStyle/>
          <a:p>
            <a:pPr>
              <a:lnSpc>
                <a:spcPts val="3229"/>
              </a:lnSpc>
            </a:pPr>
            <a:r>
              <a:rPr lang="en-US" sz="2646" spc="-10">
                <a:solidFill>
                  <a:srgbClr val="FFFFFF"/>
                </a:solidFill>
                <a:latin typeface="Poppins"/>
              </a:rPr>
              <a:t>Abandon de critères</a:t>
            </a:r>
          </a:p>
          <a:p>
            <a:pPr>
              <a:lnSpc>
                <a:spcPts val="3229"/>
              </a:lnSpc>
            </a:pPr>
            <a:r>
              <a:rPr lang="en-US" sz="2646" spc="-10">
                <a:solidFill>
                  <a:srgbClr val="FFFFFF"/>
                </a:solidFill>
                <a:latin typeface="Poppins"/>
              </a:rPr>
              <a:t>Multip. des demandes</a:t>
            </a:r>
          </a:p>
          <a:p>
            <a:pPr>
              <a:lnSpc>
                <a:spcPts val="3229"/>
              </a:lnSpc>
            </a:pPr>
            <a:r>
              <a:rPr lang="en-US" sz="2646" spc="-10">
                <a:solidFill>
                  <a:srgbClr val="FFFFFF"/>
                </a:solidFill>
                <a:latin typeface="Poppins"/>
              </a:rPr>
              <a:t>Consult. de PPL et de perm. d’accueil</a:t>
            </a:r>
          </a:p>
        </p:txBody>
      </p:sp>
      <p:grpSp>
        <p:nvGrpSpPr>
          <p:cNvPr name="Group 22" id="22"/>
          <p:cNvGrpSpPr/>
          <p:nvPr/>
        </p:nvGrpSpPr>
        <p:grpSpPr>
          <a:xfrm rot="0">
            <a:off x="1028700" y="5020747"/>
            <a:ext cx="16788399" cy="2061441"/>
            <a:chOff x="0" y="0"/>
            <a:chExt cx="4421636" cy="542931"/>
          </a:xfrm>
        </p:grpSpPr>
        <p:sp>
          <p:nvSpPr>
            <p:cNvPr name="Freeform 23" id="23"/>
            <p:cNvSpPr/>
            <p:nvPr/>
          </p:nvSpPr>
          <p:spPr>
            <a:xfrm flipH="false" flipV="false" rot="0">
              <a:off x="0" y="0"/>
              <a:ext cx="4421636" cy="542931"/>
            </a:xfrm>
            <a:custGeom>
              <a:avLst/>
              <a:gdLst/>
              <a:ahLst/>
              <a:cxnLst/>
              <a:rect r="r" b="b" t="t" l="l"/>
              <a:pathLst>
                <a:path h="542931" w="4421636">
                  <a:moveTo>
                    <a:pt x="23518" y="0"/>
                  </a:moveTo>
                  <a:lnTo>
                    <a:pt x="4398118" y="0"/>
                  </a:lnTo>
                  <a:cubicBezTo>
                    <a:pt x="4404355" y="0"/>
                    <a:pt x="4410337" y="2478"/>
                    <a:pt x="4414748" y="6888"/>
                  </a:cubicBezTo>
                  <a:cubicBezTo>
                    <a:pt x="4419158" y="11299"/>
                    <a:pt x="4421636" y="17281"/>
                    <a:pt x="4421636" y="23518"/>
                  </a:cubicBezTo>
                  <a:lnTo>
                    <a:pt x="4421636" y="519412"/>
                  </a:lnTo>
                  <a:cubicBezTo>
                    <a:pt x="4421636" y="532401"/>
                    <a:pt x="4411106" y="542931"/>
                    <a:pt x="4398118" y="542931"/>
                  </a:cubicBezTo>
                  <a:lnTo>
                    <a:pt x="23518" y="542931"/>
                  </a:lnTo>
                  <a:cubicBezTo>
                    <a:pt x="17281" y="542931"/>
                    <a:pt x="11299" y="540453"/>
                    <a:pt x="6888" y="536043"/>
                  </a:cubicBezTo>
                  <a:cubicBezTo>
                    <a:pt x="2478" y="531632"/>
                    <a:pt x="0" y="525650"/>
                    <a:pt x="0" y="519412"/>
                  </a:cubicBezTo>
                  <a:lnTo>
                    <a:pt x="0" y="23518"/>
                  </a:lnTo>
                  <a:cubicBezTo>
                    <a:pt x="0" y="17281"/>
                    <a:pt x="2478" y="11299"/>
                    <a:pt x="6888" y="6888"/>
                  </a:cubicBezTo>
                  <a:cubicBezTo>
                    <a:pt x="11299" y="2478"/>
                    <a:pt x="17281" y="0"/>
                    <a:pt x="23518" y="0"/>
                  </a:cubicBezTo>
                  <a:close/>
                </a:path>
              </a:pathLst>
            </a:custGeom>
            <a:solidFill>
              <a:srgbClr val="2A1E50"/>
            </a:solidFill>
          </p:spPr>
        </p:sp>
        <p:sp>
          <p:nvSpPr>
            <p:cNvPr name="TextBox 24" id="24"/>
            <p:cNvSpPr txBox="true"/>
            <p:nvPr/>
          </p:nvSpPr>
          <p:spPr>
            <a:xfrm>
              <a:off x="0" y="-38100"/>
              <a:ext cx="812800" cy="850900"/>
            </a:xfrm>
            <a:prstGeom prst="rect">
              <a:avLst/>
            </a:prstGeom>
          </p:spPr>
          <p:txBody>
            <a:bodyPr anchor="ctr" rtlCol="false" tIns="50800" lIns="50800" bIns="50800" rIns="50800"/>
            <a:lstStyle/>
            <a:p>
              <a:pPr algn="ctr">
                <a:lnSpc>
                  <a:spcPts val="2659"/>
                </a:lnSpc>
                <a:spcBef>
                  <a:spcPct val="0"/>
                </a:spcBef>
              </a:pPr>
            </a:p>
          </p:txBody>
        </p:sp>
      </p:grpSp>
      <p:grpSp>
        <p:nvGrpSpPr>
          <p:cNvPr name="Group 25" id="25"/>
          <p:cNvGrpSpPr/>
          <p:nvPr/>
        </p:nvGrpSpPr>
        <p:grpSpPr>
          <a:xfrm rot="0">
            <a:off x="1562480" y="5496605"/>
            <a:ext cx="1109724" cy="1109724"/>
            <a:chOff x="0" y="0"/>
            <a:chExt cx="812800" cy="812800"/>
          </a:xfrm>
        </p:grpSpPr>
        <p:sp>
          <p:nvSpPr>
            <p:cNvPr name="Freeform 26" id="2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27" id="27"/>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28" id="28"/>
          <p:cNvSpPr txBox="true"/>
          <p:nvPr/>
        </p:nvSpPr>
        <p:spPr>
          <a:xfrm rot="0">
            <a:off x="1843293" y="5843656"/>
            <a:ext cx="548100" cy="413385"/>
          </a:xfrm>
          <a:prstGeom prst="rect">
            <a:avLst/>
          </a:prstGeom>
        </p:spPr>
        <p:txBody>
          <a:bodyPr anchor="t" rtlCol="false" tIns="0" lIns="0" bIns="0" rIns="0">
            <a:spAutoFit/>
          </a:bodyPr>
          <a:lstStyle/>
          <a:p>
            <a:pPr algn="ctr" marL="0" indent="0" lvl="0">
              <a:lnSpc>
                <a:spcPts val="2789"/>
              </a:lnSpc>
            </a:pPr>
            <a:r>
              <a:rPr lang="en-US" sz="3099" spc="-30">
                <a:solidFill>
                  <a:srgbClr val="FFFFFF"/>
                </a:solidFill>
                <a:latin typeface="Poppins"/>
              </a:rPr>
              <a:t>1</a:t>
            </a:r>
          </a:p>
        </p:txBody>
      </p:sp>
      <p:sp>
        <p:nvSpPr>
          <p:cNvPr name="TextBox 29" id="29"/>
          <p:cNvSpPr txBox="true"/>
          <p:nvPr/>
        </p:nvSpPr>
        <p:spPr>
          <a:xfrm rot="0">
            <a:off x="2806929" y="5207104"/>
            <a:ext cx="4218691" cy="1698252"/>
          </a:xfrm>
          <a:prstGeom prst="rect">
            <a:avLst/>
          </a:prstGeom>
        </p:spPr>
        <p:txBody>
          <a:bodyPr anchor="t" rtlCol="false" tIns="0" lIns="0" bIns="0" rIns="0">
            <a:spAutoFit/>
          </a:bodyPr>
          <a:lstStyle/>
          <a:p>
            <a:pPr>
              <a:lnSpc>
                <a:spcPts val="3229"/>
              </a:lnSpc>
            </a:pPr>
            <a:r>
              <a:rPr lang="en-US" sz="2646" spc="-10">
                <a:solidFill>
                  <a:srgbClr val="FFFFFF"/>
                </a:solidFill>
                <a:latin typeface="Poppins"/>
              </a:rPr>
              <a:t>Bouche-à-oreille</a:t>
            </a:r>
          </a:p>
          <a:p>
            <a:pPr>
              <a:lnSpc>
                <a:spcPts val="3595"/>
              </a:lnSpc>
            </a:pPr>
            <a:r>
              <a:rPr lang="en-US" sz="2946" spc="-11">
                <a:solidFill>
                  <a:srgbClr val="FFDE59"/>
                </a:solidFill>
                <a:latin typeface="Poppins Bold"/>
              </a:rPr>
              <a:t>Spécificité du service</a:t>
            </a:r>
          </a:p>
          <a:p>
            <a:pPr>
              <a:lnSpc>
                <a:spcPts val="3229"/>
              </a:lnSpc>
            </a:pPr>
            <a:r>
              <a:rPr lang="en-US" sz="2646" spc="-10">
                <a:solidFill>
                  <a:srgbClr val="FFFFFF"/>
                </a:solidFill>
                <a:latin typeface="Poppins"/>
              </a:rPr>
              <a:t>Sentiment d’urgence modéré</a:t>
            </a:r>
          </a:p>
        </p:txBody>
      </p:sp>
      <p:grpSp>
        <p:nvGrpSpPr>
          <p:cNvPr name="Group 30" id="30"/>
          <p:cNvGrpSpPr/>
          <p:nvPr/>
        </p:nvGrpSpPr>
        <p:grpSpPr>
          <a:xfrm rot="0">
            <a:off x="7025620" y="5549899"/>
            <a:ext cx="1109724" cy="1109724"/>
            <a:chOff x="0" y="0"/>
            <a:chExt cx="812800" cy="812800"/>
          </a:xfrm>
        </p:grpSpPr>
        <p:sp>
          <p:nvSpPr>
            <p:cNvPr name="Freeform 31" id="31"/>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32" id="32"/>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33" id="33"/>
          <p:cNvSpPr txBox="true"/>
          <p:nvPr/>
        </p:nvSpPr>
        <p:spPr>
          <a:xfrm rot="0">
            <a:off x="7306432" y="5896950"/>
            <a:ext cx="548100" cy="413385"/>
          </a:xfrm>
          <a:prstGeom prst="rect">
            <a:avLst/>
          </a:prstGeom>
        </p:spPr>
        <p:txBody>
          <a:bodyPr anchor="t" rtlCol="false" tIns="0" lIns="0" bIns="0" rIns="0">
            <a:spAutoFit/>
          </a:bodyPr>
          <a:lstStyle/>
          <a:p>
            <a:pPr algn="ctr" marL="0" indent="0" lvl="0">
              <a:lnSpc>
                <a:spcPts val="2789"/>
              </a:lnSpc>
            </a:pPr>
            <a:r>
              <a:rPr lang="en-US" sz="3099" spc="-30">
                <a:solidFill>
                  <a:srgbClr val="FFFFFF"/>
                </a:solidFill>
                <a:latin typeface="Poppins"/>
              </a:rPr>
              <a:t>2</a:t>
            </a:r>
          </a:p>
        </p:txBody>
      </p:sp>
      <p:sp>
        <p:nvSpPr>
          <p:cNvPr name="TextBox 34" id="34"/>
          <p:cNvSpPr txBox="true"/>
          <p:nvPr/>
        </p:nvSpPr>
        <p:spPr>
          <a:xfrm rot="0">
            <a:off x="8268694" y="5234497"/>
            <a:ext cx="3786601" cy="1660152"/>
          </a:xfrm>
          <a:prstGeom prst="rect">
            <a:avLst/>
          </a:prstGeom>
        </p:spPr>
        <p:txBody>
          <a:bodyPr anchor="t" rtlCol="false" tIns="0" lIns="0" bIns="0" rIns="0">
            <a:spAutoFit/>
          </a:bodyPr>
          <a:lstStyle/>
          <a:p>
            <a:pPr>
              <a:lnSpc>
                <a:spcPts val="3229"/>
              </a:lnSpc>
            </a:pPr>
            <a:r>
              <a:rPr lang="en-US" sz="2646" spc="-10">
                <a:solidFill>
                  <a:srgbClr val="FFFFFF"/>
                </a:solidFill>
                <a:latin typeface="Poppins"/>
              </a:rPr>
              <a:t>Temps long</a:t>
            </a:r>
          </a:p>
          <a:p>
            <a:pPr>
              <a:lnSpc>
                <a:spcPts val="3229"/>
              </a:lnSpc>
            </a:pPr>
            <a:r>
              <a:rPr lang="en-US" sz="2646" spc="-10">
                <a:solidFill>
                  <a:srgbClr val="FFFFFF"/>
                </a:solidFill>
                <a:latin typeface="Poppins"/>
              </a:rPr>
              <a:t>Compréhension de le.a thérapeute </a:t>
            </a:r>
          </a:p>
          <a:p>
            <a:pPr>
              <a:lnSpc>
                <a:spcPts val="3229"/>
              </a:lnSpc>
            </a:pPr>
            <a:r>
              <a:rPr lang="en-US" sz="2646" spc="-10">
                <a:solidFill>
                  <a:srgbClr val="FFFFFF"/>
                </a:solidFill>
                <a:latin typeface="Poppins"/>
              </a:rPr>
              <a:t>Consult. ponctuelles</a:t>
            </a:r>
          </a:p>
        </p:txBody>
      </p:sp>
      <p:grpSp>
        <p:nvGrpSpPr>
          <p:cNvPr name="Group 35" id="35"/>
          <p:cNvGrpSpPr/>
          <p:nvPr/>
        </p:nvGrpSpPr>
        <p:grpSpPr>
          <a:xfrm rot="0">
            <a:off x="12513230" y="5523999"/>
            <a:ext cx="1109724" cy="1109724"/>
            <a:chOff x="0" y="0"/>
            <a:chExt cx="812800" cy="812800"/>
          </a:xfrm>
        </p:grpSpPr>
        <p:sp>
          <p:nvSpPr>
            <p:cNvPr name="Freeform 36" id="3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37" id="37"/>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38" id="38"/>
          <p:cNvSpPr txBox="true"/>
          <p:nvPr/>
        </p:nvSpPr>
        <p:spPr>
          <a:xfrm rot="0">
            <a:off x="12794042" y="5871050"/>
            <a:ext cx="548100" cy="413385"/>
          </a:xfrm>
          <a:prstGeom prst="rect">
            <a:avLst/>
          </a:prstGeom>
        </p:spPr>
        <p:txBody>
          <a:bodyPr anchor="t" rtlCol="false" tIns="0" lIns="0" bIns="0" rIns="0">
            <a:spAutoFit/>
          </a:bodyPr>
          <a:lstStyle/>
          <a:p>
            <a:pPr algn="ctr" marL="0" indent="0" lvl="0">
              <a:lnSpc>
                <a:spcPts val="2789"/>
              </a:lnSpc>
            </a:pPr>
            <a:r>
              <a:rPr lang="en-US" sz="3099" spc="-30">
                <a:solidFill>
                  <a:srgbClr val="FFFFFF"/>
                </a:solidFill>
                <a:latin typeface="Poppins"/>
              </a:rPr>
              <a:t>3</a:t>
            </a:r>
          </a:p>
        </p:txBody>
      </p:sp>
      <p:sp>
        <p:nvSpPr>
          <p:cNvPr name="TextBox 39" id="39"/>
          <p:cNvSpPr txBox="true"/>
          <p:nvPr/>
        </p:nvSpPr>
        <p:spPr>
          <a:xfrm rot="0">
            <a:off x="13803929" y="5260397"/>
            <a:ext cx="4245215" cy="1688727"/>
          </a:xfrm>
          <a:prstGeom prst="rect">
            <a:avLst/>
          </a:prstGeom>
        </p:spPr>
        <p:txBody>
          <a:bodyPr anchor="t" rtlCol="false" tIns="0" lIns="0" bIns="0" rIns="0">
            <a:spAutoFit/>
          </a:bodyPr>
          <a:lstStyle/>
          <a:p>
            <a:pPr>
              <a:lnSpc>
                <a:spcPts val="3229"/>
              </a:lnSpc>
            </a:pPr>
            <a:r>
              <a:rPr lang="en-US" sz="2646" spc="-10">
                <a:solidFill>
                  <a:srgbClr val="FFFFFF"/>
                </a:solidFill>
                <a:latin typeface="Poppins"/>
              </a:rPr>
              <a:t>Découragement</a:t>
            </a:r>
          </a:p>
          <a:p>
            <a:pPr>
              <a:lnSpc>
                <a:spcPts val="3473"/>
              </a:lnSpc>
            </a:pPr>
            <a:r>
              <a:rPr lang="en-US" sz="2846" spc="-11">
                <a:solidFill>
                  <a:srgbClr val="FFDE59"/>
                </a:solidFill>
                <a:latin typeface="Poppins Bold"/>
              </a:rPr>
              <a:t>Contrainte de l’att.</a:t>
            </a:r>
          </a:p>
          <a:p>
            <a:pPr>
              <a:lnSpc>
                <a:spcPts val="3229"/>
              </a:lnSpc>
            </a:pPr>
            <a:r>
              <a:rPr lang="en-US" sz="2646" spc="-10">
                <a:solidFill>
                  <a:srgbClr val="FFFFFF"/>
                </a:solidFill>
                <a:latin typeface="Poppins"/>
              </a:rPr>
              <a:t>Consult. ponctuelles en hôpital</a:t>
            </a:r>
          </a:p>
        </p:txBody>
      </p:sp>
      <p:grpSp>
        <p:nvGrpSpPr>
          <p:cNvPr name="Group 40" id="40"/>
          <p:cNvGrpSpPr/>
          <p:nvPr/>
        </p:nvGrpSpPr>
        <p:grpSpPr>
          <a:xfrm rot="0">
            <a:off x="1028700" y="2844634"/>
            <a:ext cx="16439624" cy="2061441"/>
            <a:chOff x="0" y="0"/>
            <a:chExt cx="4329778" cy="542931"/>
          </a:xfrm>
        </p:grpSpPr>
        <p:sp>
          <p:nvSpPr>
            <p:cNvPr name="Freeform 41" id="41"/>
            <p:cNvSpPr/>
            <p:nvPr/>
          </p:nvSpPr>
          <p:spPr>
            <a:xfrm flipH="false" flipV="false" rot="0">
              <a:off x="0" y="0"/>
              <a:ext cx="4329778" cy="542931"/>
            </a:xfrm>
            <a:custGeom>
              <a:avLst/>
              <a:gdLst/>
              <a:ahLst/>
              <a:cxnLst/>
              <a:rect r="r" b="b" t="t" l="l"/>
              <a:pathLst>
                <a:path h="542931" w="4329778">
                  <a:moveTo>
                    <a:pt x="24017" y="0"/>
                  </a:moveTo>
                  <a:lnTo>
                    <a:pt x="4305760" y="0"/>
                  </a:lnTo>
                  <a:cubicBezTo>
                    <a:pt x="4319025" y="0"/>
                    <a:pt x="4329778" y="10753"/>
                    <a:pt x="4329778" y="24017"/>
                  </a:cubicBezTo>
                  <a:lnTo>
                    <a:pt x="4329778" y="518913"/>
                  </a:lnTo>
                  <a:cubicBezTo>
                    <a:pt x="4329778" y="525283"/>
                    <a:pt x="4327247" y="531392"/>
                    <a:pt x="4322743" y="535896"/>
                  </a:cubicBezTo>
                  <a:cubicBezTo>
                    <a:pt x="4318239" y="540400"/>
                    <a:pt x="4312130" y="542931"/>
                    <a:pt x="4305760" y="542931"/>
                  </a:cubicBezTo>
                  <a:lnTo>
                    <a:pt x="24017" y="542931"/>
                  </a:lnTo>
                  <a:cubicBezTo>
                    <a:pt x="17648" y="542931"/>
                    <a:pt x="11539" y="540400"/>
                    <a:pt x="7035" y="535896"/>
                  </a:cubicBezTo>
                  <a:cubicBezTo>
                    <a:pt x="2530" y="531392"/>
                    <a:pt x="0" y="525283"/>
                    <a:pt x="0" y="518913"/>
                  </a:cubicBezTo>
                  <a:lnTo>
                    <a:pt x="0" y="24017"/>
                  </a:lnTo>
                  <a:cubicBezTo>
                    <a:pt x="0" y="17648"/>
                    <a:pt x="2530" y="11539"/>
                    <a:pt x="7035" y="7035"/>
                  </a:cubicBezTo>
                  <a:cubicBezTo>
                    <a:pt x="11539" y="2530"/>
                    <a:pt x="17648" y="0"/>
                    <a:pt x="24017" y="0"/>
                  </a:cubicBezTo>
                  <a:close/>
                </a:path>
              </a:pathLst>
            </a:custGeom>
            <a:solidFill>
              <a:srgbClr val="2A1E50"/>
            </a:solidFill>
          </p:spPr>
        </p:sp>
        <p:sp>
          <p:nvSpPr>
            <p:cNvPr name="TextBox 42" id="42"/>
            <p:cNvSpPr txBox="true"/>
            <p:nvPr/>
          </p:nvSpPr>
          <p:spPr>
            <a:xfrm>
              <a:off x="0" y="-38100"/>
              <a:ext cx="812800" cy="850900"/>
            </a:xfrm>
            <a:prstGeom prst="rect">
              <a:avLst/>
            </a:prstGeom>
          </p:spPr>
          <p:txBody>
            <a:bodyPr anchor="ctr" rtlCol="false" tIns="50800" lIns="50800" bIns="50800" rIns="50800"/>
            <a:lstStyle/>
            <a:p>
              <a:pPr algn="ctr">
                <a:lnSpc>
                  <a:spcPts val="2659"/>
                </a:lnSpc>
                <a:spcBef>
                  <a:spcPct val="0"/>
                </a:spcBef>
              </a:pPr>
            </a:p>
          </p:txBody>
        </p:sp>
      </p:grpSp>
      <p:grpSp>
        <p:nvGrpSpPr>
          <p:cNvPr name="Group 43" id="43"/>
          <p:cNvGrpSpPr/>
          <p:nvPr/>
        </p:nvGrpSpPr>
        <p:grpSpPr>
          <a:xfrm rot="0">
            <a:off x="1562480" y="3320492"/>
            <a:ext cx="1109724" cy="1109724"/>
            <a:chOff x="0" y="0"/>
            <a:chExt cx="812800" cy="812800"/>
          </a:xfrm>
        </p:grpSpPr>
        <p:sp>
          <p:nvSpPr>
            <p:cNvPr name="Freeform 44" id="4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45" id="45"/>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46" id="46"/>
          <p:cNvSpPr txBox="true"/>
          <p:nvPr/>
        </p:nvSpPr>
        <p:spPr>
          <a:xfrm rot="0">
            <a:off x="1843293" y="3667544"/>
            <a:ext cx="548100" cy="413385"/>
          </a:xfrm>
          <a:prstGeom prst="rect">
            <a:avLst/>
          </a:prstGeom>
        </p:spPr>
        <p:txBody>
          <a:bodyPr anchor="t" rtlCol="false" tIns="0" lIns="0" bIns="0" rIns="0">
            <a:spAutoFit/>
          </a:bodyPr>
          <a:lstStyle/>
          <a:p>
            <a:pPr algn="ctr" marL="0" indent="0" lvl="0">
              <a:lnSpc>
                <a:spcPts val="2789"/>
              </a:lnSpc>
            </a:pPr>
            <a:r>
              <a:rPr lang="en-US" sz="3099" spc="-30">
                <a:solidFill>
                  <a:srgbClr val="FFFFFF"/>
                </a:solidFill>
                <a:latin typeface="Poppins"/>
              </a:rPr>
              <a:t>1</a:t>
            </a:r>
          </a:p>
        </p:txBody>
      </p:sp>
      <p:sp>
        <p:nvSpPr>
          <p:cNvPr name="TextBox 47" id="47"/>
          <p:cNvSpPr txBox="true"/>
          <p:nvPr/>
        </p:nvSpPr>
        <p:spPr>
          <a:xfrm rot="0">
            <a:off x="2806929" y="3030991"/>
            <a:ext cx="4218691" cy="1660152"/>
          </a:xfrm>
          <a:prstGeom prst="rect">
            <a:avLst/>
          </a:prstGeom>
        </p:spPr>
        <p:txBody>
          <a:bodyPr anchor="t" rtlCol="false" tIns="0" lIns="0" bIns="0" rIns="0">
            <a:spAutoFit/>
          </a:bodyPr>
          <a:lstStyle/>
          <a:p>
            <a:pPr algn="just">
              <a:lnSpc>
                <a:spcPts val="3229"/>
              </a:lnSpc>
            </a:pPr>
            <a:r>
              <a:rPr lang="en-US" sz="2646" spc="-10">
                <a:solidFill>
                  <a:srgbClr val="FFFFFF"/>
                </a:solidFill>
                <a:latin typeface="Poppins"/>
              </a:rPr>
              <a:t>Fréquentation passée</a:t>
            </a:r>
          </a:p>
          <a:p>
            <a:pPr algn="just">
              <a:lnSpc>
                <a:spcPts val="3229"/>
              </a:lnSpc>
            </a:pPr>
            <a:r>
              <a:rPr lang="en-US" sz="2646" spc="-10">
                <a:solidFill>
                  <a:srgbClr val="FFFFFF"/>
                </a:solidFill>
                <a:latin typeface="Poppins"/>
              </a:rPr>
              <a:t>Tarif et administatif</a:t>
            </a:r>
          </a:p>
          <a:p>
            <a:pPr>
              <a:lnSpc>
                <a:spcPts val="3229"/>
              </a:lnSpc>
            </a:pPr>
            <a:r>
              <a:rPr lang="en-US" sz="2646" spc="-10">
                <a:solidFill>
                  <a:srgbClr val="FFFFFF"/>
                </a:solidFill>
                <a:latin typeface="Poppins"/>
              </a:rPr>
              <a:t>Sentiment d’urgence élevé</a:t>
            </a:r>
            <a:r>
              <a:rPr lang="en-US" sz="2646" spc="-10">
                <a:solidFill>
                  <a:srgbClr val="FFFFFF"/>
                </a:solidFill>
                <a:latin typeface="Poppins Italics"/>
              </a:rPr>
              <a:t> - pression du SAJ</a:t>
            </a:r>
          </a:p>
        </p:txBody>
      </p:sp>
      <p:grpSp>
        <p:nvGrpSpPr>
          <p:cNvPr name="Group 48" id="48"/>
          <p:cNvGrpSpPr/>
          <p:nvPr/>
        </p:nvGrpSpPr>
        <p:grpSpPr>
          <a:xfrm rot="0">
            <a:off x="7025620" y="3373786"/>
            <a:ext cx="1109724" cy="1109724"/>
            <a:chOff x="0" y="0"/>
            <a:chExt cx="812800" cy="812800"/>
          </a:xfrm>
        </p:grpSpPr>
        <p:sp>
          <p:nvSpPr>
            <p:cNvPr name="Freeform 49" id="4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50" id="50"/>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51" id="51"/>
          <p:cNvSpPr txBox="true"/>
          <p:nvPr/>
        </p:nvSpPr>
        <p:spPr>
          <a:xfrm rot="0">
            <a:off x="7306432" y="3720837"/>
            <a:ext cx="548100" cy="413385"/>
          </a:xfrm>
          <a:prstGeom prst="rect">
            <a:avLst/>
          </a:prstGeom>
        </p:spPr>
        <p:txBody>
          <a:bodyPr anchor="t" rtlCol="false" tIns="0" lIns="0" bIns="0" rIns="0">
            <a:spAutoFit/>
          </a:bodyPr>
          <a:lstStyle/>
          <a:p>
            <a:pPr algn="ctr" marL="0" indent="0" lvl="0">
              <a:lnSpc>
                <a:spcPts val="2789"/>
              </a:lnSpc>
            </a:pPr>
            <a:r>
              <a:rPr lang="en-US" sz="3099" spc="-30">
                <a:solidFill>
                  <a:srgbClr val="FFFFFF"/>
                </a:solidFill>
                <a:latin typeface="Poppins"/>
              </a:rPr>
              <a:t>2</a:t>
            </a:r>
          </a:p>
        </p:txBody>
      </p:sp>
      <p:sp>
        <p:nvSpPr>
          <p:cNvPr name="TextBox 52" id="52"/>
          <p:cNvSpPr txBox="true"/>
          <p:nvPr/>
        </p:nvSpPr>
        <p:spPr>
          <a:xfrm rot="0">
            <a:off x="8268694" y="3058385"/>
            <a:ext cx="4063560" cy="1660152"/>
          </a:xfrm>
          <a:prstGeom prst="rect">
            <a:avLst/>
          </a:prstGeom>
        </p:spPr>
        <p:txBody>
          <a:bodyPr anchor="t" rtlCol="false" tIns="0" lIns="0" bIns="0" rIns="0">
            <a:spAutoFit/>
          </a:bodyPr>
          <a:lstStyle/>
          <a:p>
            <a:pPr>
              <a:lnSpc>
                <a:spcPts val="3229"/>
              </a:lnSpc>
            </a:pPr>
            <a:r>
              <a:rPr lang="en-US" sz="2646" spc="-10">
                <a:solidFill>
                  <a:srgbClr val="FFFFFF"/>
                </a:solidFill>
                <a:latin typeface="Poppins"/>
              </a:rPr>
              <a:t>Temps long</a:t>
            </a:r>
          </a:p>
          <a:p>
            <a:pPr>
              <a:lnSpc>
                <a:spcPts val="3229"/>
              </a:lnSpc>
            </a:pPr>
            <a:r>
              <a:rPr lang="en-US" sz="2646" spc="-10">
                <a:solidFill>
                  <a:srgbClr val="FFFFFF"/>
                </a:solidFill>
                <a:latin typeface="Poppins"/>
              </a:rPr>
              <a:t>Espace d’écoute</a:t>
            </a:r>
          </a:p>
          <a:p>
            <a:pPr>
              <a:lnSpc>
                <a:spcPts val="3229"/>
              </a:lnSpc>
            </a:pPr>
            <a:r>
              <a:rPr lang="en-US" sz="2646" spc="-10">
                <a:solidFill>
                  <a:srgbClr val="FFFFFF"/>
                </a:solidFill>
                <a:latin typeface="Poppins"/>
              </a:rPr>
              <a:t>Fréquentation passée et déduction des besoins</a:t>
            </a:r>
          </a:p>
        </p:txBody>
      </p:sp>
      <p:grpSp>
        <p:nvGrpSpPr>
          <p:cNvPr name="Group 53" id="53"/>
          <p:cNvGrpSpPr/>
          <p:nvPr/>
        </p:nvGrpSpPr>
        <p:grpSpPr>
          <a:xfrm rot="0">
            <a:off x="12513230" y="3347886"/>
            <a:ext cx="1109724" cy="1109724"/>
            <a:chOff x="0" y="0"/>
            <a:chExt cx="812800" cy="812800"/>
          </a:xfrm>
        </p:grpSpPr>
        <p:sp>
          <p:nvSpPr>
            <p:cNvPr name="Freeform 54" id="5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55" id="55"/>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56" id="56"/>
          <p:cNvSpPr txBox="true"/>
          <p:nvPr/>
        </p:nvSpPr>
        <p:spPr>
          <a:xfrm rot="0">
            <a:off x="12794042" y="3694937"/>
            <a:ext cx="548100" cy="413385"/>
          </a:xfrm>
          <a:prstGeom prst="rect">
            <a:avLst/>
          </a:prstGeom>
        </p:spPr>
        <p:txBody>
          <a:bodyPr anchor="t" rtlCol="false" tIns="0" lIns="0" bIns="0" rIns="0">
            <a:spAutoFit/>
          </a:bodyPr>
          <a:lstStyle/>
          <a:p>
            <a:pPr algn="ctr" marL="0" indent="0" lvl="0">
              <a:lnSpc>
                <a:spcPts val="2789"/>
              </a:lnSpc>
            </a:pPr>
            <a:r>
              <a:rPr lang="en-US" sz="3099" spc="-30">
                <a:solidFill>
                  <a:srgbClr val="FFFFFF"/>
                </a:solidFill>
                <a:latin typeface="Poppins"/>
              </a:rPr>
              <a:t>3</a:t>
            </a:r>
          </a:p>
        </p:txBody>
      </p:sp>
      <p:sp>
        <p:nvSpPr>
          <p:cNvPr name="TextBox 57" id="57"/>
          <p:cNvSpPr txBox="true"/>
          <p:nvPr/>
        </p:nvSpPr>
        <p:spPr>
          <a:xfrm rot="0">
            <a:off x="13803929" y="3084285"/>
            <a:ext cx="3830852" cy="1660152"/>
          </a:xfrm>
          <a:prstGeom prst="rect">
            <a:avLst/>
          </a:prstGeom>
        </p:spPr>
        <p:txBody>
          <a:bodyPr anchor="t" rtlCol="false" tIns="0" lIns="0" bIns="0" rIns="0">
            <a:spAutoFit/>
          </a:bodyPr>
          <a:lstStyle/>
          <a:p>
            <a:pPr>
              <a:lnSpc>
                <a:spcPts val="3229"/>
              </a:lnSpc>
            </a:pPr>
            <a:r>
              <a:rPr lang="en-US" sz="2646" spc="-10">
                <a:solidFill>
                  <a:srgbClr val="FFFFFF"/>
                </a:solidFill>
                <a:latin typeface="Poppins"/>
              </a:rPr>
              <a:t>Abandon de critères</a:t>
            </a:r>
          </a:p>
          <a:p>
            <a:pPr>
              <a:lnSpc>
                <a:spcPts val="3229"/>
              </a:lnSpc>
            </a:pPr>
            <a:r>
              <a:rPr lang="en-US" sz="2646" spc="-10">
                <a:solidFill>
                  <a:srgbClr val="FFFFFF"/>
                </a:solidFill>
                <a:latin typeface="Poppins"/>
              </a:rPr>
              <a:t>Sentiment d’injustice</a:t>
            </a:r>
          </a:p>
          <a:p>
            <a:pPr>
              <a:lnSpc>
                <a:spcPts val="3229"/>
              </a:lnSpc>
            </a:pPr>
            <a:r>
              <a:rPr lang="en-US" sz="2646" spc="-10">
                <a:solidFill>
                  <a:srgbClr val="FFFFFF"/>
                </a:solidFill>
                <a:latin typeface="Poppins"/>
              </a:rPr>
              <a:t>Ressources </a:t>
            </a:r>
          </a:p>
          <a:p>
            <a:pPr>
              <a:lnSpc>
                <a:spcPts val="3229"/>
              </a:lnSpc>
            </a:pPr>
            <a:r>
              <a:rPr lang="en-US" sz="2646" spc="-10">
                <a:solidFill>
                  <a:srgbClr val="FFFFFF"/>
                </a:solidFill>
                <a:latin typeface="Poppins"/>
              </a:rPr>
              <a:t>personnelles</a:t>
            </a:r>
          </a:p>
        </p:txBody>
      </p:sp>
      <p:grpSp>
        <p:nvGrpSpPr>
          <p:cNvPr name="Group 58" id="58"/>
          <p:cNvGrpSpPr/>
          <p:nvPr/>
        </p:nvGrpSpPr>
        <p:grpSpPr>
          <a:xfrm rot="0">
            <a:off x="1028700" y="668893"/>
            <a:ext cx="16396788" cy="2061441"/>
            <a:chOff x="0" y="0"/>
            <a:chExt cx="4318496" cy="542931"/>
          </a:xfrm>
        </p:grpSpPr>
        <p:sp>
          <p:nvSpPr>
            <p:cNvPr name="Freeform 59" id="59"/>
            <p:cNvSpPr/>
            <p:nvPr/>
          </p:nvSpPr>
          <p:spPr>
            <a:xfrm flipH="false" flipV="false" rot="0">
              <a:off x="0" y="0"/>
              <a:ext cx="4318496" cy="542931"/>
            </a:xfrm>
            <a:custGeom>
              <a:avLst/>
              <a:gdLst/>
              <a:ahLst/>
              <a:cxnLst/>
              <a:rect r="r" b="b" t="t" l="l"/>
              <a:pathLst>
                <a:path h="542931" w="4318496">
                  <a:moveTo>
                    <a:pt x="24080" y="0"/>
                  </a:moveTo>
                  <a:lnTo>
                    <a:pt x="4294415" y="0"/>
                  </a:lnTo>
                  <a:cubicBezTo>
                    <a:pt x="4307715" y="0"/>
                    <a:pt x="4318496" y="10781"/>
                    <a:pt x="4318496" y="24080"/>
                  </a:cubicBezTo>
                  <a:lnTo>
                    <a:pt x="4318496" y="518851"/>
                  </a:lnTo>
                  <a:cubicBezTo>
                    <a:pt x="4318496" y="532150"/>
                    <a:pt x="4307715" y="542931"/>
                    <a:pt x="4294415" y="542931"/>
                  </a:cubicBezTo>
                  <a:lnTo>
                    <a:pt x="24080" y="542931"/>
                  </a:lnTo>
                  <a:cubicBezTo>
                    <a:pt x="17694" y="542931"/>
                    <a:pt x="11569" y="540394"/>
                    <a:pt x="7053" y="535878"/>
                  </a:cubicBezTo>
                  <a:cubicBezTo>
                    <a:pt x="2537" y="531362"/>
                    <a:pt x="0" y="525237"/>
                    <a:pt x="0" y="518851"/>
                  </a:cubicBezTo>
                  <a:lnTo>
                    <a:pt x="0" y="24080"/>
                  </a:lnTo>
                  <a:cubicBezTo>
                    <a:pt x="0" y="10781"/>
                    <a:pt x="10781" y="0"/>
                    <a:pt x="24080" y="0"/>
                  </a:cubicBezTo>
                  <a:close/>
                </a:path>
              </a:pathLst>
            </a:custGeom>
            <a:solidFill>
              <a:srgbClr val="2A1E50"/>
            </a:solidFill>
          </p:spPr>
        </p:sp>
        <p:sp>
          <p:nvSpPr>
            <p:cNvPr name="TextBox 60" id="60"/>
            <p:cNvSpPr txBox="true"/>
            <p:nvPr/>
          </p:nvSpPr>
          <p:spPr>
            <a:xfrm>
              <a:off x="0" y="-38100"/>
              <a:ext cx="812800" cy="850900"/>
            </a:xfrm>
            <a:prstGeom prst="rect">
              <a:avLst/>
            </a:prstGeom>
          </p:spPr>
          <p:txBody>
            <a:bodyPr anchor="ctr" rtlCol="false" tIns="50800" lIns="50800" bIns="50800" rIns="50800"/>
            <a:lstStyle/>
            <a:p>
              <a:pPr algn="ctr">
                <a:lnSpc>
                  <a:spcPts val="2659"/>
                </a:lnSpc>
                <a:spcBef>
                  <a:spcPct val="0"/>
                </a:spcBef>
              </a:pPr>
            </a:p>
          </p:txBody>
        </p:sp>
      </p:grpSp>
      <p:grpSp>
        <p:nvGrpSpPr>
          <p:cNvPr name="Group 61" id="61"/>
          <p:cNvGrpSpPr/>
          <p:nvPr/>
        </p:nvGrpSpPr>
        <p:grpSpPr>
          <a:xfrm rot="0">
            <a:off x="1562480" y="1144752"/>
            <a:ext cx="1109724" cy="1109724"/>
            <a:chOff x="0" y="0"/>
            <a:chExt cx="812800" cy="812800"/>
          </a:xfrm>
        </p:grpSpPr>
        <p:sp>
          <p:nvSpPr>
            <p:cNvPr name="Freeform 62" id="62"/>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63" id="63"/>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64" id="64"/>
          <p:cNvSpPr txBox="true"/>
          <p:nvPr/>
        </p:nvSpPr>
        <p:spPr>
          <a:xfrm rot="0">
            <a:off x="1843293" y="1491803"/>
            <a:ext cx="548100" cy="413385"/>
          </a:xfrm>
          <a:prstGeom prst="rect">
            <a:avLst/>
          </a:prstGeom>
        </p:spPr>
        <p:txBody>
          <a:bodyPr anchor="t" rtlCol="false" tIns="0" lIns="0" bIns="0" rIns="0">
            <a:spAutoFit/>
          </a:bodyPr>
          <a:lstStyle/>
          <a:p>
            <a:pPr algn="ctr" marL="0" indent="0" lvl="0">
              <a:lnSpc>
                <a:spcPts val="2789"/>
              </a:lnSpc>
            </a:pPr>
            <a:r>
              <a:rPr lang="en-US" sz="3099" spc="-30">
                <a:solidFill>
                  <a:srgbClr val="FFFFFF"/>
                </a:solidFill>
                <a:latin typeface="Poppins"/>
              </a:rPr>
              <a:t>1</a:t>
            </a:r>
          </a:p>
        </p:txBody>
      </p:sp>
      <p:grpSp>
        <p:nvGrpSpPr>
          <p:cNvPr name="Group 65" id="65"/>
          <p:cNvGrpSpPr/>
          <p:nvPr/>
        </p:nvGrpSpPr>
        <p:grpSpPr>
          <a:xfrm rot="0">
            <a:off x="7025620" y="1198045"/>
            <a:ext cx="1109724" cy="1109724"/>
            <a:chOff x="0" y="0"/>
            <a:chExt cx="812800" cy="812800"/>
          </a:xfrm>
        </p:grpSpPr>
        <p:sp>
          <p:nvSpPr>
            <p:cNvPr name="Freeform 66" id="6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67" id="67"/>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68" id="68"/>
          <p:cNvSpPr txBox="true"/>
          <p:nvPr/>
        </p:nvSpPr>
        <p:spPr>
          <a:xfrm rot="0">
            <a:off x="7306432" y="1545097"/>
            <a:ext cx="548100" cy="413385"/>
          </a:xfrm>
          <a:prstGeom prst="rect">
            <a:avLst/>
          </a:prstGeom>
        </p:spPr>
        <p:txBody>
          <a:bodyPr anchor="t" rtlCol="false" tIns="0" lIns="0" bIns="0" rIns="0">
            <a:spAutoFit/>
          </a:bodyPr>
          <a:lstStyle/>
          <a:p>
            <a:pPr algn="ctr" marL="0" indent="0" lvl="0">
              <a:lnSpc>
                <a:spcPts val="2789"/>
              </a:lnSpc>
            </a:pPr>
            <a:r>
              <a:rPr lang="en-US" sz="3099" spc="-30">
                <a:solidFill>
                  <a:srgbClr val="FFFFFF"/>
                </a:solidFill>
                <a:latin typeface="Poppins"/>
              </a:rPr>
              <a:t>2</a:t>
            </a:r>
          </a:p>
        </p:txBody>
      </p:sp>
      <p:sp>
        <p:nvSpPr>
          <p:cNvPr name="TextBox 69" id="69"/>
          <p:cNvSpPr txBox="true"/>
          <p:nvPr/>
        </p:nvSpPr>
        <p:spPr>
          <a:xfrm rot="0">
            <a:off x="8268694" y="882644"/>
            <a:ext cx="3786601" cy="1660152"/>
          </a:xfrm>
          <a:prstGeom prst="rect">
            <a:avLst/>
          </a:prstGeom>
        </p:spPr>
        <p:txBody>
          <a:bodyPr anchor="t" rtlCol="false" tIns="0" lIns="0" bIns="0" rIns="0">
            <a:spAutoFit/>
          </a:bodyPr>
          <a:lstStyle/>
          <a:p>
            <a:pPr>
              <a:lnSpc>
                <a:spcPts val="3229"/>
              </a:lnSpc>
            </a:pPr>
            <a:r>
              <a:rPr lang="en-US" sz="2646" spc="-10">
                <a:solidFill>
                  <a:srgbClr val="FFFFFF"/>
                </a:solidFill>
                <a:latin typeface="Poppins"/>
              </a:rPr>
              <a:t>Temps long</a:t>
            </a:r>
          </a:p>
          <a:p>
            <a:pPr>
              <a:lnSpc>
                <a:spcPts val="3229"/>
              </a:lnSpc>
            </a:pPr>
            <a:r>
              <a:rPr lang="en-US" sz="2646" spc="-10">
                <a:solidFill>
                  <a:srgbClr val="FFFFFF"/>
                </a:solidFill>
                <a:latin typeface="Poppins"/>
              </a:rPr>
              <a:t>Connexion avec le.a thérapeute </a:t>
            </a:r>
          </a:p>
          <a:p>
            <a:pPr>
              <a:lnSpc>
                <a:spcPts val="3229"/>
              </a:lnSpc>
            </a:pPr>
            <a:r>
              <a:rPr lang="en-US" sz="2646" spc="-10">
                <a:solidFill>
                  <a:srgbClr val="FFFFFF"/>
                </a:solidFill>
                <a:latin typeface="Poppins"/>
              </a:rPr>
              <a:t>Long parcours de soin</a:t>
            </a:r>
          </a:p>
        </p:txBody>
      </p:sp>
      <p:sp>
        <p:nvSpPr>
          <p:cNvPr name="TextBox 70" id="70"/>
          <p:cNvSpPr txBox="true"/>
          <p:nvPr/>
        </p:nvSpPr>
        <p:spPr>
          <a:xfrm rot="0">
            <a:off x="2806929" y="1062883"/>
            <a:ext cx="4218691" cy="1279152"/>
          </a:xfrm>
          <a:prstGeom prst="rect">
            <a:avLst/>
          </a:prstGeom>
        </p:spPr>
        <p:txBody>
          <a:bodyPr anchor="t" rtlCol="false" tIns="0" lIns="0" bIns="0" rIns="0">
            <a:spAutoFit/>
          </a:bodyPr>
          <a:lstStyle/>
          <a:p>
            <a:pPr algn="just">
              <a:lnSpc>
                <a:spcPts val="3229"/>
              </a:lnSpc>
            </a:pPr>
            <a:r>
              <a:rPr lang="en-US" sz="2646" spc="-10">
                <a:solidFill>
                  <a:srgbClr val="FFFFFF"/>
                </a:solidFill>
                <a:latin typeface="Poppins"/>
              </a:rPr>
              <a:t>Confiance en l’envoyeur</a:t>
            </a:r>
          </a:p>
          <a:p>
            <a:pPr algn="just">
              <a:lnSpc>
                <a:spcPts val="3473"/>
              </a:lnSpc>
            </a:pPr>
            <a:r>
              <a:rPr lang="en-US" sz="2846" spc="-11">
                <a:solidFill>
                  <a:srgbClr val="FFDE59"/>
                </a:solidFill>
                <a:latin typeface="Poppins Bold"/>
              </a:rPr>
              <a:t>Spécificité du service</a:t>
            </a:r>
          </a:p>
          <a:p>
            <a:pPr algn="just">
              <a:lnSpc>
                <a:spcPts val="3229"/>
              </a:lnSpc>
            </a:pPr>
            <a:r>
              <a:rPr lang="en-US" sz="2646" spc="-10">
                <a:solidFill>
                  <a:srgbClr val="FFFFFF"/>
                </a:solidFill>
                <a:latin typeface="Poppins"/>
              </a:rPr>
              <a:t>Peu ou pas d’urgence</a:t>
            </a:r>
          </a:p>
        </p:txBody>
      </p:sp>
      <p:grpSp>
        <p:nvGrpSpPr>
          <p:cNvPr name="Group 71" id="71"/>
          <p:cNvGrpSpPr/>
          <p:nvPr/>
        </p:nvGrpSpPr>
        <p:grpSpPr>
          <a:xfrm rot="0">
            <a:off x="12513230" y="1144752"/>
            <a:ext cx="1109724" cy="1109724"/>
            <a:chOff x="0" y="0"/>
            <a:chExt cx="812800" cy="812800"/>
          </a:xfrm>
        </p:grpSpPr>
        <p:sp>
          <p:nvSpPr>
            <p:cNvPr name="Freeform 72" id="72"/>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73" id="73"/>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74" id="74"/>
          <p:cNvSpPr txBox="true"/>
          <p:nvPr/>
        </p:nvSpPr>
        <p:spPr>
          <a:xfrm rot="0">
            <a:off x="12794042" y="1491803"/>
            <a:ext cx="548100" cy="413385"/>
          </a:xfrm>
          <a:prstGeom prst="rect">
            <a:avLst/>
          </a:prstGeom>
        </p:spPr>
        <p:txBody>
          <a:bodyPr anchor="t" rtlCol="false" tIns="0" lIns="0" bIns="0" rIns="0">
            <a:spAutoFit/>
          </a:bodyPr>
          <a:lstStyle/>
          <a:p>
            <a:pPr algn="ctr" marL="0" indent="0" lvl="0">
              <a:lnSpc>
                <a:spcPts val="2789"/>
              </a:lnSpc>
            </a:pPr>
            <a:r>
              <a:rPr lang="en-US" sz="3099" spc="-30">
                <a:solidFill>
                  <a:srgbClr val="FFFFFF"/>
                </a:solidFill>
                <a:latin typeface="Poppins"/>
              </a:rPr>
              <a:t>3</a:t>
            </a:r>
          </a:p>
        </p:txBody>
      </p:sp>
      <p:sp>
        <p:nvSpPr>
          <p:cNvPr name="TextBox 75" id="75"/>
          <p:cNvSpPr txBox="true"/>
          <p:nvPr/>
        </p:nvSpPr>
        <p:spPr>
          <a:xfrm rot="0">
            <a:off x="13803929" y="1083638"/>
            <a:ext cx="3508082" cy="1241306"/>
          </a:xfrm>
          <a:prstGeom prst="rect">
            <a:avLst/>
          </a:prstGeom>
        </p:spPr>
        <p:txBody>
          <a:bodyPr anchor="t" rtlCol="false" tIns="0" lIns="0" bIns="0" rIns="0">
            <a:spAutoFit/>
          </a:bodyPr>
          <a:lstStyle/>
          <a:p>
            <a:pPr>
              <a:lnSpc>
                <a:spcPts val="3229"/>
              </a:lnSpc>
            </a:pPr>
            <a:r>
              <a:rPr lang="en-US" sz="2646" spc="-10">
                <a:solidFill>
                  <a:srgbClr val="FFFFFF"/>
                </a:solidFill>
                <a:latin typeface="Poppins"/>
              </a:rPr>
              <a:t>Perte de confiance</a:t>
            </a:r>
          </a:p>
          <a:p>
            <a:pPr>
              <a:lnSpc>
                <a:spcPts val="3473"/>
              </a:lnSpc>
            </a:pPr>
            <a:r>
              <a:rPr lang="en-US" sz="2846" spc="-11">
                <a:solidFill>
                  <a:srgbClr val="FFDE59"/>
                </a:solidFill>
                <a:latin typeface="Poppins Bold"/>
              </a:rPr>
              <a:t>Contrainte de l’att.</a:t>
            </a:r>
          </a:p>
          <a:p>
            <a:pPr>
              <a:lnSpc>
                <a:spcPts val="2985"/>
              </a:lnSpc>
            </a:pPr>
            <a:r>
              <a:rPr lang="en-US" sz="2446" spc="-9">
                <a:solidFill>
                  <a:srgbClr val="FFFFFF"/>
                </a:solidFill>
                <a:latin typeface="Poppins"/>
              </a:rPr>
              <a:t>Suivis en parallèle</a:t>
            </a:r>
          </a:p>
        </p:txBody>
      </p:sp>
    </p:spTree>
  </p:cSld>
  <p:clrMapOvr>
    <a:masterClrMapping/>
  </p:clrMapOvr>
</p:sld>
</file>

<file path=ppt/slides/slide48.xml><?xml version="1.0" encoding="utf-8"?>
<p:sld xmlns:p="http://schemas.openxmlformats.org/presentationml/2006/main" xmlns:a="http://schemas.openxmlformats.org/drawingml/2006/main" xmlns:r="http://schemas.openxmlformats.org/officeDocument/2006/relationships">
  <p:cSld>
    <p:bg>
      <p:bgPr>
        <a:solidFill>
          <a:srgbClr val="B1D4E0"/>
        </a:solidFill>
      </p:bgPr>
    </p:bg>
    <p:spTree>
      <p:nvGrpSpPr>
        <p:cNvPr id="1" name=""/>
        <p:cNvGrpSpPr/>
        <p:nvPr/>
      </p:nvGrpSpPr>
      <p:grpSpPr>
        <a:xfrm>
          <a:off x="0" y="0"/>
          <a:ext cx="0" cy="0"/>
          <a:chOff x="0" y="0"/>
          <a:chExt cx="0" cy="0"/>
        </a:xfrm>
      </p:grpSpPr>
      <p:sp>
        <p:nvSpPr>
          <p:cNvPr name="Freeform 2" id="2"/>
          <p:cNvSpPr/>
          <p:nvPr/>
        </p:nvSpPr>
        <p:spPr>
          <a:xfrm flipH="true" flipV="false" rot="0">
            <a:off x="-1586925" y="6804899"/>
            <a:ext cx="4214413" cy="4114800"/>
          </a:xfrm>
          <a:custGeom>
            <a:avLst/>
            <a:gdLst/>
            <a:ahLst/>
            <a:cxnLst/>
            <a:rect r="r" b="b" t="t" l="l"/>
            <a:pathLst>
              <a:path h="4114800" w="4214413">
                <a:moveTo>
                  <a:pt x="4214413" y="0"/>
                </a:moveTo>
                <a:lnTo>
                  <a:pt x="0" y="0"/>
                </a:lnTo>
                <a:lnTo>
                  <a:pt x="0" y="4114800"/>
                </a:lnTo>
                <a:lnTo>
                  <a:pt x="4214413" y="4114800"/>
                </a:lnTo>
                <a:lnTo>
                  <a:pt x="4214413"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3" id="3"/>
          <p:cNvGrpSpPr/>
          <p:nvPr/>
        </p:nvGrpSpPr>
        <p:grpSpPr>
          <a:xfrm rot="0">
            <a:off x="1028700" y="7196859"/>
            <a:ext cx="16626257" cy="2061441"/>
            <a:chOff x="0" y="0"/>
            <a:chExt cx="4378932" cy="542931"/>
          </a:xfrm>
        </p:grpSpPr>
        <p:sp>
          <p:nvSpPr>
            <p:cNvPr name="Freeform 4" id="4"/>
            <p:cNvSpPr/>
            <p:nvPr/>
          </p:nvSpPr>
          <p:spPr>
            <a:xfrm flipH="false" flipV="false" rot="0">
              <a:off x="0" y="0"/>
              <a:ext cx="4378932" cy="542931"/>
            </a:xfrm>
            <a:custGeom>
              <a:avLst/>
              <a:gdLst/>
              <a:ahLst/>
              <a:cxnLst/>
              <a:rect r="r" b="b" t="t" l="l"/>
              <a:pathLst>
                <a:path h="542931" w="4378932">
                  <a:moveTo>
                    <a:pt x="23748" y="0"/>
                  </a:moveTo>
                  <a:lnTo>
                    <a:pt x="4355184" y="0"/>
                  </a:lnTo>
                  <a:cubicBezTo>
                    <a:pt x="4368300" y="0"/>
                    <a:pt x="4378932" y="10632"/>
                    <a:pt x="4378932" y="23748"/>
                  </a:cubicBezTo>
                  <a:lnTo>
                    <a:pt x="4378932" y="519183"/>
                  </a:lnTo>
                  <a:cubicBezTo>
                    <a:pt x="4378932" y="532299"/>
                    <a:pt x="4368300" y="542931"/>
                    <a:pt x="4355184" y="542931"/>
                  </a:cubicBezTo>
                  <a:lnTo>
                    <a:pt x="23748" y="542931"/>
                  </a:lnTo>
                  <a:cubicBezTo>
                    <a:pt x="10632" y="542931"/>
                    <a:pt x="0" y="532299"/>
                    <a:pt x="0" y="519183"/>
                  </a:cubicBezTo>
                  <a:lnTo>
                    <a:pt x="0" y="23748"/>
                  </a:lnTo>
                  <a:cubicBezTo>
                    <a:pt x="0" y="10632"/>
                    <a:pt x="10632" y="0"/>
                    <a:pt x="23748" y="0"/>
                  </a:cubicBezTo>
                  <a:close/>
                </a:path>
              </a:pathLst>
            </a:custGeom>
            <a:solidFill>
              <a:srgbClr val="2A1E50"/>
            </a:solidFill>
          </p:spPr>
        </p:sp>
        <p:sp>
          <p:nvSpPr>
            <p:cNvPr name="TextBox 5" id="5"/>
            <p:cNvSpPr txBox="true"/>
            <p:nvPr/>
          </p:nvSpPr>
          <p:spPr>
            <a:xfrm>
              <a:off x="0" y="-38100"/>
              <a:ext cx="812800" cy="850900"/>
            </a:xfrm>
            <a:prstGeom prst="rect">
              <a:avLst/>
            </a:prstGeom>
          </p:spPr>
          <p:txBody>
            <a:bodyPr anchor="ctr" rtlCol="false" tIns="50800" lIns="50800" bIns="50800" rIns="50800"/>
            <a:lstStyle/>
            <a:p>
              <a:pPr algn="ctr">
                <a:lnSpc>
                  <a:spcPts val="2659"/>
                </a:lnSpc>
                <a:spcBef>
                  <a:spcPct val="0"/>
                </a:spcBef>
              </a:pPr>
            </a:p>
          </p:txBody>
        </p:sp>
      </p:grpSp>
      <p:sp>
        <p:nvSpPr>
          <p:cNvPr name="Freeform 6" id="6"/>
          <p:cNvSpPr/>
          <p:nvPr/>
        </p:nvSpPr>
        <p:spPr>
          <a:xfrm flipH="false" flipV="false" rot="1069944">
            <a:off x="14151115" y="111062"/>
            <a:ext cx="4103258" cy="1835275"/>
          </a:xfrm>
          <a:custGeom>
            <a:avLst/>
            <a:gdLst/>
            <a:ahLst/>
            <a:cxnLst/>
            <a:rect r="r" b="b" t="t" l="l"/>
            <a:pathLst>
              <a:path h="1835275" w="4103258">
                <a:moveTo>
                  <a:pt x="0" y="0"/>
                </a:moveTo>
                <a:lnTo>
                  <a:pt x="4103258" y="0"/>
                </a:lnTo>
                <a:lnTo>
                  <a:pt x="4103258" y="1835276"/>
                </a:lnTo>
                <a:lnTo>
                  <a:pt x="0" y="1835276"/>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nvGrpSpPr>
          <p:cNvPr name="Group 7" id="7"/>
          <p:cNvGrpSpPr/>
          <p:nvPr/>
        </p:nvGrpSpPr>
        <p:grpSpPr>
          <a:xfrm rot="0">
            <a:off x="1562480" y="7672717"/>
            <a:ext cx="1109724" cy="1109724"/>
            <a:chOff x="0" y="0"/>
            <a:chExt cx="812800" cy="812800"/>
          </a:xfrm>
        </p:grpSpPr>
        <p:sp>
          <p:nvSpPr>
            <p:cNvPr name="Freeform 8" id="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9" id="9"/>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10" id="10"/>
          <p:cNvSpPr txBox="true"/>
          <p:nvPr/>
        </p:nvSpPr>
        <p:spPr>
          <a:xfrm rot="0">
            <a:off x="1843293" y="8019769"/>
            <a:ext cx="548100" cy="413385"/>
          </a:xfrm>
          <a:prstGeom prst="rect">
            <a:avLst/>
          </a:prstGeom>
        </p:spPr>
        <p:txBody>
          <a:bodyPr anchor="t" rtlCol="false" tIns="0" lIns="0" bIns="0" rIns="0">
            <a:spAutoFit/>
          </a:bodyPr>
          <a:lstStyle/>
          <a:p>
            <a:pPr algn="ctr" marL="0" indent="0" lvl="0">
              <a:lnSpc>
                <a:spcPts val="2789"/>
              </a:lnSpc>
            </a:pPr>
            <a:r>
              <a:rPr lang="en-US" sz="3099" spc="-30">
                <a:solidFill>
                  <a:srgbClr val="FFFFFF"/>
                </a:solidFill>
                <a:latin typeface="Poppins"/>
              </a:rPr>
              <a:t>1</a:t>
            </a:r>
          </a:p>
        </p:txBody>
      </p:sp>
      <p:sp>
        <p:nvSpPr>
          <p:cNvPr name="TextBox 11" id="11"/>
          <p:cNvSpPr txBox="true"/>
          <p:nvPr/>
        </p:nvSpPr>
        <p:spPr>
          <a:xfrm rot="0">
            <a:off x="2806929" y="7383216"/>
            <a:ext cx="4218691" cy="1773944"/>
          </a:xfrm>
          <a:prstGeom prst="rect">
            <a:avLst/>
          </a:prstGeom>
        </p:spPr>
        <p:txBody>
          <a:bodyPr anchor="t" rtlCol="false" tIns="0" lIns="0" bIns="0" rIns="0">
            <a:spAutoFit/>
          </a:bodyPr>
          <a:lstStyle/>
          <a:p>
            <a:pPr>
              <a:lnSpc>
                <a:spcPts val="3229"/>
              </a:lnSpc>
            </a:pPr>
            <a:r>
              <a:rPr lang="en-US" sz="2646" spc="-10">
                <a:solidFill>
                  <a:srgbClr val="FFFFFF"/>
                </a:solidFill>
                <a:latin typeface="Poppins"/>
              </a:rPr>
              <a:t>Liste de services</a:t>
            </a:r>
          </a:p>
          <a:p>
            <a:pPr>
              <a:lnSpc>
                <a:spcPts val="3229"/>
              </a:lnSpc>
            </a:pPr>
            <a:r>
              <a:rPr lang="en-US" sz="2646" spc="-10">
                <a:solidFill>
                  <a:srgbClr val="FFFFFF"/>
                </a:solidFill>
                <a:latin typeface="Poppins"/>
              </a:rPr>
              <a:t>Critère économique</a:t>
            </a:r>
          </a:p>
          <a:p>
            <a:pPr>
              <a:lnSpc>
                <a:spcPts val="3717"/>
              </a:lnSpc>
            </a:pPr>
            <a:r>
              <a:rPr lang="en-US" sz="3046" spc="-12">
                <a:solidFill>
                  <a:srgbClr val="FFDE59"/>
                </a:solidFill>
                <a:latin typeface="Poppins Bold"/>
              </a:rPr>
              <a:t>Sentiment d’urgence élevé</a:t>
            </a:r>
          </a:p>
        </p:txBody>
      </p:sp>
      <p:grpSp>
        <p:nvGrpSpPr>
          <p:cNvPr name="Group 12" id="12"/>
          <p:cNvGrpSpPr/>
          <p:nvPr/>
        </p:nvGrpSpPr>
        <p:grpSpPr>
          <a:xfrm rot="0">
            <a:off x="7025620" y="7726011"/>
            <a:ext cx="1109724" cy="1109724"/>
            <a:chOff x="0" y="0"/>
            <a:chExt cx="812800" cy="812800"/>
          </a:xfrm>
        </p:grpSpPr>
        <p:sp>
          <p:nvSpPr>
            <p:cNvPr name="Freeform 13" id="1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14" id="14"/>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15" id="15"/>
          <p:cNvSpPr txBox="true"/>
          <p:nvPr/>
        </p:nvSpPr>
        <p:spPr>
          <a:xfrm rot="0">
            <a:off x="7306432" y="8073062"/>
            <a:ext cx="548100" cy="413385"/>
          </a:xfrm>
          <a:prstGeom prst="rect">
            <a:avLst/>
          </a:prstGeom>
        </p:spPr>
        <p:txBody>
          <a:bodyPr anchor="t" rtlCol="false" tIns="0" lIns="0" bIns="0" rIns="0">
            <a:spAutoFit/>
          </a:bodyPr>
          <a:lstStyle/>
          <a:p>
            <a:pPr algn="ctr" marL="0" indent="0" lvl="0">
              <a:lnSpc>
                <a:spcPts val="2789"/>
              </a:lnSpc>
            </a:pPr>
            <a:r>
              <a:rPr lang="en-US" sz="3099" spc="-30">
                <a:solidFill>
                  <a:srgbClr val="FFFFFF"/>
                </a:solidFill>
                <a:latin typeface="Poppins"/>
              </a:rPr>
              <a:t>2</a:t>
            </a:r>
          </a:p>
        </p:txBody>
      </p:sp>
      <p:sp>
        <p:nvSpPr>
          <p:cNvPr name="TextBox 16" id="16"/>
          <p:cNvSpPr txBox="true"/>
          <p:nvPr/>
        </p:nvSpPr>
        <p:spPr>
          <a:xfrm rot="0">
            <a:off x="8268694" y="7410610"/>
            <a:ext cx="4063560" cy="1660152"/>
          </a:xfrm>
          <a:prstGeom prst="rect">
            <a:avLst/>
          </a:prstGeom>
        </p:spPr>
        <p:txBody>
          <a:bodyPr anchor="t" rtlCol="false" tIns="0" lIns="0" bIns="0" rIns="0">
            <a:spAutoFit/>
          </a:bodyPr>
          <a:lstStyle/>
          <a:p>
            <a:pPr>
              <a:lnSpc>
                <a:spcPts val="3229"/>
              </a:lnSpc>
            </a:pPr>
            <a:r>
              <a:rPr lang="en-US" sz="2646" spc="-10">
                <a:solidFill>
                  <a:srgbClr val="FFFFFF"/>
                </a:solidFill>
                <a:latin typeface="Poppins"/>
              </a:rPr>
              <a:t>Temps long</a:t>
            </a:r>
          </a:p>
          <a:p>
            <a:pPr>
              <a:lnSpc>
                <a:spcPts val="3229"/>
              </a:lnSpc>
            </a:pPr>
            <a:r>
              <a:rPr lang="en-US" sz="2646" spc="-10">
                <a:solidFill>
                  <a:srgbClr val="FFFFFF"/>
                </a:solidFill>
                <a:latin typeface="Poppins"/>
              </a:rPr>
              <a:t>Solutions concrètes</a:t>
            </a:r>
          </a:p>
          <a:p>
            <a:pPr>
              <a:lnSpc>
                <a:spcPts val="3229"/>
              </a:lnSpc>
            </a:pPr>
            <a:r>
              <a:rPr lang="en-US" sz="2646" spc="-10">
                <a:solidFill>
                  <a:srgbClr val="FFFFFF"/>
                </a:solidFill>
                <a:latin typeface="Poppins"/>
              </a:rPr>
              <a:t>Comparaison avec précédentes consult.</a:t>
            </a:r>
          </a:p>
        </p:txBody>
      </p:sp>
      <p:grpSp>
        <p:nvGrpSpPr>
          <p:cNvPr name="Group 17" id="17"/>
          <p:cNvGrpSpPr/>
          <p:nvPr/>
        </p:nvGrpSpPr>
        <p:grpSpPr>
          <a:xfrm rot="0">
            <a:off x="12513230" y="7700111"/>
            <a:ext cx="1109724" cy="1109724"/>
            <a:chOff x="0" y="0"/>
            <a:chExt cx="812800" cy="812800"/>
          </a:xfrm>
        </p:grpSpPr>
        <p:sp>
          <p:nvSpPr>
            <p:cNvPr name="Freeform 18" id="1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19" id="19"/>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20" id="20"/>
          <p:cNvSpPr txBox="true"/>
          <p:nvPr/>
        </p:nvSpPr>
        <p:spPr>
          <a:xfrm rot="0">
            <a:off x="12794042" y="8047163"/>
            <a:ext cx="548100" cy="413385"/>
          </a:xfrm>
          <a:prstGeom prst="rect">
            <a:avLst/>
          </a:prstGeom>
        </p:spPr>
        <p:txBody>
          <a:bodyPr anchor="t" rtlCol="false" tIns="0" lIns="0" bIns="0" rIns="0">
            <a:spAutoFit/>
          </a:bodyPr>
          <a:lstStyle/>
          <a:p>
            <a:pPr algn="ctr" marL="0" indent="0" lvl="0">
              <a:lnSpc>
                <a:spcPts val="2789"/>
              </a:lnSpc>
            </a:pPr>
            <a:r>
              <a:rPr lang="en-US" sz="3099" spc="-30">
                <a:solidFill>
                  <a:srgbClr val="FFFFFF"/>
                </a:solidFill>
                <a:latin typeface="Poppins"/>
              </a:rPr>
              <a:t>3</a:t>
            </a:r>
          </a:p>
        </p:txBody>
      </p:sp>
      <p:sp>
        <p:nvSpPr>
          <p:cNvPr name="TextBox 21" id="21"/>
          <p:cNvSpPr txBox="true"/>
          <p:nvPr/>
        </p:nvSpPr>
        <p:spPr>
          <a:xfrm rot="0">
            <a:off x="13803929" y="7426985"/>
            <a:ext cx="3830852" cy="1697998"/>
          </a:xfrm>
          <a:prstGeom prst="rect">
            <a:avLst/>
          </a:prstGeom>
        </p:spPr>
        <p:txBody>
          <a:bodyPr anchor="t" rtlCol="false" tIns="0" lIns="0" bIns="0" rIns="0">
            <a:spAutoFit/>
          </a:bodyPr>
          <a:lstStyle/>
          <a:p>
            <a:pPr>
              <a:lnSpc>
                <a:spcPts val="3473"/>
              </a:lnSpc>
            </a:pPr>
            <a:r>
              <a:rPr lang="en-US" sz="2846" spc="-11">
                <a:solidFill>
                  <a:srgbClr val="FFDE59"/>
                </a:solidFill>
                <a:latin typeface="Poppins Bold"/>
              </a:rPr>
              <a:t>Abandon de critères</a:t>
            </a:r>
          </a:p>
          <a:p>
            <a:pPr>
              <a:lnSpc>
                <a:spcPts val="3229"/>
              </a:lnSpc>
            </a:pPr>
            <a:r>
              <a:rPr lang="en-US" sz="2646" spc="-10">
                <a:solidFill>
                  <a:srgbClr val="FFFFFF"/>
                </a:solidFill>
                <a:latin typeface="Poppins"/>
              </a:rPr>
              <a:t>Multip. des demandes</a:t>
            </a:r>
          </a:p>
          <a:p>
            <a:pPr>
              <a:lnSpc>
                <a:spcPts val="3229"/>
              </a:lnSpc>
            </a:pPr>
            <a:r>
              <a:rPr lang="en-US" sz="2646" spc="-10">
                <a:solidFill>
                  <a:srgbClr val="FFFFFF"/>
                </a:solidFill>
                <a:latin typeface="Poppins"/>
              </a:rPr>
              <a:t>Consult. de PPL et de perm. d’accueil</a:t>
            </a:r>
          </a:p>
        </p:txBody>
      </p:sp>
      <p:grpSp>
        <p:nvGrpSpPr>
          <p:cNvPr name="Group 22" id="22"/>
          <p:cNvGrpSpPr/>
          <p:nvPr/>
        </p:nvGrpSpPr>
        <p:grpSpPr>
          <a:xfrm rot="0">
            <a:off x="1028700" y="5020747"/>
            <a:ext cx="16626257" cy="2061441"/>
            <a:chOff x="0" y="0"/>
            <a:chExt cx="4378932" cy="542931"/>
          </a:xfrm>
        </p:grpSpPr>
        <p:sp>
          <p:nvSpPr>
            <p:cNvPr name="Freeform 23" id="23"/>
            <p:cNvSpPr/>
            <p:nvPr/>
          </p:nvSpPr>
          <p:spPr>
            <a:xfrm flipH="false" flipV="false" rot="0">
              <a:off x="0" y="0"/>
              <a:ext cx="4378932" cy="542931"/>
            </a:xfrm>
            <a:custGeom>
              <a:avLst/>
              <a:gdLst/>
              <a:ahLst/>
              <a:cxnLst/>
              <a:rect r="r" b="b" t="t" l="l"/>
              <a:pathLst>
                <a:path h="542931" w="4378932">
                  <a:moveTo>
                    <a:pt x="23748" y="0"/>
                  </a:moveTo>
                  <a:lnTo>
                    <a:pt x="4355184" y="0"/>
                  </a:lnTo>
                  <a:cubicBezTo>
                    <a:pt x="4368300" y="0"/>
                    <a:pt x="4378932" y="10632"/>
                    <a:pt x="4378932" y="23748"/>
                  </a:cubicBezTo>
                  <a:lnTo>
                    <a:pt x="4378932" y="519183"/>
                  </a:lnTo>
                  <a:cubicBezTo>
                    <a:pt x="4378932" y="532299"/>
                    <a:pt x="4368300" y="542931"/>
                    <a:pt x="4355184" y="542931"/>
                  </a:cubicBezTo>
                  <a:lnTo>
                    <a:pt x="23748" y="542931"/>
                  </a:lnTo>
                  <a:cubicBezTo>
                    <a:pt x="10632" y="542931"/>
                    <a:pt x="0" y="532299"/>
                    <a:pt x="0" y="519183"/>
                  </a:cubicBezTo>
                  <a:lnTo>
                    <a:pt x="0" y="23748"/>
                  </a:lnTo>
                  <a:cubicBezTo>
                    <a:pt x="0" y="10632"/>
                    <a:pt x="10632" y="0"/>
                    <a:pt x="23748" y="0"/>
                  </a:cubicBezTo>
                  <a:close/>
                </a:path>
              </a:pathLst>
            </a:custGeom>
            <a:solidFill>
              <a:srgbClr val="2A1E50"/>
            </a:solidFill>
          </p:spPr>
        </p:sp>
        <p:sp>
          <p:nvSpPr>
            <p:cNvPr name="TextBox 24" id="24"/>
            <p:cNvSpPr txBox="true"/>
            <p:nvPr/>
          </p:nvSpPr>
          <p:spPr>
            <a:xfrm>
              <a:off x="0" y="-38100"/>
              <a:ext cx="812800" cy="850900"/>
            </a:xfrm>
            <a:prstGeom prst="rect">
              <a:avLst/>
            </a:prstGeom>
          </p:spPr>
          <p:txBody>
            <a:bodyPr anchor="ctr" rtlCol="false" tIns="50800" lIns="50800" bIns="50800" rIns="50800"/>
            <a:lstStyle/>
            <a:p>
              <a:pPr algn="ctr">
                <a:lnSpc>
                  <a:spcPts val="2659"/>
                </a:lnSpc>
                <a:spcBef>
                  <a:spcPct val="0"/>
                </a:spcBef>
              </a:pPr>
            </a:p>
          </p:txBody>
        </p:sp>
      </p:grpSp>
      <p:grpSp>
        <p:nvGrpSpPr>
          <p:cNvPr name="Group 25" id="25"/>
          <p:cNvGrpSpPr/>
          <p:nvPr/>
        </p:nvGrpSpPr>
        <p:grpSpPr>
          <a:xfrm rot="0">
            <a:off x="1562480" y="5496605"/>
            <a:ext cx="1109724" cy="1109724"/>
            <a:chOff x="0" y="0"/>
            <a:chExt cx="812800" cy="812800"/>
          </a:xfrm>
        </p:grpSpPr>
        <p:sp>
          <p:nvSpPr>
            <p:cNvPr name="Freeform 26" id="2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27" id="27"/>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28" id="28"/>
          <p:cNvSpPr txBox="true"/>
          <p:nvPr/>
        </p:nvSpPr>
        <p:spPr>
          <a:xfrm rot="0">
            <a:off x="1843293" y="5843656"/>
            <a:ext cx="548100" cy="413385"/>
          </a:xfrm>
          <a:prstGeom prst="rect">
            <a:avLst/>
          </a:prstGeom>
        </p:spPr>
        <p:txBody>
          <a:bodyPr anchor="t" rtlCol="false" tIns="0" lIns="0" bIns="0" rIns="0">
            <a:spAutoFit/>
          </a:bodyPr>
          <a:lstStyle/>
          <a:p>
            <a:pPr algn="ctr" marL="0" indent="0" lvl="0">
              <a:lnSpc>
                <a:spcPts val="2789"/>
              </a:lnSpc>
            </a:pPr>
            <a:r>
              <a:rPr lang="en-US" sz="3099" spc="-30">
                <a:solidFill>
                  <a:srgbClr val="FFFFFF"/>
                </a:solidFill>
                <a:latin typeface="Poppins"/>
              </a:rPr>
              <a:t>1</a:t>
            </a:r>
          </a:p>
        </p:txBody>
      </p:sp>
      <p:sp>
        <p:nvSpPr>
          <p:cNvPr name="TextBox 29" id="29"/>
          <p:cNvSpPr txBox="true"/>
          <p:nvPr/>
        </p:nvSpPr>
        <p:spPr>
          <a:xfrm rot="0">
            <a:off x="2806929" y="5207104"/>
            <a:ext cx="4218691" cy="1660152"/>
          </a:xfrm>
          <a:prstGeom prst="rect">
            <a:avLst/>
          </a:prstGeom>
        </p:spPr>
        <p:txBody>
          <a:bodyPr anchor="t" rtlCol="false" tIns="0" lIns="0" bIns="0" rIns="0">
            <a:spAutoFit/>
          </a:bodyPr>
          <a:lstStyle/>
          <a:p>
            <a:pPr>
              <a:lnSpc>
                <a:spcPts val="3229"/>
              </a:lnSpc>
            </a:pPr>
            <a:r>
              <a:rPr lang="en-US" sz="2646" spc="-10">
                <a:solidFill>
                  <a:srgbClr val="FFFFFF"/>
                </a:solidFill>
                <a:latin typeface="Poppins"/>
              </a:rPr>
              <a:t>Bouche-à-oreille</a:t>
            </a:r>
          </a:p>
          <a:p>
            <a:pPr>
              <a:lnSpc>
                <a:spcPts val="3229"/>
              </a:lnSpc>
            </a:pPr>
            <a:r>
              <a:rPr lang="en-US" sz="2646" spc="-10">
                <a:solidFill>
                  <a:srgbClr val="FFFFFF"/>
                </a:solidFill>
                <a:latin typeface="Poppins"/>
              </a:rPr>
              <a:t>Spécificité du service</a:t>
            </a:r>
          </a:p>
          <a:p>
            <a:pPr>
              <a:lnSpc>
                <a:spcPts val="3229"/>
              </a:lnSpc>
            </a:pPr>
            <a:r>
              <a:rPr lang="en-US" sz="2646" spc="-10">
                <a:solidFill>
                  <a:srgbClr val="FFFFFF"/>
                </a:solidFill>
                <a:latin typeface="Poppins"/>
              </a:rPr>
              <a:t>Sentiment d’urgence modéré</a:t>
            </a:r>
          </a:p>
        </p:txBody>
      </p:sp>
      <p:grpSp>
        <p:nvGrpSpPr>
          <p:cNvPr name="Group 30" id="30"/>
          <p:cNvGrpSpPr/>
          <p:nvPr/>
        </p:nvGrpSpPr>
        <p:grpSpPr>
          <a:xfrm rot="0">
            <a:off x="7025620" y="5549899"/>
            <a:ext cx="1109724" cy="1109724"/>
            <a:chOff x="0" y="0"/>
            <a:chExt cx="812800" cy="812800"/>
          </a:xfrm>
        </p:grpSpPr>
        <p:sp>
          <p:nvSpPr>
            <p:cNvPr name="Freeform 31" id="31"/>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32" id="32"/>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33" id="33"/>
          <p:cNvSpPr txBox="true"/>
          <p:nvPr/>
        </p:nvSpPr>
        <p:spPr>
          <a:xfrm rot="0">
            <a:off x="7306432" y="5896950"/>
            <a:ext cx="548100" cy="413385"/>
          </a:xfrm>
          <a:prstGeom prst="rect">
            <a:avLst/>
          </a:prstGeom>
        </p:spPr>
        <p:txBody>
          <a:bodyPr anchor="t" rtlCol="false" tIns="0" lIns="0" bIns="0" rIns="0">
            <a:spAutoFit/>
          </a:bodyPr>
          <a:lstStyle/>
          <a:p>
            <a:pPr algn="ctr" marL="0" indent="0" lvl="0">
              <a:lnSpc>
                <a:spcPts val="2789"/>
              </a:lnSpc>
            </a:pPr>
            <a:r>
              <a:rPr lang="en-US" sz="3099" spc="-30">
                <a:solidFill>
                  <a:srgbClr val="FFFFFF"/>
                </a:solidFill>
                <a:latin typeface="Poppins"/>
              </a:rPr>
              <a:t>2</a:t>
            </a:r>
          </a:p>
        </p:txBody>
      </p:sp>
      <p:sp>
        <p:nvSpPr>
          <p:cNvPr name="TextBox 34" id="34"/>
          <p:cNvSpPr txBox="true"/>
          <p:nvPr/>
        </p:nvSpPr>
        <p:spPr>
          <a:xfrm rot="0">
            <a:off x="8268694" y="5234497"/>
            <a:ext cx="3786601" cy="1660152"/>
          </a:xfrm>
          <a:prstGeom prst="rect">
            <a:avLst/>
          </a:prstGeom>
        </p:spPr>
        <p:txBody>
          <a:bodyPr anchor="t" rtlCol="false" tIns="0" lIns="0" bIns="0" rIns="0">
            <a:spAutoFit/>
          </a:bodyPr>
          <a:lstStyle/>
          <a:p>
            <a:pPr>
              <a:lnSpc>
                <a:spcPts val="3229"/>
              </a:lnSpc>
            </a:pPr>
            <a:r>
              <a:rPr lang="en-US" sz="2646" spc="-10">
                <a:solidFill>
                  <a:srgbClr val="FFFFFF"/>
                </a:solidFill>
                <a:latin typeface="Poppins"/>
              </a:rPr>
              <a:t>Temps long</a:t>
            </a:r>
          </a:p>
          <a:p>
            <a:pPr>
              <a:lnSpc>
                <a:spcPts val="3229"/>
              </a:lnSpc>
            </a:pPr>
            <a:r>
              <a:rPr lang="en-US" sz="2646" spc="-10">
                <a:solidFill>
                  <a:srgbClr val="FFFFFF"/>
                </a:solidFill>
                <a:latin typeface="Poppins"/>
              </a:rPr>
              <a:t>Compréhension de le.a thérapeute </a:t>
            </a:r>
          </a:p>
          <a:p>
            <a:pPr>
              <a:lnSpc>
                <a:spcPts val="3229"/>
              </a:lnSpc>
            </a:pPr>
            <a:r>
              <a:rPr lang="en-US" sz="2646" spc="-10">
                <a:solidFill>
                  <a:srgbClr val="FFFFFF"/>
                </a:solidFill>
                <a:latin typeface="Poppins"/>
              </a:rPr>
              <a:t>Consult. ponctuelles</a:t>
            </a:r>
          </a:p>
        </p:txBody>
      </p:sp>
      <p:grpSp>
        <p:nvGrpSpPr>
          <p:cNvPr name="Group 35" id="35"/>
          <p:cNvGrpSpPr/>
          <p:nvPr/>
        </p:nvGrpSpPr>
        <p:grpSpPr>
          <a:xfrm rot="0">
            <a:off x="12513230" y="5523999"/>
            <a:ext cx="1109724" cy="1109724"/>
            <a:chOff x="0" y="0"/>
            <a:chExt cx="812800" cy="812800"/>
          </a:xfrm>
        </p:grpSpPr>
        <p:sp>
          <p:nvSpPr>
            <p:cNvPr name="Freeform 36" id="3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37" id="37"/>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38" id="38"/>
          <p:cNvSpPr txBox="true"/>
          <p:nvPr/>
        </p:nvSpPr>
        <p:spPr>
          <a:xfrm rot="0">
            <a:off x="12794042" y="5871050"/>
            <a:ext cx="548100" cy="413385"/>
          </a:xfrm>
          <a:prstGeom prst="rect">
            <a:avLst/>
          </a:prstGeom>
        </p:spPr>
        <p:txBody>
          <a:bodyPr anchor="t" rtlCol="false" tIns="0" lIns="0" bIns="0" rIns="0">
            <a:spAutoFit/>
          </a:bodyPr>
          <a:lstStyle/>
          <a:p>
            <a:pPr algn="ctr" marL="0" indent="0" lvl="0">
              <a:lnSpc>
                <a:spcPts val="2789"/>
              </a:lnSpc>
            </a:pPr>
            <a:r>
              <a:rPr lang="en-US" sz="3099" spc="-30">
                <a:solidFill>
                  <a:srgbClr val="FFFFFF"/>
                </a:solidFill>
                <a:latin typeface="Poppins"/>
              </a:rPr>
              <a:t>3</a:t>
            </a:r>
          </a:p>
        </p:txBody>
      </p:sp>
      <p:sp>
        <p:nvSpPr>
          <p:cNvPr name="TextBox 39" id="39"/>
          <p:cNvSpPr txBox="true"/>
          <p:nvPr/>
        </p:nvSpPr>
        <p:spPr>
          <a:xfrm rot="0">
            <a:off x="13803929" y="5260397"/>
            <a:ext cx="3830852" cy="1660152"/>
          </a:xfrm>
          <a:prstGeom prst="rect">
            <a:avLst/>
          </a:prstGeom>
        </p:spPr>
        <p:txBody>
          <a:bodyPr anchor="t" rtlCol="false" tIns="0" lIns="0" bIns="0" rIns="0">
            <a:spAutoFit/>
          </a:bodyPr>
          <a:lstStyle/>
          <a:p>
            <a:pPr>
              <a:lnSpc>
                <a:spcPts val="3229"/>
              </a:lnSpc>
            </a:pPr>
            <a:r>
              <a:rPr lang="en-US" sz="2646" spc="-10">
                <a:solidFill>
                  <a:srgbClr val="FFFFFF"/>
                </a:solidFill>
                <a:latin typeface="Poppins"/>
              </a:rPr>
              <a:t>Découragement</a:t>
            </a:r>
          </a:p>
          <a:p>
            <a:pPr>
              <a:lnSpc>
                <a:spcPts val="3229"/>
              </a:lnSpc>
            </a:pPr>
            <a:r>
              <a:rPr lang="en-US" sz="2646" spc="-10">
                <a:solidFill>
                  <a:srgbClr val="FFFFFF"/>
                </a:solidFill>
                <a:latin typeface="Poppins"/>
              </a:rPr>
              <a:t>Attente “habituelle”</a:t>
            </a:r>
          </a:p>
          <a:p>
            <a:pPr>
              <a:lnSpc>
                <a:spcPts val="3229"/>
              </a:lnSpc>
            </a:pPr>
            <a:r>
              <a:rPr lang="en-US" sz="2646" spc="-10">
                <a:solidFill>
                  <a:srgbClr val="FFFFFF"/>
                </a:solidFill>
                <a:latin typeface="Poppins"/>
              </a:rPr>
              <a:t>Consult. ponctuelles en hôpital</a:t>
            </a:r>
          </a:p>
        </p:txBody>
      </p:sp>
      <p:grpSp>
        <p:nvGrpSpPr>
          <p:cNvPr name="Group 40" id="40"/>
          <p:cNvGrpSpPr/>
          <p:nvPr/>
        </p:nvGrpSpPr>
        <p:grpSpPr>
          <a:xfrm rot="0">
            <a:off x="1028700" y="2844634"/>
            <a:ext cx="16626257" cy="2061441"/>
            <a:chOff x="0" y="0"/>
            <a:chExt cx="4378932" cy="542931"/>
          </a:xfrm>
        </p:grpSpPr>
        <p:sp>
          <p:nvSpPr>
            <p:cNvPr name="Freeform 41" id="41"/>
            <p:cNvSpPr/>
            <p:nvPr/>
          </p:nvSpPr>
          <p:spPr>
            <a:xfrm flipH="false" flipV="false" rot="0">
              <a:off x="0" y="0"/>
              <a:ext cx="4378932" cy="542931"/>
            </a:xfrm>
            <a:custGeom>
              <a:avLst/>
              <a:gdLst/>
              <a:ahLst/>
              <a:cxnLst/>
              <a:rect r="r" b="b" t="t" l="l"/>
              <a:pathLst>
                <a:path h="542931" w="4378932">
                  <a:moveTo>
                    <a:pt x="23748" y="0"/>
                  </a:moveTo>
                  <a:lnTo>
                    <a:pt x="4355184" y="0"/>
                  </a:lnTo>
                  <a:cubicBezTo>
                    <a:pt x="4368300" y="0"/>
                    <a:pt x="4378932" y="10632"/>
                    <a:pt x="4378932" y="23748"/>
                  </a:cubicBezTo>
                  <a:lnTo>
                    <a:pt x="4378932" y="519183"/>
                  </a:lnTo>
                  <a:cubicBezTo>
                    <a:pt x="4378932" y="532299"/>
                    <a:pt x="4368300" y="542931"/>
                    <a:pt x="4355184" y="542931"/>
                  </a:cubicBezTo>
                  <a:lnTo>
                    <a:pt x="23748" y="542931"/>
                  </a:lnTo>
                  <a:cubicBezTo>
                    <a:pt x="10632" y="542931"/>
                    <a:pt x="0" y="532299"/>
                    <a:pt x="0" y="519183"/>
                  </a:cubicBezTo>
                  <a:lnTo>
                    <a:pt x="0" y="23748"/>
                  </a:lnTo>
                  <a:cubicBezTo>
                    <a:pt x="0" y="10632"/>
                    <a:pt x="10632" y="0"/>
                    <a:pt x="23748" y="0"/>
                  </a:cubicBezTo>
                  <a:close/>
                </a:path>
              </a:pathLst>
            </a:custGeom>
            <a:solidFill>
              <a:srgbClr val="2A1E50"/>
            </a:solidFill>
          </p:spPr>
        </p:sp>
        <p:sp>
          <p:nvSpPr>
            <p:cNvPr name="TextBox 42" id="42"/>
            <p:cNvSpPr txBox="true"/>
            <p:nvPr/>
          </p:nvSpPr>
          <p:spPr>
            <a:xfrm>
              <a:off x="0" y="-38100"/>
              <a:ext cx="812800" cy="850900"/>
            </a:xfrm>
            <a:prstGeom prst="rect">
              <a:avLst/>
            </a:prstGeom>
          </p:spPr>
          <p:txBody>
            <a:bodyPr anchor="ctr" rtlCol="false" tIns="50800" lIns="50800" bIns="50800" rIns="50800"/>
            <a:lstStyle/>
            <a:p>
              <a:pPr algn="ctr">
                <a:lnSpc>
                  <a:spcPts val="2659"/>
                </a:lnSpc>
                <a:spcBef>
                  <a:spcPct val="0"/>
                </a:spcBef>
              </a:pPr>
            </a:p>
          </p:txBody>
        </p:sp>
      </p:grpSp>
      <p:grpSp>
        <p:nvGrpSpPr>
          <p:cNvPr name="Group 43" id="43"/>
          <p:cNvGrpSpPr/>
          <p:nvPr/>
        </p:nvGrpSpPr>
        <p:grpSpPr>
          <a:xfrm rot="0">
            <a:off x="1562480" y="3320492"/>
            <a:ext cx="1109724" cy="1109724"/>
            <a:chOff x="0" y="0"/>
            <a:chExt cx="812800" cy="812800"/>
          </a:xfrm>
        </p:grpSpPr>
        <p:sp>
          <p:nvSpPr>
            <p:cNvPr name="Freeform 44" id="4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45" id="45"/>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46" id="46"/>
          <p:cNvSpPr txBox="true"/>
          <p:nvPr/>
        </p:nvSpPr>
        <p:spPr>
          <a:xfrm rot="0">
            <a:off x="1843293" y="3667544"/>
            <a:ext cx="548100" cy="413385"/>
          </a:xfrm>
          <a:prstGeom prst="rect">
            <a:avLst/>
          </a:prstGeom>
        </p:spPr>
        <p:txBody>
          <a:bodyPr anchor="t" rtlCol="false" tIns="0" lIns="0" bIns="0" rIns="0">
            <a:spAutoFit/>
          </a:bodyPr>
          <a:lstStyle/>
          <a:p>
            <a:pPr algn="ctr" marL="0" indent="0" lvl="0">
              <a:lnSpc>
                <a:spcPts val="2789"/>
              </a:lnSpc>
            </a:pPr>
            <a:r>
              <a:rPr lang="en-US" sz="3099" spc="-30">
                <a:solidFill>
                  <a:srgbClr val="FFFFFF"/>
                </a:solidFill>
                <a:latin typeface="Poppins"/>
              </a:rPr>
              <a:t>1</a:t>
            </a:r>
          </a:p>
        </p:txBody>
      </p:sp>
      <p:sp>
        <p:nvSpPr>
          <p:cNvPr name="TextBox 47" id="47"/>
          <p:cNvSpPr txBox="true"/>
          <p:nvPr/>
        </p:nvSpPr>
        <p:spPr>
          <a:xfrm rot="0">
            <a:off x="2806929" y="3030991"/>
            <a:ext cx="4218691" cy="1679075"/>
          </a:xfrm>
          <a:prstGeom prst="rect">
            <a:avLst/>
          </a:prstGeom>
        </p:spPr>
        <p:txBody>
          <a:bodyPr anchor="t" rtlCol="false" tIns="0" lIns="0" bIns="0" rIns="0">
            <a:spAutoFit/>
          </a:bodyPr>
          <a:lstStyle/>
          <a:p>
            <a:pPr algn="just">
              <a:lnSpc>
                <a:spcPts val="3229"/>
              </a:lnSpc>
            </a:pPr>
            <a:r>
              <a:rPr lang="en-US" sz="2646" spc="-10">
                <a:solidFill>
                  <a:srgbClr val="FFFFFF"/>
                </a:solidFill>
                <a:latin typeface="Poppins"/>
              </a:rPr>
              <a:t>Fréquentation passée</a:t>
            </a:r>
          </a:p>
          <a:p>
            <a:pPr algn="just">
              <a:lnSpc>
                <a:spcPts val="3229"/>
              </a:lnSpc>
            </a:pPr>
            <a:r>
              <a:rPr lang="en-US" sz="2646" spc="-10">
                <a:solidFill>
                  <a:srgbClr val="FFFFFF"/>
                </a:solidFill>
                <a:latin typeface="Poppins"/>
              </a:rPr>
              <a:t>Tarif et administatif</a:t>
            </a:r>
          </a:p>
          <a:p>
            <a:pPr>
              <a:lnSpc>
                <a:spcPts val="3351"/>
              </a:lnSpc>
            </a:pPr>
            <a:r>
              <a:rPr lang="en-US" sz="2746" spc="-10">
                <a:solidFill>
                  <a:srgbClr val="FFDE59"/>
                </a:solidFill>
                <a:latin typeface="Poppins Bold"/>
              </a:rPr>
              <a:t>Sentiment d’urgence élevé</a:t>
            </a:r>
            <a:r>
              <a:rPr lang="en-US" sz="2746" spc="-10">
                <a:solidFill>
                  <a:srgbClr val="FFDE59"/>
                </a:solidFill>
                <a:latin typeface="Poppins Italics"/>
              </a:rPr>
              <a:t> </a:t>
            </a:r>
            <a:r>
              <a:rPr lang="en-US" sz="2746" spc="-10">
                <a:solidFill>
                  <a:srgbClr val="FFFFFF"/>
                </a:solidFill>
                <a:latin typeface="Poppins Italics"/>
              </a:rPr>
              <a:t>- pression du SAJ</a:t>
            </a:r>
          </a:p>
        </p:txBody>
      </p:sp>
      <p:grpSp>
        <p:nvGrpSpPr>
          <p:cNvPr name="Group 48" id="48"/>
          <p:cNvGrpSpPr/>
          <p:nvPr/>
        </p:nvGrpSpPr>
        <p:grpSpPr>
          <a:xfrm rot="0">
            <a:off x="7025620" y="3373786"/>
            <a:ext cx="1109724" cy="1109724"/>
            <a:chOff x="0" y="0"/>
            <a:chExt cx="812800" cy="812800"/>
          </a:xfrm>
        </p:grpSpPr>
        <p:sp>
          <p:nvSpPr>
            <p:cNvPr name="Freeform 49" id="4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50" id="50"/>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51" id="51"/>
          <p:cNvSpPr txBox="true"/>
          <p:nvPr/>
        </p:nvSpPr>
        <p:spPr>
          <a:xfrm rot="0">
            <a:off x="7306432" y="3720837"/>
            <a:ext cx="548100" cy="413385"/>
          </a:xfrm>
          <a:prstGeom prst="rect">
            <a:avLst/>
          </a:prstGeom>
        </p:spPr>
        <p:txBody>
          <a:bodyPr anchor="t" rtlCol="false" tIns="0" lIns="0" bIns="0" rIns="0">
            <a:spAutoFit/>
          </a:bodyPr>
          <a:lstStyle/>
          <a:p>
            <a:pPr algn="ctr" marL="0" indent="0" lvl="0">
              <a:lnSpc>
                <a:spcPts val="2789"/>
              </a:lnSpc>
            </a:pPr>
            <a:r>
              <a:rPr lang="en-US" sz="3099" spc="-30">
                <a:solidFill>
                  <a:srgbClr val="FFFFFF"/>
                </a:solidFill>
                <a:latin typeface="Poppins"/>
              </a:rPr>
              <a:t>2</a:t>
            </a:r>
          </a:p>
        </p:txBody>
      </p:sp>
      <p:sp>
        <p:nvSpPr>
          <p:cNvPr name="TextBox 52" id="52"/>
          <p:cNvSpPr txBox="true"/>
          <p:nvPr/>
        </p:nvSpPr>
        <p:spPr>
          <a:xfrm rot="0">
            <a:off x="8268694" y="3058385"/>
            <a:ext cx="4063560" cy="1660152"/>
          </a:xfrm>
          <a:prstGeom prst="rect">
            <a:avLst/>
          </a:prstGeom>
        </p:spPr>
        <p:txBody>
          <a:bodyPr anchor="t" rtlCol="false" tIns="0" lIns="0" bIns="0" rIns="0">
            <a:spAutoFit/>
          </a:bodyPr>
          <a:lstStyle/>
          <a:p>
            <a:pPr>
              <a:lnSpc>
                <a:spcPts val="3229"/>
              </a:lnSpc>
            </a:pPr>
            <a:r>
              <a:rPr lang="en-US" sz="2646" spc="-10">
                <a:solidFill>
                  <a:srgbClr val="FFFFFF"/>
                </a:solidFill>
                <a:latin typeface="Poppins"/>
              </a:rPr>
              <a:t>Temps long</a:t>
            </a:r>
          </a:p>
          <a:p>
            <a:pPr>
              <a:lnSpc>
                <a:spcPts val="3229"/>
              </a:lnSpc>
            </a:pPr>
            <a:r>
              <a:rPr lang="en-US" sz="2646" spc="-10">
                <a:solidFill>
                  <a:srgbClr val="FFFFFF"/>
                </a:solidFill>
                <a:latin typeface="Poppins"/>
              </a:rPr>
              <a:t>Espace d’écoute</a:t>
            </a:r>
          </a:p>
          <a:p>
            <a:pPr>
              <a:lnSpc>
                <a:spcPts val="3229"/>
              </a:lnSpc>
            </a:pPr>
            <a:r>
              <a:rPr lang="en-US" sz="2646" spc="-10">
                <a:solidFill>
                  <a:srgbClr val="FFFFFF"/>
                </a:solidFill>
                <a:latin typeface="Poppins"/>
              </a:rPr>
              <a:t>Fréquentation passée et déduction des besoins</a:t>
            </a:r>
          </a:p>
        </p:txBody>
      </p:sp>
      <p:grpSp>
        <p:nvGrpSpPr>
          <p:cNvPr name="Group 53" id="53"/>
          <p:cNvGrpSpPr/>
          <p:nvPr/>
        </p:nvGrpSpPr>
        <p:grpSpPr>
          <a:xfrm rot="0">
            <a:off x="12513230" y="3347886"/>
            <a:ext cx="1109724" cy="1109724"/>
            <a:chOff x="0" y="0"/>
            <a:chExt cx="812800" cy="812800"/>
          </a:xfrm>
        </p:grpSpPr>
        <p:sp>
          <p:nvSpPr>
            <p:cNvPr name="Freeform 54" id="5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55" id="55"/>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56" id="56"/>
          <p:cNvSpPr txBox="true"/>
          <p:nvPr/>
        </p:nvSpPr>
        <p:spPr>
          <a:xfrm rot="0">
            <a:off x="12794042" y="3694937"/>
            <a:ext cx="548100" cy="413385"/>
          </a:xfrm>
          <a:prstGeom prst="rect">
            <a:avLst/>
          </a:prstGeom>
        </p:spPr>
        <p:txBody>
          <a:bodyPr anchor="t" rtlCol="false" tIns="0" lIns="0" bIns="0" rIns="0">
            <a:spAutoFit/>
          </a:bodyPr>
          <a:lstStyle/>
          <a:p>
            <a:pPr algn="ctr" marL="0" indent="0" lvl="0">
              <a:lnSpc>
                <a:spcPts val="2789"/>
              </a:lnSpc>
            </a:pPr>
            <a:r>
              <a:rPr lang="en-US" sz="3099" spc="-30">
                <a:solidFill>
                  <a:srgbClr val="FFFFFF"/>
                </a:solidFill>
                <a:latin typeface="Poppins"/>
              </a:rPr>
              <a:t>3</a:t>
            </a:r>
          </a:p>
        </p:txBody>
      </p:sp>
      <p:sp>
        <p:nvSpPr>
          <p:cNvPr name="TextBox 57" id="57"/>
          <p:cNvSpPr txBox="true"/>
          <p:nvPr/>
        </p:nvSpPr>
        <p:spPr>
          <a:xfrm rot="0">
            <a:off x="13803929" y="3074760"/>
            <a:ext cx="3830852" cy="1697998"/>
          </a:xfrm>
          <a:prstGeom prst="rect">
            <a:avLst/>
          </a:prstGeom>
        </p:spPr>
        <p:txBody>
          <a:bodyPr anchor="t" rtlCol="false" tIns="0" lIns="0" bIns="0" rIns="0">
            <a:spAutoFit/>
          </a:bodyPr>
          <a:lstStyle/>
          <a:p>
            <a:pPr>
              <a:lnSpc>
                <a:spcPts val="3473"/>
              </a:lnSpc>
            </a:pPr>
            <a:r>
              <a:rPr lang="en-US" sz="2846" spc="-11">
                <a:solidFill>
                  <a:srgbClr val="FFDE59"/>
                </a:solidFill>
                <a:latin typeface="Poppins Bold"/>
              </a:rPr>
              <a:t>Abandon de critères</a:t>
            </a:r>
          </a:p>
          <a:p>
            <a:pPr>
              <a:lnSpc>
                <a:spcPts val="3229"/>
              </a:lnSpc>
            </a:pPr>
            <a:r>
              <a:rPr lang="en-US" sz="2646" spc="-10">
                <a:solidFill>
                  <a:srgbClr val="FFFFFF"/>
                </a:solidFill>
                <a:latin typeface="Poppins"/>
              </a:rPr>
              <a:t>Sentiment d’injustice</a:t>
            </a:r>
          </a:p>
          <a:p>
            <a:pPr>
              <a:lnSpc>
                <a:spcPts val="3229"/>
              </a:lnSpc>
            </a:pPr>
            <a:r>
              <a:rPr lang="en-US" sz="2646" spc="-10">
                <a:solidFill>
                  <a:srgbClr val="FFFFFF"/>
                </a:solidFill>
                <a:latin typeface="Poppins"/>
              </a:rPr>
              <a:t>Ressources </a:t>
            </a:r>
          </a:p>
          <a:p>
            <a:pPr>
              <a:lnSpc>
                <a:spcPts val="3229"/>
              </a:lnSpc>
            </a:pPr>
            <a:r>
              <a:rPr lang="en-US" sz="2646" spc="-10">
                <a:solidFill>
                  <a:srgbClr val="FFFFFF"/>
                </a:solidFill>
                <a:latin typeface="Poppins"/>
              </a:rPr>
              <a:t>personnelles</a:t>
            </a:r>
          </a:p>
        </p:txBody>
      </p:sp>
      <p:grpSp>
        <p:nvGrpSpPr>
          <p:cNvPr name="Group 58" id="58"/>
          <p:cNvGrpSpPr/>
          <p:nvPr/>
        </p:nvGrpSpPr>
        <p:grpSpPr>
          <a:xfrm rot="0">
            <a:off x="1028700" y="668893"/>
            <a:ext cx="16396788" cy="2061441"/>
            <a:chOff x="0" y="0"/>
            <a:chExt cx="4318496" cy="542931"/>
          </a:xfrm>
        </p:grpSpPr>
        <p:sp>
          <p:nvSpPr>
            <p:cNvPr name="Freeform 59" id="59"/>
            <p:cNvSpPr/>
            <p:nvPr/>
          </p:nvSpPr>
          <p:spPr>
            <a:xfrm flipH="false" flipV="false" rot="0">
              <a:off x="0" y="0"/>
              <a:ext cx="4318496" cy="542931"/>
            </a:xfrm>
            <a:custGeom>
              <a:avLst/>
              <a:gdLst/>
              <a:ahLst/>
              <a:cxnLst/>
              <a:rect r="r" b="b" t="t" l="l"/>
              <a:pathLst>
                <a:path h="542931" w="4318496">
                  <a:moveTo>
                    <a:pt x="24080" y="0"/>
                  </a:moveTo>
                  <a:lnTo>
                    <a:pt x="4294415" y="0"/>
                  </a:lnTo>
                  <a:cubicBezTo>
                    <a:pt x="4307715" y="0"/>
                    <a:pt x="4318496" y="10781"/>
                    <a:pt x="4318496" y="24080"/>
                  </a:cubicBezTo>
                  <a:lnTo>
                    <a:pt x="4318496" y="518851"/>
                  </a:lnTo>
                  <a:cubicBezTo>
                    <a:pt x="4318496" y="532150"/>
                    <a:pt x="4307715" y="542931"/>
                    <a:pt x="4294415" y="542931"/>
                  </a:cubicBezTo>
                  <a:lnTo>
                    <a:pt x="24080" y="542931"/>
                  </a:lnTo>
                  <a:cubicBezTo>
                    <a:pt x="17694" y="542931"/>
                    <a:pt x="11569" y="540394"/>
                    <a:pt x="7053" y="535878"/>
                  </a:cubicBezTo>
                  <a:cubicBezTo>
                    <a:pt x="2537" y="531362"/>
                    <a:pt x="0" y="525237"/>
                    <a:pt x="0" y="518851"/>
                  </a:cubicBezTo>
                  <a:lnTo>
                    <a:pt x="0" y="24080"/>
                  </a:lnTo>
                  <a:cubicBezTo>
                    <a:pt x="0" y="10781"/>
                    <a:pt x="10781" y="0"/>
                    <a:pt x="24080" y="0"/>
                  </a:cubicBezTo>
                  <a:close/>
                </a:path>
              </a:pathLst>
            </a:custGeom>
            <a:solidFill>
              <a:srgbClr val="2A1E50"/>
            </a:solidFill>
          </p:spPr>
        </p:sp>
        <p:sp>
          <p:nvSpPr>
            <p:cNvPr name="TextBox 60" id="60"/>
            <p:cNvSpPr txBox="true"/>
            <p:nvPr/>
          </p:nvSpPr>
          <p:spPr>
            <a:xfrm>
              <a:off x="0" y="-38100"/>
              <a:ext cx="812800" cy="850900"/>
            </a:xfrm>
            <a:prstGeom prst="rect">
              <a:avLst/>
            </a:prstGeom>
          </p:spPr>
          <p:txBody>
            <a:bodyPr anchor="ctr" rtlCol="false" tIns="50800" lIns="50800" bIns="50800" rIns="50800"/>
            <a:lstStyle/>
            <a:p>
              <a:pPr algn="ctr">
                <a:lnSpc>
                  <a:spcPts val="2659"/>
                </a:lnSpc>
                <a:spcBef>
                  <a:spcPct val="0"/>
                </a:spcBef>
              </a:pPr>
            </a:p>
          </p:txBody>
        </p:sp>
      </p:grpSp>
      <p:grpSp>
        <p:nvGrpSpPr>
          <p:cNvPr name="Group 61" id="61"/>
          <p:cNvGrpSpPr/>
          <p:nvPr/>
        </p:nvGrpSpPr>
        <p:grpSpPr>
          <a:xfrm rot="0">
            <a:off x="1562480" y="1144752"/>
            <a:ext cx="1109724" cy="1109724"/>
            <a:chOff x="0" y="0"/>
            <a:chExt cx="812800" cy="812800"/>
          </a:xfrm>
        </p:grpSpPr>
        <p:sp>
          <p:nvSpPr>
            <p:cNvPr name="Freeform 62" id="62"/>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63" id="63"/>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64" id="64"/>
          <p:cNvSpPr txBox="true"/>
          <p:nvPr/>
        </p:nvSpPr>
        <p:spPr>
          <a:xfrm rot="0">
            <a:off x="1843293" y="1491803"/>
            <a:ext cx="548100" cy="413385"/>
          </a:xfrm>
          <a:prstGeom prst="rect">
            <a:avLst/>
          </a:prstGeom>
        </p:spPr>
        <p:txBody>
          <a:bodyPr anchor="t" rtlCol="false" tIns="0" lIns="0" bIns="0" rIns="0">
            <a:spAutoFit/>
          </a:bodyPr>
          <a:lstStyle/>
          <a:p>
            <a:pPr algn="ctr" marL="0" indent="0" lvl="0">
              <a:lnSpc>
                <a:spcPts val="2789"/>
              </a:lnSpc>
            </a:pPr>
            <a:r>
              <a:rPr lang="en-US" sz="3099" spc="-30">
                <a:solidFill>
                  <a:srgbClr val="FFFFFF"/>
                </a:solidFill>
                <a:latin typeface="Poppins"/>
              </a:rPr>
              <a:t>1</a:t>
            </a:r>
          </a:p>
        </p:txBody>
      </p:sp>
      <p:grpSp>
        <p:nvGrpSpPr>
          <p:cNvPr name="Group 65" id="65"/>
          <p:cNvGrpSpPr/>
          <p:nvPr/>
        </p:nvGrpSpPr>
        <p:grpSpPr>
          <a:xfrm rot="0">
            <a:off x="7025620" y="1198045"/>
            <a:ext cx="1109724" cy="1109724"/>
            <a:chOff x="0" y="0"/>
            <a:chExt cx="812800" cy="812800"/>
          </a:xfrm>
        </p:grpSpPr>
        <p:sp>
          <p:nvSpPr>
            <p:cNvPr name="Freeform 66" id="6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67" id="67"/>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68" id="68"/>
          <p:cNvSpPr txBox="true"/>
          <p:nvPr/>
        </p:nvSpPr>
        <p:spPr>
          <a:xfrm rot="0">
            <a:off x="7306432" y="1545097"/>
            <a:ext cx="548100" cy="413385"/>
          </a:xfrm>
          <a:prstGeom prst="rect">
            <a:avLst/>
          </a:prstGeom>
        </p:spPr>
        <p:txBody>
          <a:bodyPr anchor="t" rtlCol="false" tIns="0" lIns="0" bIns="0" rIns="0">
            <a:spAutoFit/>
          </a:bodyPr>
          <a:lstStyle/>
          <a:p>
            <a:pPr algn="ctr" marL="0" indent="0" lvl="0">
              <a:lnSpc>
                <a:spcPts val="2789"/>
              </a:lnSpc>
            </a:pPr>
            <a:r>
              <a:rPr lang="en-US" sz="3099" spc="-30">
                <a:solidFill>
                  <a:srgbClr val="FFFFFF"/>
                </a:solidFill>
                <a:latin typeface="Poppins"/>
              </a:rPr>
              <a:t>2</a:t>
            </a:r>
          </a:p>
        </p:txBody>
      </p:sp>
      <p:sp>
        <p:nvSpPr>
          <p:cNvPr name="TextBox 69" id="69"/>
          <p:cNvSpPr txBox="true"/>
          <p:nvPr/>
        </p:nvSpPr>
        <p:spPr>
          <a:xfrm rot="0">
            <a:off x="8268694" y="882644"/>
            <a:ext cx="3786601" cy="1660152"/>
          </a:xfrm>
          <a:prstGeom prst="rect">
            <a:avLst/>
          </a:prstGeom>
        </p:spPr>
        <p:txBody>
          <a:bodyPr anchor="t" rtlCol="false" tIns="0" lIns="0" bIns="0" rIns="0">
            <a:spAutoFit/>
          </a:bodyPr>
          <a:lstStyle/>
          <a:p>
            <a:pPr>
              <a:lnSpc>
                <a:spcPts val="3229"/>
              </a:lnSpc>
            </a:pPr>
            <a:r>
              <a:rPr lang="en-US" sz="2646" spc="-10">
                <a:solidFill>
                  <a:srgbClr val="FFFFFF"/>
                </a:solidFill>
                <a:latin typeface="Poppins"/>
              </a:rPr>
              <a:t>Temps long</a:t>
            </a:r>
          </a:p>
          <a:p>
            <a:pPr>
              <a:lnSpc>
                <a:spcPts val="3229"/>
              </a:lnSpc>
            </a:pPr>
            <a:r>
              <a:rPr lang="en-US" sz="2646" spc="-10">
                <a:solidFill>
                  <a:srgbClr val="FFFFFF"/>
                </a:solidFill>
                <a:latin typeface="Poppins"/>
              </a:rPr>
              <a:t>Connexion avec le.a thérapeute </a:t>
            </a:r>
          </a:p>
          <a:p>
            <a:pPr>
              <a:lnSpc>
                <a:spcPts val="3229"/>
              </a:lnSpc>
            </a:pPr>
            <a:r>
              <a:rPr lang="en-US" sz="2646" spc="-10">
                <a:solidFill>
                  <a:srgbClr val="FFFFFF"/>
                </a:solidFill>
                <a:latin typeface="Poppins"/>
              </a:rPr>
              <a:t>Long parcours de soin</a:t>
            </a:r>
          </a:p>
        </p:txBody>
      </p:sp>
      <p:sp>
        <p:nvSpPr>
          <p:cNvPr name="TextBox 70" id="70"/>
          <p:cNvSpPr txBox="true"/>
          <p:nvPr/>
        </p:nvSpPr>
        <p:spPr>
          <a:xfrm rot="0">
            <a:off x="2806929" y="1062883"/>
            <a:ext cx="4218691" cy="1244887"/>
          </a:xfrm>
          <a:prstGeom prst="rect">
            <a:avLst/>
          </a:prstGeom>
        </p:spPr>
        <p:txBody>
          <a:bodyPr anchor="t" rtlCol="false" tIns="0" lIns="0" bIns="0" rIns="0">
            <a:spAutoFit/>
          </a:bodyPr>
          <a:lstStyle/>
          <a:p>
            <a:pPr algn="just">
              <a:lnSpc>
                <a:spcPts val="3229"/>
              </a:lnSpc>
            </a:pPr>
            <a:r>
              <a:rPr lang="en-US" sz="2646" spc="-10">
                <a:solidFill>
                  <a:srgbClr val="FFFFFF"/>
                </a:solidFill>
                <a:latin typeface="Poppins"/>
              </a:rPr>
              <a:t>Confiance en l’envoyeur</a:t>
            </a:r>
          </a:p>
          <a:p>
            <a:pPr algn="just">
              <a:lnSpc>
                <a:spcPts val="3229"/>
              </a:lnSpc>
            </a:pPr>
            <a:r>
              <a:rPr lang="en-US" sz="2646" spc="-10">
                <a:solidFill>
                  <a:srgbClr val="FFFFFF"/>
                </a:solidFill>
                <a:latin typeface="Poppins"/>
              </a:rPr>
              <a:t>Spécificité du service</a:t>
            </a:r>
          </a:p>
          <a:p>
            <a:pPr algn="just">
              <a:lnSpc>
                <a:spcPts val="3229"/>
              </a:lnSpc>
            </a:pPr>
            <a:r>
              <a:rPr lang="en-US" sz="2646" spc="-10">
                <a:solidFill>
                  <a:srgbClr val="FFFFFF"/>
                </a:solidFill>
                <a:latin typeface="Poppins"/>
              </a:rPr>
              <a:t>Peu ou pas d’urgence</a:t>
            </a:r>
          </a:p>
        </p:txBody>
      </p:sp>
      <p:grpSp>
        <p:nvGrpSpPr>
          <p:cNvPr name="Group 71" id="71"/>
          <p:cNvGrpSpPr/>
          <p:nvPr/>
        </p:nvGrpSpPr>
        <p:grpSpPr>
          <a:xfrm rot="0">
            <a:off x="12513230" y="1144752"/>
            <a:ext cx="1109724" cy="1109724"/>
            <a:chOff x="0" y="0"/>
            <a:chExt cx="812800" cy="812800"/>
          </a:xfrm>
        </p:grpSpPr>
        <p:sp>
          <p:nvSpPr>
            <p:cNvPr name="Freeform 72" id="72"/>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73" id="73"/>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74" id="74"/>
          <p:cNvSpPr txBox="true"/>
          <p:nvPr/>
        </p:nvSpPr>
        <p:spPr>
          <a:xfrm rot="0">
            <a:off x="12794042" y="1491803"/>
            <a:ext cx="548100" cy="413385"/>
          </a:xfrm>
          <a:prstGeom prst="rect">
            <a:avLst/>
          </a:prstGeom>
        </p:spPr>
        <p:txBody>
          <a:bodyPr anchor="t" rtlCol="false" tIns="0" lIns="0" bIns="0" rIns="0">
            <a:spAutoFit/>
          </a:bodyPr>
          <a:lstStyle/>
          <a:p>
            <a:pPr algn="ctr" marL="0" indent="0" lvl="0">
              <a:lnSpc>
                <a:spcPts val="2789"/>
              </a:lnSpc>
            </a:pPr>
            <a:r>
              <a:rPr lang="en-US" sz="3099" spc="-30">
                <a:solidFill>
                  <a:srgbClr val="FFFFFF"/>
                </a:solidFill>
                <a:latin typeface="Poppins"/>
              </a:rPr>
              <a:t>3</a:t>
            </a:r>
          </a:p>
        </p:txBody>
      </p:sp>
      <p:sp>
        <p:nvSpPr>
          <p:cNvPr name="TextBox 75" id="75"/>
          <p:cNvSpPr txBox="true"/>
          <p:nvPr/>
        </p:nvSpPr>
        <p:spPr>
          <a:xfrm rot="0">
            <a:off x="13803929" y="1083638"/>
            <a:ext cx="3508082" cy="1250577"/>
          </a:xfrm>
          <a:prstGeom prst="rect">
            <a:avLst/>
          </a:prstGeom>
        </p:spPr>
        <p:txBody>
          <a:bodyPr anchor="t" rtlCol="false" tIns="0" lIns="0" bIns="0" rIns="0">
            <a:spAutoFit/>
          </a:bodyPr>
          <a:lstStyle/>
          <a:p>
            <a:pPr>
              <a:lnSpc>
                <a:spcPts val="3229"/>
              </a:lnSpc>
            </a:pPr>
            <a:r>
              <a:rPr lang="en-US" sz="2646" spc="-10">
                <a:solidFill>
                  <a:srgbClr val="FFFFFF"/>
                </a:solidFill>
                <a:latin typeface="Poppins"/>
              </a:rPr>
              <a:t>Perte de confiance</a:t>
            </a:r>
          </a:p>
          <a:p>
            <a:pPr>
              <a:lnSpc>
                <a:spcPts val="3229"/>
              </a:lnSpc>
            </a:pPr>
            <a:r>
              <a:rPr lang="en-US" sz="2646" spc="-10">
                <a:solidFill>
                  <a:srgbClr val="FFFFFF"/>
                </a:solidFill>
                <a:latin typeface="Poppins"/>
              </a:rPr>
              <a:t>Suivis en parallèle</a:t>
            </a:r>
          </a:p>
          <a:p>
            <a:pPr>
              <a:lnSpc>
                <a:spcPts val="3229"/>
              </a:lnSpc>
            </a:pPr>
            <a:r>
              <a:rPr lang="en-US" sz="2646" spc="-10">
                <a:solidFill>
                  <a:srgbClr val="FFFFFF"/>
                </a:solidFill>
                <a:latin typeface="Poppins"/>
              </a:rPr>
              <a:t>Contrainte de l’att.</a:t>
            </a:r>
          </a:p>
        </p:txBody>
      </p:sp>
    </p:spTree>
  </p:cSld>
  <p:clrMapOvr>
    <a:masterClrMapping/>
  </p:clrMapOvr>
</p:sld>
</file>

<file path=ppt/slides/slide49.xml><?xml version="1.0" encoding="utf-8"?>
<p:sld xmlns:p="http://schemas.openxmlformats.org/presentationml/2006/main" xmlns:a="http://schemas.openxmlformats.org/drawingml/2006/main" xmlns:r="http://schemas.openxmlformats.org/officeDocument/2006/relationships">
  <p:cSld>
    <p:bg>
      <p:bgPr>
        <a:solidFill>
          <a:srgbClr val="B1D4E0"/>
        </a:solidFill>
      </p:bgPr>
    </p:bg>
    <p:spTree>
      <p:nvGrpSpPr>
        <p:cNvPr id="1" name=""/>
        <p:cNvGrpSpPr/>
        <p:nvPr/>
      </p:nvGrpSpPr>
      <p:grpSpPr>
        <a:xfrm>
          <a:off x="0" y="0"/>
          <a:ext cx="0" cy="0"/>
          <a:chOff x="0" y="0"/>
          <a:chExt cx="0" cy="0"/>
        </a:xfrm>
      </p:grpSpPr>
      <p:sp>
        <p:nvSpPr>
          <p:cNvPr name="Freeform 2" id="2"/>
          <p:cNvSpPr/>
          <p:nvPr/>
        </p:nvSpPr>
        <p:spPr>
          <a:xfrm flipH="true" flipV="false" rot="0">
            <a:off x="-1586925" y="6804899"/>
            <a:ext cx="4214413" cy="4114800"/>
          </a:xfrm>
          <a:custGeom>
            <a:avLst/>
            <a:gdLst/>
            <a:ahLst/>
            <a:cxnLst/>
            <a:rect r="r" b="b" t="t" l="l"/>
            <a:pathLst>
              <a:path h="4114800" w="4214413">
                <a:moveTo>
                  <a:pt x="4214413" y="0"/>
                </a:moveTo>
                <a:lnTo>
                  <a:pt x="0" y="0"/>
                </a:lnTo>
                <a:lnTo>
                  <a:pt x="0" y="4114800"/>
                </a:lnTo>
                <a:lnTo>
                  <a:pt x="4214413" y="4114800"/>
                </a:lnTo>
                <a:lnTo>
                  <a:pt x="4214413"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3" id="3"/>
          <p:cNvGrpSpPr/>
          <p:nvPr/>
        </p:nvGrpSpPr>
        <p:grpSpPr>
          <a:xfrm rot="0">
            <a:off x="520282" y="-21149719"/>
            <a:ext cx="7872667" cy="32069418"/>
            <a:chOff x="0" y="0"/>
            <a:chExt cx="10496889" cy="42759224"/>
          </a:xfrm>
        </p:grpSpPr>
        <p:grpSp>
          <p:nvGrpSpPr>
            <p:cNvPr name="Group 4" id="4"/>
            <p:cNvGrpSpPr/>
            <p:nvPr/>
          </p:nvGrpSpPr>
          <p:grpSpPr>
            <a:xfrm rot="0">
              <a:off x="0" y="4006781"/>
              <a:ext cx="10204982" cy="1265286"/>
              <a:chOff x="0" y="0"/>
              <a:chExt cx="4378932" cy="542931"/>
            </a:xfrm>
          </p:grpSpPr>
          <p:sp>
            <p:nvSpPr>
              <p:cNvPr name="Freeform 5" id="5"/>
              <p:cNvSpPr/>
              <p:nvPr/>
            </p:nvSpPr>
            <p:spPr>
              <a:xfrm flipH="false" flipV="false" rot="0">
                <a:off x="0" y="0"/>
                <a:ext cx="4378932" cy="542931"/>
              </a:xfrm>
              <a:custGeom>
                <a:avLst/>
                <a:gdLst/>
                <a:ahLst/>
                <a:cxnLst/>
                <a:rect r="r" b="b" t="t" l="l"/>
                <a:pathLst>
                  <a:path h="542931" w="4378932">
                    <a:moveTo>
                      <a:pt x="23748" y="0"/>
                    </a:moveTo>
                    <a:lnTo>
                      <a:pt x="4355184" y="0"/>
                    </a:lnTo>
                    <a:cubicBezTo>
                      <a:pt x="4368300" y="0"/>
                      <a:pt x="4378932" y="10632"/>
                      <a:pt x="4378932" y="23748"/>
                    </a:cubicBezTo>
                    <a:lnTo>
                      <a:pt x="4378932" y="519183"/>
                    </a:lnTo>
                    <a:cubicBezTo>
                      <a:pt x="4378932" y="532299"/>
                      <a:pt x="4368300" y="542931"/>
                      <a:pt x="4355184" y="542931"/>
                    </a:cubicBezTo>
                    <a:lnTo>
                      <a:pt x="23748" y="542931"/>
                    </a:lnTo>
                    <a:cubicBezTo>
                      <a:pt x="10632" y="542931"/>
                      <a:pt x="0" y="532299"/>
                      <a:pt x="0" y="519183"/>
                    </a:cubicBezTo>
                    <a:lnTo>
                      <a:pt x="0" y="23748"/>
                    </a:lnTo>
                    <a:cubicBezTo>
                      <a:pt x="0" y="10632"/>
                      <a:pt x="10632" y="0"/>
                      <a:pt x="23748" y="0"/>
                    </a:cubicBezTo>
                    <a:close/>
                  </a:path>
                </a:pathLst>
              </a:custGeom>
              <a:solidFill>
                <a:srgbClr val="2A1E50"/>
              </a:solidFill>
              <a:ln w="38100" cap="rnd">
                <a:solidFill>
                  <a:srgbClr val="000000"/>
                </a:solidFill>
                <a:prstDash val="solid"/>
                <a:round/>
              </a:ln>
            </p:spPr>
          </p:sp>
          <p:sp>
            <p:nvSpPr>
              <p:cNvPr name="TextBox 6" id="6"/>
              <p:cNvSpPr txBox="true"/>
              <p:nvPr/>
            </p:nvSpPr>
            <p:spPr>
              <a:xfrm>
                <a:off x="0" y="-38100"/>
                <a:ext cx="812800" cy="850900"/>
              </a:xfrm>
              <a:prstGeom prst="rect">
                <a:avLst/>
              </a:prstGeom>
            </p:spPr>
            <p:txBody>
              <a:bodyPr anchor="ctr" rtlCol="false" tIns="50800" lIns="50800" bIns="50800" rIns="50800"/>
              <a:lstStyle/>
              <a:p>
                <a:pPr algn="ctr">
                  <a:lnSpc>
                    <a:spcPts val="2659"/>
                  </a:lnSpc>
                  <a:spcBef>
                    <a:spcPct val="0"/>
                  </a:spcBef>
                </a:pPr>
              </a:p>
            </p:txBody>
          </p:sp>
        </p:grpSp>
        <p:grpSp>
          <p:nvGrpSpPr>
            <p:cNvPr name="Group 7" id="7"/>
            <p:cNvGrpSpPr/>
            <p:nvPr/>
          </p:nvGrpSpPr>
          <p:grpSpPr>
            <a:xfrm rot="0">
              <a:off x="0" y="0"/>
              <a:ext cx="10064137" cy="1265286"/>
              <a:chOff x="0" y="0"/>
              <a:chExt cx="4318496" cy="542931"/>
            </a:xfrm>
          </p:grpSpPr>
          <p:sp>
            <p:nvSpPr>
              <p:cNvPr name="Freeform 8" id="8"/>
              <p:cNvSpPr/>
              <p:nvPr/>
            </p:nvSpPr>
            <p:spPr>
              <a:xfrm flipH="false" flipV="false" rot="0">
                <a:off x="0" y="0"/>
                <a:ext cx="4318496" cy="542931"/>
              </a:xfrm>
              <a:custGeom>
                <a:avLst/>
                <a:gdLst/>
                <a:ahLst/>
                <a:cxnLst/>
                <a:rect r="r" b="b" t="t" l="l"/>
                <a:pathLst>
                  <a:path h="542931" w="4318496">
                    <a:moveTo>
                      <a:pt x="24080" y="0"/>
                    </a:moveTo>
                    <a:lnTo>
                      <a:pt x="4294415" y="0"/>
                    </a:lnTo>
                    <a:cubicBezTo>
                      <a:pt x="4307715" y="0"/>
                      <a:pt x="4318496" y="10781"/>
                      <a:pt x="4318496" y="24080"/>
                    </a:cubicBezTo>
                    <a:lnTo>
                      <a:pt x="4318496" y="518851"/>
                    </a:lnTo>
                    <a:cubicBezTo>
                      <a:pt x="4318496" y="532150"/>
                      <a:pt x="4307715" y="542931"/>
                      <a:pt x="4294415" y="542931"/>
                    </a:cubicBezTo>
                    <a:lnTo>
                      <a:pt x="24080" y="542931"/>
                    </a:lnTo>
                    <a:cubicBezTo>
                      <a:pt x="17694" y="542931"/>
                      <a:pt x="11569" y="540394"/>
                      <a:pt x="7053" y="535878"/>
                    </a:cubicBezTo>
                    <a:cubicBezTo>
                      <a:pt x="2537" y="531362"/>
                      <a:pt x="0" y="525237"/>
                      <a:pt x="0" y="518851"/>
                    </a:cubicBezTo>
                    <a:lnTo>
                      <a:pt x="0" y="24080"/>
                    </a:lnTo>
                    <a:cubicBezTo>
                      <a:pt x="0" y="10781"/>
                      <a:pt x="10781" y="0"/>
                      <a:pt x="24080" y="0"/>
                    </a:cubicBezTo>
                    <a:close/>
                  </a:path>
                </a:pathLst>
              </a:custGeom>
              <a:solidFill>
                <a:srgbClr val="2A1E50"/>
              </a:solidFill>
              <a:ln w="38100" cap="rnd">
                <a:solidFill>
                  <a:srgbClr val="000000"/>
                </a:solidFill>
                <a:prstDash val="solid"/>
                <a:round/>
              </a:ln>
            </p:spPr>
          </p:sp>
          <p:sp>
            <p:nvSpPr>
              <p:cNvPr name="TextBox 9" id="9"/>
              <p:cNvSpPr txBox="true"/>
              <p:nvPr/>
            </p:nvSpPr>
            <p:spPr>
              <a:xfrm>
                <a:off x="0" y="-38100"/>
                <a:ext cx="812800" cy="850900"/>
              </a:xfrm>
              <a:prstGeom prst="rect">
                <a:avLst/>
              </a:prstGeom>
            </p:spPr>
            <p:txBody>
              <a:bodyPr anchor="ctr" rtlCol="false" tIns="50800" lIns="50800" bIns="50800" rIns="50800"/>
              <a:lstStyle/>
              <a:p>
                <a:pPr algn="ctr">
                  <a:lnSpc>
                    <a:spcPts val="2659"/>
                  </a:lnSpc>
                  <a:spcBef>
                    <a:spcPct val="0"/>
                  </a:spcBef>
                </a:pPr>
              </a:p>
            </p:txBody>
          </p:sp>
        </p:grpSp>
        <p:grpSp>
          <p:nvGrpSpPr>
            <p:cNvPr name="Group 10" id="10"/>
            <p:cNvGrpSpPr/>
            <p:nvPr/>
          </p:nvGrpSpPr>
          <p:grpSpPr>
            <a:xfrm rot="0">
              <a:off x="327627" y="4298857"/>
              <a:ext cx="681134" cy="681134"/>
              <a:chOff x="0" y="0"/>
              <a:chExt cx="812800" cy="812800"/>
            </a:xfrm>
          </p:grpSpPr>
          <p:sp>
            <p:nvSpPr>
              <p:cNvPr name="Freeform 11" id="11"/>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12" id="12"/>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13" id="13"/>
            <p:cNvSpPr txBox="true"/>
            <p:nvPr/>
          </p:nvSpPr>
          <p:spPr>
            <a:xfrm rot="0">
              <a:off x="1091454" y="4129178"/>
              <a:ext cx="2589378" cy="1010966"/>
            </a:xfrm>
            <a:prstGeom prst="rect">
              <a:avLst/>
            </a:prstGeom>
          </p:spPr>
          <p:txBody>
            <a:bodyPr anchor="t" rtlCol="false" tIns="0" lIns="0" bIns="0" rIns="0">
              <a:spAutoFit/>
            </a:bodyPr>
            <a:lstStyle/>
            <a:p>
              <a:pPr>
                <a:lnSpc>
                  <a:spcPts val="1486"/>
                </a:lnSpc>
              </a:pPr>
              <a:r>
                <a:rPr lang="en-US" sz="1218" spc="-4">
                  <a:solidFill>
                    <a:srgbClr val="FFFFFF"/>
                  </a:solidFill>
                  <a:latin typeface="Poppins"/>
                </a:rPr>
                <a:t>Liste de services</a:t>
              </a:r>
            </a:p>
            <a:p>
              <a:pPr>
                <a:lnSpc>
                  <a:spcPts val="1486"/>
                </a:lnSpc>
              </a:pPr>
              <a:r>
                <a:rPr lang="en-US" sz="1218" spc="-4">
                  <a:solidFill>
                    <a:srgbClr val="FFFFFF"/>
                  </a:solidFill>
                  <a:latin typeface="Poppins"/>
                </a:rPr>
                <a:t>Critère économique</a:t>
              </a:r>
            </a:p>
            <a:p>
              <a:pPr>
                <a:lnSpc>
                  <a:spcPts val="1486"/>
                </a:lnSpc>
              </a:pPr>
              <a:r>
                <a:rPr lang="en-US" sz="1218" spc="-4">
                  <a:solidFill>
                    <a:srgbClr val="FFFFFF"/>
                  </a:solidFill>
                  <a:latin typeface="Poppins"/>
                </a:rPr>
                <a:t>Sentiment d’urgence élevé</a:t>
              </a:r>
            </a:p>
          </p:txBody>
        </p:sp>
        <p:grpSp>
          <p:nvGrpSpPr>
            <p:cNvPr name="Group 14" id="14"/>
            <p:cNvGrpSpPr/>
            <p:nvPr/>
          </p:nvGrpSpPr>
          <p:grpSpPr>
            <a:xfrm rot="0">
              <a:off x="3680832" y="4331568"/>
              <a:ext cx="681134" cy="681134"/>
              <a:chOff x="0" y="0"/>
              <a:chExt cx="812800" cy="812800"/>
            </a:xfrm>
          </p:grpSpPr>
          <p:sp>
            <p:nvSpPr>
              <p:cNvPr name="Freeform 15" id="15"/>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16" id="16"/>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17" id="17"/>
            <p:cNvGrpSpPr/>
            <p:nvPr/>
          </p:nvGrpSpPr>
          <p:grpSpPr>
            <a:xfrm rot="0">
              <a:off x="7049056" y="4315671"/>
              <a:ext cx="681134" cy="681134"/>
              <a:chOff x="0" y="0"/>
              <a:chExt cx="812800" cy="812800"/>
            </a:xfrm>
          </p:grpSpPr>
          <p:sp>
            <p:nvSpPr>
              <p:cNvPr name="Freeform 18" id="1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19" id="19"/>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20" id="20"/>
            <p:cNvSpPr txBox="true"/>
            <p:nvPr/>
          </p:nvSpPr>
          <p:spPr>
            <a:xfrm rot="0">
              <a:off x="7841270" y="4161889"/>
              <a:ext cx="2351327" cy="1010966"/>
            </a:xfrm>
            <a:prstGeom prst="rect">
              <a:avLst/>
            </a:prstGeom>
          </p:spPr>
          <p:txBody>
            <a:bodyPr anchor="t" rtlCol="false" tIns="0" lIns="0" bIns="0" rIns="0">
              <a:spAutoFit/>
            </a:bodyPr>
            <a:lstStyle/>
            <a:p>
              <a:pPr>
                <a:lnSpc>
                  <a:spcPts val="1486"/>
                </a:lnSpc>
              </a:pPr>
              <a:r>
                <a:rPr lang="en-US" sz="1218" spc="-4">
                  <a:solidFill>
                    <a:srgbClr val="FFFFFF"/>
                  </a:solidFill>
                  <a:latin typeface="Poppins"/>
                </a:rPr>
                <a:t>Abandon de critères</a:t>
              </a:r>
            </a:p>
            <a:p>
              <a:pPr>
                <a:lnSpc>
                  <a:spcPts val="1486"/>
                </a:lnSpc>
              </a:pPr>
              <a:r>
                <a:rPr lang="en-US" sz="1218" spc="-4">
                  <a:solidFill>
                    <a:srgbClr val="FFFFFF"/>
                  </a:solidFill>
                  <a:latin typeface="Poppins"/>
                </a:rPr>
                <a:t>Multip. des demandes</a:t>
              </a:r>
            </a:p>
            <a:p>
              <a:pPr>
                <a:lnSpc>
                  <a:spcPts val="1486"/>
                </a:lnSpc>
              </a:pPr>
              <a:r>
                <a:rPr lang="en-US" sz="1218" spc="-4">
                  <a:solidFill>
                    <a:srgbClr val="FFFFFF"/>
                  </a:solidFill>
                  <a:latin typeface="Poppins"/>
                </a:rPr>
                <a:t>Consult. de PPL et de perm. d’accueil</a:t>
              </a:r>
            </a:p>
          </p:txBody>
        </p:sp>
        <p:grpSp>
          <p:nvGrpSpPr>
            <p:cNvPr name="Group 21" id="21"/>
            <p:cNvGrpSpPr/>
            <p:nvPr/>
          </p:nvGrpSpPr>
          <p:grpSpPr>
            <a:xfrm rot="0">
              <a:off x="0" y="2671111"/>
              <a:ext cx="10204982" cy="1265286"/>
              <a:chOff x="0" y="0"/>
              <a:chExt cx="4378932" cy="542931"/>
            </a:xfrm>
          </p:grpSpPr>
          <p:sp>
            <p:nvSpPr>
              <p:cNvPr name="Freeform 22" id="22"/>
              <p:cNvSpPr/>
              <p:nvPr/>
            </p:nvSpPr>
            <p:spPr>
              <a:xfrm flipH="false" flipV="false" rot="0">
                <a:off x="0" y="0"/>
                <a:ext cx="4378932" cy="542931"/>
              </a:xfrm>
              <a:custGeom>
                <a:avLst/>
                <a:gdLst/>
                <a:ahLst/>
                <a:cxnLst/>
                <a:rect r="r" b="b" t="t" l="l"/>
                <a:pathLst>
                  <a:path h="542931" w="4378932">
                    <a:moveTo>
                      <a:pt x="23748" y="0"/>
                    </a:moveTo>
                    <a:lnTo>
                      <a:pt x="4355184" y="0"/>
                    </a:lnTo>
                    <a:cubicBezTo>
                      <a:pt x="4368300" y="0"/>
                      <a:pt x="4378932" y="10632"/>
                      <a:pt x="4378932" y="23748"/>
                    </a:cubicBezTo>
                    <a:lnTo>
                      <a:pt x="4378932" y="519183"/>
                    </a:lnTo>
                    <a:cubicBezTo>
                      <a:pt x="4378932" y="532299"/>
                      <a:pt x="4368300" y="542931"/>
                      <a:pt x="4355184" y="542931"/>
                    </a:cubicBezTo>
                    <a:lnTo>
                      <a:pt x="23748" y="542931"/>
                    </a:lnTo>
                    <a:cubicBezTo>
                      <a:pt x="10632" y="542931"/>
                      <a:pt x="0" y="532299"/>
                      <a:pt x="0" y="519183"/>
                    </a:cubicBezTo>
                    <a:lnTo>
                      <a:pt x="0" y="23748"/>
                    </a:lnTo>
                    <a:cubicBezTo>
                      <a:pt x="0" y="10632"/>
                      <a:pt x="10632" y="0"/>
                      <a:pt x="23748" y="0"/>
                    </a:cubicBezTo>
                    <a:close/>
                  </a:path>
                </a:pathLst>
              </a:custGeom>
              <a:solidFill>
                <a:srgbClr val="2A1E50"/>
              </a:solidFill>
              <a:ln w="38100" cap="rnd">
                <a:solidFill>
                  <a:srgbClr val="000000"/>
                </a:solidFill>
                <a:prstDash val="solid"/>
                <a:round/>
              </a:ln>
            </p:spPr>
          </p:sp>
          <p:sp>
            <p:nvSpPr>
              <p:cNvPr name="TextBox 23" id="23"/>
              <p:cNvSpPr txBox="true"/>
              <p:nvPr/>
            </p:nvSpPr>
            <p:spPr>
              <a:xfrm>
                <a:off x="0" y="-38100"/>
                <a:ext cx="812800" cy="850900"/>
              </a:xfrm>
              <a:prstGeom prst="rect">
                <a:avLst/>
              </a:prstGeom>
            </p:spPr>
            <p:txBody>
              <a:bodyPr anchor="ctr" rtlCol="false" tIns="50800" lIns="50800" bIns="50800" rIns="50800"/>
              <a:lstStyle/>
              <a:p>
                <a:pPr algn="ctr">
                  <a:lnSpc>
                    <a:spcPts val="2659"/>
                  </a:lnSpc>
                  <a:spcBef>
                    <a:spcPct val="0"/>
                  </a:spcBef>
                </a:pPr>
              </a:p>
            </p:txBody>
          </p:sp>
        </p:grpSp>
        <p:grpSp>
          <p:nvGrpSpPr>
            <p:cNvPr name="Group 24" id="24"/>
            <p:cNvGrpSpPr/>
            <p:nvPr/>
          </p:nvGrpSpPr>
          <p:grpSpPr>
            <a:xfrm rot="0">
              <a:off x="327627" y="2963187"/>
              <a:ext cx="681134" cy="681134"/>
              <a:chOff x="0" y="0"/>
              <a:chExt cx="812800" cy="812800"/>
            </a:xfrm>
          </p:grpSpPr>
          <p:sp>
            <p:nvSpPr>
              <p:cNvPr name="Freeform 25" id="25"/>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26" id="26"/>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27" id="27"/>
            <p:cNvSpPr txBox="true"/>
            <p:nvPr/>
          </p:nvSpPr>
          <p:spPr>
            <a:xfrm rot="0">
              <a:off x="1091454" y="2793509"/>
              <a:ext cx="2589378" cy="1010966"/>
            </a:xfrm>
            <a:prstGeom prst="rect">
              <a:avLst/>
            </a:prstGeom>
          </p:spPr>
          <p:txBody>
            <a:bodyPr anchor="t" rtlCol="false" tIns="0" lIns="0" bIns="0" rIns="0">
              <a:spAutoFit/>
            </a:bodyPr>
            <a:lstStyle/>
            <a:p>
              <a:pPr>
                <a:lnSpc>
                  <a:spcPts val="1486"/>
                </a:lnSpc>
              </a:pPr>
              <a:r>
                <a:rPr lang="en-US" sz="1218" spc="-4">
                  <a:solidFill>
                    <a:srgbClr val="FFFFFF"/>
                  </a:solidFill>
                  <a:latin typeface="Poppins"/>
                </a:rPr>
                <a:t>Bouche-à-oreille</a:t>
              </a:r>
            </a:p>
            <a:p>
              <a:pPr>
                <a:lnSpc>
                  <a:spcPts val="1486"/>
                </a:lnSpc>
              </a:pPr>
              <a:r>
                <a:rPr lang="en-US" sz="1218" spc="-4">
                  <a:solidFill>
                    <a:srgbClr val="FFFFFF"/>
                  </a:solidFill>
                  <a:latin typeface="Poppins"/>
                </a:rPr>
                <a:t>Spécificité du service</a:t>
              </a:r>
            </a:p>
            <a:p>
              <a:pPr>
                <a:lnSpc>
                  <a:spcPts val="1486"/>
                </a:lnSpc>
              </a:pPr>
              <a:r>
                <a:rPr lang="en-US" sz="1218" spc="-4">
                  <a:solidFill>
                    <a:srgbClr val="FFFFFF"/>
                  </a:solidFill>
                  <a:latin typeface="Poppins"/>
                </a:rPr>
                <a:t>Sentiment d’urgence modéré</a:t>
              </a:r>
            </a:p>
          </p:txBody>
        </p:sp>
        <p:grpSp>
          <p:nvGrpSpPr>
            <p:cNvPr name="Group 28" id="28"/>
            <p:cNvGrpSpPr/>
            <p:nvPr/>
          </p:nvGrpSpPr>
          <p:grpSpPr>
            <a:xfrm rot="0">
              <a:off x="3680832" y="2995898"/>
              <a:ext cx="681134" cy="681134"/>
              <a:chOff x="0" y="0"/>
              <a:chExt cx="812800" cy="812800"/>
            </a:xfrm>
          </p:grpSpPr>
          <p:sp>
            <p:nvSpPr>
              <p:cNvPr name="Freeform 29" id="2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30" id="30"/>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31" id="31"/>
            <p:cNvGrpSpPr/>
            <p:nvPr/>
          </p:nvGrpSpPr>
          <p:grpSpPr>
            <a:xfrm rot="0">
              <a:off x="7049056" y="2980001"/>
              <a:ext cx="681134" cy="681134"/>
              <a:chOff x="0" y="0"/>
              <a:chExt cx="812800" cy="812800"/>
            </a:xfrm>
          </p:grpSpPr>
          <p:sp>
            <p:nvSpPr>
              <p:cNvPr name="Freeform 32" id="32"/>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33" id="33"/>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34" id="34"/>
            <p:cNvGrpSpPr/>
            <p:nvPr/>
          </p:nvGrpSpPr>
          <p:grpSpPr>
            <a:xfrm rot="0">
              <a:off x="0" y="1335442"/>
              <a:ext cx="10090429" cy="1265286"/>
              <a:chOff x="0" y="0"/>
              <a:chExt cx="4329778" cy="542931"/>
            </a:xfrm>
          </p:grpSpPr>
          <p:sp>
            <p:nvSpPr>
              <p:cNvPr name="Freeform 35" id="35"/>
              <p:cNvSpPr/>
              <p:nvPr/>
            </p:nvSpPr>
            <p:spPr>
              <a:xfrm flipH="false" flipV="false" rot="0">
                <a:off x="0" y="0"/>
                <a:ext cx="4329778" cy="542931"/>
              </a:xfrm>
              <a:custGeom>
                <a:avLst/>
                <a:gdLst/>
                <a:ahLst/>
                <a:cxnLst/>
                <a:rect r="r" b="b" t="t" l="l"/>
                <a:pathLst>
                  <a:path h="542931" w="4329778">
                    <a:moveTo>
                      <a:pt x="24017" y="0"/>
                    </a:moveTo>
                    <a:lnTo>
                      <a:pt x="4305760" y="0"/>
                    </a:lnTo>
                    <a:cubicBezTo>
                      <a:pt x="4319025" y="0"/>
                      <a:pt x="4329778" y="10753"/>
                      <a:pt x="4329778" y="24017"/>
                    </a:cubicBezTo>
                    <a:lnTo>
                      <a:pt x="4329778" y="518913"/>
                    </a:lnTo>
                    <a:cubicBezTo>
                      <a:pt x="4329778" y="525283"/>
                      <a:pt x="4327247" y="531392"/>
                      <a:pt x="4322743" y="535896"/>
                    </a:cubicBezTo>
                    <a:cubicBezTo>
                      <a:pt x="4318239" y="540400"/>
                      <a:pt x="4312130" y="542931"/>
                      <a:pt x="4305760" y="542931"/>
                    </a:cubicBezTo>
                    <a:lnTo>
                      <a:pt x="24017" y="542931"/>
                    </a:lnTo>
                    <a:cubicBezTo>
                      <a:pt x="17648" y="542931"/>
                      <a:pt x="11539" y="540400"/>
                      <a:pt x="7035" y="535896"/>
                    </a:cubicBezTo>
                    <a:cubicBezTo>
                      <a:pt x="2530" y="531392"/>
                      <a:pt x="0" y="525283"/>
                      <a:pt x="0" y="518913"/>
                    </a:cubicBezTo>
                    <a:lnTo>
                      <a:pt x="0" y="24017"/>
                    </a:lnTo>
                    <a:cubicBezTo>
                      <a:pt x="0" y="17648"/>
                      <a:pt x="2530" y="11539"/>
                      <a:pt x="7035" y="7035"/>
                    </a:cubicBezTo>
                    <a:cubicBezTo>
                      <a:pt x="11539" y="2530"/>
                      <a:pt x="17648" y="0"/>
                      <a:pt x="24017" y="0"/>
                    </a:cubicBezTo>
                    <a:close/>
                  </a:path>
                </a:pathLst>
              </a:custGeom>
              <a:solidFill>
                <a:srgbClr val="2A1E50"/>
              </a:solidFill>
              <a:ln w="38100" cap="rnd">
                <a:solidFill>
                  <a:srgbClr val="000000"/>
                </a:solidFill>
                <a:prstDash val="solid"/>
                <a:round/>
              </a:ln>
            </p:spPr>
          </p:sp>
          <p:sp>
            <p:nvSpPr>
              <p:cNvPr name="TextBox 36" id="36"/>
              <p:cNvSpPr txBox="true"/>
              <p:nvPr/>
            </p:nvSpPr>
            <p:spPr>
              <a:xfrm>
                <a:off x="0" y="-38100"/>
                <a:ext cx="812800" cy="850900"/>
              </a:xfrm>
              <a:prstGeom prst="rect">
                <a:avLst/>
              </a:prstGeom>
            </p:spPr>
            <p:txBody>
              <a:bodyPr anchor="ctr" rtlCol="false" tIns="50800" lIns="50800" bIns="50800" rIns="50800"/>
              <a:lstStyle/>
              <a:p>
                <a:pPr algn="ctr">
                  <a:lnSpc>
                    <a:spcPts val="2659"/>
                  </a:lnSpc>
                  <a:spcBef>
                    <a:spcPct val="0"/>
                  </a:spcBef>
                </a:pPr>
              </a:p>
            </p:txBody>
          </p:sp>
        </p:grpSp>
        <p:grpSp>
          <p:nvGrpSpPr>
            <p:cNvPr name="Group 37" id="37"/>
            <p:cNvGrpSpPr/>
            <p:nvPr/>
          </p:nvGrpSpPr>
          <p:grpSpPr>
            <a:xfrm rot="0">
              <a:off x="327627" y="1627517"/>
              <a:ext cx="681134" cy="681134"/>
              <a:chOff x="0" y="0"/>
              <a:chExt cx="812800" cy="812800"/>
            </a:xfrm>
          </p:grpSpPr>
          <p:sp>
            <p:nvSpPr>
              <p:cNvPr name="Freeform 38" id="3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39" id="39"/>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40" id="40"/>
            <p:cNvSpPr txBox="true"/>
            <p:nvPr/>
          </p:nvSpPr>
          <p:spPr>
            <a:xfrm rot="0">
              <a:off x="1091454" y="1457839"/>
              <a:ext cx="2589378" cy="1010966"/>
            </a:xfrm>
            <a:prstGeom prst="rect">
              <a:avLst/>
            </a:prstGeom>
          </p:spPr>
          <p:txBody>
            <a:bodyPr anchor="t" rtlCol="false" tIns="0" lIns="0" bIns="0" rIns="0">
              <a:spAutoFit/>
            </a:bodyPr>
            <a:lstStyle/>
            <a:p>
              <a:pPr algn="just">
                <a:lnSpc>
                  <a:spcPts val="1486"/>
                </a:lnSpc>
              </a:pPr>
              <a:r>
                <a:rPr lang="en-US" sz="1218" spc="-4">
                  <a:solidFill>
                    <a:srgbClr val="FFFFFF"/>
                  </a:solidFill>
                  <a:latin typeface="Poppins"/>
                </a:rPr>
                <a:t>Fréquentation passée</a:t>
              </a:r>
            </a:p>
            <a:p>
              <a:pPr algn="just">
                <a:lnSpc>
                  <a:spcPts val="1486"/>
                </a:lnSpc>
              </a:pPr>
              <a:r>
                <a:rPr lang="en-US" sz="1218" spc="-4">
                  <a:solidFill>
                    <a:srgbClr val="FFFFFF"/>
                  </a:solidFill>
                  <a:latin typeface="Poppins"/>
                </a:rPr>
                <a:t>Tarif et administatif</a:t>
              </a:r>
            </a:p>
            <a:p>
              <a:pPr>
                <a:lnSpc>
                  <a:spcPts val="1486"/>
                </a:lnSpc>
              </a:pPr>
              <a:r>
                <a:rPr lang="en-US" sz="1218" spc="-4">
                  <a:solidFill>
                    <a:srgbClr val="FFFFFF"/>
                  </a:solidFill>
                  <a:latin typeface="Poppins"/>
                </a:rPr>
                <a:t>Sentiment d’urgence élevé</a:t>
              </a:r>
              <a:r>
                <a:rPr lang="en-US" sz="1218" spc="-4">
                  <a:solidFill>
                    <a:srgbClr val="FFFFFF"/>
                  </a:solidFill>
                  <a:latin typeface="Poppins Italics"/>
                </a:rPr>
                <a:t> - pression du SAJ</a:t>
              </a:r>
            </a:p>
          </p:txBody>
        </p:sp>
        <p:grpSp>
          <p:nvGrpSpPr>
            <p:cNvPr name="Group 41" id="41"/>
            <p:cNvGrpSpPr/>
            <p:nvPr/>
          </p:nvGrpSpPr>
          <p:grpSpPr>
            <a:xfrm rot="0">
              <a:off x="3680832" y="1660228"/>
              <a:ext cx="681134" cy="681134"/>
              <a:chOff x="0" y="0"/>
              <a:chExt cx="812800" cy="812800"/>
            </a:xfrm>
          </p:grpSpPr>
          <p:sp>
            <p:nvSpPr>
              <p:cNvPr name="Freeform 42" id="42"/>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43" id="43"/>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44" id="44"/>
            <p:cNvSpPr txBox="true"/>
            <p:nvPr/>
          </p:nvSpPr>
          <p:spPr>
            <a:xfrm rot="0">
              <a:off x="3853191" y="1857216"/>
              <a:ext cx="336416" cy="269758"/>
            </a:xfrm>
            <a:prstGeom prst="rect">
              <a:avLst/>
            </a:prstGeom>
          </p:spPr>
          <p:txBody>
            <a:bodyPr anchor="t" rtlCol="false" tIns="0" lIns="0" bIns="0" rIns="0">
              <a:spAutoFit/>
            </a:bodyPr>
            <a:lstStyle/>
            <a:p>
              <a:pPr algn="ctr" marL="0" indent="0" lvl="0">
                <a:lnSpc>
                  <a:spcPts val="1284"/>
                </a:lnSpc>
              </a:pPr>
              <a:r>
                <a:rPr lang="en-US" sz="1427" spc="-14">
                  <a:solidFill>
                    <a:srgbClr val="FFFFFF"/>
                  </a:solidFill>
                  <a:latin typeface="Poppins"/>
                </a:rPr>
                <a:t>2</a:t>
              </a:r>
            </a:p>
          </p:txBody>
        </p:sp>
        <p:sp>
          <p:nvSpPr>
            <p:cNvPr name="TextBox 45" id="45"/>
            <p:cNvSpPr txBox="true"/>
            <p:nvPr/>
          </p:nvSpPr>
          <p:spPr>
            <a:xfrm rot="0">
              <a:off x="4443815" y="1474653"/>
              <a:ext cx="2494161" cy="1010966"/>
            </a:xfrm>
            <a:prstGeom prst="rect">
              <a:avLst/>
            </a:prstGeom>
          </p:spPr>
          <p:txBody>
            <a:bodyPr anchor="t" rtlCol="false" tIns="0" lIns="0" bIns="0" rIns="0">
              <a:spAutoFit/>
            </a:bodyPr>
            <a:lstStyle/>
            <a:p>
              <a:pPr>
                <a:lnSpc>
                  <a:spcPts val="1486"/>
                </a:lnSpc>
              </a:pPr>
              <a:r>
                <a:rPr lang="en-US" sz="1218" spc="-4">
                  <a:solidFill>
                    <a:srgbClr val="FFFFFF"/>
                  </a:solidFill>
                  <a:latin typeface="Poppins"/>
                </a:rPr>
                <a:t>Temps long</a:t>
              </a:r>
            </a:p>
            <a:p>
              <a:pPr>
                <a:lnSpc>
                  <a:spcPts val="1486"/>
                </a:lnSpc>
              </a:pPr>
              <a:r>
                <a:rPr lang="en-US" sz="1218" spc="-4">
                  <a:solidFill>
                    <a:srgbClr val="FFFFFF"/>
                  </a:solidFill>
                  <a:latin typeface="Poppins"/>
                </a:rPr>
                <a:t>Espace d’écoute</a:t>
              </a:r>
            </a:p>
            <a:p>
              <a:pPr>
                <a:lnSpc>
                  <a:spcPts val="1486"/>
                </a:lnSpc>
              </a:pPr>
              <a:r>
                <a:rPr lang="en-US" sz="1218" spc="-4">
                  <a:solidFill>
                    <a:srgbClr val="FFFFFF"/>
                  </a:solidFill>
                  <a:latin typeface="Poppins"/>
                </a:rPr>
                <a:t>Fréquentation passée et déduction des besoins</a:t>
              </a:r>
            </a:p>
          </p:txBody>
        </p:sp>
        <p:grpSp>
          <p:nvGrpSpPr>
            <p:cNvPr name="Group 46" id="46"/>
            <p:cNvGrpSpPr/>
            <p:nvPr/>
          </p:nvGrpSpPr>
          <p:grpSpPr>
            <a:xfrm rot="0">
              <a:off x="7049056" y="1644331"/>
              <a:ext cx="681134" cy="681134"/>
              <a:chOff x="0" y="0"/>
              <a:chExt cx="812800" cy="812800"/>
            </a:xfrm>
          </p:grpSpPr>
          <p:sp>
            <p:nvSpPr>
              <p:cNvPr name="Freeform 47" id="4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48" id="48"/>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49" id="49"/>
            <p:cNvGrpSpPr/>
            <p:nvPr/>
          </p:nvGrpSpPr>
          <p:grpSpPr>
            <a:xfrm rot="0">
              <a:off x="327627" y="292076"/>
              <a:ext cx="681134" cy="681134"/>
              <a:chOff x="0" y="0"/>
              <a:chExt cx="812800" cy="812800"/>
            </a:xfrm>
          </p:grpSpPr>
          <p:sp>
            <p:nvSpPr>
              <p:cNvPr name="Freeform 50" id="5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51" id="51"/>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52" id="52"/>
            <p:cNvSpPr txBox="true"/>
            <p:nvPr/>
          </p:nvSpPr>
          <p:spPr>
            <a:xfrm rot="0">
              <a:off x="499986" y="489063"/>
              <a:ext cx="336416" cy="269758"/>
            </a:xfrm>
            <a:prstGeom prst="rect">
              <a:avLst/>
            </a:prstGeom>
          </p:spPr>
          <p:txBody>
            <a:bodyPr anchor="t" rtlCol="false" tIns="0" lIns="0" bIns="0" rIns="0">
              <a:spAutoFit/>
            </a:bodyPr>
            <a:lstStyle/>
            <a:p>
              <a:pPr algn="ctr" marL="0" indent="0" lvl="0">
                <a:lnSpc>
                  <a:spcPts val="1284"/>
                </a:lnSpc>
              </a:pPr>
              <a:r>
                <a:rPr lang="en-US" sz="1427" spc="-14">
                  <a:solidFill>
                    <a:srgbClr val="FFFFFF"/>
                  </a:solidFill>
                  <a:latin typeface="Poppins"/>
                </a:rPr>
                <a:t>1</a:t>
              </a:r>
            </a:p>
          </p:txBody>
        </p:sp>
        <p:grpSp>
          <p:nvGrpSpPr>
            <p:cNvPr name="Group 53" id="53"/>
            <p:cNvGrpSpPr/>
            <p:nvPr/>
          </p:nvGrpSpPr>
          <p:grpSpPr>
            <a:xfrm rot="0">
              <a:off x="3680832" y="324787"/>
              <a:ext cx="681134" cy="681134"/>
              <a:chOff x="0" y="0"/>
              <a:chExt cx="812800" cy="812800"/>
            </a:xfrm>
          </p:grpSpPr>
          <p:sp>
            <p:nvSpPr>
              <p:cNvPr name="Freeform 54" id="5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55" id="55"/>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56" id="56"/>
            <p:cNvSpPr txBox="true"/>
            <p:nvPr/>
          </p:nvSpPr>
          <p:spPr>
            <a:xfrm rot="0">
              <a:off x="1091454" y="249840"/>
              <a:ext cx="2589378" cy="756081"/>
            </a:xfrm>
            <a:prstGeom prst="rect">
              <a:avLst/>
            </a:prstGeom>
          </p:spPr>
          <p:txBody>
            <a:bodyPr anchor="t" rtlCol="false" tIns="0" lIns="0" bIns="0" rIns="0">
              <a:spAutoFit/>
            </a:bodyPr>
            <a:lstStyle/>
            <a:p>
              <a:pPr algn="just">
                <a:lnSpc>
                  <a:spcPts val="1486"/>
                </a:lnSpc>
              </a:pPr>
              <a:r>
                <a:rPr lang="en-US" sz="1218" spc="-4">
                  <a:solidFill>
                    <a:srgbClr val="FFFFFF"/>
                  </a:solidFill>
                  <a:latin typeface="Poppins"/>
                </a:rPr>
                <a:t>Confiance en l’envoyeur</a:t>
              </a:r>
            </a:p>
            <a:p>
              <a:pPr algn="just">
                <a:lnSpc>
                  <a:spcPts val="1486"/>
                </a:lnSpc>
              </a:pPr>
              <a:r>
                <a:rPr lang="en-US" sz="1218" spc="-4">
                  <a:solidFill>
                    <a:srgbClr val="FFFFFF"/>
                  </a:solidFill>
                  <a:latin typeface="Poppins"/>
                </a:rPr>
                <a:t>Spécificité du service</a:t>
              </a:r>
            </a:p>
            <a:p>
              <a:pPr algn="just">
                <a:lnSpc>
                  <a:spcPts val="1486"/>
                </a:lnSpc>
              </a:pPr>
              <a:r>
                <a:rPr lang="en-US" sz="1218" spc="-4">
                  <a:solidFill>
                    <a:srgbClr val="FFFFFF"/>
                  </a:solidFill>
                  <a:latin typeface="Poppins"/>
                </a:rPr>
                <a:t>Peu ou pas d’urgence</a:t>
              </a:r>
            </a:p>
          </p:txBody>
        </p:sp>
        <p:grpSp>
          <p:nvGrpSpPr>
            <p:cNvPr name="Group 57" id="57"/>
            <p:cNvGrpSpPr/>
            <p:nvPr/>
          </p:nvGrpSpPr>
          <p:grpSpPr>
            <a:xfrm rot="0">
              <a:off x="7049056" y="292076"/>
              <a:ext cx="681134" cy="681134"/>
              <a:chOff x="0" y="0"/>
              <a:chExt cx="812800" cy="812800"/>
            </a:xfrm>
          </p:grpSpPr>
          <p:sp>
            <p:nvSpPr>
              <p:cNvPr name="Freeform 58" id="5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59" id="59"/>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60" id="60"/>
            <p:cNvSpPr txBox="true"/>
            <p:nvPr/>
          </p:nvSpPr>
          <p:spPr>
            <a:xfrm rot="0">
              <a:off x="499986" y="3160175"/>
              <a:ext cx="336416" cy="269758"/>
            </a:xfrm>
            <a:prstGeom prst="rect">
              <a:avLst/>
            </a:prstGeom>
          </p:spPr>
          <p:txBody>
            <a:bodyPr anchor="t" rtlCol="false" tIns="0" lIns="0" bIns="0" rIns="0">
              <a:spAutoFit/>
            </a:bodyPr>
            <a:lstStyle/>
            <a:p>
              <a:pPr algn="ctr" marL="0" indent="0" lvl="0">
                <a:lnSpc>
                  <a:spcPts val="1284"/>
                </a:lnSpc>
              </a:pPr>
              <a:r>
                <a:rPr lang="en-US" sz="1427" spc="-14">
                  <a:solidFill>
                    <a:srgbClr val="FFFFFF"/>
                  </a:solidFill>
                  <a:latin typeface="Poppins"/>
                </a:rPr>
                <a:t>1</a:t>
              </a:r>
            </a:p>
          </p:txBody>
        </p:sp>
        <p:sp>
          <p:nvSpPr>
            <p:cNvPr name="TextBox 61" id="61"/>
            <p:cNvSpPr txBox="true"/>
            <p:nvPr/>
          </p:nvSpPr>
          <p:spPr>
            <a:xfrm rot="0">
              <a:off x="3853191" y="3192886"/>
              <a:ext cx="336416" cy="269758"/>
            </a:xfrm>
            <a:prstGeom prst="rect">
              <a:avLst/>
            </a:prstGeom>
          </p:spPr>
          <p:txBody>
            <a:bodyPr anchor="t" rtlCol="false" tIns="0" lIns="0" bIns="0" rIns="0">
              <a:spAutoFit/>
            </a:bodyPr>
            <a:lstStyle/>
            <a:p>
              <a:pPr algn="ctr" marL="0" indent="0" lvl="0">
                <a:lnSpc>
                  <a:spcPts val="1284"/>
                </a:lnSpc>
              </a:pPr>
              <a:r>
                <a:rPr lang="en-US" sz="1427" spc="-14">
                  <a:solidFill>
                    <a:srgbClr val="FFFFFF"/>
                  </a:solidFill>
                  <a:latin typeface="Poppins"/>
                </a:rPr>
                <a:t>2</a:t>
              </a:r>
            </a:p>
          </p:txBody>
        </p:sp>
        <p:sp>
          <p:nvSpPr>
            <p:cNvPr name="TextBox 62" id="62"/>
            <p:cNvSpPr txBox="true"/>
            <p:nvPr/>
          </p:nvSpPr>
          <p:spPr>
            <a:xfrm rot="0">
              <a:off x="4443815" y="2736931"/>
              <a:ext cx="2324167" cy="1010966"/>
            </a:xfrm>
            <a:prstGeom prst="rect">
              <a:avLst/>
            </a:prstGeom>
          </p:spPr>
          <p:txBody>
            <a:bodyPr anchor="t" rtlCol="false" tIns="0" lIns="0" bIns="0" rIns="0">
              <a:spAutoFit/>
            </a:bodyPr>
            <a:lstStyle/>
            <a:p>
              <a:pPr>
                <a:lnSpc>
                  <a:spcPts val="1486"/>
                </a:lnSpc>
              </a:pPr>
              <a:r>
                <a:rPr lang="en-US" sz="1218" spc="-4">
                  <a:solidFill>
                    <a:srgbClr val="FFFFFF"/>
                  </a:solidFill>
                  <a:latin typeface="Poppins"/>
                </a:rPr>
                <a:t>Temps long</a:t>
              </a:r>
            </a:p>
            <a:p>
              <a:pPr>
                <a:lnSpc>
                  <a:spcPts val="1486"/>
                </a:lnSpc>
              </a:pPr>
              <a:r>
                <a:rPr lang="en-US" sz="1218" spc="-4">
                  <a:solidFill>
                    <a:srgbClr val="FFFFFF"/>
                  </a:solidFill>
                  <a:latin typeface="Poppins"/>
                </a:rPr>
                <a:t>Compréhension de le.a thérapeute </a:t>
              </a:r>
            </a:p>
            <a:p>
              <a:pPr>
                <a:lnSpc>
                  <a:spcPts val="1486"/>
                </a:lnSpc>
              </a:pPr>
              <a:r>
                <a:rPr lang="en-US" sz="1218" spc="-4">
                  <a:solidFill>
                    <a:srgbClr val="FFFFFF"/>
                  </a:solidFill>
                  <a:latin typeface="Poppins"/>
                </a:rPr>
                <a:t>Consult. ponctuelles</a:t>
              </a:r>
            </a:p>
          </p:txBody>
        </p:sp>
        <p:sp>
          <p:nvSpPr>
            <p:cNvPr name="TextBox 63" id="63"/>
            <p:cNvSpPr txBox="true"/>
            <p:nvPr/>
          </p:nvSpPr>
          <p:spPr>
            <a:xfrm rot="0">
              <a:off x="7221415" y="3176989"/>
              <a:ext cx="336416" cy="269758"/>
            </a:xfrm>
            <a:prstGeom prst="rect">
              <a:avLst/>
            </a:prstGeom>
          </p:spPr>
          <p:txBody>
            <a:bodyPr anchor="t" rtlCol="false" tIns="0" lIns="0" bIns="0" rIns="0">
              <a:spAutoFit/>
            </a:bodyPr>
            <a:lstStyle/>
            <a:p>
              <a:pPr algn="ctr" marL="0" indent="0" lvl="0">
                <a:lnSpc>
                  <a:spcPts val="1284"/>
                </a:lnSpc>
              </a:pPr>
              <a:r>
                <a:rPr lang="en-US" sz="1427" spc="-14">
                  <a:solidFill>
                    <a:srgbClr val="FFFFFF"/>
                  </a:solidFill>
                  <a:latin typeface="Poppins"/>
                </a:rPr>
                <a:t>3</a:t>
              </a:r>
            </a:p>
          </p:txBody>
        </p:sp>
        <p:sp>
          <p:nvSpPr>
            <p:cNvPr name="TextBox 64" id="64"/>
            <p:cNvSpPr txBox="true"/>
            <p:nvPr/>
          </p:nvSpPr>
          <p:spPr>
            <a:xfrm rot="0">
              <a:off x="499986" y="1824505"/>
              <a:ext cx="336416" cy="269758"/>
            </a:xfrm>
            <a:prstGeom prst="rect">
              <a:avLst/>
            </a:prstGeom>
          </p:spPr>
          <p:txBody>
            <a:bodyPr anchor="t" rtlCol="false" tIns="0" lIns="0" bIns="0" rIns="0">
              <a:spAutoFit/>
            </a:bodyPr>
            <a:lstStyle/>
            <a:p>
              <a:pPr algn="ctr" marL="0" indent="0" lvl="0">
                <a:lnSpc>
                  <a:spcPts val="1284"/>
                </a:lnSpc>
              </a:pPr>
              <a:r>
                <a:rPr lang="en-US" sz="1427" spc="-14">
                  <a:solidFill>
                    <a:srgbClr val="FFFFFF"/>
                  </a:solidFill>
                  <a:latin typeface="Poppins"/>
                </a:rPr>
                <a:t>1</a:t>
              </a:r>
            </a:p>
          </p:txBody>
        </p:sp>
        <p:sp>
          <p:nvSpPr>
            <p:cNvPr name="TextBox 65" id="65"/>
            <p:cNvSpPr txBox="true"/>
            <p:nvPr/>
          </p:nvSpPr>
          <p:spPr>
            <a:xfrm rot="0">
              <a:off x="7221415" y="1841319"/>
              <a:ext cx="336416" cy="269758"/>
            </a:xfrm>
            <a:prstGeom prst="rect">
              <a:avLst/>
            </a:prstGeom>
          </p:spPr>
          <p:txBody>
            <a:bodyPr anchor="t" rtlCol="false" tIns="0" lIns="0" bIns="0" rIns="0">
              <a:spAutoFit/>
            </a:bodyPr>
            <a:lstStyle/>
            <a:p>
              <a:pPr algn="ctr" marL="0" indent="0" lvl="0">
                <a:lnSpc>
                  <a:spcPts val="1284"/>
                </a:lnSpc>
              </a:pPr>
              <a:r>
                <a:rPr lang="en-US" sz="1427" spc="-14">
                  <a:solidFill>
                    <a:srgbClr val="FFFFFF"/>
                  </a:solidFill>
                  <a:latin typeface="Poppins"/>
                </a:rPr>
                <a:t>3</a:t>
              </a:r>
            </a:p>
          </p:txBody>
        </p:sp>
        <p:sp>
          <p:nvSpPr>
            <p:cNvPr name="TextBox 66" id="66"/>
            <p:cNvSpPr txBox="true"/>
            <p:nvPr/>
          </p:nvSpPr>
          <p:spPr>
            <a:xfrm rot="0">
              <a:off x="3853191" y="521774"/>
              <a:ext cx="336416" cy="269758"/>
            </a:xfrm>
            <a:prstGeom prst="rect">
              <a:avLst/>
            </a:prstGeom>
          </p:spPr>
          <p:txBody>
            <a:bodyPr anchor="t" rtlCol="false" tIns="0" lIns="0" bIns="0" rIns="0">
              <a:spAutoFit/>
            </a:bodyPr>
            <a:lstStyle/>
            <a:p>
              <a:pPr algn="ctr" marL="0" indent="0" lvl="0">
                <a:lnSpc>
                  <a:spcPts val="1284"/>
                </a:lnSpc>
              </a:pPr>
              <a:r>
                <a:rPr lang="en-US" sz="1427" spc="-14">
                  <a:solidFill>
                    <a:srgbClr val="FFFFFF"/>
                  </a:solidFill>
                  <a:latin typeface="Poppins"/>
                </a:rPr>
                <a:t>2</a:t>
              </a:r>
            </a:p>
          </p:txBody>
        </p:sp>
        <p:sp>
          <p:nvSpPr>
            <p:cNvPr name="TextBox 67" id="67"/>
            <p:cNvSpPr txBox="true"/>
            <p:nvPr/>
          </p:nvSpPr>
          <p:spPr>
            <a:xfrm rot="0">
              <a:off x="4443815" y="139211"/>
              <a:ext cx="2324167" cy="1010966"/>
            </a:xfrm>
            <a:prstGeom prst="rect">
              <a:avLst/>
            </a:prstGeom>
          </p:spPr>
          <p:txBody>
            <a:bodyPr anchor="t" rtlCol="false" tIns="0" lIns="0" bIns="0" rIns="0">
              <a:spAutoFit/>
            </a:bodyPr>
            <a:lstStyle/>
            <a:p>
              <a:pPr>
                <a:lnSpc>
                  <a:spcPts val="1486"/>
                </a:lnSpc>
              </a:pPr>
              <a:r>
                <a:rPr lang="en-US" sz="1218" spc="-4">
                  <a:solidFill>
                    <a:srgbClr val="FFFFFF"/>
                  </a:solidFill>
                  <a:latin typeface="Poppins"/>
                </a:rPr>
                <a:t>Temps long</a:t>
              </a:r>
            </a:p>
            <a:p>
              <a:pPr>
                <a:lnSpc>
                  <a:spcPts val="1486"/>
                </a:lnSpc>
              </a:pPr>
              <a:r>
                <a:rPr lang="en-US" sz="1218" spc="-4">
                  <a:solidFill>
                    <a:srgbClr val="FFFFFF"/>
                  </a:solidFill>
                  <a:latin typeface="Poppins"/>
                </a:rPr>
                <a:t>Connexion avec le.a thérapeute </a:t>
              </a:r>
            </a:p>
            <a:p>
              <a:pPr>
                <a:lnSpc>
                  <a:spcPts val="1486"/>
                </a:lnSpc>
              </a:pPr>
              <a:r>
                <a:rPr lang="en-US" sz="1218" spc="-4">
                  <a:solidFill>
                    <a:srgbClr val="FFFFFF"/>
                  </a:solidFill>
                  <a:latin typeface="Poppins"/>
                </a:rPr>
                <a:t>Long parcours de soin</a:t>
              </a:r>
            </a:p>
          </p:txBody>
        </p:sp>
        <p:sp>
          <p:nvSpPr>
            <p:cNvPr name="TextBox 68" id="68"/>
            <p:cNvSpPr txBox="true"/>
            <p:nvPr/>
          </p:nvSpPr>
          <p:spPr>
            <a:xfrm rot="0">
              <a:off x="7221415" y="489063"/>
              <a:ext cx="336416" cy="269758"/>
            </a:xfrm>
            <a:prstGeom prst="rect">
              <a:avLst/>
            </a:prstGeom>
          </p:spPr>
          <p:txBody>
            <a:bodyPr anchor="t" rtlCol="false" tIns="0" lIns="0" bIns="0" rIns="0">
              <a:spAutoFit/>
            </a:bodyPr>
            <a:lstStyle/>
            <a:p>
              <a:pPr algn="ctr" marL="0" indent="0" lvl="0">
                <a:lnSpc>
                  <a:spcPts val="1284"/>
                </a:lnSpc>
              </a:pPr>
              <a:r>
                <a:rPr lang="en-US" sz="1427" spc="-14">
                  <a:solidFill>
                    <a:srgbClr val="FFFFFF"/>
                  </a:solidFill>
                  <a:latin typeface="Poppins"/>
                </a:rPr>
                <a:t>3</a:t>
              </a:r>
            </a:p>
          </p:txBody>
        </p:sp>
        <p:sp>
          <p:nvSpPr>
            <p:cNvPr name="TextBox 69" id="69"/>
            <p:cNvSpPr txBox="true"/>
            <p:nvPr/>
          </p:nvSpPr>
          <p:spPr>
            <a:xfrm rot="0">
              <a:off x="499986" y="4495844"/>
              <a:ext cx="336416" cy="269758"/>
            </a:xfrm>
            <a:prstGeom prst="rect">
              <a:avLst/>
            </a:prstGeom>
          </p:spPr>
          <p:txBody>
            <a:bodyPr anchor="t" rtlCol="false" tIns="0" lIns="0" bIns="0" rIns="0">
              <a:spAutoFit/>
            </a:bodyPr>
            <a:lstStyle/>
            <a:p>
              <a:pPr algn="ctr" marL="0" indent="0" lvl="0">
                <a:lnSpc>
                  <a:spcPts val="1284"/>
                </a:lnSpc>
              </a:pPr>
              <a:r>
                <a:rPr lang="en-US" sz="1427" spc="-14">
                  <a:solidFill>
                    <a:srgbClr val="FFFFFF"/>
                  </a:solidFill>
                  <a:latin typeface="Poppins"/>
                </a:rPr>
                <a:t>1</a:t>
              </a:r>
            </a:p>
          </p:txBody>
        </p:sp>
        <p:sp>
          <p:nvSpPr>
            <p:cNvPr name="TextBox 70" id="70"/>
            <p:cNvSpPr txBox="true"/>
            <p:nvPr/>
          </p:nvSpPr>
          <p:spPr>
            <a:xfrm rot="0">
              <a:off x="3853191" y="4528555"/>
              <a:ext cx="336416" cy="269758"/>
            </a:xfrm>
            <a:prstGeom prst="rect">
              <a:avLst/>
            </a:prstGeom>
          </p:spPr>
          <p:txBody>
            <a:bodyPr anchor="t" rtlCol="false" tIns="0" lIns="0" bIns="0" rIns="0">
              <a:spAutoFit/>
            </a:bodyPr>
            <a:lstStyle/>
            <a:p>
              <a:pPr algn="ctr" marL="0" indent="0" lvl="0">
                <a:lnSpc>
                  <a:spcPts val="1284"/>
                </a:lnSpc>
              </a:pPr>
              <a:r>
                <a:rPr lang="en-US" sz="1427" spc="-14">
                  <a:solidFill>
                    <a:srgbClr val="FFFFFF"/>
                  </a:solidFill>
                  <a:latin typeface="Poppins"/>
                </a:rPr>
                <a:t>2</a:t>
              </a:r>
            </a:p>
          </p:txBody>
        </p:sp>
        <p:sp>
          <p:nvSpPr>
            <p:cNvPr name="TextBox 71" id="71"/>
            <p:cNvSpPr txBox="true"/>
            <p:nvPr/>
          </p:nvSpPr>
          <p:spPr>
            <a:xfrm rot="0">
              <a:off x="4443815" y="4145992"/>
              <a:ext cx="2494161" cy="1010966"/>
            </a:xfrm>
            <a:prstGeom prst="rect">
              <a:avLst/>
            </a:prstGeom>
          </p:spPr>
          <p:txBody>
            <a:bodyPr anchor="t" rtlCol="false" tIns="0" lIns="0" bIns="0" rIns="0">
              <a:spAutoFit/>
            </a:bodyPr>
            <a:lstStyle/>
            <a:p>
              <a:pPr>
                <a:lnSpc>
                  <a:spcPts val="1486"/>
                </a:lnSpc>
              </a:pPr>
              <a:r>
                <a:rPr lang="en-US" sz="1218" spc="-4">
                  <a:solidFill>
                    <a:srgbClr val="FFFFFF"/>
                  </a:solidFill>
                  <a:latin typeface="Poppins"/>
                </a:rPr>
                <a:t>Temps long</a:t>
              </a:r>
            </a:p>
            <a:p>
              <a:pPr>
                <a:lnSpc>
                  <a:spcPts val="1486"/>
                </a:lnSpc>
              </a:pPr>
              <a:r>
                <a:rPr lang="en-US" sz="1218" spc="-4">
                  <a:solidFill>
                    <a:srgbClr val="FFFFFF"/>
                  </a:solidFill>
                  <a:latin typeface="Poppins"/>
                </a:rPr>
                <a:t>Solutions concrètes</a:t>
              </a:r>
            </a:p>
            <a:p>
              <a:pPr>
                <a:lnSpc>
                  <a:spcPts val="1486"/>
                </a:lnSpc>
              </a:pPr>
              <a:r>
                <a:rPr lang="en-US" sz="1218" spc="-4">
                  <a:solidFill>
                    <a:srgbClr val="FFFFFF"/>
                  </a:solidFill>
                  <a:latin typeface="Poppins"/>
                </a:rPr>
                <a:t>Comparaison avec précédentes consult.</a:t>
              </a:r>
            </a:p>
          </p:txBody>
        </p:sp>
        <p:sp>
          <p:nvSpPr>
            <p:cNvPr name="TextBox 72" id="72"/>
            <p:cNvSpPr txBox="true"/>
            <p:nvPr/>
          </p:nvSpPr>
          <p:spPr>
            <a:xfrm rot="0">
              <a:off x="7221415" y="4512658"/>
              <a:ext cx="336416" cy="269758"/>
            </a:xfrm>
            <a:prstGeom prst="rect">
              <a:avLst/>
            </a:prstGeom>
          </p:spPr>
          <p:txBody>
            <a:bodyPr anchor="t" rtlCol="false" tIns="0" lIns="0" bIns="0" rIns="0">
              <a:spAutoFit/>
            </a:bodyPr>
            <a:lstStyle/>
            <a:p>
              <a:pPr algn="ctr" marL="0" indent="0" lvl="0">
                <a:lnSpc>
                  <a:spcPts val="1284"/>
                </a:lnSpc>
              </a:pPr>
              <a:r>
                <a:rPr lang="en-US" sz="1427" spc="-14">
                  <a:solidFill>
                    <a:srgbClr val="FFFFFF"/>
                  </a:solidFill>
                  <a:latin typeface="Poppins"/>
                </a:rPr>
                <a:t>3</a:t>
              </a:r>
            </a:p>
          </p:txBody>
        </p:sp>
        <p:sp>
          <p:nvSpPr>
            <p:cNvPr name="TextBox 73" id="73"/>
            <p:cNvSpPr txBox="true"/>
            <p:nvPr/>
          </p:nvSpPr>
          <p:spPr>
            <a:xfrm rot="0">
              <a:off x="7841270" y="2826220"/>
              <a:ext cx="2351327" cy="1010966"/>
            </a:xfrm>
            <a:prstGeom prst="rect">
              <a:avLst/>
            </a:prstGeom>
          </p:spPr>
          <p:txBody>
            <a:bodyPr anchor="t" rtlCol="false" tIns="0" lIns="0" bIns="0" rIns="0">
              <a:spAutoFit/>
            </a:bodyPr>
            <a:lstStyle/>
            <a:p>
              <a:pPr>
                <a:lnSpc>
                  <a:spcPts val="1486"/>
                </a:lnSpc>
              </a:pPr>
              <a:r>
                <a:rPr lang="en-US" sz="1218" spc="-4">
                  <a:solidFill>
                    <a:srgbClr val="FFFFFF"/>
                  </a:solidFill>
                  <a:latin typeface="Poppins"/>
                </a:rPr>
                <a:t>Découragement</a:t>
              </a:r>
            </a:p>
            <a:p>
              <a:pPr>
                <a:lnSpc>
                  <a:spcPts val="1486"/>
                </a:lnSpc>
              </a:pPr>
              <a:r>
                <a:rPr lang="en-US" sz="1218" spc="-4">
                  <a:solidFill>
                    <a:srgbClr val="FFFFFF"/>
                  </a:solidFill>
                  <a:latin typeface="Poppins"/>
                </a:rPr>
                <a:t>Attente “habituelle”</a:t>
              </a:r>
            </a:p>
            <a:p>
              <a:pPr>
                <a:lnSpc>
                  <a:spcPts val="1486"/>
                </a:lnSpc>
              </a:pPr>
              <a:r>
                <a:rPr lang="en-US" sz="1218" spc="-4">
                  <a:solidFill>
                    <a:srgbClr val="FFFFFF"/>
                  </a:solidFill>
                  <a:latin typeface="Poppins"/>
                </a:rPr>
                <a:t>Consult. ponctuelles en hôpital</a:t>
              </a:r>
            </a:p>
          </p:txBody>
        </p:sp>
        <p:sp>
          <p:nvSpPr>
            <p:cNvPr name="TextBox 74" id="74"/>
            <p:cNvSpPr txBox="true"/>
            <p:nvPr/>
          </p:nvSpPr>
          <p:spPr>
            <a:xfrm rot="0">
              <a:off x="7841270" y="1490550"/>
              <a:ext cx="2351327" cy="1010966"/>
            </a:xfrm>
            <a:prstGeom prst="rect">
              <a:avLst/>
            </a:prstGeom>
          </p:spPr>
          <p:txBody>
            <a:bodyPr anchor="t" rtlCol="false" tIns="0" lIns="0" bIns="0" rIns="0">
              <a:spAutoFit/>
            </a:bodyPr>
            <a:lstStyle/>
            <a:p>
              <a:pPr>
                <a:lnSpc>
                  <a:spcPts val="1486"/>
                </a:lnSpc>
              </a:pPr>
              <a:r>
                <a:rPr lang="en-US" sz="1218" spc="-4">
                  <a:solidFill>
                    <a:srgbClr val="FFFFFF"/>
                  </a:solidFill>
                  <a:latin typeface="Poppins"/>
                </a:rPr>
                <a:t>Abandon de critères</a:t>
              </a:r>
            </a:p>
            <a:p>
              <a:pPr>
                <a:lnSpc>
                  <a:spcPts val="1486"/>
                </a:lnSpc>
              </a:pPr>
              <a:r>
                <a:rPr lang="en-US" sz="1218" spc="-4">
                  <a:solidFill>
                    <a:srgbClr val="FFFFFF"/>
                  </a:solidFill>
                  <a:latin typeface="Poppins"/>
                </a:rPr>
                <a:t>Sentiment d’injustice</a:t>
              </a:r>
            </a:p>
            <a:p>
              <a:pPr>
                <a:lnSpc>
                  <a:spcPts val="1486"/>
                </a:lnSpc>
              </a:pPr>
              <a:r>
                <a:rPr lang="en-US" sz="1218" spc="-4">
                  <a:solidFill>
                    <a:srgbClr val="FFFFFF"/>
                  </a:solidFill>
                  <a:latin typeface="Poppins"/>
                </a:rPr>
                <a:t>Ressources </a:t>
              </a:r>
            </a:p>
            <a:p>
              <a:pPr>
                <a:lnSpc>
                  <a:spcPts val="1486"/>
                </a:lnSpc>
              </a:pPr>
              <a:r>
                <a:rPr lang="en-US" sz="1218" spc="-4">
                  <a:solidFill>
                    <a:srgbClr val="FFFFFF"/>
                  </a:solidFill>
                  <a:latin typeface="Poppins"/>
                </a:rPr>
                <a:t>personnelles</a:t>
              </a:r>
            </a:p>
          </p:txBody>
        </p:sp>
        <p:sp>
          <p:nvSpPr>
            <p:cNvPr name="TextBox 75" id="75"/>
            <p:cNvSpPr txBox="true"/>
            <p:nvPr/>
          </p:nvSpPr>
          <p:spPr>
            <a:xfrm rot="0">
              <a:off x="7841270" y="262579"/>
              <a:ext cx="2153216" cy="759574"/>
            </a:xfrm>
            <a:prstGeom prst="rect">
              <a:avLst/>
            </a:prstGeom>
          </p:spPr>
          <p:txBody>
            <a:bodyPr anchor="t" rtlCol="false" tIns="0" lIns="0" bIns="0" rIns="0">
              <a:spAutoFit/>
            </a:bodyPr>
            <a:lstStyle/>
            <a:p>
              <a:pPr>
                <a:lnSpc>
                  <a:spcPts val="1486"/>
                </a:lnSpc>
              </a:pPr>
              <a:r>
                <a:rPr lang="en-US" sz="1218" spc="-4">
                  <a:solidFill>
                    <a:srgbClr val="FFFFFF"/>
                  </a:solidFill>
                  <a:latin typeface="Poppins"/>
                </a:rPr>
                <a:t>Perte de confiance</a:t>
              </a:r>
            </a:p>
            <a:p>
              <a:pPr>
                <a:lnSpc>
                  <a:spcPts val="1486"/>
                </a:lnSpc>
              </a:pPr>
              <a:r>
                <a:rPr lang="en-US" sz="1218" spc="-4">
                  <a:solidFill>
                    <a:srgbClr val="FFFFFF"/>
                  </a:solidFill>
                  <a:latin typeface="Poppins"/>
                </a:rPr>
                <a:t>Suivis en parallèle</a:t>
              </a:r>
            </a:p>
            <a:p>
              <a:pPr>
                <a:lnSpc>
                  <a:spcPts val="1486"/>
                </a:lnSpc>
              </a:pPr>
              <a:r>
                <a:rPr lang="en-US" sz="1218" spc="-4">
                  <a:solidFill>
                    <a:srgbClr val="FFFFFF"/>
                  </a:solidFill>
                  <a:latin typeface="Poppins"/>
                </a:rPr>
                <a:t>Contrainte de l’att.</a:t>
              </a:r>
            </a:p>
          </p:txBody>
        </p:sp>
        <p:grpSp>
          <p:nvGrpSpPr>
            <p:cNvPr name="Group 76" id="76"/>
            <p:cNvGrpSpPr/>
            <p:nvPr/>
          </p:nvGrpSpPr>
          <p:grpSpPr>
            <a:xfrm rot="0">
              <a:off x="20012" y="9362135"/>
              <a:ext cx="10204982" cy="1265286"/>
              <a:chOff x="0" y="0"/>
              <a:chExt cx="4378932" cy="542931"/>
            </a:xfrm>
          </p:grpSpPr>
          <p:sp>
            <p:nvSpPr>
              <p:cNvPr name="Freeform 77" id="77"/>
              <p:cNvSpPr/>
              <p:nvPr/>
            </p:nvSpPr>
            <p:spPr>
              <a:xfrm flipH="false" flipV="false" rot="0">
                <a:off x="0" y="0"/>
                <a:ext cx="4378932" cy="542931"/>
              </a:xfrm>
              <a:custGeom>
                <a:avLst/>
                <a:gdLst/>
                <a:ahLst/>
                <a:cxnLst/>
                <a:rect r="r" b="b" t="t" l="l"/>
                <a:pathLst>
                  <a:path h="542931" w="4378932">
                    <a:moveTo>
                      <a:pt x="51687" y="0"/>
                    </a:moveTo>
                    <a:lnTo>
                      <a:pt x="4327246" y="0"/>
                    </a:lnTo>
                    <a:cubicBezTo>
                      <a:pt x="4340954" y="0"/>
                      <a:pt x="4354100" y="5446"/>
                      <a:pt x="4363793" y="15139"/>
                    </a:cubicBezTo>
                    <a:cubicBezTo>
                      <a:pt x="4373487" y="24832"/>
                      <a:pt x="4378932" y="37978"/>
                      <a:pt x="4378932" y="51687"/>
                    </a:cubicBezTo>
                    <a:lnTo>
                      <a:pt x="4378932" y="491244"/>
                    </a:lnTo>
                    <a:cubicBezTo>
                      <a:pt x="4378932" y="519790"/>
                      <a:pt x="4355791" y="542931"/>
                      <a:pt x="4327246" y="542931"/>
                    </a:cubicBezTo>
                    <a:lnTo>
                      <a:pt x="51687" y="542931"/>
                    </a:lnTo>
                    <a:cubicBezTo>
                      <a:pt x="37978" y="542931"/>
                      <a:pt x="24832" y="537485"/>
                      <a:pt x="15139" y="527792"/>
                    </a:cubicBezTo>
                    <a:cubicBezTo>
                      <a:pt x="5446" y="518099"/>
                      <a:pt x="0" y="504953"/>
                      <a:pt x="0" y="491244"/>
                    </a:cubicBezTo>
                    <a:lnTo>
                      <a:pt x="0" y="51687"/>
                    </a:lnTo>
                    <a:cubicBezTo>
                      <a:pt x="0" y="23141"/>
                      <a:pt x="23141" y="0"/>
                      <a:pt x="51687" y="0"/>
                    </a:cubicBezTo>
                    <a:close/>
                  </a:path>
                </a:pathLst>
              </a:custGeom>
              <a:solidFill>
                <a:srgbClr val="2A1E50"/>
              </a:solidFill>
              <a:ln w="38100" cap="rnd">
                <a:solidFill>
                  <a:srgbClr val="000000"/>
                </a:solidFill>
                <a:prstDash val="solid"/>
                <a:round/>
              </a:ln>
            </p:spPr>
          </p:sp>
          <p:sp>
            <p:nvSpPr>
              <p:cNvPr name="TextBox 78" id="78"/>
              <p:cNvSpPr txBox="true"/>
              <p:nvPr/>
            </p:nvSpPr>
            <p:spPr>
              <a:xfrm>
                <a:off x="0" y="-38100"/>
                <a:ext cx="812800" cy="850900"/>
              </a:xfrm>
              <a:prstGeom prst="rect">
                <a:avLst/>
              </a:prstGeom>
            </p:spPr>
            <p:txBody>
              <a:bodyPr anchor="ctr" rtlCol="false" tIns="50800" lIns="50800" bIns="50800" rIns="50800"/>
              <a:lstStyle/>
              <a:p>
                <a:pPr algn="ctr">
                  <a:lnSpc>
                    <a:spcPts val="2659"/>
                  </a:lnSpc>
                  <a:spcBef>
                    <a:spcPct val="0"/>
                  </a:spcBef>
                </a:pPr>
              </a:p>
            </p:txBody>
          </p:sp>
        </p:grpSp>
        <p:grpSp>
          <p:nvGrpSpPr>
            <p:cNvPr name="Group 79" id="79"/>
            <p:cNvGrpSpPr/>
            <p:nvPr/>
          </p:nvGrpSpPr>
          <p:grpSpPr>
            <a:xfrm rot="0">
              <a:off x="20012" y="5355354"/>
              <a:ext cx="10064137" cy="1265286"/>
              <a:chOff x="0" y="0"/>
              <a:chExt cx="4318496" cy="542931"/>
            </a:xfrm>
          </p:grpSpPr>
          <p:sp>
            <p:nvSpPr>
              <p:cNvPr name="Freeform 80" id="80"/>
              <p:cNvSpPr/>
              <p:nvPr/>
            </p:nvSpPr>
            <p:spPr>
              <a:xfrm flipH="false" flipV="false" rot="0">
                <a:off x="0" y="0"/>
                <a:ext cx="4318496" cy="542931"/>
              </a:xfrm>
              <a:custGeom>
                <a:avLst/>
                <a:gdLst/>
                <a:ahLst/>
                <a:cxnLst/>
                <a:rect r="r" b="b" t="t" l="l"/>
                <a:pathLst>
                  <a:path h="542931" w="4318496">
                    <a:moveTo>
                      <a:pt x="52410" y="0"/>
                    </a:moveTo>
                    <a:lnTo>
                      <a:pt x="4266086" y="0"/>
                    </a:lnTo>
                    <a:cubicBezTo>
                      <a:pt x="4295031" y="0"/>
                      <a:pt x="4318496" y="23465"/>
                      <a:pt x="4318496" y="52410"/>
                    </a:cubicBezTo>
                    <a:lnTo>
                      <a:pt x="4318496" y="490521"/>
                    </a:lnTo>
                    <a:cubicBezTo>
                      <a:pt x="4318496" y="519466"/>
                      <a:pt x="4295031" y="542931"/>
                      <a:pt x="4266086" y="542931"/>
                    </a:cubicBezTo>
                    <a:lnTo>
                      <a:pt x="52410" y="542931"/>
                    </a:lnTo>
                    <a:cubicBezTo>
                      <a:pt x="23465" y="542931"/>
                      <a:pt x="0" y="519466"/>
                      <a:pt x="0" y="490521"/>
                    </a:cubicBezTo>
                    <a:lnTo>
                      <a:pt x="0" y="52410"/>
                    </a:lnTo>
                    <a:cubicBezTo>
                      <a:pt x="0" y="23465"/>
                      <a:pt x="23465" y="0"/>
                      <a:pt x="52410" y="0"/>
                    </a:cubicBezTo>
                    <a:close/>
                  </a:path>
                </a:pathLst>
              </a:custGeom>
              <a:solidFill>
                <a:srgbClr val="2A1E50"/>
              </a:solidFill>
              <a:ln w="38100" cap="rnd">
                <a:solidFill>
                  <a:srgbClr val="000000"/>
                </a:solidFill>
                <a:prstDash val="solid"/>
                <a:round/>
              </a:ln>
            </p:spPr>
          </p:sp>
          <p:sp>
            <p:nvSpPr>
              <p:cNvPr name="TextBox 81" id="81"/>
              <p:cNvSpPr txBox="true"/>
              <p:nvPr/>
            </p:nvSpPr>
            <p:spPr>
              <a:xfrm>
                <a:off x="0" y="-38100"/>
                <a:ext cx="812800" cy="850900"/>
              </a:xfrm>
              <a:prstGeom prst="rect">
                <a:avLst/>
              </a:prstGeom>
            </p:spPr>
            <p:txBody>
              <a:bodyPr anchor="ctr" rtlCol="false" tIns="50800" lIns="50800" bIns="50800" rIns="50800"/>
              <a:lstStyle/>
              <a:p>
                <a:pPr algn="ctr">
                  <a:lnSpc>
                    <a:spcPts val="2659"/>
                  </a:lnSpc>
                  <a:spcBef>
                    <a:spcPct val="0"/>
                  </a:spcBef>
                </a:pPr>
              </a:p>
            </p:txBody>
          </p:sp>
        </p:grpSp>
        <p:grpSp>
          <p:nvGrpSpPr>
            <p:cNvPr name="Group 82" id="82"/>
            <p:cNvGrpSpPr/>
            <p:nvPr/>
          </p:nvGrpSpPr>
          <p:grpSpPr>
            <a:xfrm rot="0">
              <a:off x="347640" y="9654211"/>
              <a:ext cx="681134" cy="681134"/>
              <a:chOff x="0" y="0"/>
              <a:chExt cx="812800" cy="812800"/>
            </a:xfrm>
          </p:grpSpPr>
          <p:sp>
            <p:nvSpPr>
              <p:cNvPr name="Freeform 83" id="8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84" id="84"/>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85" id="85"/>
            <p:cNvSpPr txBox="true"/>
            <p:nvPr/>
          </p:nvSpPr>
          <p:spPr>
            <a:xfrm rot="0">
              <a:off x="1111467" y="9484532"/>
              <a:ext cx="2589378" cy="1010966"/>
            </a:xfrm>
            <a:prstGeom prst="rect">
              <a:avLst/>
            </a:prstGeom>
          </p:spPr>
          <p:txBody>
            <a:bodyPr anchor="t" rtlCol="false" tIns="0" lIns="0" bIns="0" rIns="0">
              <a:spAutoFit/>
            </a:bodyPr>
            <a:lstStyle/>
            <a:p>
              <a:pPr>
                <a:lnSpc>
                  <a:spcPts val="1486"/>
                </a:lnSpc>
              </a:pPr>
              <a:r>
                <a:rPr lang="en-US" sz="1218" spc="-4">
                  <a:solidFill>
                    <a:srgbClr val="FFFFFF"/>
                  </a:solidFill>
                  <a:latin typeface="Poppins"/>
                </a:rPr>
                <a:t>Liste de services</a:t>
              </a:r>
            </a:p>
            <a:p>
              <a:pPr>
                <a:lnSpc>
                  <a:spcPts val="1486"/>
                </a:lnSpc>
              </a:pPr>
              <a:r>
                <a:rPr lang="en-US" sz="1218" spc="-4">
                  <a:solidFill>
                    <a:srgbClr val="FFFFFF"/>
                  </a:solidFill>
                  <a:latin typeface="Poppins"/>
                </a:rPr>
                <a:t>Critère économique</a:t>
              </a:r>
            </a:p>
            <a:p>
              <a:pPr>
                <a:lnSpc>
                  <a:spcPts val="1486"/>
                </a:lnSpc>
              </a:pPr>
              <a:r>
                <a:rPr lang="en-US" sz="1218" spc="-4">
                  <a:solidFill>
                    <a:srgbClr val="FFFFFF"/>
                  </a:solidFill>
                  <a:latin typeface="Poppins"/>
                </a:rPr>
                <a:t>Sentiment d’urgence élevé</a:t>
              </a:r>
            </a:p>
          </p:txBody>
        </p:sp>
        <p:grpSp>
          <p:nvGrpSpPr>
            <p:cNvPr name="Group 86" id="86"/>
            <p:cNvGrpSpPr/>
            <p:nvPr/>
          </p:nvGrpSpPr>
          <p:grpSpPr>
            <a:xfrm rot="0">
              <a:off x="3700844" y="9686922"/>
              <a:ext cx="681134" cy="681134"/>
              <a:chOff x="0" y="0"/>
              <a:chExt cx="812800" cy="812800"/>
            </a:xfrm>
          </p:grpSpPr>
          <p:sp>
            <p:nvSpPr>
              <p:cNvPr name="Freeform 87" id="8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88" id="88"/>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89" id="89"/>
            <p:cNvGrpSpPr/>
            <p:nvPr/>
          </p:nvGrpSpPr>
          <p:grpSpPr>
            <a:xfrm rot="0">
              <a:off x="7069068" y="9671025"/>
              <a:ext cx="681134" cy="681134"/>
              <a:chOff x="0" y="0"/>
              <a:chExt cx="812800" cy="812800"/>
            </a:xfrm>
          </p:grpSpPr>
          <p:sp>
            <p:nvSpPr>
              <p:cNvPr name="Freeform 90" id="9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91" id="91"/>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92" id="92"/>
            <p:cNvSpPr txBox="true"/>
            <p:nvPr/>
          </p:nvSpPr>
          <p:spPr>
            <a:xfrm rot="0">
              <a:off x="7861283" y="9517243"/>
              <a:ext cx="2351327" cy="1010966"/>
            </a:xfrm>
            <a:prstGeom prst="rect">
              <a:avLst/>
            </a:prstGeom>
          </p:spPr>
          <p:txBody>
            <a:bodyPr anchor="t" rtlCol="false" tIns="0" lIns="0" bIns="0" rIns="0">
              <a:spAutoFit/>
            </a:bodyPr>
            <a:lstStyle/>
            <a:p>
              <a:pPr>
                <a:lnSpc>
                  <a:spcPts val="1486"/>
                </a:lnSpc>
              </a:pPr>
              <a:r>
                <a:rPr lang="en-US" sz="1218" spc="-4">
                  <a:solidFill>
                    <a:srgbClr val="FFFFFF"/>
                  </a:solidFill>
                  <a:latin typeface="Poppins"/>
                </a:rPr>
                <a:t>Abandon de critères</a:t>
              </a:r>
            </a:p>
            <a:p>
              <a:pPr>
                <a:lnSpc>
                  <a:spcPts val="1486"/>
                </a:lnSpc>
              </a:pPr>
              <a:r>
                <a:rPr lang="en-US" sz="1218" spc="-4">
                  <a:solidFill>
                    <a:srgbClr val="FFFFFF"/>
                  </a:solidFill>
                  <a:latin typeface="Poppins"/>
                </a:rPr>
                <a:t>Multip. des demandes</a:t>
              </a:r>
            </a:p>
            <a:p>
              <a:pPr>
                <a:lnSpc>
                  <a:spcPts val="1486"/>
                </a:lnSpc>
              </a:pPr>
              <a:r>
                <a:rPr lang="en-US" sz="1218" spc="-4">
                  <a:solidFill>
                    <a:srgbClr val="FFFFFF"/>
                  </a:solidFill>
                  <a:latin typeface="Poppins"/>
                </a:rPr>
                <a:t>Consult. de PPL et de perm. d’accueil</a:t>
              </a:r>
            </a:p>
          </p:txBody>
        </p:sp>
        <p:grpSp>
          <p:nvGrpSpPr>
            <p:cNvPr name="Group 93" id="93"/>
            <p:cNvGrpSpPr/>
            <p:nvPr/>
          </p:nvGrpSpPr>
          <p:grpSpPr>
            <a:xfrm rot="0">
              <a:off x="20012" y="8026465"/>
              <a:ext cx="10204982" cy="1265286"/>
              <a:chOff x="0" y="0"/>
              <a:chExt cx="4378932" cy="542931"/>
            </a:xfrm>
          </p:grpSpPr>
          <p:sp>
            <p:nvSpPr>
              <p:cNvPr name="Freeform 94" id="94"/>
              <p:cNvSpPr/>
              <p:nvPr/>
            </p:nvSpPr>
            <p:spPr>
              <a:xfrm flipH="false" flipV="false" rot="0">
                <a:off x="0" y="0"/>
                <a:ext cx="4378932" cy="542931"/>
              </a:xfrm>
              <a:custGeom>
                <a:avLst/>
                <a:gdLst/>
                <a:ahLst/>
                <a:cxnLst/>
                <a:rect r="r" b="b" t="t" l="l"/>
                <a:pathLst>
                  <a:path h="542931" w="4378932">
                    <a:moveTo>
                      <a:pt x="51687" y="0"/>
                    </a:moveTo>
                    <a:lnTo>
                      <a:pt x="4327246" y="0"/>
                    </a:lnTo>
                    <a:cubicBezTo>
                      <a:pt x="4340954" y="0"/>
                      <a:pt x="4354100" y="5446"/>
                      <a:pt x="4363793" y="15139"/>
                    </a:cubicBezTo>
                    <a:cubicBezTo>
                      <a:pt x="4373487" y="24832"/>
                      <a:pt x="4378932" y="37978"/>
                      <a:pt x="4378932" y="51687"/>
                    </a:cubicBezTo>
                    <a:lnTo>
                      <a:pt x="4378932" y="491244"/>
                    </a:lnTo>
                    <a:cubicBezTo>
                      <a:pt x="4378932" y="519790"/>
                      <a:pt x="4355791" y="542931"/>
                      <a:pt x="4327246" y="542931"/>
                    </a:cubicBezTo>
                    <a:lnTo>
                      <a:pt x="51687" y="542931"/>
                    </a:lnTo>
                    <a:cubicBezTo>
                      <a:pt x="37978" y="542931"/>
                      <a:pt x="24832" y="537485"/>
                      <a:pt x="15139" y="527792"/>
                    </a:cubicBezTo>
                    <a:cubicBezTo>
                      <a:pt x="5446" y="518099"/>
                      <a:pt x="0" y="504953"/>
                      <a:pt x="0" y="491244"/>
                    </a:cubicBezTo>
                    <a:lnTo>
                      <a:pt x="0" y="51687"/>
                    </a:lnTo>
                    <a:cubicBezTo>
                      <a:pt x="0" y="23141"/>
                      <a:pt x="23141" y="0"/>
                      <a:pt x="51687" y="0"/>
                    </a:cubicBezTo>
                    <a:close/>
                  </a:path>
                </a:pathLst>
              </a:custGeom>
              <a:solidFill>
                <a:srgbClr val="2A1E50"/>
              </a:solidFill>
              <a:ln w="38100" cap="rnd">
                <a:solidFill>
                  <a:srgbClr val="000000"/>
                </a:solidFill>
                <a:prstDash val="solid"/>
                <a:round/>
              </a:ln>
            </p:spPr>
          </p:sp>
          <p:sp>
            <p:nvSpPr>
              <p:cNvPr name="TextBox 95" id="95"/>
              <p:cNvSpPr txBox="true"/>
              <p:nvPr/>
            </p:nvSpPr>
            <p:spPr>
              <a:xfrm>
                <a:off x="0" y="-38100"/>
                <a:ext cx="812800" cy="850900"/>
              </a:xfrm>
              <a:prstGeom prst="rect">
                <a:avLst/>
              </a:prstGeom>
            </p:spPr>
            <p:txBody>
              <a:bodyPr anchor="ctr" rtlCol="false" tIns="50800" lIns="50800" bIns="50800" rIns="50800"/>
              <a:lstStyle/>
              <a:p>
                <a:pPr algn="ctr">
                  <a:lnSpc>
                    <a:spcPts val="2659"/>
                  </a:lnSpc>
                  <a:spcBef>
                    <a:spcPct val="0"/>
                  </a:spcBef>
                </a:pPr>
              </a:p>
            </p:txBody>
          </p:sp>
        </p:grpSp>
        <p:grpSp>
          <p:nvGrpSpPr>
            <p:cNvPr name="Group 96" id="96"/>
            <p:cNvGrpSpPr/>
            <p:nvPr/>
          </p:nvGrpSpPr>
          <p:grpSpPr>
            <a:xfrm rot="0">
              <a:off x="347640" y="8318541"/>
              <a:ext cx="681134" cy="681134"/>
              <a:chOff x="0" y="0"/>
              <a:chExt cx="812800" cy="812800"/>
            </a:xfrm>
          </p:grpSpPr>
          <p:sp>
            <p:nvSpPr>
              <p:cNvPr name="Freeform 97" id="9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98" id="98"/>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99" id="99"/>
            <p:cNvSpPr txBox="true"/>
            <p:nvPr/>
          </p:nvSpPr>
          <p:spPr>
            <a:xfrm rot="0">
              <a:off x="1111467" y="8148863"/>
              <a:ext cx="2589378" cy="1010966"/>
            </a:xfrm>
            <a:prstGeom prst="rect">
              <a:avLst/>
            </a:prstGeom>
          </p:spPr>
          <p:txBody>
            <a:bodyPr anchor="t" rtlCol="false" tIns="0" lIns="0" bIns="0" rIns="0">
              <a:spAutoFit/>
            </a:bodyPr>
            <a:lstStyle/>
            <a:p>
              <a:pPr>
                <a:lnSpc>
                  <a:spcPts val="1486"/>
                </a:lnSpc>
              </a:pPr>
              <a:r>
                <a:rPr lang="en-US" sz="1218" spc="-4">
                  <a:solidFill>
                    <a:srgbClr val="FFFFFF"/>
                  </a:solidFill>
                  <a:latin typeface="Poppins"/>
                </a:rPr>
                <a:t>Bouche-à-oreille</a:t>
              </a:r>
            </a:p>
            <a:p>
              <a:pPr>
                <a:lnSpc>
                  <a:spcPts val="1486"/>
                </a:lnSpc>
              </a:pPr>
              <a:r>
                <a:rPr lang="en-US" sz="1218" spc="-4">
                  <a:solidFill>
                    <a:srgbClr val="FFFFFF"/>
                  </a:solidFill>
                  <a:latin typeface="Poppins"/>
                </a:rPr>
                <a:t>Spécificité du service</a:t>
              </a:r>
            </a:p>
            <a:p>
              <a:pPr>
                <a:lnSpc>
                  <a:spcPts val="1486"/>
                </a:lnSpc>
              </a:pPr>
              <a:r>
                <a:rPr lang="en-US" sz="1218" spc="-4">
                  <a:solidFill>
                    <a:srgbClr val="FFFFFF"/>
                  </a:solidFill>
                  <a:latin typeface="Poppins"/>
                </a:rPr>
                <a:t>Sentiment d’urgence modéré</a:t>
              </a:r>
            </a:p>
          </p:txBody>
        </p:sp>
        <p:grpSp>
          <p:nvGrpSpPr>
            <p:cNvPr name="Group 100" id="100"/>
            <p:cNvGrpSpPr/>
            <p:nvPr/>
          </p:nvGrpSpPr>
          <p:grpSpPr>
            <a:xfrm rot="0">
              <a:off x="3700844" y="8351252"/>
              <a:ext cx="681134" cy="681134"/>
              <a:chOff x="0" y="0"/>
              <a:chExt cx="812800" cy="812800"/>
            </a:xfrm>
          </p:grpSpPr>
          <p:sp>
            <p:nvSpPr>
              <p:cNvPr name="Freeform 101" id="101"/>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102" id="102"/>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103" id="103"/>
            <p:cNvGrpSpPr/>
            <p:nvPr/>
          </p:nvGrpSpPr>
          <p:grpSpPr>
            <a:xfrm rot="0">
              <a:off x="7069068" y="8335355"/>
              <a:ext cx="681134" cy="681134"/>
              <a:chOff x="0" y="0"/>
              <a:chExt cx="812800" cy="812800"/>
            </a:xfrm>
          </p:grpSpPr>
          <p:sp>
            <p:nvSpPr>
              <p:cNvPr name="Freeform 104" id="10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105" id="105"/>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106" id="106"/>
            <p:cNvGrpSpPr/>
            <p:nvPr/>
          </p:nvGrpSpPr>
          <p:grpSpPr>
            <a:xfrm rot="0">
              <a:off x="20012" y="6690796"/>
              <a:ext cx="10090429" cy="1265286"/>
              <a:chOff x="0" y="0"/>
              <a:chExt cx="4329778" cy="542931"/>
            </a:xfrm>
          </p:grpSpPr>
          <p:sp>
            <p:nvSpPr>
              <p:cNvPr name="Freeform 107" id="107"/>
              <p:cNvSpPr/>
              <p:nvPr/>
            </p:nvSpPr>
            <p:spPr>
              <a:xfrm flipH="false" flipV="false" rot="0">
                <a:off x="0" y="0"/>
                <a:ext cx="4329778" cy="542931"/>
              </a:xfrm>
              <a:custGeom>
                <a:avLst/>
                <a:gdLst/>
                <a:ahLst/>
                <a:cxnLst/>
                <a:rect r="r" b="b" t="t" l="l"/>
                <a:pathLst>
                  <a:path h="542931" w="4329778">
                    <a:moveTo>
                      <a:pt x="52273" y="0"/>
                    </a:moveTo>
                    <a:lnTo>
                      <a:pt x="4277504" y="0"/>
                    </a:lnTo>
                    <a:cubicBezTo>
                      <a:pt x="4306374" y="0"/>
                      <a:pt x="4329778" y="23404"/>
                      <a:pt x="4329778" y="52273"/>
                    </a:cubicBezTo>
                    <a:lnTo>
                      <a:pt x="4329778" y="490658"/>
                    </a:lnTo>
                    <a:cubicBezTo>
                      <a:pt x="4329778" y="519527"/>
                      <a:pt x="4306374" y="542931"/>
                      <a:pt x="4277504" y="542931"/>
                    </a:cubicBezTo>
                    <a:lnTo>
                      <a:pt x="52273" y="542931"/>
                    </a:lnTo>
                    <a:cubicBezTo>
                      <a:pt x="23404" y="542931"/>
                      <a:pt x="0" y="519527"/>
                      <a:pt x="0" y="490658"/>
                    </a:cubicBezTo>
                    <a:lnTo>
                      <a:pt x="0" y="52273"/>
                    </a:lnTo>
                    <a:cubicBezTo>
                      <a:pt x="0" y="23404"/>
                      <a:pt x="23404" y="0"/>
                      <a:pt x="52273" y="0"/>
                    </a:cubicBezTo>
                    <a:close/>
                  </a:path>
                </a:pathLst>
              </a:custGeom>
              <a:solidFill>
                <a:srgbClr val="2A1E50"/>
              </a:solidFill>
              <a:ln w="38100" cap="rnd">
                <a:solidFill>
                  <a:srgbClr val="000000"/>
                </a:solidFill>
                <a:prstDash val="solid"/>
                <a:round/>
              </a:ln>
            </p:spPr>
          </p:sp>
          <p:sp>
            <p:nvSpPr>
              <p:cNvPr name="TextBox 108" id="108"/>
              <p:cNvSpPr txBox="true"/>
              <p:nvPr/>
            </p:nvSpPr>
            <p:spPr>
              <a:xfrm>
                <a:off x="0" y="-38100"/>
                <a:ext cx="812800" cy="850900"/>
              </a:xfrm>
              <a:prstGeom prst="rect">
                <a:avLst/>
              </a:prstGeom>
            </p:spPr>
            <p:txBody>
              <a:bodyPr anchor="ctr" rtlCol="false" tIns="50800" lIns="50800" bIns="50800" rIns="50800"/>
              <a:lstStyle/>
              <a:p>
                <a:pPr algn="ctr">
                  <a:lnSpc>
                    <a:spcPts val="2659"/>
                  </a:lnSpc>
                  <a:spcBef>
                    <a:spcPct val="0"/>
                  </a:spcBef>
                </a:pPr>
              </a:p>
            </p:txBody>
          </p:sp>
        </p:grpSp>
        <p:grpSp>
          <p:nvGrpSpPr>
            <p:cNvPr name="Group 109" id="109"/>
            <p:cNvGrpSpPr/>
            <p:nvPr/>
          </p:nvGrpSpPr>
          <p:grpSpPr>
            <a:xfrm rot="0">
              <a:off x="347640" y="6982871"/>
              <a:ext cx="681134" cy="681134"/>
              <a:chOff x="0" y="0"/>
              <a:chExt cx="812800" cy="812800"/>
            </a:xfrm>
          </p:grpSpPr>
          <p:sp>
            <p:nvSpPr>
              <p:cNvPr name="Freeform 110" id="11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111" id="111"/>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112" id="112"/>
            <p:cNvSpPr txBox="true"/>
            <p:nvPr/>
          </p:nvSpPr>
          <p:spPr>
            <a:xfrm rot="0">
              <a:off x="1111467" y="6813193"/>
              <a:ext cx="2589378" cy="1010966"/>
            </a:xfrm>
            <a:prstGeom prst="rect">
              <a:avLst/>
            </a:prstGeom>
          </p:spPr>
          <p:txBody>
            <a:bodyPr anchor="t" rtlCol="false" tIns="0" lIns="0" bIns="0" rIns="0">
              <a:spAutoFit/>
            </a:bodyPr>
            <a:lstStyle/>
            <a:p>
              <a:pPr algn="just">
                <a:lnSpc>
                  <a:spcPts val="1486"/>
                </a:lnSpc>
              </a:pPr>
              <a:r>
                <a:rPr lang="en-US" sz="1218" spc="-4">
                  <a:solidFill>
                    <a:srgbClr val="FFFFFF"/>
                  </a:solidFill>
                  <a:latin typeface="Poppins"/>
                </a:rPr>
                <a:t>Fréquentation passée</a:t>
              </a:r>
            </a:p>
            <a:p>
              <a:pPr algn="just">
                <a:lnSpc>
                  <a:spcPts val="1486"/>
                </a:lnSpc>
              </a:pPr>
              <a:r>
                <a:rPr lang="en-US" sz="1218" spc="-4">
                  <a:solidFill>
                    <a:srgbClr val="FFFFFF"/>
                  </a:solidFill>
                  <a:latin typeface="Poppins"/>
                </a:rPr>
                <a:t>Tarif et administatif</a:t>
              </a:r>
            </a:p>
            <a:p>
              <a:pPr>
                <a:lnSpc>
                  <a:spcPts val="1486"/>
                </a:lnSpc>
              </a:pPr>
              <a:r>
                <a:rPr lang="en-US" sz="1218" spc="-4">
                  <a:solidFill>
                    <a:srgbClr val="FFFFFF"/>
                  </a:solidFill>
                  <a:latin typeface="Poppins"/>
                </a:rPr>
                <a:t>Sentiment d’urgence élevé</a:t>
              </a:r>
              <a:r>
                <a:rPr lang="en-US" sz="1218" spc="-4">
                  <a:solidFill>
                    <a:srgbClr val="FFFFFF"/>
                  </a:solidFill>
                  <a:latin typeface="Poppins Italics"/>
                </a:rPr>
                <a:t> - pression du SAJ</a:t>
              </a:r>
            </a:p>
          </p:txBody>
        </p:sp>
        <p:grpSp>
          <p:nvGrpSpPr>
            <p:cNvPr name="Group 113" id="113"/>
            <p:cNvGrpSpPr/>
            <p:nvPr/>
          </p:nvGrpSpPr>
          <p:grpSpPr>
            <a:xfrm rot="0">
              <a:off x="3700844" y="7015582"/>
              <a:ext cx="681134" cy="681134"/>
              <a:chOff x="0" y="0"/>
              <a:chExt cx="812800" cy="812800"/>
            </a:xfrm>
          </p:grpSpPr>
          <p:sp>
            <p:nvSpPr>
              <p:cNvPr name="Freeform 114" id="11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115" id="115"/>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116" id="116"/>
            <p:cNvSpPr txBox="true"/>
            <p:nvPr/>
          </p:nvSpPr>
          <p:spPr>
            <a:xfrm rot="0">
              <a:off x="3873203" y="7212570"/>
              <a:ext cx="336416" cy="269758"/>
            </a:xfrm>
            <a:prstGeom prst="rect">
              <a:avLst/>
            </a:prstGeom>
          </p:spPr>
          <p:txBody>
            <a:bodyPr anchor="t" rtlCol="false" tIns="0" lIns="0" bIns="0" rIns="0">
              <a:spAutoFit/>
            </a:bodyPr>
            <a:lstStyle/>
            <a:p>
              <a:pPr algn="ctr" marL="0" indent="0" lvl="0">
                <a:lnSpc>
                  <a:spcPts val="1284"/>
                </a:lnSpc>
              </a:pPr>
              <a:r>
                <a:rPr lang="en-US" sz="1427" spc="-14">
                  <a:solidFill>
                    <a:srgbClr val="FFFFFF"/>
                  </a:solidFill>
                  <a:latin typeface="Poppins"/>
                </a:rPr>
                <a:t>2</a:t>
              </a:r>
            </a:p>
          </p:txBody>
        </p:sp>
        <p:sp>
          <p:nvSpPr>
            <p:cNvPr name="TextBox 117" id="117"/>
            <p:cNvSpPr txBox="true"/>
            <p:nvPr/>
          </p:nvSpPr>
          <p:spPr>
            <a:xfrm rot="0">
              <a:off x="4463827" y="6830007"/>
              <a:ext cx="2494161" cy="1010966"/>
            </a:xfrm>
            <a:prstGeom prst="rect">
              <a:avLst/>
            </a:prstGeom>
          </p:spPr>
          <p:txBody>
            <a:bodyPr anchor="t" rtlCol="false" tIns="0" lIns="0" bIns="0" rIns="0">
              <a:spAutoFit/>
            </a:bodyPr>
            <a:lstStyle/>
            <a:p>
              <a:pPr>
                <a:lnSpc>
                  <a:spcPts val="1486"/>
                </a:lnSpc>
              </a:pPr>
              <a:r>
                <a:rPr lang="en-US" sz="1218" spc="-4">
                  <a:solidFill>
                    <a:srgbClr val="FFFFFF"/>
                  </a:solidFill>
                  <a:latin typeface="Poppins"/>
                </a:rPr>
                <a:t>Temps long</a:t>
              </a:r>
            </a:p>
            <a:p>
              <a:pPr>
                <a:lnSpc>
                  <a:spcPts val="1486"/>
                </a:lnSpc>
              </a:pPr>
              <a:r>
                <a:rPr lang="en-US" sz="1218" spc="-4">
                  <a:solidFill>
                    <a:srgbClr val="FFFFFF"/>
                  </a:solidFill>
                  <a:latin typeface="Poppins"/>
                </a:rPr>
                <a:t>Espace d’écoute</a:t>
              </a:r>
            </a:p>
            <a:p>
              <a:pPr>
                <a:lnSpc>
                  <a:spcPts val="1486"/>
                </a:lnSpc>
              </a:pPr>
              <a:r>
                <a:rPr lang="en-US" sz="1218" spc="-4">
                  <a:solidFill>
                    <a:srgbClr val="FFFFFF"/>
                  </a:solidFill>
                  <a:latin typeface="Poppins"/>
                </a:rPr>
                <a:t>Fréquentation passée et déduction des besoins</a:t>
              </a:r>
            </a:p>
          </p:txBody>
        </p:sp>
        <p:grpSp>
          <p:nvGrpSpPr>
            <p:cNvPr name="Group 118" id="118"/>
            <p:cNvGrpSpPr/>
            <p:nvPr/>
          </p:nvGrpSpPr>
          <p:grpSpPr>
            <a:xfrm rot="0">
              <a:off x="7069068" y="6999685"/>
              <a:ext cx="681134" cy="681134"/>
              <a:chOff x="0" y="0"/>
              <a:chExt cx="812800" cy="812800"/>
            </a:xfrm>
          </p:grpSpPr>
          <p:sp>
            <p:nvSpPr>
              <p:cNvPr name="Freeform 119" id="11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120" id="120"/>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121" id="121"/>
            <p:cNvGrpSpPr/>
            <p:nvPr/>
          </p:nvGrpSpPr>
          <p:grpSpPr>
            <a:xfrm rot="0">
              <a:off x="347640" y="5647430"/>
              <a:ext cx="681134" cy="681134"/>
              <a:chOff x="0" y="0"/>
              <a:chExt cx="812800" cy="812800"/>
            </a:xfrm>
          </p:grpSpPr>
          <p:sp>
            <p:nvSpPr>
              <p:cNvPr name="Freeform 122" id="122"/>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123" id="123"/>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124" id="124"/>
            <p:cNvSpPr txBox="true"/>
            <p:nvPr/>
          </p:nvSpPr>
          <p:spPr>
            <a:xfrm rot="0">
              <a:off x="519999" y="5844417"/>
              <a:ext cx="336416" cy="269758"/>
            </a:xfrm>
            <a:prstGeom prst="rect">
              <a:avLst/>
            </a:prstGeom>
          </p:spPr>
          <p:txBody>
            <a:bodyPr anchor="t" rtlCol="false" tIns="0" lIns="0" bIns="0" rIns="0">
              <a:spAutoFit/>
            </a:bodyPr>
            <a:lstStyle/>
            <a:p>
              <a:pPr algn="ctr" marL="0" indent="0" lvl="0">
                <a:lnSpc>
                  <a:spcPts val="1284"/>
                </a:lnSpc>
              </a:pPr>
              <a:r>
                <a:rPr lang="en-US" sz="1427" spc="-14">
                  <a:solidFill>
                    <a:srgbClr val="FFFFFF"/>
                  </a:solidFill>
                  <a:latin typeface="Poppins"/>
                </a:rPr>
                <a:t>1</a:t>
              </a:r>
            </a:p>
          </p:txBody>
        </p:sp>
        <p:grpSp>
          <p:nvGrpSpPr>
            <p:cNvPr name="Group 125" id="125"/>
            <p:cNvGrpSpPr/>
            <p:nvPr/>
          </p:nvGrpSpPr>
          <p:grpSpPr>
            <a:xfrm rot="0">
              <a:off x="3700844" y="5680141"/>
              <a:ext cx="681134" cy="681134"/>
              <a:chOff x="0" y="0"/>
              <a:chExt cx="812800" cy="812800"/>
            </a:xfrm>
          </p:grpSpPr>
          <p:sp>
            <p:nvSpPr>
              <p:cNvPr name="Freeform 126" id="12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127" id="127"/>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128" id="128"/>
            <p:cNvSpPr txBox="true"/>
            <p:nvPr/>
          </p:nvSpPr>
          <p:spPr>
            <a:xfrm rot="0">
              <a:off x="1111467" y="5605194"/>
              <a:ext cx="2589378" cy="756081"/>
            </a:xfrm>
            <a:prstGeom prst="rect">
              <a:avLst/>
            </a:prstGeom>
          </p:spPr>
          <p:txBody>
            <a:bodyPr anchor="t" rtlCol="false" tIns="0" lIns="0" bIns="0" rIns="0">
              <a:spAutoFit/>
            </a:bodyPr>
            <a:lstStyle/>
            <a:p>
              <a:pPr algn="just">
                <a:lnSpc>
                  <a:spcPts val="1486"/>
                </a:lnSpc>
              </a:pPr>
              <a:r>
                <a:rPr lang="en-US" sz="1218" spc="-4">
                  <a:solidFill>
                    <a:srgbClr val="FFFFFF"/>
                  </a:solidFill>
                  <a:latin typeface="Poppins"/>
                </a:rPr>
                <a:t>Confiance en l’envoyeur</a:t>
              </a:r>
            </a:p>
            <a:p>
              <a:pPr algn="just">
                <a:lnSpc>
                  <a:spcPts val="1486"/>
                </a:lnSpc>
              </a:pPr>
              <a:r>
                <a:rPr lang="en-US" sz="1218" spc="-4">
                  <a:solidFill>
                    <a:srgbClr val="FFFFFF"/>
                  </a:solidFill>
                  <a:latin typeface="Poppins"/>
                </a:rPr>
                <a:t>Spécificité du service</a:t>
              </a:r>
            </a:p>
            <a:p>
              <a:pPr algn="just">
                <a:lnSpc>
                  <a:spcPts val="1486"/>
                </a:lnSpc>
              </a:pPr>
              <a:r>
                <a:rPr lang="en-US" sz="1218" spc="-4">
                  <a:solidFill>
                    <a:srgbClr val="FFFFFF"/>
                  </a:solidFill>
                  <a:latin typeface="Poppins"/>
                </a:rPr>
                <a:t>Peu ou pas d’urgence</a:t>
              </a:r>
            </a:p>
          </p:txBody>
        </p:sp>
        <p:grpSp>
          <p:nvGrpSpPr>
            <p:cNvPr name="Group 129" id="129"/>
            <p:cNvGrpSpPr/>
            <p:nvPr/>
          </p:nvGrpSpPr>
          <p:grpSpPr>
            <a:xfrm rot="0">
              <a:off x="7069068" y="5647430"/>
              <a:ext cx="681134" cy="681134"/>
              <a:chOff x="0" y="0"/>
              <a:chExt cx="812800" cy="812800"/>
            </a:xfrm>
          </p:grpSpPr>
          <p:sp>
            <p:nvSpPr>
              <p:cNvPr name="Freeform 130" id="13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131" id="131"/>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132" id="132"/>
            <p:cNvSpPr txBox="true"/>
            <p:nvPr/>
          </p:nvSpPr>
          <p:spPr>
            <a:xfrm rot="0">
              <a:off x="519999" y="8515529"/>
              <a:ext cx="336416" cy="269758"/>
            </a:xfrm>
            <a:prstGeom prst="rect">
              <a:avLst/>
            </a:prstGeom>
          </p:spPr>
          <p:txBody>
            <a:bodyPr anchor="t" rtlCol="false" tIns="0" lIns="0" bIns="0" rIns="0">
              <a:spAutoFit/>
            </a:bodyPr>
            <a:lstStyle/>
            <a:p>
              <a:pPr algn="ctr" marL="0" indent="0" lvl="0">
                <a:lnSpc>
                  <a:spcPts val="1284"/>
                </a:lnSpc>
              </a:pPr>
              <a:r>
                <a:rPr lang="en-US" sz="1427" spc="-14">
                  <a:solidFill>
                    <a:srgbClr val="FFFFFF"/>
                  </a:solidFill>
                  <a:latin typeface="Poppins"/>
                </a:rPr>
                <a:t>1</a:t>
              </a:r>
            </a:p>
          </p:txBody>
        </p:sp>
        <p:sp>
          <p:nvSpPr>
            <p:cNvPr name="TextBox 133" id="133"/>
            <p:cNvSpPr txBox="true"/>
            <p:nvPr/>
          </p:nvSpPr>
          <p:spPr>
            <a:xfrm rot="0">
              <a:off x="3873203" y="8548240"/>
              <a:ext cx="336416" cy="269758"/>
            </a:xfrm>
            <a:prstGeom prst="rect">
              <a:avLst/>
            </a:prstGeom>
          </p:spPr>
          <p:txBody>
            <a:bodyPr anchor="t" rtlCol="false" tIns="0" lIns="0" bIns="0" rIns="0">
              <a:spAutoFit/>
            </a:bodyPr>
            <a:lstStyle/>
            <a:p>
              <a:pPr algn="ctr" marL="0" indent="0" lvl="0">
                <a:lnSpc>
                  <a:spcPts val="1284"/>
                </a:lnSpc>
              </a:pPr>
              <a:r>
                <a:rPr lang="en-US" sz="1427" spc="-14">
                  <a:solidFill>
                    <a:srgbClr val="FFFFFF"/>
                  </a:solidFill>
                  <a:latin typeface="Poppins"/>
                </a:rPr>
                <a:t>2</a:t>
              </a:r>
            </a:p>
          </p:txBody>
        </p:sp>
        <p:sp>
          <p:nvSpPr>
            <p:cNvPr name="TextBox 134" id="134"/>
            <p:cNvSpPr txBox="true"/>
            <p:nvPr/>
          </p:nvSpPr>
          <p:spPr>
            <a:xfrm rot="0">
              <a:off x="4463827" y="8092285"/>
              <a:ext cx="2324167" cy="1010966"/>
            </a:xfrm>
            <a:prstGeom prst="rect">
              <a:avLst/>
            </a:prstGeom>
          </p:spPr>
          <p:txBody>
            <a:bodyPr anchor="t" rtlCol="false" tIns="0" lIns="0" bIns="0" rIns="0">
              <a:spAutoFit/>
            </a:bodyPr>
            <a:lstStyle/>
            <a:p>
              <a:pPr>
                <a:lnSpc>
                  <a:spcPts val="1486"/>
                </a:lnSpc>
              </a:pPr>
              <a:r>
                <a:rPr lang="en-US" sz="1218" spc="-4">
                  <a:solidFill>
                    <a:srgbClr val="FFFFFF"/>
                  </a:solidFill>
                  <a:latin typeface="Poppins"/>
                </a:rPr>
                <a:t>Temps long</a:t>
              </a:r>
            </a:p>
            <a:p>
              <a:pPr>
                <a:lnSpc>
                  <a:spcPts val="1486"/>
                </a:lnSpc>
              </a:pPr>
              <a:r>
                <a:rPr lang="en-US" sz="1218" spc="-4">
                  <a:solidFill>
                    <a:srgbClr val="FFFFFF"/>
                  </a:solidFill>
                  <a:latin typeface="Poppins"/>
                </a:rPr>
                <a:t>Compréhension de le.a thérapeute </a:t>
              </a:r>
            </a:p>
            <a:p>
              <a:pPr>
                <a:lnSpc>
                  <a:spcPts val="1486"/>
                </a:lnSpc>
              </a:pPr>
              <a:r>
                <a:rPr lang="en-US" sz="1218" spc="-4">
                  <a:solidFill>
                    <a:srgbClr val="FFFFFF"/>
                  </a:solidFill>
                  <a:latin typeface="Poppins"/>
                </a:rPr>
                <a:t>Consult. ponctuelles</a:t>
              </a:r>
            </a:p>
          </p:txBody>
        </p:sp>
        <p:sp>
          <p:nvSpPr>
            <p:cNvPr name="TextBox 135" id="135"/>
            <p:cNvSpPr txBox="true"/>
            <p:nvPr/>
          </p:nvSpPr>
          <p:spPr>
            <a:xfrm rot="0">
              <a:off x="7241427" y="8532343"/>
              <a:ext cx="336416" cy="269758"/>
            </a:xfrm>
            <a:prstGeom prst="rect">
              <a:avLst/>
            </a:prstGeom>
          </p:spPr>
          <p:txBody>
            <a:bodyPr anchor="t" rtlCol="false" tIns="0" lIns="0" bIns="0" rIns="0">
              <a:spAutoFit/>
            </a:bodyPr>
            <a:lstStyle/>
            <a:p>
              <a:pPr algn="ctr" marL="0" indent="0" lvl="0">
                <a:lnSpc>
                  <a:spcPts val="1284"/>
                </a:lnSpc>
              </a:pPr>
              <a:r>
                <a:rPr lang="en-US" sz="1427" spc="-14">
                  <a:solidFill>
                    <a:srgbClr val="FFFFFF"/>
                  </a:solidFill>
                  <a:latin typeface="Poppins"/>
                </a:rPr>
                <a:t>3</a:t>
              </a:r>
            </a:p>
          </p:txBody>
        </p:sp>
        <p:sp>
          <p:nvSpPr>
            <p:cNvPr name="TextBox 136" id="136"/>
            <p:cNvSpPr txBox="true"/>
            <p:nvPr/>
          </p:nvSpPr>
          <p:spPr>
            <a:xfrm rot="0">
              <a:off x="519999" y="7179859"/>
              <a:ext cx="336416" cy="269758"/>
            </a:xfrm>
            <a:prstGeom prst="rect">
              <a:avLst/>
            </a:prstGeom>
          </p:spPr>
          <p:txBody>
            <a:bodyPr anchor="t" rtlCol="false" tIns="0" lIns="0" bIns="0" rIns="0">
              <a:spAutoFit/>
            </a:bodyPr>
            <a:lstStyle/>
            <a:p>
              <a:pPr algn="ctr" marL="0" indent="0" lvl="0">
                <a:lnSpc>
                  <a:spcPts val="1284"/>
                </a:lnSpc>
              </a:pPr>
              <a:r>
                <a:rPr lang="en-US" sz="1427" spc="-14">
                  <a:solidFill>
                    <a:srgbClr val="FFFFFF"/>
                  </a:solidFill>
                  <a:latin typeface="Poppins"/>
                </a:rPr>
                <a:t>1</a:t>
              </a:r>
            </a:p>
          </p:txBody>
        </p:sp>
        <p:sp>
          <p:nvSpPr>
            <p:cNvPr name="TextBox 137" id="137"/>
            <p:cNvSpPr txBox="true"/>
            <p:nvPr/>
          </p:nvSpPr>
          <p:spPr>
            <a:xfrm rot="0">
              <a:off x="7241427" y="7196673"/>
              <a:ext cx="336416" cy="269758"/>
            </a:xfrm>
            <a:prstGeom prst="rect">
              <a:avLst/>
            </a:prstGeom>
          </p:spPr>
          <p:txBody>
            <a:bodyPr anchor="t" rtlCol="false" tIns="0" lIns="0" bIns="0" rIns="0">
              <a:spAutoFit/>
            </a:bodyPr>
            <a:lstStyle/>
            <a:p>
              <a:pPr algn="ctr" marL="0" indent="0" lvl="0">
                <a:lnSpc>
                  <a:spcPts val="1284"/>
                </a:lnSpc>
              </a:pPr>
              <a:r>
                <a:rPr lang="en-US" sz="1427" spc="-14">
                  <a:solidFill>
                    <a:srgbClr val="FFFFFF"/>
                  </a:solidFill>
                  <a:latin typeface="Poppins"/>
                </a:rPr>
                <a:t>3</a:t>
              </a:r>
            </a:p>
          </p:txBody>
        </p:sp>
        <p:sp>
          <p:nvSpPr>
            <p:cNvPr name="TextBox 138" id="138"/>
            <p:cNvSpPr txBox="true"/>
            <p:nvPr/>
          </p:nvSpPr>
          <p:spPr>
            <a:xfrm rot="0">
              <a:off x="3873203" y="5877128"/>
              <a:ext cx="336416" cy="269758"/>
            </a:xfrm>
            <a:prstGeom prst="rect">
              <a:avLst/>
            </a:prstGeom>
          </p:spPr>
          <p:txBody>
            <a:bodyPr anchor="t" rtlCol="false" tIns="0" lIns="0" bIns="0" rIns="0">
              <a:spAutoFit/>
            </a:bodyPr>
            <a:lstStyle/>
            <a:p>
              <a:pPr algn="ctr" marL="0" indent="0" lvl="0">
                <a:lnSpc>
                  <a:spcPts val="1284"/>
                </a:lnSpc>
              </a:pPr>
              <a:r>
                <a:rPr lang="en-US" sz="1427" spc="-14">
                  <a:solidFill>
                    <a:srgbClr val="FFFFFF"/>
                  </a:solidFill>
                  <a:latin typeface="Poppins"/>
                </a:rPr>
                <a:t>2</a:t>
              </a:r>
            </a:p>
          </p:txBody>
        </p:sp>
        <p:sp>
          <p:nvSpPr>
            <p:cNvPr name="TextBox 139" id="139"/>
            <p:cNvSpPr txBox="true"/>
            <p:nvPr/>
          </p:nvSpPr>
          <p:spPr>
            <a:xfrm rot="0">
              <a:off x="4463827" y="5494565"/>
              <a:ext cx="2324167" cy="1010966"/>
            </a:xfrm>
            <a:prstGeom prst="rect">
              <a:avLst/>
            </a:prstGeom>
          </p:spPr>
          <p:txBody>
            <a:bodyPr anchor="t" rtlCol="false" tIns="0" lIns="0" bIns="0" rIns="0">
              <a:spAutoFit/>
            </a:bodyPr>
            <a:lstStyle/>
            <a:p>
              <a:pPr>
                <a:lnSpc>
                  <a:spcPts val="1486"/>
                </a:lnSpc>
              </a:pPr>
              <a:r>
                <a:rPr lang="en-US" sz="1218" spc="-4">
                  <a:solidFill>
                    <a:srgbClr val="FFFFFF"/>
                  </a:solidFill>
                  <a:latin typeface="Poppins"/>
                </a:rPr>
                <a:t>Temps long</a:t>
              </a:r>
            </a:p>
            <a:p>
              <a:pPr>
                <a:lnSpc>
                  <a:spcPts val="1486"/>
                </a:lnSpc>
              </a:pPr>
              <a:r>
                <a:rPr lang="en-US" sz="1218" spc="-4">
                  <a:solidFill>
                    <a:srgbClr val="FFFFFF"/>
                  </a:solidFill>
                  <a:latin typeface="Poppins"/>
                </a:rPr>
                <a:t>Connexion avec le.a thérapeute </a:t>
              </a:r>
            </a:p>
            <a:p>
              <a:pPr>
                <a:lnSpc>
                  <a:spcPts val="1486"/>
                </a:lnSpc>
              </a:pPr>
              <a:r>
                <a:rPr lang="en-US" sz="1218" spc="-4">
                  <a:solidFill>
                    <a:srgbClr val="FFFFFF"/>
                  </a:solidFill>
                  <a:latin typeface="Poppins"/>
                </a:rPr>
                <a:t>Long parcours de soin</a:t>
              </a:r>
            </a:p>
          </p:txBody>
        </p:sp>
        <p:sp>
          <p:nvSpPr>
            <p:cNvPr name="TextBox 140" id="140"/>
            <p:cNvSpPr txBox="true"/>
            <p:nvPr/>
          </p:nvSpPr>
          <p:spPr>
            <a:xfrm rot="0">
              <a:off x="7241427" y="5844417"/>
              <a:ext cx="336416" cy="269758"/>
            </a:xfrm>
            <a:prstGeom prst="rect">
              <a:avLst/>
            </a:prstGeom>
          </p:spPr>
          <p:txBody>
            <a:bodyPr anchor="t" rtlCol="false" tIns="0" lIns="0" bIns="0" rIns="0">
              <a:spAutoFit/>
            </a:bodyPr>
            <a:lstStyle/>
            <a:p>
              <a:pPr algn="ctr" marL="0" indent="0" lvl="0">
                <a:lnSpc>
                  <a:spcPts val="1284"/>
                </a:lnSpc>
              </a:pPr>
              <a:r>
                <a:rPr lang="en-US" sz="1427" spc="-14">
                  <a:solidFill>
                    <a:srgbClr val="FFFFFF"/>
                  </a:solidFill>
                  <a:latin typeface="Poppins"/>
                </a:rPr>
                <a:t>3</a:t>
              </a:r>
            </a:p>
          </p:txBody>
        </p:sp>
        <p:sp>
          <p:nvSpPr>
            <p:cNvPr name="TextBox 141" id="141"/>
            <p:cNvSpPr txBox="true"/>
            <p:nvPr/>
          </p:nvSpPr>
          <p:spPr>
            <a:xfrm rot="0">
              <a:off x="519999" y="9851198"/>
              <a:ext cx="336416" cy="269758"/>
            </a:xfrm>
            <a:prstGeom prst="rect">
              <a:avLst/>
            </a:prstGeom>
          </p:spPr>
          <p:txBody>
            <a:bodyPr anchor="t" rtlCol="false" tIns="0" lIns="0" bIns="0" rIns="0">
              <a:spAutoFit/>
            </a:bodyPr>
            <a:lstStyle/>
            <a:p>
              <a:pPr algn="ctr" marL="0" indent="0" lvl="0">
                <a:lnSpc>
                  <a:spcPts val="1284"/>
                </a:lnSpc>
              </a:pPr>
              <a:r>
                <a:rPr lang="en-US" sz="1427" spc="-14">
                  <a:solidFill>
                    <a:srgbClr val="FFFFFF"/>
                  </a:solidFill>
                  <a:latin typeface="Poppins"/>
                </a:rPr>
                <a:t>1</a:t>
              </a:r>
            </a:p>
          </p:txBody>
        </p:sp>
        <p:sp>
          <p:nvSpPr>
            <p:cNvPr name="TextBox 142" id="142"/>
            <p:cNvSpPr txBox="true"/>
            <p:nvPr/>
          </p:nvSpPr>
          <p:spPr>
            <a:xfrm rot="0">
              <a:off x="3873203" y="9883909"/>
              <a:ext cx="336416" cy="269758"/>
            </a:xfrm>
            <a:prstGeom prst="rect">
              <a:avLst/>
            </a:prstGeom>
          </p:spPr>
          <p:txBody>
            <a:bodyPr anchor="t" rtlCol="false" tIns="0" lIns="0" bIns="0" rIns="0">
              <a:spAutoFit/>
            </a:bodyPr>
            <a:lstStyle/>
            <a:p>
              <a:pPr algn="ctr" marL="0" indent="0" lvl="0">
                <a:lnSpc>
                  <a:spcPts val="1284"/>
                </a:lnSpc>
              </a:pPr>
              <a:r>
                <a:rPr lang="en-US" sz="1427" spc="-14">
                  <a:solidFill>
                    <a:srgbClr val="FFFFFF"/>
                  </a:solidFill>
                  <a:latin typeface="Poppins"/>
                </a:rPr>
                <a:t>2</a:t>
              </a:r>
            </a:p>
          </p:txBody>
        </p:sp>
        <p:sp>
          <p:nvSpPr>
            <p:cNvPr name="TextBox 143" id="143"/>
            <p:cNvSpPr txBox="true"/>
            <p:nvPr/>
          </p:nvSpPr>
          <p:spPr>
            <a:xfrm rot="0">
              <a:off x="4463827" y="9501346"/>
              <a:ext cx="2494161" cy="1010966"/>
            </a:xfrm>
            <a:prstGeom prst="rect">
              <a:avLst/>
            </a:prstGeom>
          </p:spPr>
          <p:txBody>
            <a:bodyPr anchor="t" rtlCol="false" tIns="0" lIns="0" bIns="0" rIns="0">
              <a:spAutoFit/>
            </a:bodyPr>
            <a:lstStyle/>
            <a:p>
              <a:pPr>
                <a:lnSpc>
                  <a:spcPts val="1486"/>
                </a:lnSpc>
              </a:pPr>
              <a:r>
                <a:rPr lang="en-US" sz="1218" spc="-4">
                  <a:solidFill>
                    <a:srgbClr val="FFFFFF"/>
                  </a:solidFill>
                  <a:latin typeface="Poppins"/>
                </a:rPr>
                <a:t>Temps long</a:t>
              </a:r>
            </a:p>
            <a:p>
              <a:pPr>
                <a:lnSpc>
                  <a:spcPts val="1486"/>
                </a:lnSpc>
              </a:pPr>
              <a:r>
                <a:rPr lang="en-US" sz="1218" spc="-4">
                  <a:solidFill>
                    <a:srgbClr val="FFFFFF"/>
                  </a:solidFill>
                  <a:latin typeface="Poppins"/>
                </a:rPr>
                <a:t>Solutions concrètes</a:t>
              </a:r>
            </a:p>
            <a:p>
              <a:pPr>
                <a:lnSpc>
                  <a:spcPts val="1486"/>
                </a:lnSpc>
              </a:pPr>
              <a:r>
                <a:rPr lang="en-US" sz="1218" spc="-4">
                  <a:solidFill>
                    <a:srgbClr val="FFFFFF"/>
                  </a:solidFill>
                  <a:latin typeface="Poppins"/>
                </a:rPr>
                <a:t>Comparaison avec précédentes consult.</a:t>
              </a:r>
            </a:p>
          </p:txBody>
        </p:sp>
        <p:sp>
          <p:nvSpPr>
            <p:cNvPr name="TextBox 144" id="144"/>
            <p:cNvSpPr txBox="true"/>
            <p:nvPr/>
          </p:nvSpPr>
          <p:spPr>
            <a:xfrm rot="0">
              <a:off x="7241427" y="9868012"/>
              <a:ext cx="336416" cy="269758"/>
            </a:xfrm>
            <a:prstGeom prst="rect">
              <a:avLst/>
            </a:prstGeom>
          </p:spPr>
          <p:txBody>
            <a:bodyPr anchor="t" rtlCol="false" tIns="0" lIns="0" bIns="0" rIns="0">
              <a:spAutoFit/>
            </a:bodyPr>
            <a:lstStyle/>
            <a:p>
              <a:pPr algn="ctr" marL="0" indent="0" lvl="0">
                <a:lnSpc>
                  <a:spcPts val="1284"/>
                </a:lnSpc>
              </a:pPr>
              <a:r>
                <a:rPr lang="en-US" sz="1427" spc="-14">
                  <a:solidFill>
                    <a:srgbClr val="FFFFFF"/>
                  </a:solidFill>
                  <a:latin typeface="Poppins"/>
                </a:rPr>
                <a:t>3</a:t>
              </a:r>
            </a:p>
          </p:txBody>
        </p:sp>
        <p:sp>
          <p:nvSpPr>
            <p:cNvPr name="TextBox 145" id="145"/>
            <p:cNvSpPr txBox="true"/>
            <p:nvPr/>
          </p:nvSpPr>
          <p:spPr>
            <a:xfrm rot="0">
              <a:off x="7861283" y="8181574"/>
              <a:ext cx="2351327" cy="1010966"/>
            </a:xfrm>
            <a:prstGeom prst="rect">
              <a:avLst/>
            </a:prstGeom>
          </p:spPr>
          <p:txBody>
            <a:bodyPr anchor="t" rtlCol="false" tIns="0" lIns="0" bIns="0" rIns="0">
              <a:spAutoFit/>
            </a:bodyPr>
            <a:lstStyle/>
            <a:p>
              <a:pPr>
                <a:lnSpc>
                  <a:spcPts val="1486"/>
                </a:lnSpc>
              </a:pPr>
              <a:r>
                <a:rPr lang="en-US" sz="1218" spc="-4">
                  <a:solidFill>
                    <a:srgbClr val="FFFFFF"/>
                  </a:solidFill>
                  <a:latin typeface="Poppins"/>
                </a:rPr>
                <a:t>Découragement</a:t>
              </a:r>
            </a:p>
            <a:p>
              <a:pPr>
                <a:lnSpc>
                  <a:spcPts val="1486"/>
                </a:lnSpc>
              </a:pPr>
              <a:r>
                <a:rPr lang="en-US" sz="1218" spc="-4">
                  <a:solidFill>
                    <a:srgbClr val="FFFFFF"/>
                  </a:solidFill>
                  <a:latin typeface="Poppins"/>
                </a:rPr>
                <a:t>Attente “habituelle”</a:t>
              </a:r>
            </a:p>
            <a:p>
              <a:pPr>
                <a:lnSpc>
                  <a:spcPts val="1486"/>
                </a:lnSpc>
              </a:pPr>
              <a:r>
                <a:rPr lang="en-US" sz="1218" spc="-4">
                  <a:solidFill>
                    <a:srgbClr val="FFFFFF"/>
                  </a:solidFill>
                  <a:latin typeface="Poppins"/>
                </a:rPr>
                <a:t>Consult. ponctuelles en hôpital</a:t>
              </a:r>
            </a:p>
          </p:txBody>
        </p:sp>
        <p:sp>
          <p:nvSpPr>
            <p:cNvPr name="TextBox 146" id="146"/>
            <p:cNvSpPr txBox="true"/>
            <p:nvPr/>
          </p:nvSpPr>
          <p:spPr>
            <a:xfrm rot="0">
              <a:off x="7861283" y="6845904"/>
              <a:ext cx="2351327" cy="1010966"/>
            </a:xfrm>
            <a:prstGeom prst="rect">
              <a:avLst/>
            </a:prstGeom>
          </p:spPr>
          <p:txBody>
            <a:bodyPr anchor="t" rtlCol="false" tIns="0" lIns="0" bIns="0" rIns="0">
              <a:spAutoFit/>
            </a:bodyPr>
            <a:lstStyle/>
            <a:p>
              <a:pPr>
                <a:lnSpc>
                  <a:spcPts val="1486"/>
                </a:lnSpc>
              </a:pPr>
              <a:r>
                <a:rPr lang="en-US" sz="1218" spc="-4">
                  <a:solidFill>
                    <a:srgbClr val="FFFFFF"/>
                  </a:solidFill>
                  <a:latin typeface="Poppins"/>
                </a:rPr>
                <a:t>Abandon de critères</a:t>
              </a:r>
            </a:p>
            <a:p>
              <a:pPr>
                <a:lnSpc>
                  <a:spcPts val="1486"/>
                </a:lnSpc>
              </a:pPr>
              <a:r>
                <a:rPr lang="en-US" sz="1218" spc="-4">
                  <a:solidFill>
                    <a:srgbClr val="FFFFFF"/>
                  </a:solidFill>
                  <a:latin typeface="Poppins"/>
                </a:rPr>
                <a:t>Sentiment d’injustice</a:t>
              </a:r>
            </a:p>
            <a:p>
              <a:pPr>
                <a:lnSpc>
                  <a:spcPts val="1486"/>
                </a:lnSpc>
              </a:pPr>
              <a:r>
                <a:rPr lang="en-US" sz="1218" spc="-4">
                  <a:solidFill>
                    <a:srgbClr val="FFFFFF"/>
                  </a:solidFill>
                  <a:latin typeface="Poppins"/>
                </a:rPr>
                <a:t>Ressources </a:t>
              </a:r>
            </a:p>
            <a:p>
              <a:pPr>
                <a:lnSpc>
                  <a:spcPts val="1486"/>
                </a:lnSpc>
              </a:pPr>
              <a:r>
                <a:rPr lang="en-US" sz="1218" spc="-4">
                  <a:solidFill>
                    <a:srgbClr val="FFFFFF"/>
                  </a:solidFill>
                  <a:latin typeface="Poppins"/>
                </a:rPr>
                <a:t>personnelles</a:t>
              </a:r>
            </a:p>
          </p:txBody>
        </p:sp>
        <p:sp>
          <p:nvSpPr>
            <p:cNvPr name="TextBox 147" id="147"/>
            <p:cNvSpPr txBox="true"/>
            <p:nvPr/>
          </p:nvSpPr>
          <p:spPr>
            <a:xfrm rot="0">
              <a:off x="7861283" y="5617933"/>
              <a:ext cx="2153216" cy="759574"/>
            </a:xfrm>
            <a:prstGeom prst="rect">
              <a:avLst/>
            </a:prstGeom>
          </p:spPr>
          <p:txBody>
            <a:bodyPr anchor="t" rtlCol="false" tIns="0" lIns="0" bIns="0" rIns="0">
              <a:spAutoFit/>
            </a:bodyPr>
            <a:lstStyle/>
            <a:p>
              <a:pPr>
                <a:lnSpc>
                  <a:spcPts val="1486"/>
                </a:lnSpc>
              </a:pPr>
              <a:r>
                <a:rPr lang="en-US" sz="1218" spc="-4">
                  <a:solidFill>
                    <a:srgbClr val="FFFFFF"/>
                  </a:solidFill>
                  <a:latin typeface="Poppins"/>
                </a:rPr>
                <a:t>Perte de confiance</a:t>
              </a:r>
            </a:p>
            <a:p>
              <a:pPr>
                <a:lnSpc>
                  <a:spcPts val="1486"/>
                </a:lnSpc>
              </a:pPr>
              <a:r>
                <a:rPr lang="en-US" sz="1218" spc="-4">
                  <a:solidFill>
                    <a:srgbClr val="FFFFFF"/>
                  </a:solidFill>
                  <a:latin typeface="Poppins"/>
                </a:rPr>
                <a:t>Suivis en parallèle</a:t>
              </a:r>
            </a:p>
            <a:p>
              <a:pPr>
                <a:lnSpc>
                  <a:spcPts val="1486"/>
                </a:lnSpc>
              </a:pPr>
              <a:r>
                <a:rPr lang="en-US" sz="1218" spc="-4">
                  <a:solidFill>
                    <a:srgbClr val="FFFFFF"/>
                  </a:solidFill>
                  <a:latin typeface="Poppins"/>
                </a:rPr>
                <a:t>Contrainte de l’att.</a:t>
              </a:r>
            </a:p>
          </p:txBody>
        </p:sp>
        <p:grpSp>
          <p:nvGrpSpPr>
            <p:cNvPr name="Group 148" id="148"/>
            <p:cNvGrpSpPr/>
            <p:nvPr/>
          </p:nvGrpSpPr>
          <p:grpSpPr>
            <a:xfrm rot="0">
              <a:off x="20012" y="14723102"/>
              <a:ext cx="10204982" cy="1265286"/>
              <a:chOff x="0" y="0"/>
              <a:chExt cx="4378932" cy="542931"/>
            </a:xfrm>
          </p:grpSpPr>
          <p:sp>
            <p:nvSpPr>
              <p:cNvPr name="Freeform 149" id="149"/>
              <p:cNvSpPr/>
              <p:nvPr/>
            </p:nvSpPr>
            <p:spPr>
              <a:xfrm flipH="false" flipV="false" rot="0">
                <a:off x="0" y="0"/>
                <a:ext cx="4378932" cy="542931"/>
              </a:xfrm>
              <a:custGeom>
                <a:avLst/>
                <a:gdLst/>
                <a:ahLst/>
                <a:cxnLst/>
                <a:rect r="r" b="b" t="t" l="l"/>
                <a:pathLst>
                  <a:path h="542931" w="4378932">
                    <a:moveTo>
                      <a:pt x="51687" y="0"/>
                    </a:moveTo>
                    <a:lnTo>
                      <a:pt x="4327246" y="0"/>
                    </a:lnTo>
                    <a:cubicBezTo>
                      <a:pt x="4340954" y="0"/>
                      <a:pt x="4354100" y="5446"/>
                      <a:pt x="4363793" y="15139"/>
                    </a:cubicBezTo>
                    <a:cubicBezTo>
                      <a:pt x="4373487" y="24832"/>
                      <a:pt x="4378932" y="37978"/>
                      <a:pt x="4378932" y="51687"/>
                    </a:cubicBezTo>
                    <a:lnTo>
                      <a:pt x="4378932" y="491244"/>
                    </a:lnTo>
                    <a:cubicBezTo>
                      <a:pt x="4378932" y="519790"/>
                      <a:pt x="4355791" y="542931"/>
                      <a:pt x="4327246" y="542931"/>
                    </a:cubicBezTo>
                    <a:lnTo>
                      <a:pt x="51687" y="542931"/>
                    </a:lnTo>
                    <a:cubicBezTo>
                      <a:pt x="37978" y="542931"/>
                      <a:pt x="24832" y="537485"/>
                      <a:pt x="15139" y="527792"/>
                    </a:cubicBezTo>
                    <a:cubicBezTo>
                      <a:pt x="5446" y="518099"/>
                      <a:pt x="0" y="504953"/>
                      <a:pt x="0" y="491244"/>
                    </a:cubicBezTo>
                    <a:lnTo>
                      <a:pt x="0" y="51687"/>
                    </a:lnTo>
                    <a:cubicBezTo>
                      <a:pt x="0" y="23141"/>
                      <a:pt x="23141" y="0"/>
                      <a:pt x="51687" y="0"/>
                    </a:cubicBezTo>
                    <a:close/>
                  </a:path>
                </a:pathLst>
              </a:custGeom>
              <a:solidFill>
                <a:srgbClr val="2A1E50"/>
              </a:solidFill>
              <a:ln w="38100" cap="rnd">
                <a:solidFill>
                  <a:srgbClr val="000000"/>
                </a:solidFill>
                <a:prstDash val="solid"/>
                <a:round/>
              </a:ln>
            </p:spPr>
          </p:sp>
          <p:sp>
            <p:nvSpPr>
              <p:cNvPr name="TextBox 150" id="150"/>
              <p:cNvSpPr txBox="true"/>
              <p:nvPr/>
            </p:nvSpPr>
            <p:spPr>
              <a:xfrm>
                <a:off x="0" y="-38100"/>
                <a:ext cx="812800" cy="850900"/>
              </a:xfrm>
              <a:prstGeom prst="rect">
                <a:avLst/>
              </a:prstGeom>
            </p:spPr>
            <p:txBody>
              <a:bodyPr anchor="ctr" rtlCol="false" tIns="50800" lIns="50800" bIns="50800" rIns="50800"/>
              <a:lstStyle/>
              <a:p>
                <a:pPr algn="ctr">
                  <a:lnSpc>
                    <a:spcPts val="2659"/>
                  </a:lnSpc>
                  <a:spcBef>
                    <a:spcPct val="0"/>
                  </a:spcBef>
                </a:pPr>
              </a:p>
            </p:txBody>
          </p:sp>
        </p:grpSp>
        <p:grpSp>
          <p:nvGrpSpPr>
            <p:cNvPr name="Group 151" id="151"/>
            <p:cNvGrpSpPr/>
            <p:nvPr/>
          </p:nvGrpSpPr>
          <p:grpSpPr>
            <a:xfrm rot="0">
              <a:off x="20012" y="10716321"/>
              <a:ext cx="10064137" cy="1265286"/>
              <a:chOff x="0" y="0"/>
              <a:chExt cx="4318496" cy="542931"/>
            </a:xfrm>
          </p:grpSpPr>
          <p:sp>
            <p:nvSpPr>
              <p:cNvPr name="Freeform 152" id="152"/>
              <p:cNvSpPr/>
              <p:nvPr/>
            </p:nvSpPr>
            <p:spPr>
              <a:xfrm flipH="false" flipV="false" rot="0">
                <a:off x="0" y="0"/>
                <a:ext cx="4318496" cy="542931"/>
              </a:xfrm>
              <a:custGeom>
                <a:avLst/>
                <a:gdLst/>
                <a:ahLst/>
                <a:cxnLst/>
                <a:rect r="r" b="b" t="t" l="l"/>
                <a:pathLst>
                  <a:path h="542931" w="4318496">
                    <a:moveTo>
                      <a:pt x="52410" y="0"/>
                    </a:moveTo>
                    <a:lnTo>
                      <a:pt x="4266086" y="0"/>
                    </a:lnTo>
                    <a:cubicBezTo>
                      <a:pt x="4295031" y="0"/>
                      <a:pt x="4318496" y="23465"/>
                      <a:pt x="4318496" y="52410"/>
                    </a:cubicBezTo>
                    <a:lnTo>
                      <a:pt x="4318496" y="490521"/>
                    </a:lnTo>
                    <a:cubicBezTo>
                      <a:pt x="4318496" y="519466"/>
                      <a:pt x="4295031" y="542931"/>
                      <a:pt x="4266086" y="542931"/>
                    </a:cubicBezTo>
                    <a:lnTo>
                      <a:pt x="52410" y="542931"/>
                    </a:lnTo>
                    <a:cubicBezTo>
                      <a:pt x="23465" y="542931"/>
                      <a:pt x="0" y="519466"/>
                      <a:pt x="0" y="490521"/>
                    </a:cubicBezTo>
                    <a:lnTo>
                      <a:pt x="0" y="52410"/>
                    </a:lnTo>
                    <a:cubicBezTo>
                      <a:pt x="0" y="23465"/>
                      <a:pt x="23465" y="0"/>
                      <a:pt x="52410" y="0"/>
                    </a:cubicBezTo>
                    <a:close/>
                  </a:path>
                </a:pathLst>
              </a:custGeom>
              <a:solidFill>
                <a:srgbClr val="2A1E50"/>
              </a:solidFill>
              <a:ln w="38100" cap="rnd">
                <a:solidFill>
                  <a:srgbClr val="000000"/>
                </a:solidFill>
                <a:prstDash val="solid"/>
                <a:round/>
              </a:ln>
            </p:spPr>
          </p:sp>
          <p:sp>
            <p:nvSpPr>
              <p:cNvPr name="TextBox 153" id="153"/>
              <p:cNvSpPr txBox="true"/>
              <p:nvPr/>
            </p:nvSpPr>
            <p:spPr>
              <a:xfrm>
                <a:off x="0" y="-38100"/>
                <a:ext cx="812800" cy="850900"/>
              </a:xfrm>
              <a:prstGeom prst="rect">
                <a:avLst/>
              </a:prstGeom>
            </p:spPr>
            <p:txBody>
              <a:bodyPr anchor="ctr" rtlCol="false" tIns="50800" lIns="50800" bIns="50800" rIns="50800"/>
              <a:lstStyle/>
              <a:p>
                <a:pPr algn="ctr">
                  <a:lnSpc>
                    <a:spcPts val="2659"/>
                  </a:lnSpc>
                  <a:spcBef>
                    <a:spcPct val="0"/>
                  </a:spcBef>
                </a:pPr>
              </a:p>
            </p:txBody>
          </p:sp>
        </p:grpSp>
        <p:grpSp>
          <p:nvGrpSpPr>
            <p:cNvPr name="Group 154" id="154"/>
            <p:cNvGrpSpPr/>
            <p:nvPr/>
          </p:nvGrpSpPr>
          <p:grpSpPr>
            <a:xfrm rot="0">
              <a:off x="347640" y="15015178"/>
              <a:ext cx="681134" cy="681134"/>
              <a:chOff x="0" y="0"/>
              <a:chExt cx="812800" cy="812800"/>
            </a:xfrm>
          </p:grpSpPr>
          <p:sp>
            <p:nvSpPr>
              <p:cNvPr name="Freeform 155" id="155"/>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156" id="156"/>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157" id="157"/>
            <p:cNvSpPr txBox="true"/>
            <p:nvPr/>
          </p:nvSpPr>
          <p:spPr>
            <a:xfrm rot="0">
              <a:off x="1111467" y="14845499"/>
              <a:ext cx="2589378" cy="1010966"/>
            </a:xfrm>
            <a:prstGeom prst="rect">
              <a:avLst/>
            </a:prstGeom>
          </p:spPr>
          <p:txBody>
            <a:bodyPr anchor="t" rtlCol="false" tIns="0" lIns="0" bIns="0" rIns="0">
              <a:spAutoFit/>
            </a:bodyPr>
            <a:lstStyle/>
            <a:p>
              <a:pPr>
                <a:lnSpc>
                  <a:spcPts val="1486"/>
                </a:lnSpc>
              </a:pPr>
              <a:r>
                <a:rPr lang="en-US" sz="1218" spc="-4">
                  <a:solidFill>
                    <a:srgbClr val="FFFFFF"/>
                  </a:solidFill>
                  <a:latin typeface="Poppins"/>
                </a:rPr>
                <a:t>Liste de services</a:t>
              </a:r>
            </a:p>
            <a:p>
              <a:pPr>
                <a:lnSpc>
                  <a:spcPts val="1486"/>
                </a:lnSpc>
              </a:pPr>
              <a:r>
                <a:rPr lang="en-US" sz="1218" spc="-4">
                  <a:solidFill>
                    <a:srgbClr val="FFFFFF"/>
                  </a:solidFill>
                  <a:latin typeface="Poppins"/>
                </a:rPr>
                <a:t>Critère économique</a:t>
              </a:r>
            </a:p>
            <a:p>
              <a:pPr>
                <a:lnSpc>
                  <a:spcPts val="1486"/>
                </a:lnSpc>
              </a:pPr>
              <a:r>
                <a:rPr lang="en-US" sz="1218" spc="-4">
                  <a:solidFill>
                    <a:srgbClr val="FFFFFF"/>
                  </a:solidFill>
                  <a:latin typeface="Poppins"/>
                </a:rPr>
                <a:t>Sentiment d’urgence élevé</a:t>
              </a:r>
            </a:p>
          </p:txBody>
        </p:sp>
        <p:grpSp>
          <p:nvGrpSpPr>
            <p:cNvPr name="Group 158" id="158"/>
            <p:cNvGrpSpPr/>
            <p:nvPr/>
          </p:nvGrpSpPr>
          <p:grpSpPr>
            <a:xfrm rot="0">
              <a:off x="3700844" y="15047889"/>
              <a:ext cx="681134" cy="681134"/>
              <a:chOff x="0" y="0"/>
              <a:chExt cx="812800" cy="812800"/>
            </a:xfrm>
          </p:grpSpPr>
          <p:sp>
            <p:nvSpPr>
              <p:cNvPr name="Freeform 159" id="15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160" id="160"/>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161" id="161"/>
            <p:cNvGrpSpPr/>
            <p:nvPr/>
          </p:nvGrpSpPr>
          <p:grpSpPr>
            <a:xfrm rot="0">
              <a:off x="7069068" y="15031991"/>
              <a:ext cx="681134" cy="681134"/>
              <a:chOff x="0" y="0"/>
              <a:chExt cx="812800" cy="812800"/>
            </a:xfrm>
          </p:grpSpPr>
          <p:sp>
            <p:nvSpPr>
              <p:cNvPr name="Freeform 162" id="162"/>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163" id="163"/>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164" id="164"/>
            <p:cNvSpPr txBox="true"/>
            <p:nvPr/>
          </p:nvSpPr>
          <p:spPr>
            <a:xfrm rot="0">
              <a:off x="7861283" y="14878210"/>
              <a:ext cx="2351327" cy="1010966"/>
            </a:xfrm>
            <a:prstGeom prst="rect">
              <a:avLst/>
            </a:prstGeom>
          </p:spPr>
          <p:txBody>
            <a:bodyPr anchor="t" rtlCol="false" tIns="0" lIns="0" bIns="0" rIns="0">
              <a:spAutoFit/>
            </a:bodyPr>
            <a:lstStyle/>
            <a:p>
              <a:pPr>
                <a:lnSpc>
                  <a:spcPts val="1486"/>
                </a:lnSpc>
              </a:pPr>
              <a:r>
                <a:rPr lang="en-US" sz="1218" spc="-4">
                  <a:solidFill>
                    <a:srgbClr val="FFFFFF"/>
                  </a:solidFill>
                  <a:latin typeface="Poppins"/>
                </a:rPr>
                <a:t>Abandon de critères</a:t>
              </a:r>
            </a:p>
            <a:p>
              <a:pPr>
                <a:lnSpc>
                  <a:spcPts val="1486"/>
                </a:lnSpc>
              </a:pPr>
              <a:r>
                <a:rPr lang="en-US" sz="1218" spc="-4">
                  <a:solidFill>
                    <a:srgbClr val="FFFFFF"/>
                  </a:solidFill>
                  <a:latin typeface="Poppins"/>
                </a:rPr>
                <a:t>Multip. des demandes</a:t>
              </a:r>
            </a:p>
            <a:p>
              <a:pPr>
                <a:lnSpc>
                  <a:spcPts val="1486"/>
                </a:lnSpc>
              </a:pPr>
              <a:r>
                <a:rPr lang="en-US" sz="1218" spc="-4">
                  <a:solidFill>
                    <a:srgbClr val="FFFFFF"/>
                  </a:solidFill>
                  <a:latin typeface="Poppins"/>
                </a:rPr>
                <a:t>Consult. de PPL et de perm. d’accueil</a:t>
              </a:r>
            </a:p>
          </p:txBody>
        </p:sp>
        <p:grpSp>
          <p:nvGrpSpPr>
            <p:cNvPr name="Group 165" id="165"/>
            <p:cNvGrpSpPr/>
            <p:nvPr/>
          </p:nvGrpSpPr>
          <p:grpSpPr>
            <a:xfrm rot="0">
              <a:off x="20012" y="13387432"/>
              <a:ext cx="10204982" cy="1265286"/>
              <a:chOff x="0" y="0"/>
              <a:chExt cx="4378932" cy="542931"/>
            </a:xfrm>
          </p:grpSpPr>
          <p:sp>
            <p:nvSpPr>
              <p:cNvPr name="Freeform 166" id="166"/>
              <p:cNvSpPr/>
              <p:nvPr/>
            </p:nvSpPr>
            <p:spPr>
              <a:xfrm flipH="false" flipV="false" rot="0">
                <a:off x="0" y="0"/>
                <a:ext cx="4378932" cy="542931"/>
              </a:xfrm>
              <a:custGeom>
                <a:avLst/>
                <a:gdLst/>
                <a:ahLst/>
                <a:cxnLst/>
                <a:rect r="r" b="b" t="t" l="l"/>
                <a:pathLst>
                  <a:path h="542931" w="4378932">
                    <a:moveTo>
                      <a:pt x="51687" y="0"/>
                    </a:moveTo>
                    <a:lnTo>
                      <a:pt x="4327246" y="0"/>
                    </a:lnTo>
                    <a:cubicBezTo>
                      <a:pt x="4340954" y="0"/>
                      <a:pt x="4354100" y="5446"/>
                      <a:pt x="4363793" y="15139"/>
                    </a:cubicBezTo>
                    <a:cubicBezTo>
                      <a:pt x="4373487" y="24832"/>
                      <a:pt x="4378932" y="37978"/>
                      <a:pt x="4378932" y="51687"/>
                    </a:cubicBezTo>
                    <a:lnTo>
                      <a:pt x="4378932" y="491244"/>
                    </a:lnTo>
                    <a:cubicBezTo>
                      <a:pt x="4378932" y="519790"/>
                      <a:pt x="4355791" y="542931"/>
                      <a:pt x="4327246" y="542931"/>
                    </a:cubicBezTo>
                    <a:lnTo>
                      <a:pt x="51687" y="542931"/>
                    </a:lnTo>
                    <a:cubicBezTo>
                      <a:pt x="37978" y="542931"/>
                      <a:pt x="24832" y="537485"/>
                      <a:pt x="15139" y="527792"/>
                    </a:cubicBezTo>
                    <a:cubicBezTo>
                      <a:pt x="5446" y="518099"/>
                      <a:pt x="0" y="504953"/>
                      <a:pt x="0" y="491244"/>
                    </a:cubicBezTo>
                    <a:lnTo>
                      <a:pt x="0" y="51687"/>
                    </a:lnTo>
                    <a:cubicBezTo>
                      <a:pt x="0" y="23141"/>
                      <a:pt x="23141" y="0"/>
                      <a:pt x="51687" y="0"/>
                    </a:cubicBezTo>
                    <a:close/>
                  </a:path>
                </a:pathLst>
              </a:custGeom>
              <a:solidFill>
                <a:srgbClr val="2A1E50"/>
              </a:solidFill>
              <a:ln w="38100" cap="rnd">
                <a:solidFill>
                  <a:srgbClr val="000000"/>
                </a:solidFill>
                <a:prstDash val="solid"/>
                <a:round/>
              </a:ln>
            </p:spPr>
          </p:sp>
          <p:sp>
            <p:nvSpPr>
              <p:cNvPr name="TextBox 167" id="167"/>
              <p:cNvSpPr txBox="true"/>
              <p:nvPr/>
            </p:nvSpPr>
            <p:spPr>
              <a:xfrm>
                <a:off x="0" y="-38100"/>
                <a:ext cx="812800" cy="850900"/>
              </a:xfrm>
              <a:prstGeom prst="rect">
                <a:avLst/>
              </a:prstGeom>
            </p:spPr>
            <p:txBody>
              <a:bodyPr anchor="ctr" rtlCol="false" tIns="50800" lIns="50800" bIns="50800" rIns="50800"/>
              <a:lstStyle/>
              <a:p>
                <a:pPr algn="ctr">
                  <a:lnSpc>
                    <a:spcPts val="2659"/>
                  </a:lnSpc>
                  <a:spcBef>
                    <a:spcPct val="0"/>
                  </a:spcBef>
                </a:pPr>
              </a:p>
            </p:txBody>
          </p:sp>
        </p:grpSp>
        <p:grpSp>
          <p:nvGrpSpPr>
            <p:cNvPr name="Group 168" id="168"/>
            <p:cNvGrpSpPr/>
            <p:nvPr/>
          </p:nvGrpSpPr>
          <p:grpSpPr>
            <a:xfrm rot="0">
              <a:off x="347640" y="13679508"/>
              <a:ext cx="681134" cy="681134"/>
              <a:chOff x="0" y="0"/>
              <a:chExt cx="812800" cy="812800"/>
            </a:xfrm>
          </p:grpSpPr>
          <p:sp>
            <p:nvSpPr>
              <p:cNvPr name="Freeform 169" id="16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170" id="170"/>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171" id="171"/>
            <p:cNvSpPr txBox="true"/>
            <p:nvPr/>
          </p:nvSpPr>
          <p:spPr>
            <a:xfrm rot="0">
              <a:off x="1111467" y="13509830"/>
              <a:ext cx="2589378" cy="1010966"/>
            </a:xfrm>
            <a:prstGeom prst="rect">
              <a:avLst/>
            </a:prstGeom>
          </p:spPr>
          <p:txBody>
            <a:bodyPr anchor="t" rtlCol="false" tIns="0" lIns="0" bIns="0" rIns="0">
              <a:spAutoFit/>
            </a:bodyPr>
            <a:lstStyle/>
            <a:p>
              <a:pPr>
                <a:lnSpc>
                  <a:spcPts val="1486"/>
                </a:lnSpc>
              </a:pPr>
              <a:r>
                <a:rPr lang="en-US" sz="1218" spc="-4">
                  <a:solidFill>
                    <a:srgbClr val="FFFFFF"/>
                  </a:solidFill>
                  <a:latin typeface="Poppins"/>
                </a:rPr>
                <a:t>Bouche-à-oreille</a:t>
              </a:r>
            </a:p>
            <a:p>
              <a:pPr>
                <a:lnSpc>
                  <a:spcPts val="1486"/>
                </a:lnSpc>
              </a:pPr>
              <a:r>
                <a:rPr lang="en-US" sz="1218" spc="-4">
                  <a:solidFill>
                    <a:srgbClr val="FFFFFF"/>
                  </a:solidFill>
                  <a:latin typeface="Poppins"/>
                </a:rPr>
                <a:t>Spécificité du service</a:t>
              </a:r>
            </a:p>
            <a:p>
              <a:pPr>
                <a:lnSpc>
                  <a:spcPts val="1486"/>
                </a:lnSpc>
              </a:pPr>
              <a:r>
                <a:rPr lang="en-US" sz="1218" spc="-4">
                  <a:solidFill>
                    <a:srgbClr val="FFFFFF"/>
                  </a:solidFill>
                  <a:latin typeface="Poppins"/>
                </a:rPr>
                <a:t>Sentiment d’urgence modéré</a:t>
              </a:r>
            </a:p>
          </p:txBody>
        </p:sp>
        <p:grpSp>
          <p:nvGrpSpPr>
            <p:cNvPr name="Group 172" id="172"/>
            <p:cNvGrpSpPr/>
            <p:nvPr/>
          </p:nvGrpSpPr>
          <p:grpSpPr>
            <a:xfrm rot="0">
              <a:off x="3700844" y="13712219"/>
              <a:ext cx="681134" cy="681134"/>
              <a:chOff x="0" y="0"/>
              <a:chExt cx="812800" cy="812800"/>
            </a:xfrm>
          </p:grpSpPr>
          <p:sp>
            <p:nvSpPr>
              <p:cNvPr name="Freeform 173" id="17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174" id="174"/>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175" id="175"/>
            <p:cNvGrpSpPr/>
            <p:nvPr/>
          </p:nvGrpSpPr>
          <p:grpSpPr>
            <a:xfrm rot="0">
              <a:off x="7069068" y="13696322"/>
              <a:ext cx="681134" cy="681134"/>
              <a:chOff x="0" y="0"/>
              <a:chExt cx="812800" cy="812800"/>
            </a:xfrm>
          </p:grpSpPr>
          <p:sp>
            <p:nvSpPr>
              <p:cNvPr name="Freeform 176" id="17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177" id="177"/>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178" id="178"/>
            <p:cNvGrpSpPr/>
            <p:nvPr/>
          </p:nvGrpSpPr>
          <p:grpSpPr>
            <a:xfrm rot="0">
              <a:off x="20012" y="12051762"/>
              <a:ext cx="10090429" cy="1265286"/>
              <a:chOff x="0" y="0"/>
              <a:chExt cx="4329778" cy="542931"/>
            </a:xfrm>
          </p:grpSpPr>
          <p:sp>
            <p:nvSpPr>
              <p:cNvPr name="Freeform 179" id="179"/>
              <p:cNvSpPr/>
              <p:nvPr/>
            </p:nvSpPr>
            <p:spPr>
              <a:xfrm flipH="false" flipV="false" rot="0">
                <a:off x="0" y="0"/>
                <a:ext cx="4329778" cy="542931"/>
              </a:xfrm>
              <a:custGeom>
                <a:avLst/>
                <a:gdLst/>
                <a:ahLst/>
                <a:cxnLst/>
                <a:rect r="r" b="b" t="t" l="l"/>
                <a:pathLst>
                  <a:path h="542931" w="4329778">
                    <a:moveTo>
                      <a:pt x="52273" y="0"/>
                    </a:moveTo>
                    <a:lnTo>
                      <a:pt x="4277504" y="0"/>
                    </a:lnTo>
                    <a:cubicBezTo>
                      <a:pt x="4306374" y="0"/>
                      <a:pt x="4329778" y="23404"/>
                      <a:pt x="4329778" y="52273"/>
                    </a:cubicBezTo>
                    <a:lnTo>
                      <a:pt x="4329778" y="490658"/>
                    </a:lnTo>
                    <a:cubicBezTo>
                      <a:pt x="4329778" y="519527"/>
                      <a:pt x="4306374" y="542931"/>
                      <a:pt x="4277504" y="542931"/>
                    </a:cubicBezTo>
                    <a:lnTo>
                      <a:pt x="52273" y="542931"/>
                    </a:lnTo>
                    <a:cubicBezTo>
                      <a:pt x="23404" y="542931"/>
                      <a:pt x="0" y="519527"/>
                      <a:pt x="0" y="490658"/>
                    </a:cubicBezTo>
                    <a:lnTo>
                      <a:pt x="0" y="52273"/>
                    </a:lnTo>
                    <a:cubicBezTo>
                      <a:pt x="0" y="23404"/>
                      <a:pt x="23404" y="0"/>
                      <a:pt x="52273" y="0"/>
                    </a:cubicBezTo>
                    <a:close/>
                  </a:path>
                </a:pathLst>
              </a:custGeom>
              <a:solidFill>
                <a:srgbClr val="2A1E50"/>
              </a:solidFill>
              <a:ln w="38100" cap="rnd">
                <a:solidFill>
                  <a:srgbClr val="000000"/>
                </a:solidFill>
                <a:prstDash val="solid"/>
                <a:round/>
              </a:ln>
            </p:spPr>
          </p:sp>
          <p:sp>
            <p:nvSpPr>
              <p:cNvPr name="TextBox 180" id="180"/>
              <p:cNvSpPr txBox="true"/>
              <p:nvPr/>
            </p:nvSpPr>
            <p:spPr>
              <a:xfrm>
                <a:off x="0" y="-38100"/>
                <a:ext cx="812800" cy="850900"/>
              </a:xfrm>
              <a:prstGeom prst="rect">
                <a:avLst/>
              </a:prstGeom>
            </p:spPr>
            <p:txBody>
              <a:bodyPr anchor="ctr" rtlCol="false" tIns="50800" lIns="50800" bIns="50800" rIns="50800"/>
              <a:lstStyle/>
              <a:p>
                <a:pPr algn="ctr">
                  <a:lnSpc>
                    <a:spcPts val="2659"/>
                  </a:lnSpc>
                  <a:spcBef>
                    <a:spcPct val="0"/>
                  </a:spcBef>
                </a:pPr>
              </a:p>
            </p:txBody>
          </p:sp>
        </p:grpSp>
        <p:grpSp>
          <p:nvGrpSpPr>
            <p:cNvPr name="Group 181" id="181"/>
            <p:cNvGrpSpPr/>
            <p:nvPr/>
          </p:nvGrpSpPr>
          <p:grpSpPr>
            <a:xfrm rot="0">
              <a:off x="347640" y="12343838"/>
              <a:ext cx="681134" cy="681134"/>
              <a:chOff x="0" y="0"/>
              <a:chExt cx="812800" cy="812800"/>
            </a:xfrm>
          </p:grpSpPr>
          <p:sp>
            <p:nvSpPr>
              <p:cNvPr name="Freeform 182" id="182"/>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183" id="183"/>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184" id="184"/>
            <p:cNvSpPr txBox="true"/>
            <p:nvPr/>
          </p:nvSpPr>
          <p:spPr>
            <a:xfrm rot="0">
              <a:off x="1111467" y="12174160"/>
              <a:ext cx="2589378" cy="1010966"/>
            </a:xfrm>
            <a:prstGeom prst="rect">
              <a:avLst/>
            </a:prstGeom>
          </p:spPr>
          <p:txBody>
            <a:bodyPr anchor="t" rtlCol="false" tIns="0" lIns="0" bIns="0" rIns="0">
              <a:spAutoFit/>
            </a:bodyPr>
            <a:lstStyle/>
            <a:p>
              <a:pPr algn="just">
                <a:lnSpc>
                  <a:spcPts val="1486"/>
                </a:lnSpc>
              </a:pPr>
              <a:r>
                <a:rPr lang="en-US" sz="1218" spc="-4">
                  <a:solidFill>
                    <a:srgbClr val="FFFFFF"/>
                  </a:solidFill>
                  <a:latin typeface="Poppins"/>
                </a:rPr>
                <a:t>Fréquentation passée</a:t>
              </a:r>
            </a:p>
            <a:p>
              <a:pPr algn="just">
                <a:lnSpc>
                  <a:spcPts val="1486"/>
                </a:lnSpc>
              </a:pPr>
              <a:r>
                <a:rPr lang="en-US" sz="1218" spc="-4">
                  <a:solidFill>
                    <a:srgbClr val="FFFFFF"/>
                  </a:solidFill>
                  <a:latin typeface="Poppins"/>
                </a:rPr>
                <a:t>Tarif et administatif</a:t>
              </a:r>
            </a:p>
            <a:p>
              <a:pPr>
                <a:lnSpc>
                  <a:spcPts val="1486"/>
                </a:lnSpc>
              </a:pPr>
              <a:r>
                <a:rPr lang="en-US" sz="1218" spc="-4">
                  <a:solidFill>
                    <a:srgbClr val="FFFFFF"/>
                  </a:solidFill>
                  <a:latin typeface="Poppins"/>
                </a:rPr>
                <a:t>Sentiment d’urgence élevé</a:t>
              </a:r>
              <a:r>
                <a:rPr lang="en-US" sz="1218" spc="-4">
                  <a:solidFill>
                    <a:srgbClr val="FFFFFF"/>
                  </a:solidFill>
                  <a:latin typeface="Poppins Italics"/>
                </a:rPr>
                <a:t> - pression du SAJ</a:t>
              </a:r>
            </a:p>
          </p:txBody>
        </p:sp>
        <p:grpSp>
          <p:nvGrpSpPr>
            <p:cNvPr name="Group 185" id="185"/>
            <p:cNvGrpSpPr/>
            <p:nvPr/>
          </p:nvGrpSpPr>
          <p:grpSpPr>
            <a:xfrm rot="0">
              <a:off x="3700844" y="12376549"/>
              <a:ext cx="681134" cy="681134"/>
              <a:chOff x="0" y="0"/>
              <a:chExt cx="812800" cy="812800"/>
            </a:xfrm>
          </p:grpSpPr>
          <p:sp>
            <p:nvSpPr>
              <p:cNvPr name="Freeform 186" id="18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187" id="187"/>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188" id="188"/>
            <p:cNvSpPr txBox="true"/>
            <p:nvPr/>
          </p:nvSpPr>
          <p:spPr>
            <a:xfrm rot="0">
              <a:off x="3873203" y="12573537"/>
              <a:ext cx="336416" cy="269758"/>
            </a:xfrm>
            <a:prstGeom prst="rect">
              <a:avLst/>
            </a:prstGeom>
          </p:spPr>
          <p:txBody>
            <a:bodyPr anchor="t" rtlCol="false" tIns="0" lIns="0" bIns="0" rIns="0">
              <a:spAutoFit/>
            </a:bodyPr>
            <a:lstStyle/>
            <a:p>
              <a:pPr algn="ctr" marL="0" indent="0" lvl="0">
                <a:lnSpc>
                  <a:spcPts val="1284"/>
                </a:lnSpc>
              </a:pPr>
              <a:r>
                <a:rPr lang="en-US" sz="1427" spc="-14">
                  <a:solidFill>
                    <a:srgbClr val="FFFFFF"/>
                  </a:solidFill>
                  <a:latin typeface="Poppins"/>
                </a:rPr>
                <a:t>2</a:t>
              </a:r>
            </a:p>
          </p:txBody>
        </p:sp>
        <p:sp>
          <p:nvSpPr>
            <p:cNvPr name="TextBox 189" id="189"/>
            <p:cNvSpPr txBox="true"/>
            <p:nvPr/>
          </p:nvSpPr>
          <p:spPr>
            <a:xfrm rot="0">
              <a:off x="4463827" y="12190974"/>
              <a:ext cx="2494161" cy="1010966"/>
            </a:xfrm>
            <a:prstGeom prst="rect">
              <a:avLst/>
            </a:prstGeom>
          </p:spPr>
          <p:txBody>
            <a:bodyPr anchor="t" rtlCol="false" tIns="0" lIns="0" bIns="0" rIns="0">
              <a:spAutoFit/>
            </a:bodyPr>
            <a:lstStyle/>
            <a:p>
              <a:pPr>
                <a:lnSpc>
                  <a:spcPts val="1486"/>
                </a:lnSpc>
              </a:pPr>
              <a:r>
                <a:rPr lang="en-US" sz="1218" spc="-4">
                  <a:solidFill>
                    <a:srgbClr val="FFFFFF"/>
                  </a:solidFill>
                  <a:latin typeface="Poppins"/>
                </a:rPr>
                <a:t>Temps long</a:t>
              </a:r>
            </a:p>
            <a:p>
              <a:pPr>
                <a:lnSpc>
                  <a:spcPts val="1486"/>
                </a:lnSpc>
              </a:pPr>
              <a:r>
                <a:rPr lang="en-US" sz="1218" spc="-4">
                  <a:solidFill>
                    <a:srgbClr val="FFFFFF"/>
                  </a:solidFill>
                  <a:latin typeface="Poppins"/>
                </a:rPr>
                <a:t>Espace d’écoute</a:t>
              </a:r>
            </a:p>
            <a:p>
              <a:pPr>
                <a:lnSpc>
                  <a:spcPts val="1486"/>
                </a:lnSpc>
              </a:pPr>
              <a:r>
                <a:rPr lang="en-US" sz="1218" spc="-4">
                  <a:solidFill>
                    <a:srgbClr val="FFFFFF"/>
                  </a:solidFill>
                  <a:latin typeface="Poppins"/>
                </a:rPr>
                <a:t>Fréquentation passée et déduction des besoins</a:t>
              </a:r>
            </a:p>
          </p:txBody>
        </p:sp>
        <p:grpSp>
          <p:nvGrpSpPr>
            <p:cNvPr name="Group 190" id="190"/>
            <p:cNvGrpSpPr/>
            <p:nvPr/>
          </p:nvGrpSpPr>
          <p:grpSpPr>
            <a:xfrm rot="0">
              <a:off x="7069068" y="12360652"/>
              <a:ext cx="681134" cy="681134"/>
              <a:chOff x="0" y="0"/>
              <a:chExt cx="812800" cy="812800"/>
            </a:xfrm>
          </p:grpSpPr>
          <p:sp>
            <p:nvSpPr>
              <p:cNvPr name="Freeform 191" id="191"/>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192" id="192"/>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193" id="193"/>
            <p:cNvGrpSpPr/>
            <p:nvPr/>
          </p:nvGrpSpPr>
          <p:grpSpPr>
            <a:xfrm rot="0">
              <a:off x="347640" y="11008396"/>
              <a:ext cx="681134" cy="681134"/>
              <a:chOff x="0" y="0"/>
              <a:chExt cx="812800" cy="812800"/>
            </a:xfrm>
          </p:grpSpPr>
          <p:sp>
            <p:nvSpPr>
              <p:cNvPr name="Freeform 194" id="19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195" id="195"/>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196" id="196"/>
            <p:cNvSpPr txBox="true"/>
            <p:nvPr/>
          </p:nvSpPr>
          <p:spPr>
            <a:xfrm rot="0">
              <a:off x="519999" y="11205384"/>
              <a:ext cx="336416" cy="269758"/>
            </a:xfrm>
            <a:prstGeom prst="rect">
              <a:avLst/>
            </a:prstGeom>
          </p:spPr>
          <p:txBody>
            <a:bodyPr anchor="t" rtlCol="false" tIns="0" lIns="0" bIns="0" rIns="0">
              <a:spAutoFit/>
            </a:bodyPr>
            <a:lstStyle/>
            <a:p>
              <a:pPr algn="ctr" marL="0" indent="0" lvl="0">
                <a:lnSpc>
                  <a:spcPts val="1284"/>
                </a:lnSpc>
              </a:pPr>
              <a:r>
                <a:rPr lang="en-US" sz="1427" spc="-14">
                  <a:solidFill>
                    <a:srgbClr val="FFFFFF"/>
                  </a:solidFill>
                  <a:latin typeface="Poppins"/>
                </a:rPr>
                <a:t>1</a:t>
              </a:r>
            </a:p>
          </p:txBody>
        </p:sp>
        <p:grpSp>
          <p:nvGrpSpPr>
            <p:cNvPr name="Group 197" id="197"/>
            <p:cNvGrpSpPr/>
            <p:nvPr/>
          </p:nvGrpSpPr>
          <p:grpSpPr>
            <a:xfrm rot="0">
              <a:off x="3700844" y="11041107"/>
              <a:ext cx="681134" cy="681134"/>
              <a:chOff x="0" y="0"/>
              <a:chExt cx="812800" cy="812800"/>
            </a:xfrm>
          </p:grpSpPr>
          <p:sp>
            <p:nvSpPr>
              <p:cNvPr name="Freeform 198" id="19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199" id="199"/>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200" id="200"/>
            <p:cNvSpPr txBox="true"/>
            <p:nvPr/>
          </p:nvSpPr>
          <p:spPr>
            <a:xfrm rot="0">
              <a:off x="1111467" y="10966160"/>
              <a:ext cx="2589378" cy="756081"/>
            </a:xfrm>
            <a:prstGeom prst="rect">
              <a:avLst/>
            </a:prstGeom>
          </p:spPr>
          <p:txBody>
            <a:bodyPr anchor="t" rtlCol="false" tIns="0" lIns="0" bIns="0" rIns="0">
              <a:spAutoFit/>
            </a:bodyPr>
            <a:lstStyle/>
            <a:p>
              <a:pPr algn="just">
                <a:lnSpc>
                  <a:spcPts val="1486"/>
                </a:lnSpc>
              </a:pPr>
              <a:r>
                <a:rPr lang="en-US" sz="1218" spc="-4">
                  <a:solidFill>
                    <a:srgbClr val="FFFFFF"/>
                  </a:solidFill>
                  <a:latin typeface="Poppins"/>
                </a:rPr>
                <a:t>Confiance en l’envoyeur</a:t>
              </a:r>
            </a:p>
            <a:p>
              <a:pPr algn="just">
                <a:lnSpc>
                  <a:spcPts val="1486"/>
                </a:lnSpc>
              </a:pPr>
              <a:r>
                <a:rPr lang="en-US" sz="1218" spc="-4">
                  <a:solidFill>
                    <a:srgbClr val="FFFFFF"/>
                  </a:solidFill>
                  <a:latin typeface="Poppins"/>
                </a:rPr>
                <a:t>Spécificité du service</a:t>
              </a:r>
            </a:p>
            <a:p>
              <a:pPr algn="just">
                <a:lnSpc>
                  <a:spcPts val="1486"/>
                </a:lnSpc>
              </a:pPr>
              <a:r>
                <a:rPr lang="en-US" sz="1218" spc="-4">
                  <a:solidFill>
                    <a:srgbClr val="FFFFFF"/>
                  </a:solidFill>
                  <a:latin typeface="Poppins"/>
                </a:rPr>
                <a:t>Peu ou pas d’urgence</a:t>
              </a:r>
            </a:p>
          </p:txBody>
        </p:sp>
        <p:grpSp>
          <p:nvGrpSpPr>
            <p:cNvPr name="Group 201" id="201"/>
            <p:cNvGrpSpPr/>
            <p:nvPr/>
          </p:nvGrpSpPr>
          <p:grpSpPr>
            <a:xfrm rot="0">
              <a:off x="7069068" y="11008396"/>
              <a:ext cx="681134" cy="681134"/>
              <a:chOff x="0" y="0"/>
              <a:chExt cx="812800" cy="812800"/>
            </a:xfrm>
          </p:grpSpPr>
          <p:sp>
            <p:nvSpPr>
              <p:cNvPr name="Freeform 202" id="202"/>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203" id="203"/>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204" id="204"/>
            <p:cNvSpPr txBox="true"/>
            <p:nvPr/>
          </p:nvSpPr>
          <p:spPr>
            <a:xfrm rot="0">
              <a:off x="519999" y="13876495"/>
              <a:ext cx="336416" cy="269758"/>
            </a:xfrm>
            <a:prstGeom prst="rect">
              <a:avLst/>
            </a:prstGeom>
          </p:spPr>
          <p:txBody>
            <a:bodyPr anchor="t" rtlCol="false" tIns="0" lIns="0" bIns="0" rIns="0">
              <a:spAutoFit/>
            </a:bodyPr>
            <a:lstStyle/>
            <a:p>
              <a:pPr algn="ctr" marL="0" indent="0" lvl="0">
                <a:lnSpc>
                  <a:spcPts val="1284"/>
                </a:lnSpc>
              </a:pPr>
              <a:r>
                <a:rPr lang="en-US" sz="1427" spc="-14">
                  <a:solidFill>
                    <a:srgbClr val="FFFFFF"/>
                  </a:solidFill>
                  <a:latin typeface="Poppins"/>
                </a:rPr>
                <a:t>1</a:t>
              </a:r>
            </a:p>
          </p:txBody>
        </p:sp>
        <p:sp>
          <p:nvSpPr>
            <p:cNvPr name="TextBox 205" id="205"/>
            <p:cNvSpPr txBox="true"/>
            <p:nvPr/>
          </p:nvSpPr>
          <p:spPr>
            <a:xfrm rot="0">
              <a:off x="3873203" y="13909206"/>
              <a:ext cx="336416" cy="269758"/>
            </a:xfrm>
            <a:prstGeom prst="rect">
              <a:avLst/>
            </a:prstGeom>
          </p:spPr>
          <p:txBody>
            <a:bodyPr anchor="t" rtlCol="false" tIns="0" lIns="0" bIns="0" rIns="0">
              <a:spAutoFit/>
            </a:bodyPr>
            <a:lstStyle/>
            <a:p>
              <a:pPr algn="ctr" marL="0" indent="0" lvl="0">
                <a:lnSpc>
                  <a:spcPts val="1284"/>
                </a:lnSpc>
              </a:pPr>
              <a:r>
                <a:rPr lang="en-US" sz="1427" spc="-14">
                  <a:solidFill>
                    <a:srgbClr val="FFFFFF"/>
                  </a:solidFill>
                  <a:latin typeface="Poppins"/>
                </a:rPr>
                <a:t>2</a:t>
              </a:r>
            </a:p>
          </p:txBody>
        </p:sp>
        <p:sp>
          <p:nvSpPr>
            <p:cNvPr name="TextBox 206" id="206"/>
            <p:cNvSpPr txBox="true"/>
            <p:nvPr/>
          </p:nvSpPr>
          <p:spPr>
            <a:xfrm rot="0">
              <a:off x="4463827" y="13453252"/>
              <a:ext cx="2324167" cy="1010966"/>
            </a:xfrm>
            <a:prstGeom prst="rect">
              <a:avLst/>
            </a:prstGeom>
          </p:spPr>
          <p:txBody>
            <a:bodyPr anchor="t" rtlCol="false" tIns="0" lIns="0" bIns="0" rIns="0">
              <a:spAutoFit/>
            </a:bodyPr>
            <a:lstStyle/>
            <a:p>
              <a:pPr>
                <a:lnSpc>
                  <a:spcPts val="1486"/>
                </a:lnSpc>
              </a:pPr>
              <a:r>
                <a:rPr lang="en-US" sz="1218" spc="-4">
                  <a:solidFill>
                    <a:srgbClr val="FFFFFF"/>
                  </a:solidFill>
                  <a:latin typeface="Poppins"/>
                </a:rPr>
                <a:t>Temps long</a:t>
              </a:r>
            </a:p>
            <a:p>
              <a:pPr>
                <a:lnSpc>
                  <a:spcPts val="1486"/>
                </a:lnSpc>
              </a:pPr>
              <a:r>
                <a:rPr lang="en-US" sz="1218" spc="-4">
                  <a:solidFill>
                    <a:srgbClr val="FFFFFF"/>
                  </a:solidFill>
                  <a:latin typeface="Poppins"/>
                </a:rPr>
                <a:t>Compréhension de le.a thérapeute </a:t>
              </a:r>
            </a:p>
            <a:p>
              <a:pPr>
                <a:lnSpc>
                  <a:spcPts val="1486"/>
                </a:lnSpc>
              </a:pPr>
              <a:r>
                <a:rPr lang="en-US" sz="1218" spc="-4">
                  <a:solidFill>
                    <a:srgbClr val="FFFFFF"/>
                  </a:solidFill>
                  <a:latin typeface="Poppins"/>
                </a:rPr>
                <a:t>Consult. ponctuelles</a:t>
              </a:r>
            </a:p>
          </p:txBody>
        </p:sp>
        <p:sp>
          <p:nvSpPr>
            <p:cNvPr name="TextBox 207" id="207"/>
            <p:cNvSpPr txBox="true"/>
            <p:nvPr/>
          </p:nvSpPr>
          <p:spPr>
            <a:xfrm rot="0">
              <a:off x="7241427" y="13893309"/>
              <a:ext cx="336416" cy="269758"/>
            </a:xfrm>
            <a:prstGeom prst="rect">
              <a:avLst/>
            </a:prstGeom>
          </p:spPr>
          <p:txBody>
            <a:bodyPr anchor="t" rtlCol="false" tIns="0" lIns="0" bIns="0" rIns="0">
              <a:spAutoFit/>
            </a:bodyPr>
            <a:lstStyle/>
            <a:p>
              <a:pPr algn="ctr" marL="0" indent="0" lvl="0">
                <a:lnSpc>
                  <a:spcPts val="1284"/>
                </a:lnSpc>
              </a:pPr>
              <a:r>
                <a:rPr lang="en-US" sz="1427" spc="-14">
                  <a:solidFill>
                    <a:srgbClr val="FFFFFF"/>
                  </a:solidFill>
                  <a:latin typeface="Poppins"/>
                </a:rPr>
                <a:t>3</a:t>
              </a:r>
            </a:p>
          </p:txBody>
        </p:sp>
        <p:sp>
          <p:nvSpPr>
            <p:cNvPr name="TextBox 208" id="208"/>
            <p:cNvSpPr txBox="true"/>
            <p:nvPr/>
          </p:nvSpPr>
          <p:spPr>
            <a:xfrm rot="0">
              <a:off x="519999" y="12540826"/>
              <a:ext cx="336416" cy="269758"/>
            </a:xfrm>
            <a:prstGeom prst="rect">
              <a:avLst/>
            </a:prstGeom>
          </p:spPr>
          <p:txBody>
            <a:bodyPr anchor="t" rtlCol="false" tIns="0" lIns="0" bIns="0" rIns="0">
              <a:spAutoFit/>
            </a:bodyPr>
            <a:lstStyle/>
            <a:p>
              <a:pPr algn="ctr" marL="0" indent="0" lvl="0">
                <a:lnSpc>
                  <a:spcPts val="1284"/>
                </a:lnSpc>
              </a:pPr>
              <a:r>
                <a:rPr lang="en-US" sz="1427" spc="-14">
                  <a:solidFill>
                    <a:srgbClr val="FFFFFF"/>
                  </a:solidFill>
                  <a:latin typeface="Poppins"/>
                </a:rPr>
                <a:t>1</a:t>
              </a:r>
            </a:p>
          </p:txBody>
        </p:sp>
        <p:sp>
          <p:nvSpPr>
            <p:cNvPr name="TextBox 209" id="209"/>
            <p:cNvSpPr txBox="true"/>
            <p:nvPr/>
          </p:nvSpPr>
          <p:spPr>
            <a:xfrm rot="0">
              <a:off x="7241427" y="12557640"/>
              <a:ext cx="336416" cy="269758"/>
            </a:xfrm>
            <a:prstGeom prst="rect">
              <a:avLst/>
            </a:prstGeom>
          </p:spPr>
          <p:txBody>
            <a:bodyPr anchor="t" rtlCol="false" tIns="0" lIns="0" bIns="0" rIns="0">
              <a:spAutoFit/>
            </a:bodyPr>
            <a:lstStyle/>
            <a:p>
              <a:pPr algn="ctr" marL="0" indent="0" lvl="0">
                <a:lnSpc>
                  <a:spcPts val="1284"/>
                </a:lnSpc>
              </a:pPr>
              <a:r>
                <a:rPr lang="en-US" sz="1427" spc="-14">
                  <a:solidFill>
                    <a:srgbClr val="FFFFFF"/>
                  </a:solidFill>
                  <a:latin typeface="Poppins"/>
                </a:rPr>
                <a:t>3</a:t>
              </a:r>
            </a:p>
          </p:txBody>
        </p:sp>
        <p:sp>
          <p:nvSpPr>
            <p:cNvPr name="TextBox 210" id="210"/>
            <p:cNvSpPr txBox="true"/>
            <p:nvPr/>
          </p:nvSpPr>
          <p:spPr>
            <a:xfrm rot="0">
              <a:off x="3873203" y="11238095"/>
              <a:ext cx="336416" cy="269758"/>
            </a:xfrm>
            <a:prstGeom prst="rect">
              <a:avLst/>
            </a:prstGeom>
          </p:spPr>
          <p:txBody>
            <a:bodyPr anchor="t" rtlCol="false" tIns="0" lIns="0" bIns="0" rIns="0">
              <a:spAutoFit/>
            </a:bodyPr>
            <a:lstStyle/>
            <a:p>
              <a:pPr algn="ctr" marL="0" indent="0" lvl="0">
                <a:lnSpc>
                  <a:spcPts val="1284"/>
                </a:lnSpc>
              </a:pPr>
              <a:r>
                <a:rPr lang="en-US" sz="1427" spc="-14">
                  <a:solidFill>
                    <a:srgbClr val="FFFFFF"/>
                  </a:solidFill>
                  <a:latin typeface="Poppins"/>
                </a:rPr>
                <a:t>2</a:t>
              </a:r>
            </a:p>
          </p:txBody>
        </p:sp>
        <p:sp>
          <p:nvSpPr>
            <p:cNvPr name="TextBox 211" id="211"/>
            <p:cNvSpPr txBox="true"/>
            <p:nvPr/>
          </p:nvSpPr>
          <p:spPr>
            <a:xfrm rot="0">
              <a:off x="4463827" y="10855532"/>
              <a:ext cx="2324167" cy="1010966"/>
            </a:xfrm>
            <a:prstGeom prst="rect">
              <a:avLst/>
            </a:prstGeom>
          </p:spPr>
          <p:txBody>
            <a:bodyPr anchor="t" rtlCol="false" tIns="0" lIns="0" bIns="0" rIns="0">
              <a:spAutoFit/>
            </a:bodyPr>
            <a:lstStyle/>
            <a:p>
              <a:pPr>
                <a:lnSpc>
                  <a:spcPts val="1486"/>
                </a:lnSpc>
              </a:pPr>
              <a:r>
                <a:rPr lang="en-US" sz="1218" spc="-4">
                  <a:solidFill>
                    <a:srgbClr val="FFFFFF"/>
                  </a:solidFill>
                  <a:latin typeface="Poppins"/>
                </a:rPr>
                <a:t>Temps long</a:t>
              </a:r>
            </a:p>
            <a:p>
              <a:pPr>
                <a:lnSpc>
                  <a:spcPts val="1486"/>
                </a:lnSpc>
              </a:pPr>
              <a:r>
                <a:rPr lang="en-US" sz="1218" spc="-4">
                  <a:solidFill>
                    <a:srgbClr val="FFFFFF"/>
                  </a:solidFill>
                  <a:latin typeface="Poppins"/>
                </a:rPr>
                <a:t>Connexion avec le.a thérapeute </a:t>
              </a:r>
            </a:p>
            <a:p>
              <a:pPr>
                <a:lnSpc>
                  <a:spcPts val="1486"/>
                </a:lnSpc>
              </a:pPr>
              <a:r>
                <a:rPr lang="en-US" sz="1218" spc="-4">
                  <a:solidFill>
                    <a:srgbClr val="FFFFFF"/>
                  </a:solidFill>
                  <a:latin typeface="Poppins"/>
                </a:rPr>
                <a:t>Long parcours de soin</a:t>
              </a:r>
            </a:p>
          </p:txBody>
        </p:sp>
        <p:sp>
          <p:nvSpPr>
            <p:cNvPr name="TextBox 212" id="212"/>
            <p:cNvSpPr txBox="true"/>
            <p:nvPr/>
          </p:nvSpPr>
          <p:spPr>
            <a:xfrm rot="0">
              <a:off x="7241427" y="11205384"/>
              <a:ext cx="336416" cy="269758"/>
            </a:xfrm>
            <a:prstGeom prst="rect">
              <a:avLst/>
            </a:prstGeom>
          </p:spPr>
          <p:txBody>
            <a:bodyPr anchor="t" rtlCol="false" tIns="0" lIns="0" bIns="0" rIns="0">
              <a:spAutoFit/>
            </a:bodyPr>
            <a:lstStyle/>
            <a:p>
              <a:pPr algn="ctr" marL="0" indent="0" lvl="0">
                <a:lnSpc>
                  <a:spcPts val="1284"/>
                </a:lnSpc>
              </a:pPr>
              <a:r>
                <a:rPr lang="en-US" sz="1427" spc="-14">
                  <a:solidFill>
                    <a:srgbClr val="FFFFFF"/>
                  </a:solidFill>
                  <a:latin typeface="Poppins"/>
                </a:rPr>
                <a:t>3</a:t>
              </a:r>
            </a:p>
          </p:txBody>
        </p:sp>
        <p:sp>
          <p:nvSpPr>
            <p:cNvPr name="TextBox 213" id="213"/>
            <p:cNvSpPr txBox="true"/>
            <p:nvPr/>
          </p:nvSpPr>
          <p:spPr>
            <a:xfrm rot="0">
              <a:off x="519999" y="15212165"/>
              <a:ext cx="336416" cy="269758"/>
            </a:xfrm>
            <a:prstGeom prst="rect">
              <a:avLst/>
            </a:prstGeom>
          </p:spPr>
          <p:txBody>
            <a:bodyPr anchor="t" rtlCol="false" tIns="0" lIns="0" bIns="0" rIns="0">
              <a:spAutoFit/>
            </a:bodyPr>
            <a:lstStyle/>
            <a:p>
              <a:pPr algn="ctr" marL="0" indent="0" lvl="0">
                <a:lnSpc>
                  <a:spcPts val="1284"/>
                </a:lnSpc>
              </a:pPr>
              <a:r>
                <a:rPr lang="en-US" sz="1427" spc="-14">
                  <a:solidFill>
                    <a:srgbClr val="FFFFFF"/>
                  </a:solidFill>
                  <a:latin typeface="Poppins"/>
                </a:rPr>
                <a:t>1</a:t>
              </a:r>
            </a:p>
          </p:txBody>
        </p:sp>
        <p:sp>
          <p:nvSpPr>
            <p:cNvPr name="TextBox 214" id="214"/>
            <p:cNvSpPr txBox="true"/>
            <p:nvPr/>
          </p:nvSpPr>
          <p:spPr>
            <a:xfrm rot="0">
              <a:off x="3873203" y="15244876"/>
              <a:ext cx="336416" cy="269758"/>
            </a:xfrm>
            <a:prstGeom prst="rect">
              <a:avLst/>
            </a:prstGeom>
          </p:spPr>
          <p:txBody>
            <a:bodyPr anchor="t" rtlCol="false" tIns="0" lIns="0" bIns="0" rIns="0">
              <a:spAutoFit/>
            </a:bodyPr>
            <a:lstStyle/>
            <a:p>
              <a:pPr algn="ctr" marL="0" indent="0" lvl="0">
                <a:lnSpc>
                  <a:spcPts val="1284"/>
                </a:lnSpc>
              </a:pPr>
              <a:r>
                <a:rPr lang="en-US" sz="1427" spc="-14">
                  <a:solidFill>
                    <a:srgbClr val="FFFFFF"/>
                  </a:solidFill>
                  <a:latin typeface="Poppins"/>
                </a:rPr>
                <a:t>2</a:t>
              </a:r>
            </a:p>
          </p:txBody>
        </p:sp>
        <p:sp>
          <p:nvSpPr>
            <p:cNvPr name="TextBox 215" id="215"/>
            <p:cNvSpPr txBox="true"/>
            <p:nvPr/>
          </p:nvSpPr>
          <p:spPr>
            <a:xfrm rot="0">
              <a:off x="4463827" y="14862313"/>
              <a:ext cx="2494161" cy="1010966"/>
            </a:xfrm>
            <a:prstGeom prst="rect">
              <a:avLst/>
            </a:prstGeom>
          </p:spPr>
          <p:txBody>
            <a:bodyPr anchor="t" rtlCol="false" tIns="0" lIns="0" bIns="0" rIns="0">
              <a:spAutoFit/>
            </a:bodyPr>
            <a:lstStyle/>
            <a:p>
              <a:pPr>
                <a:lnSpc>
                  <a:spcPts val="1486"/>
                </a:lnSpc>
              </a:pPr>
              <a:r>
                <a:rPr lang="en-US" sz="1218" spc="-4">
                  <a:solidFill>
                    <a:srgbClr val="FFFFFF"/>
                  </a:solidFill>
                  <a:latin typeface="Poppins"/>
                </a:rPr>
                <a:t>Temps long</a:t>
              </a:r>
            </a:p>
            <a:p>
              <a:pPr>
                <a:lnSpc>
                  <a:spcPts val="1486"/>
                </a:lnSpc>
              </a:pPr>
              <a:r>
                <a:rPr lang="en-US" sz="1218" spc="-4">
                  <a:solidFill>
                    <a:srgbClr val="FFFFFF"/>
                  </a:solidFill>
                  <a:latin typeface="Poppins"/>
                </a:rPr>
                <a:t>Solutions concrètes</a:t>
              </a:r>
            </a:p>
            <a:p>
              <a:pPr>
                <a:lnSpc>
                  <a:spcPts val="1486"/>
                </a:lnSpc>
              </a:pPr>
              <a:r>
                <a:rPr lang="en-US" sz="1218" spc="-4">
                  <a:solidFill>
                    <a:srgbClr val="FFFFFF"/>
                  </a:solidFill>
                  <a:latin typeface="Poppins"/>
                </a:rPr>
                <a:t>Comparaison avec précédentes consult.</a:t>
              </a:r>
            </a:p>
          </p:txBody>
        </p:sp>
        <p:sp>
          <p:nvSpPr>
            <p:cNvPr name="TextBox 216" id="216"/>
            <p:cNvSpPr txBox="true"/>
            <p:nvPr/>
          </p:nvSpPr>
          <p:spPr>
            <a:xfrm rot="0">
              <a:off x="7241427" y="15228979"/>
              <a:ext cx="336416" cy="269758"/>
            </a:xfrm>
            <a:prstGeom prst="rect">
              <a:avLst/>
            </a:prstGeom>
          </p:spPr>
          <p:txBody>
            <a:bodyPr anchor="t" rtlCol="false" tIns="0" lIns="0" bIns="0" rIns="0">
              <a:spAutoFit/>
            </a:bodyPr>
            <a:lstStyle/>
            <a:p>
              <a:pPr algn="ctr" marL="0" indent="0" lvl="0">
                <a:lnSpc>
                  <a:spcPts val="1284"/>
                </a:lnSpc>
              </a:pPr>
              <a:r>
                <a:rPr lang="en-US" sz="1427" spc="-14">
                  <a:solidFill>
                    <a:srgbClr val="FFFFFF"/>
                  </a:solidFill>
                  <a:latin typeface="Poppins"/>
                </a:rPr>
                <a:t>3</a:t>
              </a:r>
            </a:p>
          </p:txBody>
        </p:sp>
        <p:sp>
          <p:nvSpPr>
            <p:cNvPr name="TextBox 217" id="217"/>
            <p:cNvSpPr txBox="true"/>
            <p:nvPr/>
          </p:nvSpPr>
          <p:spPr>
            <a:xfrm rot="0">
              <a:off x="7861283" y="13542541"/>
              <a:ext cx="2351327" cy="1010966"/>
            </a:xfrm>
            <a:prstGeom prst="rect">
              <a:avLst/>
            </a:prstGeom>
          </p:spPr>
          <p:txBody>
            <a:bodyPr anchor="t" rtlCol="false" tIns="0" lIns="0" bIns="0" rIns="0">
              <a:spAutoFit/>
            </a:bodyPr>
            <a:lstStyle/>
            <a:p>
              <a:pPr>
                <a:lnSpc>
                  <a:spcPts val="1486"/>
                </a:lnSpc>
              </a:pPr>
              <a:r>
                <a:rPr lang="en-US" sz="1218" spc="-4">
                  <a:solidFill>
                    <a:srgbClr val="FFFFFF"/>
                  </a:solidFill>
                  <a:latin typeface="Poppins"/>
                </a:rPr>
                <a:t>Découragement</a:t>
              </a:r>
            </a:p>
            <a:p>
              <a:pPr>
                <a:lnSpc>
                  <a:spcPts val="1486"/>
                </a:lnSpc>
              </a:pPr>
              <a:r>
                <a:rPr lang="en-US" sz="1218" spc="-4">
                  <a:solidFill>
                    <a:srgbClr val="FFFFFF"/>
                  </a:solidFill>
                  <a:latin typeface="Poppins"/>
                </a:rPr>
                <a:t>Attente “habituelle”</a:t>
              </a:r>
            </a:p>
            <a:p>
              <a:pPr>
                <a:lnSpc>
                  <a:spcPts val="1486"/>
                </a:lnSpc>
              </a:pPr>
              <a:r>
                <a:rPr lang="en-US" sz="1218" spc="-4">
                  <a:solidFill>
                    <a:srgbClr val="FFFFFF"/>
                  </a:solidFill>
                  <a:latin typeface="Poppins"/>
                </a:rPr>
                <a:t>Consult. ponctuelles en hôpital</a:t>
              </a:r>
            </a:p>
          </p:txBody>
        </p:sp>
        <p:sp>
          <p:nvSpPr>
            <p:cNvPr name="TextBox 218" id="218"/>
            <p:cNvSpPr txBox="true"/>
            <p:nvPr/>
          </p:nvSpPr>
          <p:spPr>
            <a:xfrm rot="0">
              <a:off x="7861283" y="12206871"/>
              <a:ext cx="2351327" cy="1010966"/>
            </a:xfrm>
            <a:prstGeom prst="rect">
              <a:avLst/>
            </a:prstGeom>
          </p:spPr>
          <p:txBody>
            <a:bodyPr anchor="t" rtlCol="false" tIns="0" lIns="0" bIns="0" rIns="0">
              <a:spAutoFit/>
            </a:bodyPr>
            <a:lstStyle/>
            <a:p>
              <a:pPr>
                <a:lnSpc>
                  <a:spcPts val="1486"/>
                </a:lnSpc>
              </a:pPr>
              <a:r>
                <a:rPr lang="en-US" sz="1218" spc="-4">
                  <a:solidFill>
                    <a:srgbClr val="FFFFFF"/>
                  </a:solidFill>
                  <a:latin typeface="Poppins"/>
                </a:rPr>
                <a:t>Abandon de critères</a:t>
              </a:r>
            </a:p>
            <a:p>
              <a:pPr>
                <a:lnSpc>
                  <a:spcPts val="1486"/>
                </a:lnSpc>
              </a:pPr>
              <a:r>
                <a:rPr lang="en-US" sz="1218" spc="-4">
                  <a:solidFill>
                    <a:srgbClr val="FFFFFF"/>
                  </a:solidFill>
                  <a:latin typeface="Poppins"/>
                </a:rPr>
                <a:t>Sentiment d’injustice</a:t>
              </a:r>
            </a:p>
            <a:p>
              <a:pPr>
                <a:lnSpc>
                  <a:spcPts val="1486"/>
                </a:lnSpc>
              </a:pPr>
              <a:r>
                <a:rPr lang="en-US" sz="1218" spc="-4">
                  <a:solidFill>
                    <a:srgbClr val="FFFFFF"/>
                  </a:solidFill>
                  <a:latin typeface="Poppins"/>
                </a:rPr>
                <a:t>Ressources </a:t>
              </a:r>
            </a:p>
            <a:p>
              <a:pPr>
                <a:lnSpc>
                  <a:spcPts val="1486"/>
                </a:lnSpc>
              </a:pPr>
              <a:r>
                <a:rPr lang="en-US" sz="1218" spc="-4">
                  <a:solidFill>
                    <a:srgbClr val="FFFFFF"/>
                  </a:solidFill>
                  <a:latin typeface="Poppins"/>
                </a:rPr>
                <a:t>personnelles</a:t>
              </a:r>
            </a:p>
          </p:txBody>
        </p:sp>
        <p:sp>
          <p:nvSpPr>
            <p:cNvPr name="TextBox 219" id="219"/>
            <p:cNvSpPr txBox="true"/>
            <p:nvPr/>
          </p:nvSpPr>
          <p:spPr>
            <a:xfrm rot="0">
              <a:off x="7861283" y="10978900"/>
              <a:ext cx="2153216" cy="759574"/>
            </a:xfrm>
            <a:prstGeom prst="rect">
              <a:avLst/>
            </a:prstGeom>
          </p:spPr>
          <p:txBody>
            <a:bodyPr anchor="t" rtlCol="false" tIns="0" lIns="0" bIns="0" rIns="0">
              <a:spAutoFit/>
            </a:bodyPr>
            <a:lstStyle/>
            <a:p>
              <a:pPr>
                <a:lnSpc>
                  <a:spcPts val="1486"/>
                </a:lnSpc>
              </a:pPr>
              <a:r>
                <a:rPr lang="en-US" sz="1218" spc="-4">
                  <a:solidFill>
                    <a:srgbClr val="FFFFFF"/>
                  </a:solidFill>
                  <a:latin typeface="Poppins"/>
                </a:rPr>
                <a:t>Perte de confiance</a:t>
              </a:r>
            </a:p>
            <a:p>
              <a:pPr>
                <a:lnSpc>
                  <a:spcPts val="1486"/>
                </a:lnSpc>
              </a:pPr>
              <a:r>
                <a:rPr lang="en-US" sz="1218" spc="-4">
                  <a:solidFill>
                    <a:srgbClr val="FFFFFF"/>
                  </a:solidFill>
                  <a:latin typeface="Poppins"/>
                </a:rPr>
                <a:t>Suivis en parallèle</a:t>
              </a:r>
            </a:p>
            <a:p>
              <a:pPr>
                <a:lnSpc>
                  <a:spcPts val="1486"/>
                </a:lnSpc>
              </a:pPr>
              <a:r>
                <a:rPr lang="en-US" sz="1218" spc="-4">
                  <a:solidFill>
                    <a:srgbClr val="FFFFFF"/>
                  </a:solidFill>
                  <a:latin typeface="Poppins"/>
                </a:rPr>
                <a:t>Contrainte de l’att.</a:t>
              </a:r>
            </a:p>
          </p:txBody>
        </p:sp>
        <p:grpSp>
          <p:nvGrpSpPr>
            <p:cNvPr name="Group 220" id="220"/>
            <p:cNvGrpSpPr/>
            <p:nvPr/>
          </p:nvGrpSpPr>
          <p:grpSpPr>
            <a:xfrm rot="0">
              <a:off x="111606" y="20086763"/>
              <a:ext cx="10204982" cy="1265286"/>
              <a:chOff x="0" y="0"/>
              <a:chExt cx="4378932" cy="542931"/>
            </a:xfrm>
          </p:grpSpPr>
          <p:sp>
            <p:nvSpPr>
              <p:cNvPr name="Freeform 221" id="221"/>
              <p:cNvSpPr/>
              <p:nvPr/>
            </p:nvSpPr>
            <p:spPr>
              <a:xfrm flipH="false" flipV="false" rot="0">
                <a:off x="0" y="0"/>
                <a:ext cx="4378932" cy="542931"/>
              </a:xfrm>
              <a:custGeom>
                <a:avLst/>
                <a:gdLst/>
                <a:ahLst/>
                <a:cxnLst/>
                <a:rect r="r" b="b" t="t" l="l"/>
                <a:pathLst>
                  <a:path h="542931" w="4378932">
                    <a:moveTo>
                      <a:pt x="51687" y="0"/>
                    </a:moveTo>
                    <a:lnTo>
                      <a:pt x="4327246" y="0"/>
                    </a:lnTo>
                    <a:cubicBezTo>
                      <a:pt x="4340954" y="0"/>
                      <a:pt x="4354100" y="5446"/>
                      <a:pt x="4363793" y="15139"/>
                    </a:cubicBezTo>
                    <a:cubicBezTo>
                      <a:pt x="4373487" y="24832"/>
                      <a:pt x="4378932" y="37978"/>
                      <a:pt x="4378932" y="51687"/>
                    </a:cubicBezTo>
                    <a:lnTo>
                      <a:pt x="4378932" y="491244"/>
                    </a:lnTo>
                    <a:cubicBezTo>
                      <a:pt x="4378932" y="519790"/>
                      <a:pt x="4355791" y="542931"/>
                      <a:pt x="4327246" y="542931"/>
                    </a:cubicBezTo>
                    <a:lnTo>
                      <a:pt x="51687" y="542931"/>
                    </a:lnTo>
                    <a:cubicBezTo>
                      <a:pt x="37978" y="542931"/>
                      <a:pt x="24832" y="537485"/>
                      <a:pt x="15139" y="527792"/>
                    </a:cubicBezTo>
                    <a:cubicBezTo>
                      <a:pt x="5446" y="518099"/>
                      <a:pt x="0" y="504953"/>
                      <a:pt x="0" y="491244"/>
                    </a:cubicBezTo>
                    <a:lnTo>
                      <a:pt x="0" y="51687"/>
                    </a:lnTo>
                    <a:cubicBezTo>
                      <a:pt x="0" y="23141"/>
                      <a:pt x="23141" y="0"/>
                      <a:pt x="51687" y="0"/>
                    </a:cubicBezTo>
                    <a:close/>
                  </a:path>
                </a:pathLst>
              </a:custGeom>
              <a:solidFill>
                <a:srgbClr val="2A1E50"/>
              </a:solidFill>
              <a:ln w="38100" cap="rnd">
                <a:solidFill>
                  <a:srgbClr val="000000"/>
                </a:solidFill>
                <a:prstDash val="solid"/>
                <a:round/>
              </a:ln>
            </p:spPr>
          </p:sp>
          <p:sp>
            <p:nvSpPr>
              <p:cNvPr name="TextBox 222" id="222"/>
              <p:cNvSpPr txBox="true"/>
              <p:nvPr/>
            </p:nvSpPr>
            <p:spPr>
              <a:xfrm>
                <a:off x="0" y="-38100"/>
                <a:ext cx="812800" cy="850900"/>
              </a:xfrm>
              <a:prstGeom prst="rect">
                <a:avLst/>
              </a:prstGeom>
            </p:spPr>
            <p:txBody>
              <a:bodyPr anchor="ctr" rtlCol="false" tIns="50800" lIns="50800" bIns="50800" rIns="50800"/>
              <a:lstStyle/>
              <a:p>
                <a:pPr algn="ctr">
                  <a:lnSpc>
                    <a:spcPts val="2659"/>
                  </a:lnSpc>
                  <a:spcBef>
                    <a:spcPct val="0"/>
                  </a:spcBef>
                </a:pPr>
              </a:p>
            </p:txBody>
          </p:sp>
        </p:grpSp>
        <p:grpSp>
          <p:nvGrpSpPr>
            <p:cNvPr name="Group 223" id="223"/>
            <p:cNvGrpSpPr/>
            <p:nvPr/>
          </p:nvGrpSpPr>
          <p:grpSpPr>
            <a:xfrm rot="0">
              <a:off x="111606" y="16079981"/>
              <a:ext cx="10064137" cy="1265286"/>
              <a:chOff x="0" y="0"/>
              <a:chExt cx="4318496" cy="542931"/>
            </a:xfrm>
          </p:grpSpPr>
          <p:sp>
            <p:nvSpPr>
              <p:cNvPr name="Freeform 224" id="224"/>
              <p:cNvSpPr/>
              <p:nvPr/>
            </p:nvSpPr>
            <p:spPr>
              <a:xfrm flipH="false" flipV="false" rot="0">
                <a:off x="0" y="0"/>
                <a:ext cx="4318496" cy="542931"/>
              </a:xfrm>
              <a:custGeom>
                <a:avLst/>
                <a:gdLst/>
                <a:ahLst/>
                <a:cxnLst/>
                <a:rect r="r" b="b" t="t" l="l"/>
                <a:pathLst>
                  <a:path h="542931" w="4318496">
                    <a:moveTo>
                      <a:pt x="52410" y="0"/>
                    </a:moveTo>
                    <a:lnTo>
                      <a:pt x="4266086" y="0"/>
                    </a:lnTo>
                    <a:cubicBezTo>
                      <a:pt x="4295031" y="0"/>
                      <a:pt x="4318496" y="23465"/>
                      <a:pt x="4318496" y="52410"/>
                    </a:cubicBezTo>
                    <a:lnTo>
                      <a:pt x="4318496" y="490521"/>
                    </a:lnTo>
                    <a:cubicBezTo>
                      <a:pt x="4318496" y="519466"/>
                      <a:pt x="4295031" y="542931"/>
                      <a:pt x="4266086" y="542931"/>
                    </a:cubicBezTo>
                    <a:lnTo>
                      <a:pt x="52410" y="542931"/>
                    </a:lnTo>
                    <a:cubicBezTo>
                      <a:pt x="23465" y="542931"/>
                      <a:pt x="0" y="519466"/>
                      <a:pt x="0" y="490521"/>
                    </a:cubicBezTo>
                    <a:lnTo>
                      <a:pt x="0" y="52410"/>
                    </a:lnTo>
                    <a:cubicBezTo>
                      <a:pt x="0" y="23465"/>
                      <a:pt x="23465" y="0"/>
                      <a:pt x="52410" y="0"/>
                    </a:cubicBezTo>
                    <a:close/>
                  </a:path>
                </a:pathLst>
              </a:custGeom>
              <a:solidFill>
                <a:srgbClr val="2A1E50"/>
              </a:solidFill>
              <a:ln w="38100" cap="rnd">
                <a:solidFill>
                  <a:srgbClr val="000000"/>
                </a:solidFill>
                <a:prstDash val="solid"/>
                <a:round/>
              </a:ln>
            </p:spPr>
          </p:sp>
          <p:sp>
            <p:nvSpPr>
              <p:cNvPr name="TextBox 225" id="225"/>
              <p:cNvSpPr txBox="true"/>
              <p:nvPr/>
            </p:nvSpPr>
            <p:spPr>
              <a:xfrm>
                <a:off x="0" y="-38100"/>
                <a:ext cx="812800" cy="850900"/>
              </a:xfrm>
              <a:prstGeom prst="rect">
                <a:avLst/>
              </a:prstGeom>
            </p:spPr>
            <p:txBody>
              <a:bodyPr anchor="ctr" rtlCol="false" tIns="50800" lIns="50800" bIns="50800" rIns="50800"/>
              <a:lstStyle/>
              <a:p>
                <a:pPr algn="ctr">
                  <a:lnSpc>
                    <a:spcPts val="2659"/>
                  </a:lnSpc>
                  <a:spcBef>
                    <a:spcPct val="0"/>
                  </a:spcBef>
                </a:pPr>
              </a:p>
            </p:txBody>
          </p:sp>
        </p:grpSp>
        <p:grpSp>
          <p:nvGrpSpPr>
            <p:cNvPr name="Group 226" id="226"/>
            <p:cNvGrpSpPr/>
            <p:nvPr/>
          </p:nvGrpSpPr>
          <p:grpSpPr>
            <a:xfrm rot="0">
              <a:off x="439234" y="20378838"/>
              <a:ext cx="681134" cy="681134"/>
              <a:chOff x="0" y="0"/>
              <a:chExt cx="812800" cy="812800"/>
            </a:xfrm>
          </p:grpSpPr>
          <p:sp>
            <p:nvSpPr>
              <p:cNvPr name="Freeform 227" id="22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228" id="228"/>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229" id="229"/>
            <p:cNvSpPr txBox="true"/>
            <p:nvPr/>
          </p:nvSpPr>
          <p:spPr>
            <a:xfrm rot="0">
              <a:off x="1203060" y="20209160"/>
              <a:ext cx="2589378" cy="1010966"/>
            </a:xfrm>
            <a:prstGeom prst="rect">
              <a:avLst/>
            </a:prstGeom>
          </p:spPr>
          <p:txBody>
            <a:bodyPr anchor="t" rtlCol="false" tIns="0" lIns="0" bIns="0" rIns="0">
              <a:spAutoFit/>
            </a:bodyPr>
            <a:lstStyle/>
            <a:p>
              <a:pPr>
                <a:lnSpc>
                  <a:spcPts val="1486"/>
                </a:lnSpc>
              </a:pPr>
              <a:r>
                <a:rPr lang="en-US" sz="1218" spc="-4">
                  <a:solidFill>
                    <a:srgbClr val="FFFFFF"/>
                  </a:solidFill>
                  <a:latin typeface="Poppins"/>
                </a:rPr>
                <a:t>Liste de services</a:t>
              </a:r>
            </a:p>
            <a:p>
              <a:pPr>
                <a:lnSpc>
                  <a:spcPts val="1486"/>
                </a:lnSpc>
              </a:pPr>
              <a:r>
                <a:rPr lang="en-US" sz="1218" spc="-4">
                  <a:solidFill>
                    <a:srgbClr val="FFFFFF"/>
                  </a:solidFill>
                  <a:latin typeface="Poppins"/>
                </a:rPr>
                <a:t>Critère économique</a:t>
              </a:r>
            </a:p>
            <a:p>
              <a:pPr>
                <a:lnSpc>
                  <a:spcPts val="1486"/>
                </a:lnSpc>
              </a:pPr>
              <a:r>
                <a:rPr lang="en-US" sz="1218" spc="-4">
                  <a:solidFill>
                    <a:srgbClr val="FFFFFF"/>
                  </a:solidFill>
                  <a:latin typeface="Poppins"/>
                </a:rPr>
                <a:t>Sentiment d’urgence élevé</a:t>
              </a:r>
            </a:p>
          </p:txBody>
        </p:sp>
        <p:grpSp>
          <p:nvGrpSpPr>
            <p:cNvPr name="Group 230" id="230"/>
            <p:cNvGrpSpPr/>
            <p:nvPr/>
          </p:nvGrpSpPr>
          <p:grpSpPr>
            <a:xfrm rot="0">
              <a:off x="3792438" y="20411549"/>
              <a:ext cx="681134" cy="681134"/>
              <a:chOff x="0" y="0"/>
              <a:chExt cx="812800" cy="812800"/>
            </a:xfrm>
          </p:grpSpPr>
          <p:sp>
            <p:nvSpPr>
              <p:cNvPr name="Freeform 231" id="231"/>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232" id="232"/>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233" id="233"/>
            <p:cNvGrpSpPr/>
            <p:nvPr/>
          </p:nvGrpSpPr>
          <p:grpSpPr>
            <a:xfrm rot="0">
              <a:off x="7160662" y="20395652"/>
              <a:ext cx="681134" cy="681134"/>
              <a:chOff x="0" y="0"/>
              <a:chExt cx="812800" cy="812800"/>
            </a:xfrm>
          </p:grpSpPr>
          <p:sp>
            <p:nvSpPr>
              <p:cNvPr name="Freeform 234" id="23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235" id="235"/>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236" id="236"/>
            <p:cNvSpPr txBox="true"/>
            <p:nvPr/>
          </p:nvSpPr>
          <p:spPr>
            <a:xfrm rot="0">
              <a:off x="7952877" y="20241871"/>
              <a:ext cx="2351327" cy="1010966"/>
            </a:xfrm>
            <a:prstGeom prst="rect">
              <a:avLst/>
            </a:prstGeom>
          </p:spPr>
          <p:txBody>
            <a:bodyPr anchor="t" rtlCol="false" tIns="0" lIns="0" bIns="0" rIns="0">
              <a:spAutoFit/>
            </a:bodyPr>
            <a:lstStyle/>
            <a:p>
              <a:pPr>
                <a:lnSpc>
                  <a:spcPts val="1486"/>
                </a:lnSpc>
              </a:pPr>
              <a:r>
                <a:rPr lang="en-US" sz="1218" spc="-4">
                  <a:solidFill>
                    <a:srgbClr val="FFFFFF"/>
                  </a:solidFill>
                  <a:latin typeface="Poppins"/>
                </a:rPr>
                <a:t>Abandon de critères</a:t>
              </a:r>
            </a:p>
            <a:p>
              <a:pPr>
                <a:lnSpc>
                  <a:spcPts val="1486"/>
                </a:lnSpc>
              </a:pPr>
              <a:r>
                <a:rPr lang="en-US" sz="1218" spc="-4">
                  <a:solidFill>
                    <a:srgbClr val="FFFFFF"/>
                  </a:solidFill>
                  <a:latin typeface="Poppins"/>
                </a:rPr>
                <a:t>Multip. des demandes</a:t>
              </a:r>
            </a:p>
            <a:p>
              <a:pPr>
                <a:lnSpc>
                  <a:spcPts val="1486"/>
                </a:lnSpc>
              </a:pPr>
              <a:r>
                <a:rPr lang="en-US" sz="1218" spc="-4">
                  <a:solidFill>
                    <a:srgbClr val="FFFFFF"/>
                  </a:solidFill>
                  <a:latin typeface="Poppins"/>
                </a:rPr>
                <a:t>Consult. de PPL et de perm. d’accueil</a:t>
              </a:r>
            </a:p>
          </p:txBody>
        </p:sp>
        <p:grpSp>
          <p:nvGrpSpPr>
            <p:cNvPr name="Group 237" id="237"/>
            <p:cNvGrpSpPr/>
            <p:nvPr/>
          </p:nvGrpSpPr>
          <p:grpSpPr>
            <a:xfrm rot="0">
              <a:off x="111606" y="18751093"/>
              <a:ext cx="10204982" cy="1265286"/>
              <a:chOff x="0" y="0"/>
              <a:chExt cx="4378932" cy="542931"/>
            </a:xfrm>
          </p:grpSpPr>
          <p:sp>
            <p:nvSpPr>
              <p:cNvPr name="Freeform 238" id="238"/>
              <p:cNvSpPr/>
              <p:nvPr/>
            </p:nvSpPr>
            <p:spPr>
              <a:xfrm flipH="false" flipV="false" rot="0">
                <a:off x="0" y="0"/>
                <a:ext cx="4378932" cy="542931"/>
              </a:xfrm>
              <a:custGeom>
                <a:avLst/>
                <a:gdLst/>
                <a:ahLst/>
                <a:cxnLst/>
                <a:rect r="r" b="b" t="t" l="l"/>
                <a:pathLst>
                  <a:path h="542931" w="4378932">
                    <a:moveTo>
                      <a:pt x="51687" y="0"/>
                    </a:moveTo>
                    <a:lnTo>
                      <a:pt x="4327246" y="0"/>
                    </a:lnTo>
                    <a:cubicBezTo>
                      <a:pt x="4340954" y="0"/>
                      <a:pt x="4354100" y="5446"/>
                      <a:pt x="4363793" y="15139"/>
                    </a:cubicBezTo>
                    <a:cubicBezTo>
                      <a:pt x="4373487" y="24832"/>
                      <a:pt x="4378932" y="37978"/>
                      <a:pt x="4378932" y="51687"/>
                    </a:cubicBezTo>
                    <a:lnTo>
                      <a:pt x="4378932" y="491244"/>
                    </a:lnTo>
                    <a:cubicBezTo>
                      <a:pt x="4378932" y="519790"/>
                      <a:pt x="4355791" y="542931"/>
                      <a:pt x="4327246" y="542931"/>
                    </a:cubicBezTo>
                    <a:lnTo>
                      <a:pt x="51687" y="542931"/>
                    </a:lnTo>
                    <a:cubicBezTo>
                      <a:pt x="37978" y="542931"/>
                      <a:pt x="24832" y="537485"/>
                      <a:pt x="15139" y="527792"/>
                    </a:cubicBezTo>
                    <a:cubicBezTo>
                      <a:pt x="5446" y="518099"/>
                      <a:pt x="0" y="504953"/>
                      <a:pt x="0" y="491244"/>
                    </a:cubicBezTo>
                    <a:lnTo>
                      <a:pt x="0" y="51687"/>
                    </a:lnTo>
                    <a:cubicBezTo>
                      <a:pt x="0" y="23141"/>
                      <a:pt x="23141" y="0"/>
                      <a:pt x="51687" y="0"/>
                    </a:cubicBezTo>
                    <a:close/>
                  </a:path>
                </a:pathLst>
              </a:custGeom>
              <a:solidFill>
                <a:srgbClr val="2A1E50"/>
              </a:solidFill>
              <a:ln w="38100" cap="rnd">
                <a:solidFill>
                  <a:srgbClr val="000000"/>
                </a:solidFill>
                <a:prstDash val="solid"/>
                <a:round/>
              </a:ln>
            </p:spPr>
          </p:sp>
          <p:sp>
            <p:nvSpPr>
              <p:cNvPr name="TextBox 239" id="239"/>
              <p:cNvSpPr txBox="true"/>
              <p:nvPr/>
            </p:nvSpPr>
            <p:spPr>
              <a:xfrm>
                <a:off x="0" y="-38100"/>
                <a:ext cx="812800" cy="850900"/>
              </a:xfrm>
              <a:prstGeom prst="rect">
                <a:avLst/>
              </a:prstGeom>
            </p:spPr>
            <p:txBody>
              <a:bodyPr anchor="ctr" rtlCol="false" tIns="50800" lIns="50800" bIns="50800" rIns="50800"/>
              <a:lstStyle/>
              <a:p>
                <a:pPr algn="ctr">
                  <a:lnSpc>
                    <a:spcPts val="2659"/>
                  </a:lnSpc>
                  <a:spcBef>
                    <a:spcPct val="0"/>
                  </a:spcBef>
                </a:pPr>
              </a:p>
            </p:txBody>
          </p:sp>
        </p:grpSp>
        <p:grpSp>
          <p:nvGrpSpPr>
            <p:cNvPr name="Group 240" id="240"/>
            <p:cNvGrpSpPr/>
            <p:nvPr/>
          </p:nvGrpSpPr>
          <p:grpSpPr>
            <a:xfrm rot="0">
              <a:off x="439234" y="19043168"/>
              <a:ext cx="681134" cy="681134"/>
              <a:chOff x="0" y="0"/>
              <a:chExt cx="812800" cy="812800"/>
            </a:xfrm>
          </p:grpSpPr>
          <p:sp>
            <p:nvSpPr>
              <p:cNvPr name="Freeform 241" id="241"/>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242" id="242"/>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243" id="243"/>
            <p:cNvSpPr txBox="true"/>
            <p:nvPr/>
          </p:nvSpPr>
          <p:spPr>
            <a:xfrm rot="0">
              <a:off x="1203060" y="18873490"/>
              <a:ext cx="2589378" cy="1010966"/>
            </a:xfrm>
            <a:prstGeom prst="rect">
              <a:avLst/>
            </a:prstGeom>
          </p:spPr>
          <p:txBody>
            <a:bodyPr anchor="t" rtlCol="false" tIns="0" lIns="0" bIns="0" rIns="0">
              <a:spAutoFit/>
            </a:bodyPr>
            <a:lstStyle/>
            <a:p>
              <a:pPr>
                <a:lnSpc>
                  <a:spcPts val="1486"/>
                </a:lnSpc>
              </a:pPr>
              <a:r>
                <a:rPr lang="en-US" sz="1218" spc="-4">
                  <a:solidFill>
                    <a:srgbClr val="FFFFFF"/>
                  </a:solidFill>
                  <a:latin typeface="Poppins"/>
                </a:rPr>
                <a:t>Bouche-à-oreille</a:t>
              </a:r>
            </a:p>
            <a:p>
              <a:pPr>
                <a:lnSpc>
                  <a:spcPts val="1486"/>
                </a:lnSpc>
              </a:pPr>
              <a:r>
                <a:rPr lang="en-US" sz="1218" spc="-4">
                  <a:solidFill>
                    <a:srgbClr val="FFFFFF"/>
                  </a:solidFill>
                  <a:latin typeface="Poppins"/>
                </a:rPr>
                <a:t>Spécificité du service</a:t>
              </a:r>
            </a:p>
            <a:p>
              <a:pPr>
                <a:lnSpc>
                  <a:spcPts val="1486"/>
                </a:lnSpc>
              </a:pPr>
              <a:r>
                <a:rPr lang="en-US" sz="1218" spc="-4">
                  <a:solidFill>
                    <a:srgbClr val="FFFFFF"/>
                  </a:solidFill>
                  <a:latin typeface="Poppins"/>
                </a:rPr>
                <a:t>Sentiment d’urgence modéré</a:t>
              </a:r>
            </a:p>
          </p:txBody>
        </p:sp>
        <p:grpSp>
          <p:nvGrpSpPr>
            <p:cNvPr name="Group 244" id="244"/>
            <p:cNvGrpSpPr/>
            <p:nvPr/>
          </p:nvGrpSpPr>
          <p:grpSpPr>
            <a:xfrm rot="0">
              <a:off x="3792438" y="19075879"/>
              <a:ext cx="681134" cy="681134"/>
              <a:chOff x="0" y="0"/>
              <a:chExt cx="812800" cy="812800"/>
            </a:xfrm>
          </p:grpSpPr>
          <p:sp>
            <p:nvSpPr>
              <p:cNvPr name="Freeform 245" id="245"/>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246" id="246"/>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247" id="247"/>
            <p:cNvGrpSpPr/>
            <p:nvPr/>
          </p:nvGrpSpPr>
          <p:grpSpPr>
            <a:xfrm rot="0">
              <a:off x="7160662" y="19059982"/>
              <a:ext cx="681134" cy="681134"/>
              <a:chOff x="0" y="0"/>
              <a:chExt cx="812800" cy="812800"/>
            </a:xfrm>
          </p:grpSpPr>
          <p:sp>
            <p:nvSpPr>
              <p:cNvPr name="Freeform 248" id="24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249" id="249"/>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250" id="250"/>
            <p:cNvGrpSpPr/>
            <p:nvPr/>
          </p:nvGrpSpPr>
          <p:grpSpPr>
            <a:xfrm rot="0">
              <a:off x="111606" y="17415423"/>
              <a:ext cx="10090429" cy="1265286"/>
              <a:chOff x="0" y="0"/>
              <a:chExt cx="4329778" cy="542931"/>
            </a:xfrm>
          </p:grpSpPr>
          <p:sp>
            <p:nvSpPr>
              <p:cNvPr name="Freeform 251" id="251"/>
              <p:cNvSpPr/>
              <p:nvPr/>
            </p:nvSpPr>
            <p:spPr>
              <a:xfrm flipH="false" flipV="false" rot="0">
                <a:off x="0" y="0"/>
                <a:ext cx="4329778" cy="542931"/>
              </a:xfrm>
              <a:custGeom>
                <a:avLst/>
                <a:gdLst/>
                <a:ahLst/>
                <a:cxnLst/>
                <a:rect r="r" b="b" t="t" l="l"/>
                <a:pathLst>
                  <a:path h="542931" w="4329778">
                    <a:moveTo>
                      <a:pt x="52273" y="0"/>
                    </a:moveTo>
                    <a:lnTo>
                      <a:pt x="4277504" y="0"/>
                    </a:lnTo>
                    <a:cubicBezTo>
                      <a:pt x="4306374" y="0"/>
                      <a:pt x="4329778" y="23404"/>
                      <a:pt x="4329778" y="52273"/>
                    </a:cubicBezTo>
                    <a:lnTo>
                      <a:pt x="4329778" y="490658"/>
                    </a:lnTo>
                    <a:cubicBezTo>
                      <a:pt x="4329778" y="519527"/>
                      <a:pt x="4306374" y="542931"/>
                      <a:pt x="4277504" y="542931"/>
                    </a:cubicBezTo>
                    <a:lnTo>
                      <a:pt x="52273" y="542931"/>
                    </a:lnTo>
                    <a:cubicBezTo>
                      <a:pt x="23404" y="542931"/>
                      <a:pt x="0" y="519527"/>
                      <a:pt x="0" y="490658"/>
                    </a:cubicBezTo>
                    <a:lnTo>
                      <a:pt x="0" y="52273"/>
                    </a:lnTo>
                    <a:cubicBezTo>
                      <a:pt x="0" y="23404"/>
                      <a:pt x="23404" y="0"/>
                      <a:pt x="52273" y="0"/>
                    </a:cubicBezTo>
                    <a:close/>
                  </a:path>
                </a:pathLst>
              </a:custGeom>
              <a:solidFill>
                <a:srgbClr val="2A1E50"/>
              </a:solidFill>
              <a:ln w="38100" cap="rnd">
                <a:solidFill>
                  <a:srgbClr val="000000"/>
                </a:solidFill>
                <a:prstDash val="solid"/>
                <a:round/>
              </a:ln>
            </p:spPr>
          </p:sp>
          <p:sp>
            <p:nvSpPr>
              <p:cNvPr name="TextBox 252" id="252"/>
              <p:cNvSpPr txBox="true"/>
              <p:nvPr/>
            </p:nvSpPr>
            <p:spPr>
              <a:xfrm>
                <a:off x="0" y="-38100"/>
                <a:ext cx="812800" cy="850900"/>
              </a:xfrm>
              <a:prstGeom prst="rect">
                <a:avLst/>
              </a:prstGeom>
            </p:spPr>
            <p:txBody>
              <a:bodyPr anchor="ctr" rtlCol="false" tIns="50800" lIns="50800" bIns="50800" rIns="50800"/>
              <a:lstStyle/>
              <a:p>
                <a:pPr algn="ctr">
                  <a:lnSpc>
                    <a:spcPts val="2659"/>
                  </a:lnSpc>
                  <a:spcBef>
                    <a:spcPct val="0"/>
                  </a:spcBef>
                </a:pPr>
              </a:p>
            </p:txBody>
          </p:sp>
        </p:grpSp>
        <p:grpSp>
          <p:nvGrpSpPr>
            <p:cNvPr name="Group 253" id="253"/>
            <p:cNvGrpSpPr/>
            <p:nvPr/>
          </p:nvGrpSpPr>
          <p:grpSpPr>
            <a:xfrm rot="0">
              <a:off x="439234" y="17707499"/>
              <a:ext cx="681134" cy="681134"/>
              <a:chOff x="0" y="0"/>
              <a:chExt cx="812800" cy="812800"/>
            </a:xfrm>
          </p:grpSpPr>
          <p:sp>
            <p:nvSpPr>
              <p:cNvPr name="Freeform 254" id="25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255" id="255"/>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256" id="256"/>
            <p:cNvSpPr txBox="true"/>
            <p:nvPr/>
          </p:nvSpPr>
          <p:spPr>
            <a:xfrm rot="0">
              <a:off x="1203060" y="17537820"/>
              <a:ext cx="2589378" cy="1010966"/>
            </a:xfrm>
            <a:prstGeom prst="rect">
              <a:avLst/>
            </a:prstGeom>
          </p:spPr>
          <p:txBody>
            <a:bodyPr anchor="t" rtlCol="false" tIns="0" lIns="0" bIns="0" rIns="0">
              <a:spAutoFit/>
            </a:bodyPr>
            <a:lstStyle/>
            <a:p>
              <a:pPr algn="just">
                <a:lnSpc>
                  <a:spcPts val="1486"/>
                </a:lnSpc>
              </a:pPr>
              <a:r>
                <a:rPr lang="en-US" sz="1218" spc="-4">
                  <a:solidFill>
                    <a:srgbClr val="FFFFFF"/>
                  </a:solidFill>
                  <a:latin typeface="Poppins"/>
                </a:rPr>
                <a:t>Fréquentation passée</a:t>
              </a:r>
            </a:p>
            <a:p>
              <a:pPr algn="just">
                <a:lnSpc>
                  <a:spcPts val="1486"/>
                </a:lnSpc>
              </a:pPr>
              <a:r>
                <a:rPr lang="en-US" sz="1218" spc="-4">
                  <a:solidFill>
                    <a:srgbClr val="FFFFFF"/>
                  </a:solidFill>
                  <a:latin typeface="Poppins"/>
                </a:rPr>
                <a:t>Tarif et administatif</a:t>
              </a:r>
            </a:p>
            <a:p>
              <a:pPr>
                <a:lnSpc>
                  <a:spcPts val="1486"/>
                </a:lnSpc>
              </a:pPr>
              <a:r>
                <a:rPr lang="en-US" sz="1218" spc="-4">
                  <a:solidFill>
                    <a:srgbClr val="FFFFFF"/>
                  </a:solidFill>
                  <a:latin typeface="Poppins"/>
                </a:rPr>
                <a:t>Sentiment d’urgence élevé</a:t>
              </a:r>
              <a:r>
                <a:rPr lang="en-US" sz="1218" spc="-4">
                  <a:solidFill>
                    <a:srgbClr val="FFFFFF"/>
                  </a:solidFill>
                  <a:latin typeface="Poppins Italics"/>
                </a:rPr>
                <a:t> - pression du SAJ</a:t>
              </a:r>
            </a:p>
          </p:txBody>
        </p:sp>
        <p:grpSp>
          <p:nvGrpSpPr>
            <p:cNvPr name="Group 257" id="257"/>
            <p:cNvGrpSpPr/>
            <p:nvPr/>
          </p:nvGrpSpPr>
          <p:grpSpPr>
            <a:xfrm rot="0">
              <a:off x="3792438" y="17740210"/>
              <a:ext cx="681134" cy="681134"/>
              <a:chOff x="0" y="0"/>
              <a:chExt cx="812800" cy="812800"/>
            </a:xfrm>
          </p:grpSpPr>
          <p:sp>
            <p:nvSpPr>
              <p:cNvPr name="Freeform 258" id="25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259" id="259"/>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260" id="260"/>
            <p:cNvSpPr txBox="true"/>
            <p:nvPr/>
          </p:nvSpPr>
          <p:spPr>
            <a:xfrm rot="0">
              <a:off x="3964797" y="17937197"/>
              <a:ext cx="336416" cy="269758"/>
            </a:xfrm>
            <a:prstGeom prst="rect">
              <a:avLst/>
            </a:prstGeom>
          </p:spPr>
          <p:txBody>
            <a:bodyPr anchor="t" rtlCol="false" tIns="0" lIns="0" bIns="0" rIns="0">
              <a:spAutoFit/>
            </a:bodyPr>
            <a:lstStyle/>
            <a:p>
              <a:pPr algn="ctr" marL="0" indent="0" lvl="0">
                <a:lnSpc>
                  <a:spcPts val="1284"/>
                </a:lnSpc>
              </a:pPr>
              <a:r>
                <a:rPr lang="en-US" sz="1427" spc="-14">
                  <a:solidFill>
                    <a:srgbClr val="FFFFFF"/>
                  </a:solidFill>
                  <a:latin typeface="Poppins"/>
                </a:rPr>
                <a:t>2</a:t>
              </a:r>
            </a:p>
          </p:txBody>
        </p:sp>
        <p:sp>
          <p:nvSpPr>
            <p:cNvPr name="TextBox 261" id="261"/>
            <p:cNvSpPr txBox="true"/>
            <p:nvPr/>
          </p:nvSpPr>
          <p:spPr>
            <a:xfrm rot="0">
              <a:off x="4555421" y="17554634"/>
              <a:ext cx="2494161" cy="1010966"/>
            </a:xfrm>
            <a:prstGeom prst="rect">
              <a:avLst/>
            </a:prstGeom>
          </p:spPr>
          <p:txBody>
            <a:bodyPr anchor="t" rtlCol="false" tIns="0" lIns="0" bIns="0" rIns="0">
              <a:spAutoFit/>
            </a:bodyPr>
            <a:lstStyle/>
            <a:p>
              <a:pPr>
                <a:lnSpc>
                  <a:spcPts val="1486"/>
                </a:lnSpc>
              </a:pPr>
              <a:r>
                <a:rPr lang="en-US" sz="1218" spc="-4">
                  <a:solidFill>
                    <a:srgbClr val="FFFFFF"/>
                  </a:solidFill>
                  <a:latin typeface="Poppins"/>
                </a:rPr>
                <a:t>Temps long</a:t>
              </a:r>
            </a:p>
            <a:p>
              <a:pPr>
                <a:lnSpc>
                  <a:spcPts val="1486"/>
                </a:lnSpc>
              </a:pPr>
              <a:r>
                <a:rPr lang="en-US" sz="1218" spc="-4">
                  <a:solidFill>
                    <a:srgbClr val="FFFFFF"/>
                  </a:solidFill>
                  <a:latin typeface="Poppins"/>
                </a:rPr>
                <a:t>Espace d’écoute</a:t>
              </a:r>
            </a:p>
            <a:p>
              <a:pPr>
                <a:lnSpc>
                  <a:spcPts val="1486"/>
                </a:lnSpc>
              </a:pPr>
              <a:r>
                <a:rPr lang="en-US" sz="1218" spc="-4">
                  <a:solidFill>
                    <a:srgbClr val="FFFFFF"/>
                  </a:solidFill>
                  <a:latin typeface="Poppins"/>
                </a:rPr>
                <a:t>Fréquentation passée et déduction des besoins</a:t>
              </a:r>
            </a:p>
          </p:txBody>
        </p:sp>
        <p:grpSp>
          <p:nvGrpSpPr>
            <p:cNvPr name="Group 262" id="262"/>
            <p:cNvGrpSpPr/>
            <p:nvPr/>
          </p:nvGrpSpPr>
          <p:grpSpPr>
            <a:xfrm rot="0">
              <a:off x="7160662" y="17724313"/>
              <a:ext cx="681134" cy="681134"/>
              <a:chOff x="0" y="0"/>
              <a:chExt cx="812800" cy="812800"/>
            </a:xfrm>
          </p:grpSpPr>
          <p:sp>
            <p:nvSpPr>
              <p:cNvPr name="Freeform 263" id="26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264" id="264"/>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265" id="265"/>
            <p:cNvGrpSpPr/>
            <p:nvPr/>
          </p:nvGrpSpPr>
          <p:grpSpPr>
            <a:xfrm rot="0">
              <a:off x="439234" y="16372057"/>
              <a:ext cx="681134" cy="681134"/>
              <a:chOff x="0" y="0"/>
              <a:chExt cx="812800" cy="812800"/>
            </a:xfrm>
          </p:grpSpPr>
          <p:sp>
            <p:nvSpPr>
              <p:cNvPr name="Freeform 266" id="26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267" id="267"/>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268" id="268"/>
            <p:cNvSpPr txBox="true"/>
            <p:nvPr/>
          </p:nvSpPr>
          <p:spPr>
            <a:xfrm rot="0">
              <a:off x="611593" y="16569045"/>
              <a:ext cx="336416" cy="269758"/>
            </a:xfrm>
            <a:prstGeom prst="rect">
              <a:avLst/>
            </a:prstGeom>
          </p:spPr>
          <p:txBody>
            <a:bodyPr anchor="t" rtlCol="false" tIns="0" lIns="0" bIns="0" rIns="0">
              <a:spAutoFit/>
            </a:bodyPr>
            <a:lstStyle/>
            <a:p>
              <a:pPr algn="ctr" marL="0" indent="0" lvl="0">
                <a:lnSpc>
                  <a:spcPts val="1284"/>
                </a:lnSpc>
              </a:pPr>
              <a:r>
                <a:rPr lang="en-US" sz="1427" spc="-14">
                  <a:solidFill>
                    <a:srgbClr val="FFFFFF"/>
                  </a:solidFill>
                  <a:latin typeface="Poppins"/>
                </a:rPr>
                <a:t>1</a:t>
              </a:r>
            </a:p>
          </p:txBody>
        </p:sp>
        <p:grpSp>
          <p:nvGrpSpPr>
            <p:cNvPr name="Group 269" id="269"/>
            <p:cNvGrpSpPr/>
            <p:nvPr/>
          </p:nvGrpSpPr>
          <p:grpSpPr>
            <a:xfrm rot="0">
              <a:off x="3792438" y="16404768"/>
              <a:ext cx="681134" cy="681134"/>
              <a:chOff x="0" y="0"/>
              <a:chExt cx="812800" cy="812800"/>
            </a:xfrm>
          </p:grpSpPr>
          <p:sp>
            <p:nvSpPr>
              <p:cNvPr name="Freeform 270" id="27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271" id="271"/>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272" id="272"/>
            <p:cNvSpPr txBox="true"/>
            <p:nvPr/>
          </p:nvSpPr>
          <p:spPr>
            <a:xfrm rot="0">
              <a:off x="1203060" y="16329821"/>
              <a:ext cx="2589378" cy="756081"/>
            </a:xfrm>
            <a:prstGeom prst="rect">
              <a:avLst/>
            </a:prstGeom>
          </p:spPr>
          <p:txBody>
            <a:bodyPr anchor="t" rtlCol="false" tIns="0" lIns="0" bIns="0" rIns="0">
              <a:spAutoFit/>
            </a:bodyPr>
            <a:lstStyle/>
            <a:p>
              <a:pPr algn="just">
                <a:lnSpc>
                  <a:spcPts val="1486"/>
                </a:lnSpc>
              </a:pPr>
              <a:r>
                <a:rPr lang="en-US" sz="1218" spc="-4">
                  <a:solidFill>
                    <a:srgbClr val="FFFFFF"/>
                  </a:solidFill>
                  <a:latin typeface="Poppins"/>
                </a:rPr>
                <a:t>Confiance en l’envoyeur</a:t>
              </a:r>
            </a:p>
            <a:p>
              <a:pPr algn="just">
                <a:lnSpc>
                  <a:spcPts val="1486"/>
                </a:lnSpc>
              </a:pPr>
              <a:r>
                <a:rPr lang="en-US" sz="1218" spc="-4">
                  <a:solidFill>
                    <a:srgbClr val="FFFFFF"/>
                  </a:solidFill>
                  <a:latin typeface="Poppins"/>
                </a:rPr>
                <a:t>Spécificité du service</a:t>
              </a:r>
            </a:p>
            <a:p>
              <a:pPr algn="just">
                <a:lnSpc>
                  <a:spcPts val="1486"/>
                </a:lnSpc>
              </a:pPr>
              <a:r>
                <a:rPr lang="en-US" sz="1218" spc="-4">
                  <a:solidFill>
                    <a:srgbClr val="FFFFFF"/>
                  </a:solidFill>
                  <a:latin typeface="Poppins"/>
                </a:rPr>
                <a:t>Peu ou pas d’urgence</a:t>
              </a:r>
            </a:p>
          </p:txBody>
        </p:sp>
        <p:grpSp>
          <p:nvGrpSpPr>
            <p:cNvPr name="Group 273" id="273"/>
            <p:cNvGrpSpPr/>
            <p:nvPr/>
          </p:nvGrpSpPr>
          <p:grpSpPr>
            <a:xfrm rot="0">
              <a:off x="7160662" y="16372057"/>
              <a:ext cx="681134" cy="681134"/>
              <a:chOff x="0" y="0"/>
              <a:chExt cx="812800" cy="812800"/>
            </a:xfrm>
          </p:grpSpPr>
          <p:sp>
            <p:nvSpPr>
              <p:cNvPr name="Freeform 274" id="27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275" id="275"/>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276" id="276"/>
            <p:cNvSpPr txBox="true"/>
            <p:nvPr/>
          </p:nvSpPr>
          <p:spPr>
            <a:xfrm rot="0">
              <a:off x="611593" y="19240156"/>
              <a:ext cx="336416" cy="269758"/>
            </a:xfrm>
            <a:prstGeom prst="rect">
              <a:avLst/>
            </a:prstGeom>
          </p:spPr>
          <p:txBody>
            <a:bodyPr anchor="t" rtlCol="false" tIns="0" lIns="0" bIns="0" rIns="0">
              <a:spAutoFit/>
            </a:bodyPr>
            <a:lstStyle/>
            <a:p>
              <a:pPr algn="ctr" marL="0" indent="0" lvl="0">
                <a:lnSpc>
                  <a:spcPts val="1284"/>
                </a:lnSpc>
              </a:pPr>
              <a:r>
                <a:rPr lang="en-US" sz="1427" spc="-14">
                  <a:solidFill>
                    <a:srgbClr val="FFFFFF"/>
                  </a:solidFill>
                  <a:latin typeface="Poppins"/>
                </a:rPr>
                <a:t>1</a:t>
              </a:r>
            </a:p>
          </p:txBody>
        </p:sp>
        <p:sp>
          <p:nvSpPr>
            <p:cNvPr name="TextBox 277" id="277"/>
            <p:cNvSpPr txBox="true"/>
            <p:nvPr/>
          </p:nvSpPr>
          <p:spPr>
            <a:xfrm rot="0">
              <a:off x="3964797" y="19272867"/>
              <a:ext cx="336416" cy="269758"/>
            </a:xfrm>
            <a:prstGeom prst="rect">
              <a:avLst/>
            </a:prstGeom>
          </p:spPr>
          <p:txBody>
            <a:bodyPr anchor="t" rtlCol="false" tIns="0" lIns="0" bIns="0" rIns="0">
              <a:spAutoFit/>
            </a:bodyPr>
            <a:lstStyle/>
            <a:p>
              <a:pPr algn="ctr" marL="0" indent="0" lvl="0">
                <a:lnSpc>
                  <a:spcPts val="1284"/>
                </a:lnSpc>
              </a:pPr>
              <a:r>
                <a:rPr lang="en-US" sz="1427" spc="-14">
                  <a:solidFill>
                    <a:srgbClr val="FFFFFF"/>
                  </a:solidFill>
                  <a:latin typeface="Poppins"/>
                </a:rPr>
                <a:t>2</a:t>
              </a:r>
            </a:p>
          </p:txBody>
        </p:sp>
        <p:sp>
          <p:nvSpPr>
            <p:cNvPr name="TextBox 278" id="278"/>
            <p:cNvSpPr txBox="true"/>
            <p:nvPr/>
          </p:nvSpPr>
          <p:spPr>
            <a:xfrm rot="0">
              <a:off x="4555421" y="18816912"/>
              <a:ext cx="2324167" cy="1010966"/>
            </a:xfrm>
            <a:prstGeom prst="rect">
              <a:avLst/>
            </a:prstGeom>
          </p:spPr>
          <p:txBody>
            <a:bodyPr anchor="t" rtlCol="false" tIns="0" lIns="0" bIns="0" rIns="0">
              <a:spAutoFit/>
            </a:bodyPr>
            <a:lstStyle/>
            <a:p>
              <a:pPr>
                <a:lnSpc>
                  <a:spcPts val="1486"/>
                </a:lnSpc>
              </a:pPr>
              <a:r>
                <a:rPr lang="en-US" sz="1218" spc="-4">
                  <a:solidFill>
                    <a:srgbClr val="FFFFFF"/>
                  </a:solidFill>
                  <a:latin typeface="Poppins"/>
                </a:rPr>
                <a:t>Temps long</a:t>
              </a:r>
            </a:p>
            <a:p>
              <a:pPr>
                <a:lnSpc>
                  <a:spcPts val="1486"/>
                </a:lnSpc>
              </a:pPr>
              <a:r>
                <a:rPr lang="en-US" sz="1218" spc="-4">
                  <a:solidFill>
                    <a:srgbClr val="FFFFFF"/>
                  </a:solidFill>
                  <a:latin typeface="Poppins"/>
                </a:rPr>
                <a:t>Compréhension de le.a thérapeute </a:t>
              </a:r>
            </a:p>
            <a:p>
              <a:pPr>
                <a:lnSpc>
                  <a:spcPts val="1486"/>
                </a:lnSpc>
              </a:pPr>
              <a:r>
                <a:rPr lang="en-US" sz="1218" spc="-4">
                  <a:solidFill>
                    <a:srgbClr val="FFFFFF"/>
                  </a:solidFill>
                  <a:latin typeface="Poppins"/>
                </a:rPr>
                <a:t>Consult. ponctuelles</a:t>
              </a:r>
            </a:p>
          </p:txBody>
        </p:sp>
        <p:sp>
          <p:nvSpPr>
            <p:cNvPr name="TextBox 279" id="279"/>
            <p:cNvSpPr txBox="true"/>
            <p:nvPr/>
          </p:nvSpPr>
          <p:spPr>
            <a:xfrm rot="0">
              <a:off x="7333021" y="19256970"/>
              <a:ext cx="336416" cy="269758"/>
            </a:xfrm>
            <a:prstGeom prst="rect">
              <a:avLst/>
            </a:prstGeom>
          </p:spPr>
          <p:txBody>
            <a:bodyPr anchor="t" rtlCol="false" tIns="0" lIns="0" bIns="0" rIns="0">
              <a:spAutoFit/>
            </a:bodyPr>
            <a:lstStyle/>
            <a:p>
              <a:pPr algn="ctr" marL="0" indent="0" lvl="0">
                <a:lnSpc>
                  <a:spcPts val="1284"/>
                </a:lnSpc>
              </a:pPr>
              <a:r>
                <a:rPr lang="en-US" sz="1427" spc="-14">
                  <a:solidFill>
                    <a:srgbClr val="FFFFFF"/>
                  </a:solidFill>
                  <a:latin typeface="Poppins"/>
                </a:rPr>
                <a:t>3</a:t>
              </a:r>
            </a:p>
          </p:txBody>
        </p:sp>
        <p:sp>
          <p:nvSpPr>
            <p:cNvPr name="TextBox 280" id="280"/>
            <p:cNvSpPr txBox="true"/>
            <p:nvPr/>
          </p:nvSpPr>
          <p:spPr>
            <a:xfrm rot="0">
              <a:off x="611593" y="17904486"/>
              <a:ext cx="336416" cy="269758"/>
            </a:xfrm>
            <a:prstGeom prst="rect">
              <a:avLst/>
            </a:prstGeom>
          </p:spPr>
          <p:txBody>
            <a:bodyPr anchor="t" rtlCol="false" tIns="0" lIns="0" bIns="0" rIns="0">
              <a:spAutoFit/>
            </a:bodyPr>
            <a:lstStyle/>
            <a:p>
              <a:pPr algn="ctr" marL="0" indent="0" lvl="0">
                <a:lnSpc>
                  <a:spcPts val="1284"/>
                </a:lnSpc>
              </a:pPr>
              <a:r>
                <a:rPr lang="en-US" sz="1427" spc="-14">
                  <a:solidFill>
                    <a:srgbClr val="FFFFFF"/>
                  </a:solidFill>
                  <a:latin typeface="Poppins"/>
                </a:rPr>
                <a:t>1</a:t>
              </a:r>
            </a:p>
          </p:txBody>
        </p:sp>
        <p:sp>
          <p:nvSpPr>
            <p:cNvPr name="TextBox 281" id="281"/>
            <p:cNvSpPr txBox="true"/>
            <p:nvPr/>
          </p:nvSpPr>
          <p:spPr>
            <a:xfrm rot="0">
              <a:off x="7333021" y="17921300"/>
              <a:ext cx="336416" cy="269758"/>
            </a:xfrm>
            <a:prstGeom prst="rect">
              <a:avLst/>
            </a:prstGeom>
          </p:spPr>
          <p:txBody>
            <a:bodyPr anchor="t" rtlCol="false" tIns="0" lIns="0" bIns="0" rIns="0">
              <a:spAutoFit/>
            </a:bodyPr>
            <a:lstStyle/>
            <a:p>
              <a:pPr algn="ctr" marL="0" indent="0" lvl="0">
                <a:lnSpc>
                  <a:spcPts val="1284"/>
                </a:lnSpc>
              </a:pPr>
              <a:r>
                <a:rPr lang="en-US" sz="1427" spc="-14">
                  <a:solidFill>
                    <a:srgbClr val="FFFFFF"/>
                  </a:solidFill>
                  <a:latin typeface="Poppins"/>
                </a:rPr>
                <a:t>3</a:t>
              </a:r>
            </a:p>
          </p:txBody>
        </p:sp>
        <p:sp>
          <p:nvSpPr>
            <p:cNvPr name="TextBox 282" id="282"/>
            <p:cNvSpPr txBox="true"/>
            <p:nvPr/>
          </p:nvSpPr>
          <p:spPr>
            <a:xfrm rot="0">
              <a:off x="3964797" y="16601756"/>
              <a:ext cx="336416" cy="269758"/>
            </a:xfrm>
            <a:prstGeom prst="rect">
              <a:avLst/>
            </a:prstGeom>
          </p:spPr>
          <p:txBody>
            <a:bodyPr anchor="t" rtlCol="false" tIns="0" lIns="0" bIns="0" rIns="0">
              <a:spAutoFit/>
            </a:bodyPr>
            <a:lstStyle/>
            <a:p>
              <a:pPr algn="ctr" marL="0" indent="0" lvl="0">
                <a:lnSpc>
                  <a:spcPts val="1284"/>
                </a:lnSpc>
              </a:pPr>
              <a:r>
                <a:rPr lang="en-US" sz="1427" spc="-14">
                  <a:solidFill>
                    <a:srgbClr val="FFFFFF"/>
                  </a:solidFill>
                  <a:latin typeface="Poppins"/>
                </a:rPr>
                <a:t>2</a:t>
              </a:r>
            </a:p>
          </p:txBody>
        </p:sp>
        <p:sp>
          <p:nvSpPr>
            <p:cNvPr name="TextBox 283" id="283"/>
            <p:cNvSpPr txBox="true"/>
            <p:nvPr/>
          </p:nvSpPr>
          <p:spPr>
            <a:xfrm rot="0">
              <a:off x="4555421" y="16219193"/>
              <a:ext cx="2324167" cy="1010966"/>
            </a:xfrm>
            <a:prstGeom prst="rect">
              <a:avLst/>
            </a:prstGeom>
          </p:spPr>
          <p:txBody>
            <a:bodyPr anchor="t" rtlCol="false" tIns="0" lIns="0" bIns="0" rIns="0">
              <a:spAutoFit/>
            </a:bodyPr>
            <a:lstStyle/>
            <a:p>
              <a:pPr>
                <a:lnSpc>
                  <a:spcPts val="1486"/>
                </a:lnSpc>
              </a:pPr>
              <a:r>
                <a:rPr lang="en-US" sz="1218" spc="-4">
                  <a:solidFill>
                    <a:srgbClr val="FFFFFF"/>
                  </a:solidFill>
                  <a:latin typeface="Poppins"/>
                </a:rPr>
                <a:t>Temps long</a:t>
              </a:r>
            </a:p>
            <a:p>
              <a:pPr>
                <a:lnSpc>
                  <a:spcPts val="1486"/>
                </a:lnSpc>
              </a:pPr>
              <a:r>
                <a:rPr lang="en-US" sz="1218" spc="-4">
                  <a:solidFill>
                    <a:srgbClr val="FFFFFF"/>
                  </a:solidFill>
                  <a:latin typeface="Poppins"/>
                </a:rPr>
                <a:t>Connexion avec le.a thérapeute </a:t>
              </a:r>
            </a:p>
            <a:p>
              <a:pPr>
                <a:lnSpc>
                  <a:spcPts val="1486"/>
                </a:lnSpc>
              </a:pPr>
              <a:r>
                <a:rPr lang="en-US" sz="1218" spc="-4">
                  <a:solidFill>
                    <a:srgbClr val="FFFFFF"/>
                  </a:solidFill>
                  <a:latin typeface="Poppins"/>
                </a:rPr>
                <a:t>Long parcours de soin</a:t>
              </a:r>
            </a:p>
          </p:txBody>
        </p:sp>
        <p:sp>
          <p:nvSpPr>
            <p:cNvPr name="TextBox 284" id="284"/>
            <p:cNvSpPr txBox="true"/>
            <p:nvPr/>
          </p:nvSpPr>
          <p:spPr>
            <a:xfrm rot="0">
              <a:off x="7333021" y="16569045"/>
              <a:ext cx="336416" cy="269758"/>
            </a:xfrm>
            <a:prstGeom prst="rect">
              <a:avLst/>
            </a:prstGeom>
          </p:spPr>
          <p:txBody>
            <a:bodyPr anchor="t" rtlCol="false" tIns="0" lIns="0" bIns="0" rIns="0">
              <a:spAutoFit/>
            </a:bodyPr>
            <a:lstStyle/>
            <a:p>
              <a:pPr algn="ctr" marL="0" indent="0" lvl="0">
                <a:lnSpc>
                  <a:spcPts val="1284"/>
                </a:lnSpc>
              </a:pPr>
              <a:r>
                <a:rPr lang="en-US" sz="1427" spc="-14">
                  <a:solidFill>
                    <a:srgbClr val="FFFFFF"/>
                  </a:solidFill>
                  <a:latin typeface="Poppins"/>
                </a:rPr>
                <a:t>3</a:t>
              </a:r>
            </a:p>
          </p:txBody>
        </p:sp>
        <p:sp>
          <p:nvSpPr>
            <p:cNvPr name="TextBox 285" id="285"/>
            <p:cNvSpPr txBox="true"/>
            <p:nvPr/>
          </p:nvSpPr>
          <p:spPr>
            <a:xfrm rot="0">
              <a:off x="611593" y="20575826"/>
              <a:ext cx="336416" cy="269758"/>
            </a:xfrm>
            <a:prstGeom prst="rect">
              <a:avLst/>
            </a:prstGeom>
          </p:spPr>
          <p:txBody>
            <a:bodyPr anchor="t" rtlCol="false" tIns="0" lIns="0" bIns="0" rIns="0">
              <a:spAutoFit/>
            </a:bodyPr>
            <a:lstStyle/>
            <a:p>
              <a:pPr algn="ctr" marL="0" indent="0" lvl="0">
                <a:lnSpc>
                  <a:spcPts val="1284"/>
                </a:lnSpc>
              </a:pPr>
              <a:r>
                <a:rPr lang="en-US" sz="1427" spc="-14">
                  <a:solidFill>
                    <a:srgbClr val="FFFFFF"/>
                  </a:solidFill>
                  <a:latin typeface="Poppins"/>
                </a:rPr>
                <a:t>1</a:t>
              </a:r>
            </a:p>
          </p:txBody>
        </p:sp>
        <p:sp>
          <p:nvSpPr>
            <p:cNvPr name="TextBox 286" id="286"/>
            <p:cNvSpPr txBox="true"/>
            <p:nvPr/>
          </p:nvSpPr>
          <p:spPr>
            <a:xfrm rot="0">
              <a:off x="3964797" y="20608537"/>
              <a:ext cx="336416" cy="269758"/>
            </a:xfrm>
            <a:prstGeom prst="rect">
              <a:avLst/>
            </a:prstGeom>
          </p:spPr>
          <p:txBody>
            <a:bodyPr anchor="t" rtlCol="false" tIns="0" lIns="0" bIns="0" rIns="0">
              <a:spAutoFit/>
            </a:bodyPr>
            <a:lstStyle/>
            <a:p>
              <a:pPr algn="ctr" marL="0" indent="0" lvl="0">
                <a:lnSpc>
                  <a:spcPts val="1284"/>
                </a:lnSpc>
              </a:pPr>
              <a:r>
                <a:rPr lang="en-US" sz="1427" spc="-14">
                  <a:solidFill>
                    <a:srgbClr val="FFFFFF"/>
                  </a:solidFill>
                  <a:latin typeface="Poppins"/>
                </a:rPr>
                <a:t>2</a:t>
              </a:r>
            </a:p>
          </p:txBody>
        </p:sp>
        <p:sp>
          <p:nvSpPr>
            <p:cNvPr name="TextBox 287" id="287"/>
            <p:cNvSpPr txBox="true"/>
            <p:nvPr/>
          </p:nvSpPr>
          <p:spPr>
            <a:xfrm rot="0">
              <a:off x="4555421" y="20225974"/>
              <a:ext cx="2494161" cy="1010966"/>
            </a:xfrm>
            <a:prstGeom prst="rect">
              <a:avLst/>
            </a:prstGeom>
          </p:spPr>
          <p:txBody>
            <a:bodyPr anchor="t" rtlCol="false" tIns="0" lIns="0" bIns="0" rIns="0">
              <a:spAutoFit/>
            </a:bodyPr>
            <a:lstStyle/>
            <a:p>
              <a:pPr>
                <a:lnSpc>
                  <a:spcPts val="1486"/>
                </a:lnSpc>
              </a:pPr>
              <a:r>
                <a:rPr lang="en-US" sz="1218" spc="-4">
                  <a:solidFill>
                    <a:srgbClr val="FFFFFF"/>
                  </a:solidFill>
                  <a:latin typeface="Poppins"/>
                </a:rPr>
                <a:t>Temps long</a:t>
              </a:r>
            </a:p>
            <a:p>
              <a:pPr>
                <a:lnSpc>
                  <a:spcPts val="1486"/>
                </a:lnSpc>
              </a:pPr>
              <a:r>
                <a:rPr lang="en-US" sz="1218" spc="-4">
                  <a:solidFill>
                    <a:srgbClr val="FFFFFF"/>
                  </a:solidFill>
                  <a:latin typeface="Poppins"/>
                </a:rPr>
                <a:t>Solutions concrètes</a:t>
              </a:r>
            </a:p>
            <a:p>
              <a:pPr>
                <a:lnSpc>
                  <a:spcPts val="1486"/>
                </a:lnSpc>
              </a:pPr>
              <a:r>
                <a:rPr lang="en-US" sz="1218" spc="-4">
                  <a:solidFill>
                    <a:srgbClr val="FFFFFF"/>
                  </a:solidFill>
                  <a:latin typeface="Poppins"/>
                </a:rPr>
                <a:t>Comparaison avec précédentes consult.</a:t>
              </a:r>
            </a:p>
          </p:txBody>
        </p:sp>
        <p:sp>
          <p:nvSpPr>
            <p:cNvPr name="TextBox 288" id="288"/>
            <p:cNvSpPr txBox="true"/>
            <p:nvPr/>
          </p:nvSpPr>
          <p:spPr>
            <a:xfrm rot="0">
              <a:off x="7333021" y="20592640"/>
              <a:ext cx="336416" cy="269758"/>
            </a:xfrm>
            <a:prstGeom prst="rect">
              <a:avLst/>
            </a:prstGeom>
          </p:spPr>
          <p:txBody>
            <a:bodyPr anchor="t" rtlCol="false" tIns="0" lIns="0" bIns="0" rIns="0">
              <a:spAutoFit/>
            </a:bodyPr>
            <a:lstStyle/>
            <a:p>
              <a:pPr algn="ctr" marL="0" indent="0" lvl="0">
                <a:lnSpc>
                  <a:spcPts val="1284"/>
                </a:lnSpc>
              </a:pPr>
              <a:r>
                <a:rPr lang="en-US" sz="1427" spc="-14">
                  <a:solidFill>
                    <a:srgbClr val="FFFFFF"/>
                  </a:solidFill>
                  <a:latin typeface="Poppins"/>
                </a:rPr>
                <a:t>3</a:t>
              </a:r>
            </a:p>
          </p:txBody>
        </p:sp>
        <p:sp>
          <p:nvSpPr>
            <p:cNvPr name="TextBox 289" id="289"/>
            <p:cNvSpPr txBox="true"/>
            <p:nvPr/>
          </p:nvSpPr>
          <p:spPr>
            <a:xfrm rot="0">
              <a:off x="7952877" y="18906201"/>
              <a:ext cx="2351327" cy="1010966"/>
            </a:xfrm>
            <a:prstGeom prst="rect">
              <a:avLst/>
            </a:prstGeom>
          </p:spPr>
          <p:txBody>
            <a:bodyPr anchor="t" rtlCol="false" tIns="0" lIns="0" bIns="0" rIns="0">
              <a:spAutoFit/>
            </a:bodyPr>
            <a:lstStyle/>
            <a:p>
              <a:pPr>
                <a:lnSpc>
                  <a:spcPts val="1486"/>
                </a:lnSpc>
              </a:pPr>
              <a:r>
                <a:rPr lang="en-US" sz="1218" spc="-4">
                  <a:solidFill>
                    <a:srgbClr val="FFFFFF"/>
                  </a:solidFill>
                  <a:latin typeface="Poppins"/>
                </a:rPr>
                <a:t>Découragement</a:t>
              </a:r>
            </a:p>
            <a:p>
              <a:pPr>
                <a:lnSpc>
                  <a:spcPts val="1486"/>
                </a:lnSpc>
              </a:pPr>
              <a:r>
                <a:rPr lang="en-US" sz="1218" spc="-4">
                  <a:solidFill>
                    <a:srgbClr val="FFFFFF"/>
                  </a:solidFill>
                  <a:latin typeface="Poppins"/>
                </a:rPr>
                <a:t>Attente “habituelle”</a:t>
              </a:r>
            </a:p>
            <a:p>
              <a:pPr>
                <a:lnSpc>
                  <a:spcPts val="1486"/>
                </a:lnSpc>
              </a:pPr>
              <a:r>
                <a:rPr lang="en-US" sz="1218" spc="-4">
                  <a:solidFill>
                    <a:srgbClr val="FFFFFF"/>
                  </a:solidFill>
                  <a:latin typeface="Poppins"/>
                </a:rPr>
                <a:t>Consult. ponctuelles en hôpital</a:t>
              </a:r>
            </a:p>
          </p:txBody>
        </p:sp>
        <p:sp>
          <p:nvSpPr>
            <p:cNvPr name="TextBox 290" id="290"/>
            <p:cNvSpPr txBox="true"/>
            <p:nvPr/>
          </p:nvSpPr>
          <p:spPr>
            <a:xfrm rot="0">
              <a:off x="7952877" y="17570531"/>
              <a:ext cx="2351327" cy="1010966"/>
            </a:xfrm>
            <a:prstGeom prst="rect">
              <a:avLst/>
            </a:prstGeom>
          </p:spPr>
          <p:txBody>
            <a:bodyPr anchor="t" rtlCol="false" tIns="0" lIns="0" bIns="0" rIns="0">
              <a:spAutoFit/>
            </a:bodyPr>
            <a:lstStyle/>
            <a:p>
              <a:pPr>
                <a:lnSpc>
                  <a:spcPts val="1486"/>
                </a:lnSpc>
              </a:pPr>
              <a:r>
                <a:rPr lang="en-US" sz="1218" spc="-4">
                  <a:solidFill>
                    <a:srgbClr val="FFFFFF"/>
                  </a:solidFill>
                  <a:latin typeface="Poppins"/>
                </a:rPr>
                <a:t>Abandon de critères</a:t>
              </a:r>
            </a:p>
            <a:p>
              <a:pPr>
                <a:lnSpc>
                  <a:spcPts val="1486"/>
                </a:lnSpc>
              </a:pPr>
              <a:r>
                <a:rPr lang="en-US" sz="1218" spc="-4">
                  <a:solidFill>
                    <a:srgbClr val="FFFFFF"/>
                  </a:solidFill>
                  <a:latin typeface="Poppins"/>
                </a:rPr>
                <a:t>Sentiment d’injustice</a:t>
              </a:r>
            </a:p>
            <a:p>
              <a:pPr>
                <a:lnSpc>
                  <a:spcPts val="1486"/>
                </a:lnSpc>
              </a:pPr>
              <a:r>
                <a:rPr lang="en-US" sz="1218" spc="-4">
                  <a:solidFill>
                    <a:srgbClr val="FFFFFF"/>
                  </a:solidFill>
                  <a:latin typeface="Poppins"/>
                </a:rPr>
                <a:t>Ressources </a:t>
              </a:r>
            </a:p>
            <a:p>
              <a:pPr>
                <a:lnSpc>
                  <a:spcPts val="1486"/>
                </a:lnSpc>
              </a:pPr>
              <a:r>
                <a:rPr lang="en-US" sz="1218" spc="-4">
                  <a:solidFill>
                    <a:srgbClr val="FFFFFF"/>
                  </a:solidFill>
                  <a:latin typeface="Poppins"/>
                </a:rPr>
                <a:t>personnelles</a:t>
              </a:r>
            </a:p>
          </p:txBody>
        </p:sp>
        <p:sp>
          <p:nvSpPr>
            <p:cNvPr name="TextBox 291" id="291"/>
            <p:cNvSpPr txBox="true"/>
            <p:nvPr/>
          </p:nvSpPr>
          <p:spPr>
            <a:xfrm rot="0">
              <a:off x="7952877" y="16342560"/>
              <a:ext cx="2153216" cy="759574"/>
            </a:xfrm>
            <a:prstGeom prst="rect">
              <a:avLst/>
            </a:prstGeom>
          </p:spPr>
          <p:txBody>
            <a:bodyPr anchor="t" rtlCol="false" tIns="0" lIns="0" bIns="0" rIns="0">
              <a:spAutoFit/>
            </a:bodyPr>
            <a:lstStyle/>
            <a:p>
              <a:pPr>
                <a:lnSpc>
                  <a:spcPts val="1486"/>
                </a:lnSpc>
              </a:pPr>
              <a:r>
                <a:rPr lang="en-US" sz="1218" spc="-4">
                  <a:solidFill>
                    <a:srgbClr val="FFFFFF"/>
                  </a:solidFill>
                  <a:latin typeface="Poppins"/>
                </a:rPr>
                <a:t>Perte de confiance</a:t>
              </a:r>
            </a:p>
            <a:p>
              <a:pPr>
                <a:lnSpc>
                  <a:spcPts val="1486"/>
                </a:lnSpc>
              </a:pPr>
              <a:r>
                <a:rPr lang="en-US" sz="1218" spc="-4">
                  <a:solidFill>
                    <a:srgbClr val="FFFFFF"/>
                  </a:solidFill>
                  <a:latin typeface="Poppins"/>
                </a:rPr>
                <a:t>Suivis en parallèle</a:t>
              </a:r>
            </a:p>
            <a:p>
              <a:pPr>
                <a:lnSpc>
                  <a:spcPts val="1486"/>
                </a:lnSpc>
              </a:pPr>
              <a:r>
                <a:rPr lang="en-US" sz="1218" spc="-4">
                  <a:solidFill>
                    <a:srgbClr val="FFFFFF"/>
                  </a:solidFill>
                  <a:latin typeface="Poppins"/>
                </a:rPr>
                <a:t>Contrainte de l’att.</a:t>
              </a:r>
            </a:p>
          </p:txBody>
        </p:sp>
        <p:grpSp>
          <p:nvGrpSpPr>
            <p:cNvPr name="Group 292" id="292"/>
            <p:cNvGrpSpPr/>
            <p:nvPr/>
          </p:nvGrpSpPr>
          <p:grpSpPr>
            <a:xfrm rot="0">
              <a:off x="180302" y="25413957"/>
              <a:ext cx="10204982" cy="1265286"/>
              <a:chOff x="0" y="0"/>
              <a:chExt cx="4378932" cy="542931"/>
            </a:xfrm>
          </p:grpSpPr>
          <p:sp>
            <p:nvSpPr>
              <p:cNvPr name="Freeform 293" id="293"/>
              <p:cNvSpPr/>
              <p:nvPr/>
            </p:nvSpPr>
            <p:spPr>
              <a:xfrm flipH="false" flipV="false" rot="0">
                <a:off x="0" y="0"/>
                <a:ext cx="4378932" cy="542931"/>
              </a:xfrm>
              <a:custGeom>
                <a:avLst/>
                <a:gdLst/>
                <a:ahLst/>
                <a:cxnLst/>
                <a:rect r="r" b="b" t="t" l="l"/>
                <a:pathLst>
                  <a:path h="542931" w="4378932">
                    <a:moveTo>
                      <a:pt x="51687" y="0"/>
                    </a:moveTo>
                    <a:lnTo>
                      <a:pt x="4327246" y="0"/>
                    </a:lnTo>
                    <a:cubicBezTo>
                      <a:pt x="4340954" y="0"/>
                      <a:pt x="4354100" y="5446"/>
                      <a:pt x="4363793" y="15139"/>
                    </a:cubicBezTo>
                    <a:cubicBezTo>
                      <a:pt x="4373487" y="24832"/>
                      <a:pt x="4378932" y="37978"/>
                      <a:pt x="4378932" y="51687"/>
                    </a:cubicBezTo>
                    <a:lnTo>
                      <a:pt x="4378932" y="491244"/>
                    </a:lnTo>
                    <a:cubicBezTo>
                      <a:pt x="4378932" y="519790"/>
                      <a:pt x="4355791" y="542931"/>
                      <a:pt x="4327246" y="542931"/>
                    </a:cubicBezTo>
                    <a:lnTo>
                      <a:pt x="51687" y="542931"/>
                    </a:lnTo>
                    <a:cubicBezTo>
                      <a:pt x="37978" y="542931"/>
                      <a:pt x="24832" y="537485"/>
                      <a:pt x="15139" y="527792"/>
                    </a:cubicBezTo>
                    <a:cubicBezTo>
                      <a:pt x="5446" y="518099"/>
                      <a:pt x="0" y="504953"/>
                      <a:pt x="0" y="491244"/>
                    </a:cubicBezTo>
                    <a:lnTo>
                      <a:pt x="0" y="51687"/>
                    </a:lnTo>
                    <a:cubicBezTo>
                      <a:pt x="0" y="23141"/>
                      <a:pt x="23141" y="0"/>
                      <a:pt x="51687" y="0"/>
                    </a:cubicBezTo>
                    <a:close/>
                  </a:path>
                </a:pathLst>
              </a:custGeom>
              <a:solidFill>
                <a:srgbClr val="2A1E50"/>
              </a:solidFill>
              <a:ln w="38100" cap="rnd">
                <a:solidFill>
                  <a:srgbClr val="000000"/>
                </a:solidFill>
                <a:prstDash val="solid"/>
                <a:round/>
              </a:ln>
            </p:spPr>
          </p:sp>
          <p:sp>
            <p:nvSpPr>
              <p:cNvPr name="TextBox 294" id="294"/>
              <p:cNvSpPr txBox="true"/>
              <p:nvPr/>
            </p:nvSpPr>
            <p:spPr>
              <a:xfrm>
                <a:off x="0" y="-38100"/>
                <a:ext cx="812800" cy="850900"/>
              </a:xfrm>
              <a:prstGeom prst="rect">
                <a:avLst/>
              </a:prstGeom>
            </p:spPr>
            <p:txBody>
              <a:bodyPr anchor="ctr" rtlCol="false" tIns="50800" lIns="50800" bIns="50800" rIns="50800"/>
              <a:lstStyle/>
              <a:p>
                <a:pPr algn="ctr">
                  <a:lnSpc>
                    <a:spcPts val="2659"/>
                  </a:lnSpc>
                  <a:spcBef>
                    <a:spcPct val="0"/>
                  </a:spcBef>
                </a:pPr>
              </a:p>
            </p:txBody>
          </p:sp>
        </p:grpSp>
        <p:grpSp>
          <p:nvGrpSpPr>
            <p:cNvPr name="Group 295" id="295"/>
            <p:cNvGrpSpPr/>
            <p:nvPr/>
          </p:nvGrpSpPr>
          <p:grpSpPr>
            <a:xfrm rot="0">
              <a:off x="180302" y="21407176"/>
              <a:ext cx="10064137" cy="1265286"/>
              <a:chOff x="0" y="0"/>
              <a:chExt cx="4318496" cy="542931"/>
            </a:xfrm>
          </p:grpSpPr>
          <p:sp>
            <p:nvSpPr>
              <p:cNvPr name="Freeform 296" id="296"/>
              <p:cNvSpPr/>
              <p:nvPr/>
            </p:nvSpPr>
            <p:spPr>
              <a:xfrm flipH="false" flipV="false" rot="0">
                <a:off x="0" y="0"/>
                <a:ext cx="4318496" cy="542931"/>
              </a:xfrm>
              <a:custGeom>
                <a:avLst/>
                <a:gdLst/>
                <a:ahLst/>
                <a:cxnLst/>
                <a:rect r="r" b="b" t="t" l="l"/>
                <a:pathLst>
                  <a:path h="542931" w="4318496">
                    <a:moveTo>
                      <a:pt x="52410" y="0"/>
                    </a:moveTo>
                    <a:lnTo>
                      <a:pt x="4266086" y="0"/>
                    </a:lnTo>
                    <a:cubicBezTo>
                      <a:pt x="4295031" y="0"/>
                      <a:pt x="4318496" y="23465"/>
                      <a:pt x="4318496" y="52410"/>
                    </a:cubicBezTo>
                    <a:lnTo>
                      <a:pt x="4318496" y="490521"/>
                    </a:lnTo>
                    <a:cubicBezTo>
                      <a:pt x="4318496" y="519466"/>
                      <a:pt x="4295031" y="542931"/>
                      <a:pt x="4266086" y="542931"/>
                    </a:cubicBezTo>
                    <a:lnTo>
                      <a:pt x="52410" y="542931"/>
                    </a:lnTo>
                    <a:cubicBezTo>
                      <a:pt x="23465" y="542931"/>
                      <a:pt x="0" y="519466"/>
                      <a:pt x="0" y="490521"/>
                    </a:cubicBezTo>
                    <a:lnTo>
                      <a:pt x="0" y="52410"/>
                    </a:lnTo>
                    <a:cubicBezTo>
                      <a:pt x="0" y="23465"/>
                      <a:pt x="23465" y="0"/>
                      <a:pt x="52410" y="0"/>
                    </a:cubicBezTo>
                    <a:close/>
                  </a:path>
                </a:pathLst>
              </a:custGeom>
              <a:solidFill>
                <a:srgbClr val="2A1E50"/>
              </a:solidFill>
              <a:ln w="38100" cap="rnd">
                <a:solidFill>
                  <a:srgbClr val="000000"/>
                </a:solidFill>
                <a:prstDash val="solid"/>
                <a:round/>
              </a:ln>
            </p:spPr>
          </p:sp>
          <p:sp>
            <p:nvSpPr>
              <p:cNvPr name="TextBox 297" id="297"/>
              <p:cNvSpPr txBox="true"/>
              <p:nvPr/>
            </p:nvSpPr>
            <p:spPr>
              <a:xfrm>
                <a:off x="0" y="-38100"/>
                <a:ext cx="812800" cy="850900"/>
              </a:xfrm>
              <a:prstGeom prst="rect">
                <a:avLst/>
              </a:prstGeom>
            </p:spPr>
            <p:txBody>
              <a:bodyPr anchor="ctr" rtlCol="false" tIns="50800" lIns="50800" bIns="50800" rIns="50800"/>
              <a:lstStyle/>
              <a:p>
                <a:pPr algn="ctr">
                  <a:lnSpc>
                    <a:spcPts val="2659"/>
                  </a:lnSpc>
                  <a:spcBef>
                    <a:spcPct val="0"/>
                  </a:spcBef>
                </a:pPr>
              </a:p>
            </p:txBody>
          </p:sp>
        </p:grpSp>
        <p:grpSp>
          <p:nvGrpSpPr>
            <p:cNvPr name="Group 298" id="298"/>
            <p:cNvGrpSpPr/>
            <p:nvPr/>
          </p:nvGrpSpPr>
          <p:grpSpPr>
            <a:xfrm rot="0">
              <a:off x="507929" y="25706033"/>
              <a:ext cx="681134" cy="681134"/>
              <a:chOff x="0" y="0"/>
              <a:chExt cx="812800" cy="812800"/>
            </a:xfrm>
          </p:grpSpPr>
          <p:sp>
            <p:nvSpPr>
              <p:cNvPr name="Freeform 299" id="29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300" id="300"/>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301" id="301"/>
            <p:cNvSpPr txBox="true"/>
            <p:nvPr/>
          </p:nvSpPr>
          <p:spPr>
            <a:xfrm rot="0">
              <a:off x="1271756" y="25536355"/>
              <a:ext cx="2589378" cy="1010966"/>
            </a:xfrm>
            <a:prstGeom prst="rect">
              <a:avLst/>
            </a:prstGeom>
          </p:spPr>
          <p:txBody>
            <a:bodyPr anchor="t" rtlCol="false" tIns="0" lIns="0" bIns="0" rIns="0">
              <a:spAutoFit/>
            </a:bodyPr>
            <a:lstStyle/>
            <a:p>
              <a:pPr>
                <a:lnSpc>
                  <a:spcPts val="1486"/>
                </a:lnSpc>
              </a:pPr>
              <a:r>
                <a:rPr lang="en-US" sz="1218" spc="-4">
                  <a:solidFill>
                    <a:srgbClr val="FFFFFF"/>
                  </a:solidFill>
                  <a:latin typeface="Poppins"/>
                </a:rPr>
                <a:t>Liste de services</a:t>
              </a:r>
            </a:p>
            <a:p>
              <a:pPr>
                <a:lnSpc>
                  <a:spcPts val="1486"/>
                </a:lnSpc>
              </a:pPr>
              <a:r>
                <a:rPr lang="en-US" sz="1218" spc="-4">
                  <a:solidFill>
                    <a:srgbClr val="FFFFFF"/>
                  </a:solidFill>
                  <a:latin typeface="Poppins"/>
                </a:rPr>
                <a:t>Critère économique</a:t>
              </a:r>
            </a:p>
            <a:p>
              <a:pPr>
                <a:lnSpc>
                  <a:spcPts val="1486"/>
                </a:lnSpc>
              </a:pPr>
              <a:r>
                <a:rPr lang="en-US" sz="1218" spc="-4">
                  <a:solidFill>
                    <a:srgbClr val="FFFFFF"/>
                  </a:solidFill>
                  <a:latin typeface="Poppins"/>
                </a:rPr>
                <a:t>Sentiment d’urgence élevé</a:t>
              </a:r>
            </a:p>
          </p:txBody>
        </p:sp>
        <p:grpSp>
          <p:nvGrpSpPr>
            <p:cNvPr name="Group 302" id="302"/>
            <p:cNvGrpSpPr/>
            <p:nvPr/>
          </p:nvGrpSpPr>
          <p:grpSpPr>
            <a:xfrm rot="0">
              <a:off x="3861134" y="25738744"/>
              <a:ext cx="681134" cy="681134"/>
              <a:chOff x="0" y="0"/>
              <a:chExt cx="812800" cy="812800"/>
            </a:xfrm>
          </p:grpSpPr>
          <p:sp>
            <p:nvSpPr>
              <p:cNvPr name="Freeform 303" id="30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304" id="304"/>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305" id="305"/>
            <p:cNvGrpSpPr/>
            <p:nvPr/>
          </p:nvGrpSpPr>
          <p:grpSpPr>
            <a:xfrm rot="0">
              <a:off x="7229357" y="25722847"/>
              <a:ext cx="681134" cy="681134"/>
              <a:chOff x="0" y="0"/>
              <a:chExt cx="812800" cy="812800"/>
            </a:xfrm>
          </p:grpSpPr>
          <p:sp>
            <p:nvSpPr>
              <p:cNvPr name="Freeform 306" id="30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307" id="307"/>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308" id="308"/>
            <p:cNvSpPr txBox="true"/>
            <p:nvPr/>
          </p:nvSpPr>
          <p:spPr>
            <a:xfrm rot="0">
              <a:off x="8021572" y="25569066"/>
              <a:ext cx="2351327" cy="1010966"/>
            </a:xfrm>
            <a:prstGeom prst="rect">
              <a:avLst/>
            </a:prstGeom>
          </p:spPr>
          <p:txBody>
            <a:bodyPr anchor="t" rtlCol="false" tIns="0" lIns="0" bIns="0" rIns="0">
              <a:spAutoFit/>
            </a:bodyPr>
            <a:lstStyle/>
            <a:p>
              <a:pPr>
                <a:lnSpc>
                  <a:spcPts val="1486"/>
                </a:lnSpc>
              </a:pPr>
              <a:r>
                <a:rPr lang="en-US" sz="1218" spc="-4">
                  <a:solidFill>
                    <a:srgbClr val="FFFFFF"/>
                  </a:solidFill>
                  <a:latin typeface="Poppins"/>
                </a:rPr>
                <a:t>Abandon de critères</a:t>
              </a:r>
            </a:p>
            <a:p>
              <a:pPr>
                <a:lnSpc>
                  <a:spcPts val="1486"/>
                </a:lnSpc>
              </a:pPr>
              <a:r>
                <a:rPr lang="en-US" sz="1218" spc="-4">
                  <a:solidFill>
                    <a:srgbClr val="FFFFFF"/>
                  </a:solidFill>
                  <a:latin typeface="Poppins"/>
                </a:rPr>
                <a:t>Multip. des demandes</a:t>
              </a:r>
            </a:p>
            <a:p>
              <a:pPr>
                <a:lnSpc>
                  <a:spcPts val="1486"/>
                </a:lnSpc>
              </a:pPr>
              <a:r>
                <a:rPr lang="en-US" sz="1218" spc="-4">
                  <a:solidFill>
                    <a:srgbClr val="FFFFFF"/>
                  </a:solidFill>
                  <a:latin typeface="Poppins"/>
                </a:rPr>
                <a:t>Consult. de PPL et de perm. d’accueil</a:t>
              </a:r>
            </a:p>
          </p:txBody>
        </p:sp>
        <p:grpSp>
          <p:nvGrpSpPr>
            <p:cNvPr name="Group 309" id="309"/>
            <p:cNvGrpSpPr/>
            <p:nvPr/>
          </p:nvGrpSpPr>
          <p:grpSpPr>
            <a:xfrm rot="0">
              <a:off x="180302" y="24078287"/>
              <a:ext cx="10204982" cy="1265286"/>
              <a:chOff x="0" y="0"/>
              <a:chExt cx="4378932" cy="542931"/>
            </a:xfrm>
          </p:grpSpPr>
          <p:sp>
            <p:nvSpPr>
              <p:cNvPr name="Freeform 310" id="310"/>
              <p:cNvSpPr/>
              <p:nvPr/>
            </p:nvSpPr>
            <p:spPr>
              <a:xfrm flipH="false" flipV="false" rot="0">
                <a:off x="0" y="0"/>
                <a:ext cx="4378932" cy="542931"/>
              </a:xfrm>
              <a:custGeom>
                <a:avLst/>
                <a:gdLst/>
                <a:ahLst/>
                <a:cxnLst/>
                <a:rect r="r" b="b" t="t" l="l"/>
                <a:pathLst>
                  <a:path h="542931" w="4378932">
                    <a:moveTo>
                      <a:pt x="51687" y="0"/>
                    </a:moveTo>
                    <a:lnTo>
                      <a:pt x="4327246" y="0"/>
                    </a:lnTo>
                    <a:cubicBezTo>
                      <a:pt x="4340954" y="0"/>
                      <a:pt x="4354100" y="5446"/>
                      <a:pt x="4363793" y="15139"/>
                    </a:cubicBezTo>
                    <a:cubicBezTo>
                      <a:pt x="4373487" y="24832"/>
                      <a:pt x="4378932" y="37978"/>
                      <a:pt x="4378932" y="51687"/>
                    </a:cubicBezTo>
                    <a:lnTo>
                      <a:pt x="4378932" y="491244"/>
                    </a:lnTo>
                    <a:cubicBezTo>
                      <a:pt x="4378932" y="519790"/>
                      <a:pt x="4355791" y="542931"/>
                      <a:pt x="4327246" y="542931"/>
                    </a:cubicBezTo>
                    <a:lnTo>
                      <a:pt x="51687" y="542931"/>
                    </a:lnTo>
                    <a:cubicBezTo>
                      <a:pt x="37978" y="542931"/>
                      <a:pt x="24832" y="537485"/>
                      <a:pt x="15139" y="527792"/>
                    </a:cubicBezTo>
                    <a:cubicBezTo>
                      <a:pt x="5446" y="518099"/>
                      <a:pt x="0" y="504953"/>
                      <a:pt x="0" y="491244"/>
                    </a:cubicBezTo>
                    <a:lnTo>
                      <a:pt x="0" y="51687"/>
                    </a:lnTo>
                    <a:cubicBezTo>
                      <a:pt x="0" y="23141"/>
                      <a:pt x="23141" y="0"/>
                      <a:pt x="51687" y="0"/>
                    </a:cubicBezTo>
                    <a:close/>
                  </a:path>
                </a:pathLst>
              </a:custGeom>
              <a:solidFill>
                <a:srgbClr val="2A1E50"/>
              </a:solidFill>
              <a:ln w="38100" cap="rnd">
                <a:solidFill>
                  <a:srgbClr val="000000"/>
                </a:solidFill>
                <a:prstDash val="solid"/>
                <a:round/>
              </a:ln>
            </p:spPr>
          </p:sp>
          <p:sp>
            <p:nvSpPr>
              <p:cNvPr name="TextBox 311" id="311"/>
              <p:cNvSpPr txBox="true"/>
              <p:nvPr/>
            </p:nvSpPr>
            <p:spPr>
              <a:xfrm>
                <a:off x="0" y="-38100"/>
                <a:ext cx="812800" cy="850900"/>
              </a:xfrm>
              <a:prstGeom prst="rect">
                <a:avLst/>
              </a:prstGeom>
            </p:spPr>
            <p:txBody>
              <a:bodyPr anchor="ctr" rtlCol="false" tIns="50800" lIns="50800" bIns="50800" rIns="50800"/>
              <a:lstStyle/>
              <a:p>
                <a:pPr algn="ctr">
                  <a:lnSpc>
                    <a:spcPts val="2659"/>
                  </a:lnSpc>
                  <a:spcBef>
                    <a:spcPct val="0"/>
                  </a:spcBef>
                </a:pPr>
              </a:p>
            </p:txBody>
          </p:sp>
        </p:grpSp>
        <p:grpSp>
          <p:nvGrpSpPr>
            <p:cNvPr name="Group 312" id="312"/>
            <p:cNvGrpSpPr/>
            <p:nvPr/>
          </p:nvGrpSpPr>
          <p:grpSpPr>
            <a:xfrm rot="0">
              <a:off x="507929" y="24370363"/>
              <a:ext cx="681134" cy="681134"/>
              <a:chOff x="0" y="0"/>
              <a:chExt cx="812800" cy="812800"/>
            </a:xfrm>
          </p:grpSpPr>
          <p:sp>
            <p:nvSpPr>
              <p:cNvPr name="Freeform 313" id="31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314" id="314"/>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315" id="315"/>
            <p:cNvSpPr txBox="true"/>
            <p:nvPr/>
          </p:nvSpPr>
          <p:spPr>
            <a:xfrm rot="0">
              <a:off x="1271756" y="24200685"/>
              <a:ext cx="2589378" cy="1010966"/>
            </a:xfrm>
            <a:prstGeom prst="rect">
              <a:avLst/>
            </a:prstGeom>
          </p:spPr>
          <p:txBody>
            <a:bodyPr anchor="t" rtlCol="false" tIns="0" lIns="0" bIns="0" rIns="0">
              <a:spAutoFit/>
            </a:bodyPr>
            <a:lstStyle/>
            <a:p>
              <a:pPr>
                <a:lnSpc>
                  <a:spcPts val="1486"/>
                </a:lnSpc>
              </a:pPr>
              <a:r>
                <a:rPr lang="en-US" sz="1218" spc="-4">
                  <a:solidFill>
                    <a:srgbClr val="FFFFFF"/>
                  </a:solidFill>
                  <a:latin typeface="Poppins"/>
                </a:rPr>
                <a:t>Bouche-à-oreille</a:t>
              </a:r>
            </a:p>
            <a:p>
              <a:pPr>
                <a:lnSpc>
                  <a:spcPts val="1486"/>
                </a:lnSpc>
              </a:pPr>
              <a:r>
                <a:rPr lang="en-US" sz="1218" spc="-4">
                  <a:solidFill>
                    <a:srgbClr val="FFFFFF"/>
                  </a:solidFill>
                  <a:latin typeface="Poppins"/>
                </a:rPr>
                <a:t>Spécificité du service</a:t>
              </a:r>
            </a:p>
            <a:p>
              <a:pPr>
                <a:lnSpc>
                  <a:spcPts val="1486"/>
                </a:lnSpc>
              </a:pPr>
              <a:r>
                <a:rPr lang="en-US" sz="1218" spc="-4">
                  <a:solidFill>
                    <a:srgbClr val="FFFFFF"/>
                  </a:solidFill>
                  <a:latin typeface="Poppins"/>
                </a:rPr>
                <a:t>Sentiment d’urgence modéré</a:t>
              </a:r>
            </a:p>
          </p:txBody>
        </p:sp>
        <p:grpSp>
          <p:nvGrpSpPr>
            <p:cNvPr name="Group 316" id="316"/>
            <p:cNvGrpSpPr/>
            <p:nvPr/>
          </p:nvGrpSpPr>
          <p:grpSpPr>
            <a:xfrm rot="0">
              <a:off x="3861134" y="24403074"/>
              <a:ext cx="681134" cy="681134"/>
              <a:chOff x="0" y="0"/>
              <a:chExt cx="812800" cy="812800"/>
            </a:xfrm>
          </p:grpSpPr>
          <p:sp>
            <p:nvSpPr>
              <p:cNvPr name="Freeform 317" id="31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318" id="318"/>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319" id="319"/>
            <p:cNvGrpSpPr/>
            <p:nvPr/>
          </p:nvGrpSpPr>
          <p:grpSpPr>
            <a:xfrm rot="0">
              <a:off x="7229357" y="24387177"/>
              <a:ext cx="681134" cy="681134"/>
              <a:chOff x="0" y="0"/>
              <a:chExt cx="812800" cy="812800"/>
            </a:xfrm>
          </p:grpSpPr>
          <p:sp>
            <p:nvSpPr>
              <p:cNvPr name="Freeform 320" id="32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321" id="321"/>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322" id="322"/>
            <p:cNvGrpSpPr/>
            <p:nvPr/>
          </p:nvGrpSpPr>
          <p:grpSpPr>
            <a:xfrm rot="0">
              <a:off x="180302" y="22742618"/>
              <a:ext cx="10090429" cy="1265286"/>
              <a:chOff x="0" y="0"/>
              <a:chExt cx="4329778" cy="542931"/>
            </a:xfrm>
          </p:grpSpPr>
          <p:sp>
            <p:nvSpPr>
              <p:cNvPr name="Freeform 323" id="323"/>
              <p:cNvSpPr/>
              <p:nvPr/>
            </p:nvSpPr>
            <p:spPr>
              <a:xfrm flipH="false" flipV="false" rot="0">
                <a:off x="0" y="0"/>
                <a:ext cx="4329778" cy="542931"/>
              </a:xfrm>
              <a:custGeom>
                <a:avLst/>
                <a:gdLst/>
                <a:ahLst/>
                <a:cxnLst/>
                <a:rect r="r" b="b" t="t" l="l"/>
                <a:pathLst>
                  <a:path h="542931" w="4329778">
                    <a:moveTo>
                      <a:pt x="52273" y="0"/>
                    </a:moveTo>
                    <a:lnTo>
                      <a:pt x="4277504" y="0"/>
                    </a:lnTo>
                    <a:cubicBezTo>
                      <a:pt x="4306374" y="0"/>
                      <a:pt x="4329778" y="23404"/>
                      <a:pt x="4329778" y="52273"/>
                    </a:cubicBezTo>
                    <a:lnTo>
                      <a:pt x="4329778" y="490658"/>
                    </a:lnTo>
                    <a:cubicBezTo>
                      <a:pt x="4329778" y="519527"/>
                      <a:pt x="4306374" y="542931"/>
                      <a:pt x="4277504" y="542931"/>
                    </a:cubicBezTo>
                    <a:lnTo>
                      <a:pt x="52273" y="542931"/>
                    </a:lnTo>
                    <a:cubicBezTo>
                      <a:pt x="23404" y="542931"/>
                      <a:pt x="0" y="519527"/>
                      <a:pt x="0" y="490658"/>
                    </a:cubicBezTo>
                    <a:lnTo>
                      <a:pt x="0" y="52273"/>
                    </a:lnTo>
                    <a:cubicBezTo>
                      <a:pt x="0" y="23404"/>
                      <a:pt x="23404" y="0"/>
                      <a:pt x="52273" y="0"/>
                    </a:cubicBezTo>
                    <a:close/>
                  </a:path>
                </a:pathLst>
              </a:custGeom>
              <a:solidFill>
                <a:srgbClr val="2A1E50"/>
              </a:solidFill>
              <a:ln w="38100" cap="rnd">
                <a:solidFill>
                  <a:srgbClr val="000000"/>
                </a:solidFill>
                <a:prstDash val="solid"/>
                <a:round/>
              </a:ln>
            </p:spPr>
          </p:sp>
          <p:sp>
            <p:nvSpPr>
              <p:cNvPr name="TextBox 324" id="324"/>
              <p:cNvSpPr txBox="true"/>
              <p:nvPr/>
            </p:nvSpPr>
            <p:spPr>
              <a:xfrm>
                <a:off x="0" y="-38100"/>
                <a:ext cx="812800" cy="850900"/>
              </a:xfrm>
              <a:prstGeom prst="rect">
                <a:avLst/>
              </a:prstGeom>
            </p:spPr>
            <p:txBody>
              <a:bodyPr anchor="ctr" rtlCol="false" tIns="50800" lIns="50800" bIns="50800" rIns="50800"/>
              <a:lstStyle/>
              <a:p>
                <a:pPr algn="ctr">
                  <a:lnSpc>
                    <a:spcPts val="2659"/>
                  </a:lnSpc>
                  <a:spcBef>
                    <a:spcPct val="0"/>
                  </a:spcBef>
                </a:pPr>
              </a:p>
            </p:txBody>
          </p:sp>
        </p:grpSp>
        <p:grpSp>
          <p:nvGrpSpPr>
            <p:cNvPr name="Group 325" id="325"/>
            <p:cNvGrpSpPr/>
            <p:nvPr/>
          </p:nvGrpSpPr>
          <p:grpSpPr>
            <a:xfrm rot="0">
              <a:off x="507929" y="23034693"/>
              <a:ext cx="681134" cy="681134"/>
              <a:chOff x="0" y="0"/>
              <a:chExt cx="812800" cy="812800"/>
            </a:xfrm>
          </p:grpSpPr>
          <p:sp>
            <p:nvSpPr>
              <p:cNvPr name="Freeform 326" id="32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327" id="327"/>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328" id="328"/>
            <p:cNvSpPr txBox="true"/>
            <p:nvPr/>
          </p:nvSpPr>
          <p:spPr>
            <a:xfrm rot="0">
              <a:off x="1271756" y="22865015"/>
              <a:ext cx="2589378" cy="1010966"/>
            </a:xfrm>
            <a:prstGeom prst="rect">
              <a:avLst/>
            </a:prstGeom>
          </p:spPr>
          <p:txBody>
            <a:bodyPr anchor="t" rtlCol="false" tIns="0" lIns="0" bIns="0" rIns="0">
              <a:spAutoFit/>
            </a:bodyPr>
            <a:lstStyle/>
            <a:p>
              <a:pPr algn="just">
                <a:lnSpc>
                  <a:spcPts val="1486"/>
                </a:lnSpc>
              </a:pPr>
              <a:r>
                <a:rPr lang="en-US" sz="1218" spc="-4">
                  <a:solidFill>
                    <a:srgbClr val="FFFFFF"/>
                  </a:solidFill>
                  <a:latin typeface="Poppins"/>
                </a:rPr>
                <a:t>Fréquentation passée</a:t>
              </a:r>
            </a:p>
            <a:p>
              <a:pPr algn="just">
                <a:lnSpc>
                  <a:spcPts val="1486"/>
                </a:lnSpc>
              </a:pPr>
              <a:r>
                <a:rPr lang="en-US" sz="1218" spc="-4">
                  <a:solidFill>
                    <a:srgbClr val="FFFFFF"/>
                  </a:solidFill>
                  <a:latin typeface="Poppins"/>
                </a:rPr>
                <a:t>Tarif et administatif</a:t>
              </a:r>
            </a:p>
            <a:p>
              <a:pPr>
                <a:lnSpc>
                  <a:spcPts val="1486"/>
                </a:lnSpc>
              </a:pPr>
              <a:r>
                <a:rPr lang="en-US" sz="1218" spc="-4">
                  <a:solidFill>
                    <a:srgbClr val="FFFFFF"/>
                  </a:solidFill>
                  <a:latin typeface="Poppins"/>
                </a:rPr>
                <a:t>Sentiment d’urgence élevé</a:t>
              </a:r>
              <a:r>
                <a:rPr lang="en-US" sz="1218" spc="-4">
                  <a:solidFill>
                    <a:srgbClr val="FFFFFF"/>
                  </a:solidFill>
                  <a:latin typeface="Poppins Italics"/>
                </a:rPr>
                <a:t> - pression du SAJ</a:t>
              </a:r>
            </a:p>
          </p:txBody>
        </p:sp>
        <p:grpSp>
          <p:nvGrpSpPr>
            <p:cNvPr name="Group 329" id="329"/>
            <p:cNvGrpSpPr/>
            <p:nvPr/>
          </p:nvGrpSpPr>
          <p:grpSpPr>
            <a:xfrm rot="0">
              <a:off x="3861134" y="23067404"/>
              <a:ext cx="681134" cy="681134"/>
              <a:chOff x="0" y="0"/>
              <a:chExt cx="812800" cy="812800"/>
            </a:xfrm>
          </p:grpSpPr>
          <p:sp>
            <p:nvSpPr>
              <p:cNvPr name="Freeform 330" id="33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331" id="331"/>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332" id="332"/>
            <p:cNvSpPr txBox="true"/>
            <p:nvPr/>
          </p:nvSpPr>
          <p:spPr>
            <a:xfrm rot="0">
              <a:off x="4033493" y="23264392"/>
              <a:ext cx="336416" cy="269758"/>
            </a:xfrm>
            <a:prstGeom prst="rect">
              <a:avLst/>
            </a:prstGeom>
          </p:spPr>
          <p:txBody>
            <a:bodyPr anchor="t" rtlCol="false" tIns="0" lIns="0" bIns="0" rIns="0">
              <a:spAutoFit/>
            </a:bodyPr>
            <a:lstStyle/>
            <a:p>
              <a:pPr algn="ctr" marL="0" indent="0" lvl="0">
                <a:lnSpc>
                  <a:spcPts val="1284"/>
                </a:lnSpc>
              </a:pPr>
              <a:r>
                <a:rPr lang="en-US" sz="1427" spc="-14">
                  <a:solidFill>
                    <a:srgbClr val="FFFFFF"/>
                  </a:solidFill>
                  <a:latin typeface="Poppins"/>
                </a:rPr>
                <a:t>2</a:t>
              </a:r>
            </a:p>
          </p:txBody>
        </p:sp>
        <p:sp>
          <p:nvSpPr>
            <p:cNvPr name="TextBox 333" id="333"/>
            <p:cNvSpPr txBox="true"/>
            <p:nvPr/>
          </p:nvSpPr>
          <p:spPr>
            <a:xfrm rot="0">
              <a:off x="4624116" y="22881829"/>
              <a:ext cx="2494161" cy="1010966"/>
            </a:xfrm>
            <a:prstGeom prst="rect">
              <a:avLst/>
            </a:prstGeom>
          </p:spPr>
          <p:txBody>
            <a:bodyPr anchor="t" rtlCol="false" tIns="0" lIns="0" bIns="0" rIns="0">
              <a:spAutoFit/>
            </a:bodyPr>
            <a:lstStyle/>
            <a:p>
              <a:pPr>
                <a:lnSpc>
                  <a:spcPts val="1486"/>
                </a:lnSpc>
              </a:pPr>
              <a:r>
                <a:rPr lang="en-US" sz="1218" spc="-4">
                  <a:solidFill>
                    <a:srgbClr val="FFFFFF"/>
                  </a:solidFill>
                  <a:latin typeface="Poppins"/>
                </a:rPr>
                <a:t>Temps long</a:t>
              </a:r>
            </a:p>
            <a:p>
              <a:pPr>
                <a:lnSpc>
                  <a:spcPts val="1486"/>
                </a:lnSpc>
              </a:pPr>
              <a:r>
                <a:rPr lang="en-US" sz="1218" spc="-4">
                  <a:solidFill>
                    <a:srgbClr val="FFFFFF"/>
                  </a:solidFill>
                  <a:latin typeface="Poppins"/>
                </a:rPr>
                <a:t>Espace d’écoute</a:t>
              </a:r>
            </a:p>
            <a:p>
              <a:pPr>
                <a:lnSpc>
                  <a:spcPts val="1486"/>
                </a:lnSpc>
              </a:pPr>
              <a:r>
                <a:rPr lang="en-US" sz="1218" spc="-4">
                  <a:solidFill>
                    <a:srgbClr val="FFFFFF"/>
                  </a:solidFill>
                  <a:latin typeface="Poppins"/>
                </a:rPr>
                <a:t>Fréquentation passée et déduction des besoins</a:t>
              </a:r>
            </a:p>
          </p:txBody>
        </p:sp>
        <p:grpSp>
          <p:nvGrpSpPr>
            <p:cNvPr name="Group 334" id="334"/>
            <p:cNvGrpSpPr/>
            <p:nvPr/>
          </p:nvGrpSpPr>
          <p:grpSpPr>
            <a:xfrm rot="0">
              <a:off x="7229357" y="23051507"/>
              <a:ext cx="681134" cy="681134"/>
              <a:chOff x="0" y="0"/>
              <a:chExt cx="812800" cy="812800"/>
            </a:xfrm>
          </p:grpSpPr>
          <p:sp>
            <p:nvSpPr>
              <p:cNvPr name="Freeform 335" id="335"/>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336" id="336"/>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337" id="337"/>
            <p:cNvGrpSpPr/>
            <p:nvPr/>
          </p:nvGrpSpPr>
          <p:grpSpPr>
            <a:xfrm rot="0">
              <a:off x="507929" y="21699252"/>
              <a:ext cx="681134" cy="681134"/>
              <a:chOff x="0" y="0"/>
              <a:chExt cx="812800" cy="812800"/>
            </a:xfrm>
          </p:grpSpPr>
          <p:sp>
            <p:nvSpPr>
              <p:cNvPr name="Freeform 338" id="33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339" id="339"/>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340" id="340"/>
            <p:cNvSpPr txBox="true"/>
            <p:nvPr/>
          </p:nvSpPr>
          <p:spPr>
            <a:xfrm rot="0">
              <a:off x="680288" y="21896239"/>
              <a:ext cx="336416" cy="269758"/>
            </a:xfrm>
            <a:prstGeom prst="rect">
              <a:avLst/>
            </a:prstGeom>
          </p:spPr>
          <p:txBody>
            <a:bodyPr anchor="t" rtlCol="false" tIns="0" lIns="0" bIns="0" rIns="0">
              <a:spAutoFit/>
            </a:bodyPr>
            <a:lstStyle/>
            <a:p>
              <a:pPr algn="ctr" marL="0" indent="0" lvl="0">
                <a:lnSpc>
                  <a:spcPts val="1284"/>
                </a:lnSpc>
              </a:pPr>
              <a:r>
                <a:rPr lang="en-US" sz="1427" spc="-14">
                  <a:solidFill>
                    <a:srgbClr val="FFFFFF"/>
                  </a:solidFill>
                  <a:latin typeface="Poppins"/>
                </a:rPr>
                <a:t>1</a:t>
              </a:r>
            </a:p>
          </p:txBody>
        </p:sp>
        <p:grpSp>
          <p:nvGrpSpPr>
            <p:cNvPr name="Group 341" id="341"/>
            <p:cNvGrpSpPr/>
            <p:nvPr/>
          </p:nvGrpSpPr>
          <p:grpSpPr>
            <a:xfrm rot="0">
              <a:off x="3861134" y="21731963"/>
              <a:ext cx="681134" cy="681134"/>
              <a:chOff x="0" y="0"/>
              <a:chExt cx="812800" cy="812800"/>
            </a:xfrm>
          </p:grpSpPr>
          <p:sp>
            <p:nvSpPr>
              <p:cNvPr name="Freeform 342" id="342"/>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343" id="343"/>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344" id="344"/>
            <p:cNvSpPr txBox="true"/>
            <p:nvPr/>
          </p:nvSpPr>
          <p:spPr>
            <a:xfrm rot="0">
              <a:off x="1271756" y="21657016"/>
              <a:ext cx="2589378" cy="756081"/>
            </a:xfrm>
            <a:prstGeom prst="rect">
              <a:avLst/>
            </a:prstGeom>
          </p:spPr>
          <p:txBody>
            <a:bodyPr anchor="t" rtlCol="false" tIns="0" lIns="0" bIns="0" rIns="0">
              <a:spAutoFit/>
            </a:bodyPr>
            <a:lstStyle/>
            <a:p>
              <a:pPr algn="just">
                <a:lnSpc>
                  <a:spcPts val="1486"/>
                </a:lnSpc>
              </a:pPr>
              <a:r>
                <a:rPr lang="en-US" sz="1218" spc="-4">
                  <a:solidFill>
                    <a:srgbClr val="FFFFFF"/>
                  </a:solidFill>
                  <a:latin typeface="Poppins"/>
                </a:rPr>
                <a:t>Confiance en l’envoyeur</a:t>
              </a:r>
            </a:p>
            <a:p>
              <a:pPr algn="just">
                <a:lnSpc>
                  <a:spcPts val="1486"/>
                </a:lnSpc>
              </a:pPr>
              <a:r>
                <a:rPr lang="en-US" sz="1218" spc="-4">
                  <a:solidFill>
                    <a:srgbClr val="FFFFFF"/>
                  </a:solidFill>
                  <a:latin typeface="Poppins"/>
                </a:rPr>
                <a:t>Spécificité du service</a:t>
              </a:r>
            </a:p>
            <a:p>
              <a:pPr algn="just">
                <a:lnSpc>
                  <a:spcPts val="1486"/>
                </a:lnSpc>
              </a:pPr>
              <a:r>
                <a:rPr lang="en-US" sz="1218" spc="-4">
                  <a:solidFill>
                    <a:srgbClr val="FFFFFF"/>
                  </a:solidFill>
                  <a:latin typeface="Poppins"/>
                </a:rPr>
                <a:t>Peu ou pas d’urgence</a:t>
              </a:r>
            </a:p>
          </p:txBody>
        </p:sp>
        <p:grpSp>
          <p:nvGrpSpPr>
            <p:cNvPr name="Group 345" id="345"/>
            <p:cNvGrpSpPr/>
            <p:nvPr/>
          </p:nvGrpSpPr>
          <p:grpSpPr>
            <a:xfrm rot="0">
              <a:off x="7229357" y="21699252"/>
              <a:ext cx="681134" cy="681134"/>
              <a:chOff x="0" y="0"/>
              <a:chExt cx="812800" cy="812800"/>
            </a:xfrm>
          </p:grpSpPr>
          <p:sp>
            <p:nvSpPr>
              <p:cNvPr name="Freeform 346" id="34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347" id="347"/>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348" id="348"/>
            <p:cNvSpPr txBox="true"/>
            <p:nvPr/>
          </p:nvSpPr>
          <p:spPr>
            <a:xfrm rot="0">
              <a:off x="680288" y="24567351"/>
              <a:ext cx="336416" cy="269758"/>
            </a:xfrm>
            <a:prstGeom prst="rect">
              <a:avLst/>
            </a:prstGeom>
          </p:spPr>
          <p:txBody>
            <a:bodyPr anchor="t" rtlCol="false" tIns="0" lIns="0" bIns="0" rIns="0">
              <a:spAutoFit/>
            </a:bodyPr>
            <a:lstStyle/>
            <a:p>
              <a:pPr algn="ctr" marL="0" indent="0" lvl="0">
                <a:lnSpc>
                  <a:spcPts val="1284"/>
                </a:lnSpc>
              </a:pPr>
              <a:r>
                <a:rPr lang="en-US" sz="1427" spc="-14">
                  <a:solidFill>
                    <a:srgbClr val="FFFFFF"/>
                  </a:solidFill>
                  <a:latin typeface="Poppins"/>
                </a:rPr>
                <a:t>1</a:t>
              </a:r>
            </a:p>
          </p:txBody>
        </p:sp>
        <p:sp>
          <p:nvSpPr>
            <p:cNvPr name="TextBox 349" id="349"/>
            <p:cNvSpPr txBox="true"/>
            <p:nvPr/>
          </p:nvSpPr>
          <p:spPr>
            <a:xfrm rot="0">
              <a:off x="4033493" y="24600062"/>
              <a:ext cx="336416" cy="269758"/>
            </a:xfrm>
            <a:prstGeom prst="rect">
              <a:avLst/>
            </a:prstGeom>
          </p:spPr>
          <p:txBody>
            <a:bodyPr anchor="t" rtlCol="false" tIns="0" lIns="0" bIns="0" rIns="0">
              <a:spAutoFit/>
            </a:bodyPr>
            <a:lstStyle/>
            <a:p>
              <a:pPr algn="ctr" marL="0" indent="0" lvl="0">
                <a:lnSpc>
                  <a:spcPts val="1284"/>
                </a:lnSpc>
              </a:pPr>
              <a:r>
                <a:rPr lang="en-US" sz="1427" spc="-14">
                  <a:solidFill>
                    <a:srgbClr val="FFFFFF"/>
                  </a:solidFill>
                  <a:latin typeface="Poppins"/>
                </a:rPr>
                <a:t>2</a:t>
              </a:r>
            </a:p>
          </p:txBody>
        </p:sp>
        <p:sp>
          <p:nvSpPr>
            <p:cNvPr name="TextBox 350" id="350"/>
            <p:cNvSpPr txBox="true"/>
            <p:nvPr/>
          </p:nvSpPr>
          <p:spPr>
            <a:xfrm rot="0">
              <a:off x="4624116" y="24144107"/>
              <a:ext cx="2324167" cy="1010966"/>
            </a:xfrm>
            <a:prstGeom prst="rect">
              <a:avLst/>
            </a:prstGeom>
          </p:spPr>
          <p:txBody>
            <a:bodyPr anchor="t" rtlCol="false" tIns="0" lIns="0" bIns="0" rIns="0">
              <a:spAutoFit/>
            </a:bodyPr>
            <a:lstStyle/>
            <a:p>
              <a:pPr>
                <a:lnSpc>
                  <a:spcPts val="1486"/>
                </a:lnSpc>
              </a:pPr>
              <a:r>
                <a:rPr lang="en-US" sz="1218" spc="-4">
                  <a:solidFill>
                    <a:srgbClr val="FFFFFF"/>
                  </a:solidFill>
                  <a:latin typeface="Poppins"/>
                </a:rPr>
                <a:t>Temps long</a:t>
              </a:r>
            </a:p>
            <a:p>
              <a:pPr>
                <a:lnSpc>
                  <a:spcPts val="1486"/>
                </a:lnSpc>
              </a:pPr>
              <a:r>
                <a:rPr lang="en-US" sz="1218" spc="-4">
                  <a:solidFill>
                    <a:srgbClr val="FFFFFF"/>
                  </a:solidFill>
                  <a:latin typeface="Poppins"/>
                </a:rPr>
                <a:t>Compréhension de le.a thérapeute </a:t>
              </a:r>
            </a:p>
            <a:p>
              <a:pPr>
                <a:lnSpc>
                  <a:spcPts val="1486"/>
                </a:lnSpc>
              </a:pPr>
              <a:r>
                <a:rPr lang="en-US" sz="1218" spc="-4">
                  <a:solidFill>
                    <a:srgbClr val="FFFFFF"/>
                  </a:solidFill>
                  <a:latin typeface="Poppins"/>
                </a:rPr>
                <a:t>Consult. ponctuelles</a:t>
              </a:r>
            </a:p>
          </p:txBody>
        </p:sp>
        <p:sp>
          <p:nvSpPr>
            <p:cNvPr name="TextBox 351" id="351"/>
            <p:cNvSpPr txBox="true"/>
            <p:nvPr/>
          </p:nvSpPr>
          <p:spPr>
            <a:xfrm rot="0">
              <a:off x="7401716" y="24584165"/>
              <a:ext cx="336416" cy="269758"/>
            </a:xfrm>
            <a:prstGeom prst="rect">
              <a:avLst/>
            </a:prstGeom>
          </p:spPr>
          <p:txBody>
            <a:bodyPr anchor="t" rtlCol="false" tIns="0" lIns="0" bIns="0" rIns="0">
              <a:spAutoFit/>
            </a:bodyPr>
            <a:lstStyle/>
            <a:p>
              <a:pPr algn="ctr" marL="0" indent="0" lvl="0">
                <a:lnSpc>
                  <a:spcPts val="1284"/>
                </a:lnSpc>
              </a:pPr>
              <a:r>
                <a:rPr lang="en-US" sz="1427" spc="-14">
                  <a:solidFill>
                    <a:srgbClr val="FFFFFF"/>
                  </a:solidFill>
                  <a:latin typeface="Poppins"/>
                </a:rPr>
                <a:t>3</a:t>
              </a:r>
            </a:p>
          </p:txBody>
        </p:sp>
        <p:sp>
          <p:nvSpPr>
            <p:cNvPr name="TextBox 352" id="352"/>
            <p:cNvSpPr txBox="true"/>
            <p:nvPr/>
          </p:nvSpPr>
          <p:spPr>
            <a:xfrm rot="0">
              <a:off x="680288" y="23231681"/>
              <a:ext cx="336416" cy="269758"/>
            </a:xfrm>
            <a:prstGeom prst="rect">
              <a:avLst/>
            </a:prstGeom>
          </p:spPr>
          <p:txBody>
            <a:bodyPr anchor="t" rtlCol="false" tIns="0" lIns="0" bIns="0" rIns="0">
              <a:spAutoFit/>
            </a:bodyPr>
            <a:lstStyle/>
            <a:p>
              <a:pPr algn="ctr" marL="0" indent="0" lvl="0">
                <a:lnSpc>
                  <a:spcPts val="1284"/>
                </a:lnSpc>
              </a:pPr>
              <a:r>
                <a:rPr lang="en-US" sz="1427" spc="-14">
                  <a:solidFill>
                    <a:srgbClr val="FFFFFF"/>
                  </a:solidFill>
                  <a:latin typeface="Poppins"/>
                </a:rPr>
                <a:t>1</a:t>
              </a:r>
            </a:p>
          </p:txBody>
        </p:sp>
        <p:sp>
          <p:nvSpPr>
            <p:cNvPr name="TextBox 353" id="353"/>
            <p:cNvSpPr txBox="true"/>
            <p:nvPr/>
          </p:nvSpPr>
          <p:spPr>
            <a:xfrm rot="0">
              <a:off x="7401716" y="23248495"/>
              <a:ext cx="336416" cy="269758"/>
            </a:xfrm>
            <a:prstGeom prst="rect">
              <a:avLst/>
            </a:prstGeom>
          </p:spPr>
          <p:txBody>
            <a:bodyPr anchor="t" rtlCol="false" tIns="0" lIns="0" bIns="0" rIns="0">
              <a:spAutoFit/>
            </a:bodyPr>
            <a:lstStyle/>
            <a:p>
              <a:pPr algn="ctr" marL="0" indent="0" lvl="0">
                <a:lnSpc>
                  <a:spcPts val="1284"/>
                </a:lnSpc>
              </a:pPr>
              <a:r>
                <a:rPr lang="en-US" sz="1427" spc="-14">
                  <a:solidFill>
                    <a:srgbClr val="FFFFFF"/>
                  </a:solidFill>
                  <a:latin typeface="Poppins"/>
                </a:rPr>
                <a:t>3</a:t>
              </a:r>
            </a:p>
          </p:txBody>
        </p:sp>
        <p:sp>
          <p:nvSpPr>
            <p:cNvPr name="TextBox 354" id="354"/>
            <p:cNvSpPr txBox="true"/>
            <p:nvPr/>
          </p:nvSpPr>
          <p:spPr>
            <a:xfrm rot="0">
              <a:off x="4033493" y="21928950"/>
              <a:ext cx="336416" cy="269758"/>
            </a:xfrm>
            <a:prstGeom prst="rect">
              <a:avLst/>
            </a:prstGeom>
          </p:spPr>
          <p:txBody>
            <a:bodyPr anchor="t" rtlCol="false" tIns="0" lIns="0" bIns="0" rIns="0">
              <a:spAutoFit/>
            </a:bodyPr>
            <a:lstStyle/>
            <a:p>
              <a:pPr algn="ctr" marL="0" indent="0" lvl="0">
                <a:lnSpc>
                  <a:spcPts val="1284"/>
                </a:lnSpc>
              </a:pPr>
              <a:r>
                <a:rPr lang="en-US" sz="1427" spc="-14">
                  <a:solidFill>
                    <a:srgbClr val="FFFFFF"/>
                  </a:solidFill>
                  <a:latin typeface="Poppins"/>
                </a:rPr>
                <a:t>2</a:t>
              </a:r>
            </a:p>
          </p:txBody>
        </p:sp>
        <p:sp>
          <p:nvSpPr>
            <p:cNvPr name="TextBox 355" id="355"/>
            <p:cNvSpPr txBox="true"/>
            <p:nvPr/>
          </p:nvSpPr>
          <p:spPr>
            <a:xfrm rot="0">
              <a:off x="4624116" y="21546387"/>
              <a:ext cx="2324167" cy="1010966"/>
            </a:xfrm>
            <a:prstGeom prst="rect">
              <a:avLst/>
            </a:prstGeom>
          </p:spPr>
          <p:txBody>
            <a:bodyPr anchor="t" rtlCol="false" tIns="0" lIns="0" bIns="0" rIns="0">
              <a:spAutoFit/>
            </a:bodyPr>
            <a:lstStyle/>
            <a:p>
              <a:pPr>
                <a:lnSpc>
                  <a:spcPts val="1486"/>
                </a:lnSpc>
              </a:pPr>
              <a:r>
                <a:rPr lang="en-US" sz="1218" spc="-4">
                  <a:solidFill>
                    <a:srgbClr val="FFFFFF"/>
                  </a:solidFill>
                  <a:latin typeface="Poppins"/>
                </a:rPr>
                <a:t>Temps long</a:t>
              </a:r>
            </a:p>
            <a:p>
              <a:pPr>
                <a:lnSpc>
                  <a:spcPts val="1486"/>
                </a:lnSpc>
              </a:pPr>
              <a:r>
                <a:rPr lang="en-US" sz="1218" spc="-4">
                  <a:solidFill>
                    <a:srgbClr val="FFFFFF"/>
                  </a:solidFill>
                  <a:latin typeface="Poppins"/>
                </a:rPr>
                <a:t>Connexion avec le.a thérapeute </a:t>
              </a:r>
            </a:p>
            <a:p>
              <a:pPr>
                <a:lnSpc>
                  <a:spcPts val="1486"/>
                </a:lnSpc>
              </a:pPr>
              <a:r>
                <a:rPr lang="en-US" sz="1218" spc="-4">
                  <a:solidFill>
                    <a:srgbClr val="FFFFFF"/>
                  </a:solidFill>
                  <a:latin typeface="Poppins"/>
                </a:rPr>
                <a:t>Long parcours de soin</a:t>
              </a:r>
            </a:p>
          </p:txBody>
        </p:sp>
        <p:sp>
          <p:nvSpPr>
            <p:cNvPr name="TextBox 356" id="356"/>
            <p:cNvSpPr txBox="true"/>
            <p:nvPr/>
          </p:nvSpPr>
          <p:spPr>
            <a:xfrm rot="0">
              <a:off x="7401716" y="21896239"/>
              <a:ext cx="336416" cy="269758"/>
            </a:xfrm>
            <a:prstGeom prst="rect">
              <a:avLst/>
            </a:prstGeom>
          </p:spPr>
          <p:txBody>
            <a:bodyPr anchor="t" rtlCol="false" tIns="0" lIns="0" bIns="0" rIns="0">
              <a:spAutoFit/>
            </a:bodyPr>
            <a:lstStyle/>
            <a:p>
              <a:pPr algn="ctr" marL="0" indent="0" lvl="0">
                <a:lnSpc>
                  <a:spcPts val="1284"/>
                </a:lnSpc>
              </a:pPr>
              <a:r>
                <a:rPr lang="en-US" sz="1427" spc="-14">
                  <a:solidFill>
                    <a:srgbClr val="FFFFFF"/>
                  </a:solidFill>
                  <a:latin typeface="Poppins"/>
                </a:rPr>
                <a:t>3</a:t>
              </a:r>
            </a:p>
          </p:txBody>
        </p:sp>
        <p:sp>
          <p:nvSpPr>
            <p:cNvPr name="TextBox 357" id="357"/>
            <p:cNvSpPr txBox="true"/>
            <p:nvPr/>
          </p:nvSpPr>
          <p:spPr>
            <a:xfrm rot="0">
              <a:off x="680288" y="25903020"/>
              <a:ext cx="336416" cy="269758"/>
            </a:xfrm>
            <a:prstGeom prst="rect">
              <a:avLst/>
            </a:prstGeom>
          </p:spPr>
          <p:txBody>
            <a:bodyPr anchor="t" rtlCol="false" tIns="0" lIns="0" bIns="0" rIns="0">
              <a:spAutoFit/>
            </a:bodyPr>
            <a:lstStyle/>
            <a:p>
              <a:pPr algn="ctr" marL="0" indent="0" lvl="0">
                <a:lnSpc>
                  <a:spcPts val="1284"/>
                </a:lnSpc>
              </a:pPr>
              <a:r>
                <a:rPr lang="en-US" sz="1427" spc="-14">
                  <a:solidFill>
                    <a:srgbClr val="FFFFFF"/>
                  </a:solidFill>
                  <a:latin typeface="Poppins"/>
                </a:rPr>
                <a:t>1</a:t>
              </a:r>
            </a:p>
          </p:txBody>
        </p:sp>
        <p:sp>
          <p:nvSpPr>
            <p:cNvPr name="TextBox 358" id="358"/>
            <p:cNvSpPr txBox="true"/>
            <p:nvPr/>
          </p:nvSpPr>
          <p:spPr>
            <a:xfrm rot="0">
              <a:off x="4033493" y="25935731"/>
              <a:ext cx="336416" cy="269758"/>
            </a:xfrm>
            <a:prstGeom prst="rect">
              <a:avLst/>
            </a:prstGeom>
          </p:spPr>
          <p:txBody>
            <a:bodyPr anchor="t" rtlCol="false" tIns="0" lIns="0" bIns="0" rIns="0">
              <a:spAutoFit/>
            </a:bodyPr>
            <a:lstStyle/>
            <a:p>
              <a:pPr algn="ctr" marL="0" indent="0" lvl="0">
                <a:lnSpc>
                  <a:spcPts val="1284"/>
                </a:lnSpc>
              </a:pPr>
              <a:r>
                <a:rPr lang="en-US" sz="1427" spc="-14">
                  <a:solidFill>
                    <a:srgbClr val="FFFFFF"/>
                  </a:solidFill>
                  <a:latin typeface="Poppins"/>
                </a:rPr>
                <a:t>2</a:t>
              </a:r>
            </a:p>
          </p:txBody>
        </p:sp>
        <p:sp>
          <p:nvSpPr>
            <p:cNvPr name="TextBox 359" id="359"/>
            <p:cNvSpPr txBox="true"/>
            <p:nvPr/>
          </p:nvSpPr>
          <p:spPr>
            <a:xfrm rot="0">
              <a:off x="4624116" y="25553168"/>
              <a:ext cx="2494161" cy="1010966"/>
            </a:xfrm>
            <a:prstGeom prst="rect">
              <a:avLst/>
            </a:prstGeom>
          </p:spPr>
          <p:txBody>
            <a:bodyPr anchor="t" rtlCol="false" tIns="0" lIns="0" bIns="0" rIns="0">
              <a:spAutoFit/>
            </a:bodyPr>
            <a:lstStyle/>
            <a:p>
              <a:pPr>
                <a:lnSpc>
                  <a:spcPts val="1486"/>
                </a:lnSpc>
              </a:pPr>
              <a:r>
                <a:rPr lang="en-US" sz="1218" spc="-4">
                  <a:solidFill>
                    <a:srgbClr val="FFFFFF"/>
                  </a:solidFill>
                  <a:latin typeface="Poppins"/>
                </a:rPr>
                <a:t>Temps long</a:t>
              </a:r>
            </a:p>
            <a:p>
              <a:pPr>
                <a:lnSpc>
                  <a:spcPts val="1486"/>
                </a:lnSpc>
              </a:pPr>
              <a:r>
                <a:rPr lang="en-US" sz="1218" spc="-4">
                  <a:solidFill>
                    <a:srgbClr val="FFFFFF"/>
                  </a:solidFill>
                  <a:latin typeface="Poppins"/>
                </a:rPr>
                <a:t>Solutions concrètes</a:t>
              </a:r>
            </a:p>
            <a:p>
              <a:pPr>
                <a:lnSpc>
                  <a:spcPts val="1486"/>
                </a:lnSpc>
              </a:pPr>
              <a:r>
                <a:rPr lang="en-US" sz="1218" spc="-4">
                  <a:solidFill>
                    <a:srgbClr val="FFFFFF"/>
                  </a:solidFill>
                  <a:latin typeface="Poppins"/>
                </a:rPr>
                <a:t>Comparaison avec précédentes consult.</a:t>
              </a:r>
            </a:p>
          </p:txBody>
        </p:sp>
        <p:sp>
          <p:nvSpPr>
            <p:cNvPr name="TextBox 360" id="360"/>
            <p:cNvSpPr txBox="true"/>
            <p:nvPr/>
          </p:nvSpPr>
          <p:spPr>
            <a:xfrm rot="0">
              <a:off x="7401716" y="25919834"/>
              <a:ext cx="336416" cy="269758"/>
            </a:xfrm>
            <a:prstGeom prst="rect">
              <a:avLst/>
            </a:prstGeom>
          </p:spPr>
          <p:txBody>
            <a:bodyPr anchor="t" rtlCol="false" tIns="0" lIns="0" bIns="0" rIns="0">
              <a:spAutoFit/>
            </a:bodyPr>
            <a:lstStyle/>
            <a:p>
              <a:pPr algn="ctr" marL="0" indent="0" lvl="0">
                <a:lnSpc>
                  <a:spcPts val="1284"/>
                </a:lnSpc>
              </a:pPr>
              <a:r>
                <a:rPr lang="en-US" sz="1427" spc="-14">
                  <a:solidFill>
                    <a:srgbClr val="FFFFFF"/>
                  </a:solidFill>
                  <a:latin typeface="Poppins"/>
                </a:rPr>
                <a:t>3</a:t>
              </a:r>
            </a:p>
          </p:txBody>
        </p:sp>
        <p:sp>
          <p:nvSpPr>
            <p:cNvPr name="TextBox 361" id="361"/>
            <p:cNvSpPr txBox="true"/>
            <p:nvPr/>
          </p:nvSpPr>
          <p:spPr>
            <a:xfrm rot="0">
              <a:off x="8021572" y="24233396"/>
              <a:ext cx="2351327" cy="1010966"/>
            </a:xfrm>
            <a:prstGeom prst="rect">
              <a:avLst/>
            </a:prstGeom>
          </p:spPr>
          <p:txBody>
            <a:bodyPr anchor="t" rtlCol="false" tIns="0" lIns="0" bIns="0" rIns="0">
              <a:spAutoFit/>
            </a:bodyPr>
            <a:lstStyle/>
            <a:p>
              <a:pPr>
                <a:lnSpc>
                  <a:spcPts val="1486"/>
                </a:lnSpc>
              </a:pPr>
              <a:r>
                <a:rPr lang="en-US" sz="1218" spc="-4">
                  <a:solidFill>
                    <a:srgbClr val="FFFFFF"/>
                  </a:solidFill>
                  <a:latin typeface="Poppins"/>
                </a:rPr>
                <a:t>Découragement</a:t>
              </a:r>
            </a:p>
            <a:p>
              <a:pPr>
                <a:lnSpc>
                  <a:spcPts val="1486"/>
                </a:lnSpc>
              </a:pPr>
              <a:r>
                <a:rPr lang="en-US" sz="1218" spc="-4">
                  <a:solidFill>
                    <a:srgbClr val="FFFFFF"/>
                  </a:solidFill>
                  <a:latin typeface="Poppins"/>
                </a:rPr>
                <a:t>Attente “habituelle”</a:t>
              </a:r>
            </a:p>
            <a:p>
              <a:pPr>
                <a:lnSpc>
                  <a:spcPts val="1486"/>
                </a:lnSpc>
              </a:pPr>
              <a:r>
                <a:rPr lang="en-US" sz="1218" spc="-4">
                  <a:solidFill>
                    <a:srgbClr val="FFFFFF"/>
                  </a:solidFill>
                  <a:latin typeface="Poppins"/>
                </a:rPr>
                <a:t>Consult. ponctuelles en hôpital</a:t>
              </a:r>
            </a:p>
          </p:txBody>
        </p:sp>
        <p:sp>
          <p:nvSpPr>
            <p:cNvPr name="TextBox 362" id="362"/>
            <p:cNvSpPr txBox="true"/>
            <p:nvPr/>
          </p:nvSpPr>
          <p:spPr>
            <a:xfrm rot="0">
              <a:off x="8021572" y="22897726"/>
              <a:ext cx="2351327" cy="1010966"/>
            </a:xfrm>
            <a:prstGeom prst="rect">
              <a:avLst/>
            </a:prstGeom>
          </p:spPr>
          <p:txBody>
            <a:bodyPr anchor="t" rtlCol="false" tIns="0" lIns="0" bIns="0" rIns="0">
              <a:spAutoFit/>
            </a:bodyPr>
            <a:lstStyle/>
            <a:p>
              <a:pPr>
                <a:lnSpc>
                  <a:spcPts val="1486"/>
                </a:lnSpc>
              </a:pPr>
              <a:r>
                <a:rPr lang="en-US" sz="1218" spc="-4">
                  <a:solidFill>
                    <a:srgbClr val="FFFFFF"/>
                  </a:solidFill>
                  <a:latin typeface="Poppins"/>
                </a:rPr>
                <a:t>Abandon de critères</a:t>
              </a:r>
            </a:p>
            <a:p>
              <a:pPr>
                <a:lnSpc>
                  <a:spcPts val="1486"/>
                </a:lnSpc>
              </a:pPr>
              <a:r>
                <a:rPr lang="en-US" sz="1218" spc="-4">
                  <a:solidFill>
                    <a:srgbClr val="FFFFFF"/>
                  </a:solidFill>
                  <a:latin typeface="Poppins"/>
                </a:rPr>
                <a:t>Sentiment d’injustice</a:t>
              </a:r>
            </a:p>
            <a:p>
              <a:pPr>
                <a:lnSpc>
                  <a:spcPts val="1486"/>
                </a:lnSpc>
              </a:pPr>
              <a:r>
                <a:rPr lang="en-US" sz="1218" spc="-4">
                  <a:solidFill>
                    <a:srgbClr val="FFFFFF"/>
                  </a:solidFill>
                  <a:latin typeface="Poppins"/>
                </a:rPr>
                <a:t>Ressources </a:t>
              </a:r>
            </a:p>
            <a:p>
              <a:pPr>
                <a:lnSpc>
                  <a:spcPts val="1486"/>
                </a:lnSpc>
              </a:pPr>
              <a:r>
                <a:rPr lang="en-US" sz="1218" spc="-4">
                  <a:solidFill>
                    <a:srgbClr val="FFFFFF"/>
                  </a:solidFill>
                  <a:latin typeface="Poppins"/>
                </a:rPr>
                <a:t>personnelles</a:t>
              </a:r>
            </a:p>
          </p:txBody>
        </p:sp>
        <p:sp>
          <p:nvSpPr>
            <p:cNvPr name="TextBox 363" id="363"/>
            <p:cNvSpPr txBox="true"/>
            <p:nvPr/>
          </p:nvSpPr>
          <p:spPr>
            <a:xfrm rot="0">
              <a:off x="8021572" y="21669755"/>
              <a:ext cx="2153216" cy="759574"/>
            </a:xfrm>
            <a:prstGeom prst="rect">
              <a:avLst/>
            </a:prstGeom>
          </p:spPr>
          <p:txBody>
            <a:bodyPr anchor="t" rtlCol="false" tIns="0" lIns="0" bIns="0" rIns="0">
              <a:spAutoFit/>
            </a:bodyPr>
            <a:lstStyle/>
            <a:p>
              <a:pPr>
                <a:lnSpc>
                  <a:spcPts val="1486"/>
                </a:lnSpc>
              </a:pPr>
              <a:r>
                <a:rPr lang="en-US" sz="1218" spc="-4">
                  <a:solidFill>
                    <a:srgbClr val="FFFFFF"/>
                  </a:solidFill>
                  <a:latin typeface="Poppins"/>
                </a:rPr>
                <a:t>Perte de confiance</a:t>
              </a:r>
            </a:p>
            <a:p>
              <a:pPr>
                <a:lnSpc>
                  <a:spcPts val="1486"/>
                </a:lnSpc>
              </a:pPr>
              <a:r>
                <a:rPr lang="en-US" sz="1218" spc="-4">
                  <a:solidFill>
                    <a:srgbClr val="FFFFFF"/>
                  </a:solidFill>
                  <a:latin typeface="Poppins"/>
                </a:rPr>
                <a:t>Suivis en parallèle</a:t>
              </a:r>
            </a:p>
            <a:p>
              <a:pPr>
                <a:lnSpc>
                  <a:spcPts val="1486"/>
                </a:lnSpc>
              </a:pPr>
              <a:r>
                <a:rPr lang="en-US" sz="1218" spc="-4">
                  <a:solidFill>
                    <a:srgbClr val="FFFFFF"/>
                  </a:solidFill>
                  <a:latin typeface="Poppins"/>
                </a:rPr>
                <a:t>Contrainte de l’att.</a:t>
              </a:r>
            </a:p>
          </p:txBody>
        </p:sp>
        <p:grpSp>
          <p:nvGrpSpPr>
            <p:cNvPr name="Group 364" id="364"/>
            <p:cNvGrpSpPr/>
            <p:nvPr/>
          </p:nvGrpSpPr>
          <p:grpSpPr>
            <a:xfrm rot="0">
              <a:off x="200314" y="30769311"/>
              <a:ext cx="10204982" cy="1265286"/>
              <a:chOff x="0" y="0"/>
              <a:chExt cx="4378932" cy="542931"/>
            </a:xfrm>
          </p:grpSpPr>
          <p:sp>
            <p:nvSpPr>
              <p:cNvPr name="Freeform 365" id="365"/>
              <p:cNvSpPr/>
              <p:nvPr/>
            </p:nvSpPr>
            <p:spPr>
              <a:xfrm flipH="false" flipV="false" rot="0">
                <a:off x="0" y="0"/>
                <a:ext cx="4378932" cy="542931"/>
              </a:xfrm>
              <a:custGeom>
                <a:avLst/>
                <a:gdLst/>
                <a:ahLst/>
                <a:cxnLst/>
                <a:rect r="r" b="b" t="t" l="l"/>
                <a:pathLst>
                  <a:path h="542931" w="4378932">
                    <a:moveTo>
                      <a:pt x="112220" y="0"/>
                    </a:moveTo>
                    <a:lnTo>
                      <a:pt x="4266712" y="0"/>
                    </a:lnTo>
                    <a:cubicBezTo>
                      <a:pt x="4296474" y="0"/>
                      <a:pt x="4325018" y="11823"/>
                      <a:pt x="4346063" y="32869"/>
                    </a:cubicBezTo>
                    <a:cubicBezTo>
                      <a:pt x="4367109" y="53914"/>
                      <a:pt x="4378932" y="82458"/>
                      <a:pt x="4378932" y="112220"/>
                    </a:cubicBezTo>
                    <a:lnTo>
                      <a:pt x="4378932" y="430711"/>
                    </a:lnTo>
                    <a:cubicBezTo>
                      <a:pt x="4378932" y="492688"/>
                      <a:pt x="4328689" y="542931"/>
                      <a:pt x="4266712" y="542931"/>
                    </a:cubicBezTo>
                    <a:lnTo>
                      <a:pt x="112220" y="542931"/>
                    </a:lnTo>
                    <a:cubicBezTo>
                      <a:pt x="50243" y="542931"/>
                      <a:pt x="0" y="492688"/>
                      <a:pt x="0" y="430711"/>
                    </a:cubicBezTo>
                    <a:lnTo>
                      <a:pt x="0" y="112220"/>
                    </a:lnTo>
                    <a:cubicBezTo>
                      <a:pt x="0" y="50243"/>
                      <a:pt x="50243" y="0"/>
                      <a:pt x="112220" y="0"/>
                    </a:cubicBezTo>
                    <a:close/>
                  </a:path>
                </a:pathLst>
              </a:custGeom>
              <a:solidFill>
                <a:srgbClr val="2A1E50"/>
              </a:solidFill>
              <a:ln w="38100" cap="rnd">
                <a:solidFill>
                  <a:srgbClr val="000000"/>
                </a:solidFill>
                <a:prstDash val="solid"/>
                <a:round/>
              </a:ln>
            </p:spPr>
          </p:sp>
          <p:sp>
            <p:nvSpPr>
              <p:cNvPr name="TextBox 366" id="366"/>
              <p:cNvSpPr txBox="true"/>
              <p:nvPr/>
            </p:nvSpPr>
            <p:spPr>
              <a:xfrm>
                <a:off x="0" y="-38100"/>
                <a:ext cx="812800" cy="850900"/>
              </a:xfrm>
              <a:prstGeom prst="rect">
                <a:avLst/>
              </a:prstGeom>
            </p:spPr>
            <p:txBody>
              <a:bodyPr anchor="ctr" rtlCol="false" tIns="50800" lIns="50800" bIns="50800" rIns="50800"/>
              <a:lstStyle/>
              <a:p>
                <a:pPr algn="ctr">
                  <a:lnSpc>
                    <a:spcPts val="2659"/>
                  </a:lnSpc>
                  <a:spcBef>
                    <a:spcPct val="0"/>
                  </a:spcBef>
                </a:pPr>
              </a:p>
            </p:txBody>
          </p:sp>
        </p:grpSp>
        <p:grpSp>
          <p:nvGrpSpPr>
            <p:cNvPr name="Group 367" id="367"/>
            <p:cNvGrpSpPr/>
            <p:nvPr/>
          </p:nvGrpSpPr>
          <p:grpSpPr>
            <a:xfrm rot="0">
              <a:off x="200314" y="26762530"/>
              <a:ext cx="10064137" cy="1265286"/>
              <a:chOff x="0" y="0"/>
              <a:chExt cx="4318496" cy="542931"/>
            </a:xfrm>
          </p:grpSpPr>
          <p:sp>
            <p:nvSpPr>
              <p:cNvPr name="Freeform 368" id="368"/>
              <p:cNvSpPr/>
              <p:nvPr/>
            </p:nvSpPr>
            <p:spPr>
              <a:xfrm flipH="false" flipV="false" rot="0">
                <a:off x="0" y="0"/>
                <a:ext cx="4318496" cy="542931"/>
              </a:xfrm>
              <a:custGeom>
                <a:avLst/>
                <a:gdLst/>
                <a:ahLst/>
                <a:cxnLst/>
                <a:rect r="r" b="b" t="t" l="l"/>
                <a:pathLst>
                  <a:path h="542931" w="4318496">
                    <a:moveTo>
                      <a:pt x="113791" y="0"/>
                    </a:moveTo>
                    <a:lnTo>
                      <a:pt x="4204705" y="0"/>
                    </a:lnTo>
                    <a:cubicBezTo>
                      <a:pt x="4267550" y="0"/>
                      <a:pt x="4318496" y="50946"/>
                      <a:pt x="4318496" y="113791"/>
                    </a:cubicBezTo>
                    <a:lnTo>
                      <a:pt x="4318496" y="429140"/>
                    </a:lnTo>
                    <a:cubicBezTo>
                      <a:pt x="4318496" y="491985"/>
                      <a:pt x="4267550" y="542931"/>
                      <a:pt x="4204705" y="542931"/>
                    </a:cubicBezTo>
                    <a:lnTo>
                      <a:pt x="113791" y="542931"/>
                    </a:lnTo>
                    <a:cubicBezTo>
                      <a:pt x="50946" y="542931"/>
                      <a:pt x="0" y="491985"/>
                      <a:pt x="0" y="429140"/>
                    </a:cubicBezTo>
                    <a:lnTo>
                      <a:pt x="0" y="113791"/>
                    </a:lnTo>
                    <a:cubicBezTo>
                      <a:pt x="0" y="50946"/>
                      <a:pt x="50946" y="0"/>
                      <a:pt x="113791" y="0"/>
                    </a:cubicBezTo>
                    <a:close/>
                  </a:path>
                </a:pathLst>
              </a:custGeom>
              <a:solidFill>
                <a:srgbClr val="2A1E50"/>
              </a:solidFill>
              <a:ln w="38100" cap="rnd">
                <a:solidFill>
                  <a:srgbClr val="000000"/>
                </a:solidFill>
                <a:prstDash val="solid"/>
                <a:round/>
              </a:ln>
            </p:spPr>
          </p:sp>
          <p:sp>
            <p:nvSpPr>
              <p:cNvPr name="TextBox 369" id="369"/>
              <p:cNvSpPr txBox="true"/>
              <p:nvPr/>
            </p:nvSpPr>
            <p:spPr>
              <a:xfrm>
                <a:off x="0" y="-38100"/>
                <a:ext cx="812800" cy="850900"/>
              </a:xfrm>
              <a:prstGeom prst="rect">
                <a:avLst/>
              </a:prstGeom>
            </p:spPr>
            <p:txBody>
              <a:bodyPr anchor="ctr" rtlCol="false" tIns="50800" lIns="50800" bIns="50800" rIns="50800"/>
              <a:lstStyle/>
              <a:p>
                <a:pPr algn="ctr">
                  <a:lnSpc>
                    <a:spcPts val="2659"/>
                  </a:lnSpc>
                  <a:spcBef>
                    <a:spcPct val="0"/>
                  </a:spcBef>
                </a:pPr>
              </a:p>
            </p:txBody>
          </p:sp>
        </p:grpSp>
        <p:grpSp>
          <p:nvGrpSpPr>
            <p:cNvPr name="Group 370" id="370"/>
            <p:cNvGrpSpPr/>
            <p:nvPr/>
          </p:nvGrpSpPr>
          <p:grpSpPr>
            <a:xfrm rot="0">
              <a:off x="527941" y="31061387"/>
              <a:ext cx="681134" cy="681134"/>
              <a:chOff x="0" y="0"/>
              <a:chExt cx="812800" cy="812800"/>
            </a:xfrm>
          </p:grpSpPr>
          <p:sp>
            <p:nvSpPr>
              <p:cNvPr name="Freeform 371" id="371"/>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372" id="372"/>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373" id="373"/>
            <p:cNvSpPr txBox="true"/>
            <p:nvPr/>
          </p:nvSpPr>
          <p:spPr>
            <a:xfrm rot="0">
              <a:off x="1291768" y="30891709"/>
              <a:ext cx="2589378" cy="1010966"/>
            </a:xfrm>
            <a:prstGeom prst="rect">
              <a:avLst/>
            </a:prstGeom>
          </p:spPr>
          <p:txBody>
            <a:bodyPr anchor="t" rtlCol="false" tIns="0" lIns="0" bIns="0" rIns="0">
              <a:spAutoFit/>
            </a:bodyPr>
            <a:lstStyle/>
            <a:p>
              <a:pPr>
                <a:lnSpc>
                  <a:spcPts val="1486"/>
                </a:lnSpc>
              </a:pPr>
              <a:r>
                <a:rPr lang="en-US" sz="1218" spc="-4">
                  <a:solidFill>
                    <a:srgbClr val="FFFFFF"/>
                  </a:solidFill>
                  <a:latin typeface="Poppins"/>
                </a:rPr>
                <a:t>Liste de services</a:t>
              </a:r>
            </a:p>
            <a:p>
              <a:pPr>
                <a:lnSpc>
                  <a:spcPts val="1486"/>
                </a:lnSpc>
              </a:pPr>
              <a:r>
                <a:rPr lang="en-US" sz="1218" spc="-4">
                  <a:solidFill>
                    <a:srgbClr val="FFFFFF"/>
                  </a:solidFill>
                  <a:latin typeface="Poppins"/>
                </a:rPr>
                <a:t>Critère économique</a:t>
              </a:r>
            </a:p>
            <a:p>
              <a:pPr>
                <a:lnSpc>
                  <a:spcPts val="1486"/>
                </a:lnSpc>
              </a:pPr>
              <a:r>
                <a:rPr lang="en-US" sz="1218" spc="-4">
                  <a:solidFill>
                    <a:srgbClr val="FFFFFF"/>
                  </a:solidFill>
                  <a:latin typeface="Poppins"/>
                </a:rPr>
                <a:t>Sentiment d’urgence élevé</a:t>
              </a:r>
            </a:p>
          </p:txBody>
        </p:sp>
        <p:grpSp>
          <p:nvGrpSpPr>
            <p:cNvPr name="Group 374" id="374"/>
            <p:cNvGrpSpPr/>
            <p:nvPr/>
          </p:nvGrpSpPr>
          <p:grpSpPr>
            <a:xfrm rot="0">
              <a:off x="3881146" y="31094098"/>
              <a:ext cx="681134" cy="681134"/>
              <a:chOff x="0" y="0"/>
              <a:chExt cx="812800" cy="812800"/>
            </a:xfrm>
          </p:grpSpPr>
          <p:sp>
            <p:nvSpPr>
              <p:cNvPr name="Freeform 375" id="375"/>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376" id="376"/>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377" id="377"/>
            <p:cNvGrpSpPr/>
            <p:nvPr/>
          </p:nvGrpSpPr>
          <p:grpSpPr>
            <a:xfrm rot="0">
              <a:off x="7249370" y="31078201"/>
              <a:ext cx="681134" cy="681134"/>
              <a:chOff x="0" y="0"/>
              <a:chExt cx="812800" cy="812800"/>
            </a:xfrm>
          </p:grpSpPr>
          <p:sp>
            <p:nvSpPr>
              <p:cNvPr name="Freeform 378" id="37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379" id="379"/>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380" id="380"/>
            <p:cNvSpPr txBox="true"/>
            <p:nvPr/>
          </p:nvSpPr>
          <p:spPr>
            <a:xfrm rot="0">
              <a:off x="8041584" y="30924420"/>
              <a:ext cx="2351327" cy="1010966"/>
            </a:xfrm>
            <a:prstGeom prst="rect">
              <a:avLst/>
            </a:prstGeom>
          </p:spPr>
          <p:txBody>
            <a:bodyPr anchor="t" rtlCol="false" tIns="0" lIns="0" bIns="0" rIns="0">
              <a:spAutoFit/>
            </a:bodyPr>
            <a:lstStyle/>
            <a:p>
              <a:pPr>
                <a:lnSpc>
                  <a:spcPts val="1486"/>
                </a:lnSpc>
              </a:pPr>
              <a:r>
                <a:rPr lang="en-US" sz="1218" spc="-4">
                  <a:solidFill>
                    <a:srgbClr val="FFFFFF"/>
                  </a:solidFill>
                  <a:latin typeface="Poppins"/>
                </a:rPr>
                <a:t>Abandon de critères</a:t>
              </a:r>
            </a:p>
            <a:p>
              <a:pPr>
                <a:lnSpc>
                  <a:spcPts val="1486"/>
                </a:lnSpc>
              </a:pPr>
              <a:r>
                <a:rPr lang="en-US" sz="1218" spc="-4">
                  <a:solidFill>
                    <a:srgbClr val="FFFFFF"/>
                  </a:solidFill>
                  <a:latin typeface="Poppins"/>
                </a:rPr>
                <a:t>Multip. des demandes</a:t>
              </a:r>
            </a:p>
            <a:p>
              <a:pPr>
                <a:lnSpc>
                  <a:spcPts val="1486"/>
                </a:lnSpc>
              </a:pPr>
              <a:r>
                <a:rPr lang="en-US" sz="1218" spc="-4">
                  <a:solidFill>
                    <a:srgbClr val="FFFFFF"/>
                  </a:solidFill>
                  <a:latin typeface="Poppins"/>
                </a:rPr>
                <a:t>Consult. de PPL et de perm. d’accueil</a:t>
              </a:r>
            </a:p>
          </p:txBody>
        </p:sp>
        <p:grpSp>
          <p:nvGrpSpPr>
            <p:cNvPr name="Group 381" id="381"/>
            <p:cNvGrpSpPr/>
            <p:nvPr/>
          </p:nvGrpSpPr>
          <p:grpSpPr>
            <a:xfrm rot="0">
              <a:off x="200314" y="29433641"/>
              <a:ext cx="10204982" cy="1265286"/>
              <a:chOff x="0" y="0"/>
              <a:chExt cx="4378932" cy="542931"/>
            </a:xfrm>
          </p:grpSpPr>
          <p:sp>
            <p:nvSpPr>
              <p:cNvPr name="Freeform 382" id="382"/>
              <p:cNvSpPr/>
              <p:nvPr/>
            </p:nvSpPr>
            <p:spPr>
              <a:xfrm flipH="false" flipV="false" rot="0">
                <a:off x="0" y="0"/>
                <a:ext cx="4378932" cy="542931"/>
              </a:xfrm>
              <a:custGeom>
                <a:avLst/>
                <a:gdLst/>
                <a:ahLst/>
                <a:cxnLst/>
                <a:rect r="r" b="b" t="t" l="l"/>
                <a:pathLst>
                  <a:path h="542931" w="4378932">
                    <a:moveTo>
                      <a:pt x="112220" y="0"/>
                    </a:moveTo>
                    <a:lnTo>
                      <a:pt x="4266712" y="0"/>
                    </a:lnTo>
                    <a:cubicBezTo>
                      <a:pt x="4296474" y="0"/>
                      <a:pt x="4325018" y="11823"/>
                      <a:pt x="4346063" y="32869"/>
                    </a:cubicBezTo>
                    <a:cubicBezTo>
                      <a:pt x="4367109" y="53914"/>
                      <a:pt x="4378932" y="82458"/>
                      <a:pt x="4378932" y="112220"/>
                    </a:cubicBezTo>
                    <a:lnTo>
                      <a:pt x="4378932" y="430711"/>
                    </a:lnTo>
                    <a:cubicBezTo>
                      <a:pt x="4378932" y="492688"/>
                      <a:pt x="4328689" y="542931"/>
                      <a:pt x="4266712" y="542931"/>
                    </a:cubicBezTo>
                    <a:lnTo>
                      <a:pt x="112220" y="542931"/>
                    </a:lnTo>
                    <a:cubicBezTo>
                      <a:pt x="50243" y="542931"/>
                      <a:pt x="0" y="492688"/>
                      <a:pt x="0" y="430711"/>
                    </a:cubicBezTo>
                    <a:lnTo>
                      <a:pt x="0" y="112220"/>
                    </a:lnTo>
                    <a:cubicBezTo>
                      <a:pt x="0" y="50243"/>
                      <a:pt x="50243" y="0"/>
                      <a:pt x="112220" y="0"/>
                    </a:cubicBezTo>
                    <a:close/>
                  </a:path>
                </a:pathLst>
              </a:custGeom>
              <a:solidFill>
                <a:srgbClr val="2A1E50"/>
              </a:solidFill>
              <a:ln w="38100" cap="rnd">
                <a:solidFill>
                  <a:srgbClr val="000000"/>
                </a:solidFill>
                <a:prstDash val="solid"/>
                <a:round/>
              </a:ln>
            </p:spPr>
          </p:sp>
          <p:sp>
            <p:nvSpPr>
              <p:cNvPr name="TextBox 383" id="383"/>
              <p:cNvSpPr txBox="true"/>
              <p:nvPr/>
            </p:nvSpPr>
            <p:spPr>
              <a:xfrm>
                <a:off x="0" y="-38100"/>
                <a:ext cx="812800" cy="850900"/>
              </a:xfrm>
              <a:prstGeom prst="rect">
                <a:avLst/>
              </a:prstGeom>
            </p:spPr>
            <p:txBody>
              <a:bodyPr anchor="ctr" rtlCol="false" tIns="50800" lIns="50800" bIns="50800" rIns="50800"/>
              <a:lstStyle/>
              <a:p>
                <a:pPr algn="ctr">
                  <a:lnSpc>
                    <a:spcPts val="2659"/>
                  </a:lnSpc>
                  <a:spcBef>
                    <a:spcPct val="0"/>
                  </a:spcBef>
                </a:pPr>
              </a:p>
            </p:txBody>
          </p:sp>
        </p:grpSp>
        <p:grpSp>
          <p:nvGrpSpPr>
            <p:cNvPr name="Group 384" id="384"/>
            <p:cNvGrpSpPr/>
            <p:nvPr/>
          </p:nvGrpSpPr>
          <p:grpSpPr>
            <a:xfrm rot="0">
              <a:off x="527941" y="29725717"/>
              <a:ext cx="681134" cy="681134"/>
              <a:chOff x="0" y="0"/>
              <a:chExt cx="812800" cy="812800"/>
            </a:xfrm>
          </p:grpSpPr>
          <p:sp>
            <p:nvSpPr>
              <p:cNvPr name="Freeform 385" id="385"/>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386" id="386"/>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387" id="387"/>
            <p:cNvSpPr txBox="true"/>
            <p:nvPr/>
          </p:nvSpPr>
          <p:spPr>
            <a:xfrm rot="0">
              <a:off x="1291768" y="29556039"/>
              <a:ext cx="2589378" cy="1010966"/>
            </a:xfrm>
            <a:prstGeom prst="rect">
              <a:avLst/>
            </a:prstGeom>
          </p:spPr>
          <p:txBody>
            <a:bodyPr anchor="t" rtlCol="false" tIns="0" lIns="0" bIns="0" rIns="0">
              <a:spAutoFit/>
            </a:bodyPr>
            <a:lstStyle/>
            <a:p>
              <a:pPr>
                <a:lnSpc>
                  <a:spcPts val="1486"/>
                </a:lnSpc>
              </a:pPr>
              <a:r>
                <a:rPr lang="en-US" sz="1218" spc="-4">
                  <a:solidFill>
                    <a:srgbClr val="FFFFFF"/>
                  </a:solidFill>
                  <a:latin typeface="Poppins"/>
                </a:rPr>
                <a:t>Bouche-à-oreille</a:t>
              </a:r>
            </a:p>
            <a:p>
              <a:pPr>
                <a:lnSpc>
                  <a:spcPts val="1486"/>
                </a:lnSpc>
              </a:pPr>
              <a:r>
                <a:rPr lang="en-US" sz="1218" spc="-4">
                  <a:solidFill>
                    <a:srgbClr val="FFFFFF"/>
                  </a:solidFill>
                  <a:latin typeface="Poppins"/>
                </a:rPr>
                <a:t>Spécificité du service</a:t>
              </a:r>
            </a:p>
            <a:p>
              <a:pPr>
                <a:lnSpc>
                  <a:spcPts val="1486"/>
                </a:lnSpc>
              </a:pPr>
              <a:r>
                <a:rPr lang="en-US" sz="1218" spc="-4">
                  <a:solidFill>
                    <a:srgbClr val="FFFFFF"/>
                  </a:solidFill>
                  <a:latin typeface="Poppins"/>
                </a:rPr>
                <a:t>Sentiment d’urgence modéré</a:t>
              </a:r>
            </a:p>
          </p:txBody>
        </p:sp>
        <p:grpSp>
          <p:nvGrpSpPr>
            <p:cNvPr name="Group 388" id="388"/>
            <p:cNvGrpSpPr/>
            <p:nvPr/>
          </p:nvGrpSpPr>
          <p:grpSpPr>
            <a:xfrm rot="0">
              <a:off x="3881146" y="29758428"/>
              <a:ext cx="681134" cy="681134"/>
              <a:chOff x="0" y="0"/>
              <a:chExt cx="812800" cy="812800"/>
            </a:xfrm>
          </p:grpSpPr>
          <p:sp>
            <p:nvSpPr>
              <p:cNvPr name="Freeform 389" id="38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390" id="390"/>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391" id="391"/>
            <p:cNvGrpSpPr/>
            <p:nvPr/>
          </p:nvGrpSpPr>
          <p:grpSpPr>
            <a:xfrm rot="0">
              <a:off x="7249370" y="29742531"/>
              <a:ext cx="681134" cy="681134"/>
              <a:chOff x="0" y="0"/>
              <a:chExt cx="812800" cy="812800"/>
            </a:xfrm>
          </p:grpSpPr>
          <p:sp>
            <p:nvSpPr>
              <p:cNvPr name="Freeform 392" id="392"/>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393" id="393"/>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394" id="394"/>
            <p:cNvGrpSpPr/>
            <p:nvPr/>
          </p:nvGrpSpPr>
          <p:grpSpPr>
            <a:xfrm rot="0">
              <a:off x="200314" y="28097972"/>
              <a:ext cx="10090429" cy="1265286"/>
              <a:chOff x="0" y="0"/>
              <a:chExt cx="4329778" cy="542931"/>
            </a:xfrm>
          </p:grpSpPr>
          <p:sp>
            <p:nvSpPr>
              <p:cNvPr name="Freeform 395" id="395"/>
              <p:cNvSpPr/>
              <p:nvPr/>
            </p:nvSpPr>
            <p:spPr>
              <a:xfrm flipH="false" flipV="false" rot="0">
                <a:off x="0" y="0"/>
                <a:ext cx="4329778" cy="542931"/>
              </a:xfrm>
              <a:custGeom>
                <a:avLst/>
                <a:gdLst/>
                <a:ahLst/>
                <a:cxnLst/>
                <a:rect r="r" b="b" t="t" l="l"/>
                <a:pathLst>
                  <a:path h="542931" w="4329778">
                    <a:moveTo>
                      <a:pt x="113494" y="0"/>
                    </a:moveTo>
                    <a:lnTo>
                      <a:pt x="4216283" y="0"/>
                    </a:lnTo>
                    <a:cubicBezTo>
                      <a:pt x="4278964" y="0"/>
                      <a:pt x="4329778" y="50813"/>
                      <a:pt x="4329778" y="113494"/>
                    </a:cubicBezTo>
                    <a:lnTo>
                      <a:pt x="4329778" y="429437"/>
                    </a:lnTo>
                    <a:cubicBezTo>
                      <a:pt x="4329778" y="492118"/>
                      <a:pt x="4278964" y="542931"/>
                      <a:pt x="4216283" y="542931"/>
                    </a:cubicBezTo>
                    <a:lnTo>
                      <a:pt x="113494" y="542931"/>
                    </a:lnTo>
                    <a:cubicBezTo>
                      <a:pt x="50813" y="542931"/>
                      <a:pt x="0" y="492118"/>
                      <a:pt x="0" y="429437"/>
                    </a:cubicBezTo>
                    <a:lnTo>
                      <a:pt x="0" y="113494"/>
                    </a:lnTo>
                    <a:cubicBezTo>
                      <a:pt x="0" y="50813"/>
                      <a:pt x="50813" y="0"/>
                      <a:pt x="113494" y="0"/>
                    </a:cubicBezTo>
                    <a:close/>
                  </a:path>
                </a:pathLst>
              </a:custGeom>
              <a:solidFill>
                <a:srgbClr val="2A1E50"/>
              </a:solidFill>
              <a:ln w="38100" cap="rnd">
                <a:solidFill>
                  <a:srgbClr val="000000"/>
                </a:solidFill>
                <a:prstDash val="solid"/>
                <a:round/>
              </a:ln>
            </p:spPr>
          </p:sp>
          <p:sp>
            <p:nvSpPr>
              <p:cNvPr name="TextBox 396" id="396"/>
              <p:cNvSpPr txBox="true"/>
              <p:nvPr/>
            </p:nvSpPr>
            <p:spPr>
              <a:xfrm>
                <a:off x="0" y="-38100"/>
                <a:ext cx="812800" cy="850900"/>
              </a:xfrm>
              <a:prstGeom prst="rect">
                <a:avLst/>
              </a:prstGeom>
            </p:spPr>
            <p:txBody>
              <a:bodyPr anchor="ctr" rtlCol="false" tIns="50800" lIns="50800" bIns="50800" rIns="50800"/>
              <a:lstStyle/>
              <a:p>
                <a:pPr algn="ctr">
                  <a:lnSpc>
                    <a:spcPts val="2659"/>
                  </a:lnSpc>
                  <a:spcBef>
                    <a:spcPct val="0"/>
                  </a:spcBef>
                </a:pPr>
              </a:p>
            </p:txBody>
          </p:sp>
        </p:grpSp>
        <p:grpSp>
          <p:nvGrpSpPr>
            <p:cNvPr name="Group 397" id="397"/>
            <p:cNvGrpSpPr/>
            <p:nvPr/>
          </p:nvGrpSpPr>
          <p:grpSpPr>
            <a:xfrm rot="0">
              <a:off x="527941" y="28390047"/>
              <a:ext cx="681134" cy="681134"/>
              <a:chOff x="0" y="0"/>
              <a:chExt cx="812800" cy="812800"/>
            </a:xfrm>
          </p:grpSpPr>
          <p:sp>
            <p:nvSpPr>
              <p:cNvPr name="Freeform 398" id="39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399" id="399"/>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400" id="400"/>
            <p:cNvSpPr txBox="true"/>
            <p:nvPr/>
          </p:nvSpPr>
          <p:spPr>
            <a:xfrm rot="0">
              <a:off x="1291768" y="28220369"/>
              <a:ext cx="2589378" cy="1010966"/>
            </a:xfrm>
            <a:prstGeom prst="rect">
              <a:avLst/>
            </a:prstGeom>
          </p:spPr>
          <p:txBody>
            <a:bodyPr anchor="t" rtlCol="false" tIns="0" lIns="0" bIns="0" rIns="0">
              <a:spAutoFit/>
            </a:bodyPr>
            <a:lstStyle/>
            <a:p>
              <a:pPr algn="just">
                <a:lnSpc>
                  <a:spcPts val="1486"/>
                </a:lnSpc>
              </a:pPr>
              <a:r>
                <a:rPr lang="en-US" sz="1218" spc="-4">
                  <a:solidFill>
                    <a:srgbClr val="FFFFFF"/>
                  </a:solidFill>
                  <a:latin typeface="Poppins"/>
                </a:rPr>
                <a:t>Fréquentation passée</a:t>
              </a:r>
            </a:p>
            <a:p>
              <a:pPr algn="just">
                <a:lnSpc>
                  <a:spcPts val="1486"/>
                </a:lnSpc>
              </a:pPr>
              <a:r>
                <a:rPr lang="en-US" sz="1218" spc="-4">
                  <a:solidFill>
                    <a:srgbClr val="FFFFFF"/>
                  </a:solidFill>
                  <a:latin typeface="Poppins"/>
                </a:rPr>
                <a:t>Tarif et administatif</a:t>
              </a:r>
            </a:p>
            <a:p>
              <a:pPr>
                <a:lnSpc>
                  <a:spcPts val="1486"/>
                </a:lnSpc>
              </a:pPr>
              <a:r>
                <a:rPr lang="en-US" sz="1218" spc="-4">
                  <a:solidFill>
                    <a:srgbClr val="FFFFFF"/>
                  </a:solidFill>
                  <a:latin typeface="Poppins"/>
                </a:rPr>
                <a:t>Sentiment d’urgence élevé</a:t>
              </a:r>
              <a:r>
                <a:rPr lang="en-US" sz="1218" spc="-4">
                  <a:solidFill>
                    <a:srgbClr val="FFFFFF"/>
                  </a:solidFill>
                  <a:latin typeface="Poppins Italics"/>
                </a:rPr>
                <a:t> - pression du SAJ</a:t>
              </a:r>
            </a:p>
          </p:txBody>
        </p:sp>
        <p:grpSp>
          <p:nvGrpSpPr>
            <p:cNvPr name="Group 401" id="401"/>
            <p:cNvGrpSpPr/>
            <p:nvPr/>
          </p:nvGrpSpPr>
          <p:grpSpPr>
            <a:xfrm rot="0">
              <a:off x="3881146" y="28422758"/>
              <a:ext cx="681134" cy="681134"/>
              <a:chOff x="0" y="0"/>
              <a:chExt cx="812800" cy="812800"/>
            </a:xfrm>
          </p:grpSpPr>
          <p:sp>
            <p:nvSpPr>
              <p:cNvPr name="Freeform 402" id="402"/>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403" id="403"/>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404" id="404"/>
            <p:cNvSpPr txBox="true"/>
            <p:nvPr/>
          </p:nvSpPr>
          <p:spPr>
            <a:xfrm rot="0">
              <a:off x="4053505" y="28619746"/>
              <a:ext cx="336416" cy="269758"/>
            </a:xfrm>
            <a:prstGeom prst="rect">
              <a:avLst/>
            </a:prstGeom>
          </p:spPr>
          <p:txBody>
            <a:bodyPr anchor="t" rtlCol="false" tIns="0" lIns="0" bIns="0" rIns="0">
              <a:spAutoFit/>
            </a:bodyPr>
            <a:lstStyle/>
            <a:p>
              <a:pPr algn="ctr" marL="0" indent="0" lvl="0">
                <a:lnSpc>
                  <a:spcPts val="1284"/>
                </a:lnSpc>
              </a:pPr>
              <a:r>
                <a:rPr lang="en-US" sz="1427" spc="-14">
                  <a:solidFill>
                    <a:srgbClr val="FFFFFF"/>
                  </a:solidFill>
                  <a:latin typeface="Poppins"/>
                </a:rPr>
                <a:t>2</a:t>
              </a:r>
            </a:p>
          </p:txBody>
        </p:sp>
        <p:sp>
          <p:nvSpPr>
            <p:cNvPr name="TextBox 405" id="405"/>
            <p:cNvSpPr txBox="true"/>
            <p:nvPr/>
          </p:nvSpPr>
          <p:spPr>
            <a:xfrm rot="0">
              <a:off x="4644129" y="28237183"/>
              <a:ext cx="2494161" cy="1010966"/>
            </a:xfrm>
            <a:prstGeom prst="rect">
              <a:avLst/>
            </a:prstGeom>
          </p:spPr>
          <p:txBody>
            <a:bodyPr anchor="t" rtlCol="false" tIns="0" lIns="0" bIns="0" rIns="0">
              <a:spAutoFit/>
            </a:bodyPr>
            <a:lstStyle/>
            <a:p>
              <a:pPr>
                <a:lnSpc>
                  <a:spcPts val="1486"/>
                </a:lnSpc>
              </a:pPr>
              <a:r>
                <a:rPr lang="en-US" sz="1218" spc="-4">
                  <a:solidFill>
                    <a:srgbClr val="FFFFFF"/>
                  </a:solidFill>
                  <a:latin typeface="Poppins"/>
                </a:rPr>
                <a:t>Temps long</a:t>
              </a:r>
            </a:p>
            <a:p>
              <a:pPr>
                <a:lnSpc>
                  <a:spcPts val="1486"/>
                </a:lnSpc>
              </a:pPr>
              <a:r>
                <a:rPr lang="en-US" sz="1218" spc="-4">
                  <a:solidFill>
                    <a:srgbClr val="FFFFFF"/>
                  </a:solidFill>
                  <a:latin typeface="Poppins"/>
                </a:rPr>
                <a:t>Espace d’écoute</a:t>
              </a:r>
            </a:p>
            <a:p>
              <a:pPr>
                <a:lnSpc>
                  <a:spcPts val="1486"/>
                </a:lnSpc>
              </a:pPr>
              <a:r>
                <a:rPr lang="en-US" sz="1218" spc="-4">
                  <a:solidFill>
                    <a:srgbClr val="FFFFFF"/>
                  </a:solidFill>
                  <a:latin typeface="Poppins"/>
                </a:rPr>
                <a:t>Fréquentation passée et déduction des besoins</a:t>
              </a:r>
            </a:p>
          </p:txBody>
        </p:sp>
        <p:grpSp>
          <p:nvGrpSpPr>
            <p:cNvPr name="Group 406" id="406"/>
            <p:cNvGrpSpPr/>
            <p:nvPr/>
          </p:nvGrpSpPr>
          <p:grpSpPr>
            <a:xfrm rot="0">
              <a:off x="7249370" y="28406861"/>
              <a:ext cx="681134" cy="681134"/>
              <a:chOff x="0" y="0"/>
              <a:chExt cx="812800" cy="812800"/>
            </a:xfrm>
          </p:grpSpPr>
          <p:sp>
            <p:nvSpPr>
              <p:cNvPr name="Freeform 407" id="40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408" id="408"/>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409" id="409"/>
            <p:cNvGrpSpPr/>
            <p:nvPr/>
          </p:nvGrpSpPr>
          <p:grpSpPr>
            <a:xfrm rot="0">
              <a:off x="527941" y="27054606"/>
              <a:ext cx="681134" cy="681134"/>
              <a:chOff x="0" y="0"/>
              <a:chExt cx="812800" cy="812800"/>
            </a:xfrm>
          </p:grpSpPr>
          <p:sp>
            <p:nvSpPr>
              <p:cNvPr name="Freeform 410" id="41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411" id="411"/>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412" id="412"/>
            <p:cNvSpPr txBox="true"/>
            <p:nvPr/>
          </p:nvSpPr>
          <p:spPr>
            <a:xfrm rot="0">
              <a:off x="700300" y="27251593"/>
              <a:ext cx="336416" cy="269758"/>
            </a:xfrm>
            <a:prstGeom prst="rect">
              <a:avLst/>
            </a:prstGeom>
          </p:spPr>
          <p:txBody>
            <a:bodyPr anchor="t" rtlCol="false" tIns="0" lIns="0" bIns="0" rIns="0">
              <a:spAutoFit/>
            </a:bodyPr>
            <a:lstStyle/>
            <a:p>
              <a:pPr algn="ctr" marL="0" indent="0" lvl="0">
                <a:lnSpc>
                  <a:spcPts val="1284"/>
                </a:lnSpc>
              </a:pPr>
              <a:r>
                <a:rPr lang="en-US" sz="1427" spc="-14">
                  <a:solidFill>
                    <a:srgbClr val="FFFFFF"/>
                  </a:solidFill>
                  <a:latin typeface="Poppins"/>
                </a:rPr>
                <a:t>1</a:t>
              </a:r>
            </a:p>
          </p:txBody>
        </p:sp>
        <p:grpSp>
          <p:nvGrpSpPr>
            <p:cNvPr name="Group 413" id="413"/>
            <p:cNvGrpSpPr/>
            <p:nvPr/>
          </p:nvGrpSpPr>
          <p:grpSpPr>
            <a:xfrm rot="0">
              <a:off x="3881146" y="27087317"/>
              <a:ext cx="681134" cy="681134"/>
              <a:chOff x="0" y="0"/>
              <a:chExt cx="812800" cy="812800"/>
            </a:xfrm>
          </p:grpSpPr>
          <p:sp>
            <p:nvSpPr>
              <p:cNvPr name="Freeform 414" id="41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415" id="415"/>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416" id="416"/>
            <p:cNvSpPr txBox="true"/>
            <p:nvPr/>
          </p:nvSpPr>
          <p:spPr>
            <a:xfrm rot="0">
              <a:off x="1291768" y="27012370"/>
              <a:ext cx="2589378" cy="756081"/>
            </a:xfrm>
            <a:prstGeom prst="rect">
              <a:avLst/>
            </a:prstGeom>
          </p:spPr>
          <p:txBody>
            <a:bodyPr anchor="t" rtlCol="false" tIns="0" lIns="0" bIns="0" rIns="0">
              <a:spAutoFit/>
            </a:bodyPr>
            <a:lstStyle/>
            <a:p>
              <a:pPr algn="just">
                <a:lnSpc>
                  <a:spcPts val="1486"/>
                </a:lnSpc>
              </a:pPr>
              <a:r>
                <a:rPr lang="en-US" sz="1218" spc="-4">
                  <a:solidFill>
                    <a:srgbClr val="FFFFFF"/>
                  </a:solidFill>
                  <a:latin typeface="Poppins"/>
                </a:rPr>
                <a:t>Confiance en l’envoyeur</a:t>
              </a:r>
            </a:p>
            <a:p>
              <a:pPr algn="just">
                <a:lnSpc>
                  <a:spcPts val="1486"/>
                </a:lnSpc>
              </a:pPr>
              <a:r>
                <a:rPr lang="en-US" sz="1218" spc="-4">
                  <a:solidFill>
                    <a:srgbClr val="FFFFFF"/>
                  </a:solidFill>
                  <a:latin typeface="Poppins"/>
                </a:rPr>
                <a:t>Spécificité du service</a:t>
              </a:r>
            </a:p>
            <a:p>
              <a:pPr algn="just">
                <a:lnSpc>
                  <a:spcPts val="1486"/>
                </a:lnSpc>
              </a:pPr>
              <a:r>
                <a:rPr lang="en-US" sz="1218" spc="-4">
                  <a:solidFill>
                    <a:srgbClr val="FFFFFF"/>
                  </a:solidFill>
                  <a:latin typeface="Poppins"/>
                </a:rPr>
                <a:t>Peu ou pas d’urgence</a:t>
              </a:r>
            </a:p>
          </p:txBody>
        </p:sp>
        <p:grpSp>
          <p:nvGrpSpPr>
            <p:cNvPr name="Group 417" id="417"/>
            <p:cNvGrpSpPr/>
            <p:nvPr/>
          </p:nvGrpSpPr>
          <p:grpSpPr>
            <a:xfrm rot="0">
              <a:off x="7249370" y="27054606"/>
              <a:ext cx="681134" cy="681134"/>
              <a:chOff x="0" y="0"/>
              <a:chExt cx="812800" cy="812800"/>
            </a:xfrm>
          </p:grpSpPr>
          <p:sp>
            <p:nvSpPr>
              <p:cNvPr name="Freeform 418" id="41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419" id="419"/>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420" id="420"/>
            <p:cNvSpPr txBox="true"/>
            <p:nvPr/>
          </p:nvSpPr>
          <p:spPr>
            <a:xfrm rot="0">
              <a:off x="700300" y="29922705"/>
              <a:ext cx="336416" cy="269758"/>
            </a:xfrm>
            <a:prstGeom prst="rect">
              <a:avLst/>
            </a:prstGeom>
          </p:spPr>
          <p:txBody>
            <a:bodyPr anchor="t" rtlCol="false" tIns="0" lIns="0" bIns="0" rIns="0">
              <a:spAutoFit/>
            </a:bodyPr>
            <a:lstStyle/>
            <a:p>
              <a:pPr algn="ctr" marL="0" indent="0" lvl="0">
                <a:lnSpc>
                  <a:spcPts val="1284"/>
                </a:lnSpc>
              </a:pPr>
              <a:r>
                <a:rPr lang="en-US" sz="1427" spc="-14">
                  <a:solidFill>
                    <a:srgbClr val="FFFFFF"/>
                  </a:solidFill>
                  <a:latin typeface="Poppins"/>
                </a:rPr>
                <a:t>1</a:t>
              </a:r>
            </a:p>
          </p:txBody>
        </p:sp>
        <p:sp>
          <p:nvSpPr>
            <p:cNvPr name="TextBox 421" id="421"/>
            <p:cNvSpPr txBox="true"/>
            <p:nvPr/>
          </p:nvSpPr>
          <p:spPr>
            <a:xfrm rot="0">
              <a:off x="4053505" y="29955416"/>
              <a:ext cx="336416" cy="269758"/>
            </a:xfrm>
            <a:prstGeom prst="rect">
              <a:avLst/>
            </a:prstGeom>
          </p:spPr>
          <p:txBody>
            <a:bodyPr anchor="t" rtlCol="false" tIns="0" lIns="0" bIns="0" rIns="0">
              <a:spAutoFit/>
            </a:bodyPr>
            <a:lstStyle/>
            <a:p>
              <a:pPr algn="ctr" marL="0" indent="0" lvl="0">
                <a:lnSpc>
                  <a:spcPts val="1284"/>
                </a:lnSpc>
              </a:pPr>
              <a:r>
                <a:rPr lang="en-US" sz="1427" spc="-14">
                  <a:solidFill>
                    <a:srgbClr val="FFFFFF"/>
                  </a:solidFill>
                  <a:latin typeface="Poppins"/>
                </a:rPr>
                <a:t>2</a:t>
              </a:r>
            </a:p>
          </p:txBody>
        </p:sp>
        <p:sp>
          <p:nvSpPr>
            <p:cNvPr name="TextBox 422" id="422"/>
            <p:cNvSpPr txBox="true"/>
            <p:nvPr/>
          </p:nvSpPr>
          <p:spPr>
            <a:xfrm rot="0">
              <a:off x="4644129" y="29499461"/>
              <a:ext cx="2324167" cy="1010966"/>
            </a:xfrm>
            <a:prstGeom prst="rect">
              <a:avLst/>
            </a:prstGeom>
          </p:spPr>
          <p:txBody>
            <a:bodyPr anchor="t" rtlCol="false" tIns="0" lIns="0" bIns="0" rIns="0">
              <a:spAutoFit/>
            </a:bodyPr>
            <a:lstStyle/>
            <a:p>
              <a:pPr>
                <a:lnSpc>
                  <a:spcPts val="1486"/>
                </a:lnSpc>
              </a:pPr>
              <a:r>
                <a:rPr lang="en-US" sz="1218" spc="-4">
                  <a:solidFill>
                    <a:srgbClr val="FFFFFF"/>
                  </a:solidFill>
                  <a:latin typeface="Poppins"/>
                </a:rPr>
                <a:t>Temps long</a:t>
              </a:r>
            </a:p>
            <a:p>
              <a:pPr>
                <a:lnSpc>
                  <a:spcPts val="1486"/>
                </a:lnSpc>
              </a:pPr>
              <a:r>
                <a:rPr lang="en-US" sz="1218" spc="-4">
                  <a:solidFill>
                    <a:srgbClr val="FFFFFF"/>
                  </a:solidFill>
                  <a:latin typeface="Poppins"/>
                </a:rPr>
                <a:t>Compréhension de le.a thérapeute </a:t>
              </a:r>
            </a:p>
            <a:p>
              <a:pPr>
                <a:lnSpc>
                  <a:spcPts val="1486"/>
                </a:lnSpc>
              </a:pPr>
              <a:r>
                <a:rPr lang="en-US" sz="1218" spc="-4">
                  <a:solidFill>
                    <a:srgbClr val="FFFFFF"/>
                  </a:solidFill>
                  <a:latin typeface="Poppins"/>
                </a:rPr>
                <a:t>Consult. ponctuelles</a:t>
              </a:r>
            </a:p>
          </p:txBody>
        </p:sp>
        <p:sp>
          <p:nvSpPr>
            <p:cNvPr name="TextBox 423" id="423"/>
            <p:cNvSpPr txBox="true"/>
            <p:nvPr/>
          </p:nvSpPr>
          <p:spPr>
            <a:xfrm rot="0">
              <a:off x="7421729" y="29939519"/>
              <a:ext cx="336416" cy="269758"/>
            </a:xfrm>
            <a:prstGeom prst="rect">
              <a:avLst/>
            </a:prstGeom>
          </p:spPr>
          <p:txBody>
            <a:bodyPr anchor="t" rtlCol="false" tIns="0" lIns="0" bIns="0" rIns="0">
              <a:spAutoFit/>
            </a:bodyPr>
            <a:lstStyle/>
            <a:p>
              <a:pPr algn="ctr" marL="0" indent="0" lvl="0">
                <a:lnSpc>
                  <a:spcPts val="1284"/>
                </a:lnSpc>
              </a:pPr>
              <a:r>
                <a:rPr lang="en-US" sz="1427" spc="-14">
                  <a:solidFill>
                    <a:srgbClr val="FFFFFF"/>
                  </a:solidFill>
                  <a:latin typeface="Poppins"/>
                </a:rPr>
                <a:t>3</a:t>
              </a:r>
            </a:p>
          </p:txBody>
        </p:sp>
        <p:sp>
          <p:nvSpPr>
            <p:cNvPr name="TextBox 424" id="424"/>
            <p:cNvSpPr txBox="true"/>
            <p:nvPr/>
          </p:nvSpPr>
          <p:spPr>
            <a:xfrm rot="0">
              <a:off x="700300" y="28587035"/>
              <a:ext cx="336416" cy="269758"/>
            </a:xfrm>
            <a:prstGeom prst="rect">
              <a:avLst/>
            </a:prstGeom>
          </p:spPr>
          <p:txBody>
            <a:bodyPr anchor="t" rtlCol="false" tIns="0" lIns="0" bIns="0" rIns="0">
              <a:spAutoFit/>
            </a:bodyPr>
            <a:lstStyle/>
            <a:p>
              <a:pPr algn="ctr" marL="0" indent="0" lvl="0">
                <a:lnSpc>
                  <a:spcPts val="1284"/>
                </a:lnSpc>
              </a:pPr>
              <a:r>
                <a:rPr lang="en-US" sz="1427" spc="-14">
                  <a:solidFill>
                    <a:srgbClr val="FFFFFF"/>
                  </a:solidFill>
                  <a:latin typeface="Poppins"/>
                </a:rPr>
                <a:t>1</a:t>
              </a:r>
            </a:p>
          </p:txBody>
        </p:sp>
        <p:sp>
          <p:nvSpPr>
            <p:cNvPr name="TextBox 425" id="425"/>
            <p:cNvSpPr txBox="true"/>
            <p:nvPr/>
          </p:nvSpPr>
          <p:spPr>
            <a:xfrm rot="0">
              <a:off x="7421729" y="28603849"/>
              <a:ext cx="336416" cy="269758"/>
            </a:xfrm>
            <a:prstGeom prst="rect">
              <a:avLst/>
            </a:prstGeom>
          </p:spPr>
          <p:txBody>
            <a:bodyPr anchor="t" rtlCol="false" tIns="0" lIns="0" bIns="0" rIns="0">
              <a:spAutoFit/>
            </a:bodyPr>
            <a:lstStyle/>
            <a:p>
              <a:pPr algn="ctr" marL="0" indent="0" lvl="0">
                <a:lnSpc>
                  <a:spcPts val="1284"/>
                </a:lnSpc>
              </a:pPr>
              <a:r>
                <a:rPr lang="en-US" sz="1427" spc="-14">
                  <a:solidFill>
                    <a:srgbClr val="FFFFFF"/>
                  </a:solidFill>
                  <a:latin typeface="Poppins"/>
                </a:rPr>
                <a:t>3</a:t>
              </a:r>
            </a:p>
          </p:txBody>
        </p:sp>
        <p:sp>
          <p:nvSpPr>
            <p:cNvPr name="TextBox 426" id="426"/>
            <p:cNvSpPr txBox="true"/>
            <p:nvPr/>
          </p:nvSpPr>
          <p:spPr>
            <a:xfrm rot="0">
              <a:off x="4053505" y="27284304"/>
              <a:ext cx="336416" cy="269758"/>
            </a:xfrm>
            <a:prstGeom prst="rect">
              <a:avLst/>
            </a:prstGeom>
          </p:spPr>
          <p:txBody>
            <a:bodyPr anchor="t" rtlCol="false" tIns="0" lIns="0" bIns="0" rIns="0">
              <a:spAutoFit/>
            </a:bodyPr>
            <a:lstStyle/>
            <a:p>
              <a:pPr algn="ctr" marL="0" indent="0" lvl="0">
                <a:lnSpc>
                  <a:spcPts val="1284"/>
                </a:lnSpc>
              </a:pPr>
              <a:r>
                <a:rPr lang="en-US" sz="1427" spc="-14">
                  <a:solidFill>
                    <a:srgbClr val="FFFFFF"/>
                  </a:solidFill>
                  <a:latin typeface="Poppins"/>
                </a:rPr>
                <a:t>2</a:t>
              </a:r>
            </a:p>
          </p:txBody>
        </p:sp>
        <p:sp>
          <p:nvSpPr>
            <p:cNvPr name="TextBox 427" id="427"/>
            <p:cNvSpPr txBox="true"/>
            <p:nvPr/>
          </p:nvSpPr>
          <p:spPr>
            <a:xfrm rot="0">
              <a:off x="4644129" y="26901741"/>
              <a:ext cx="2324167" cy="1010966"/>
            </a:xfrm>
            <a:prstGeom prst="rect">
              <a:avLst/>
            </a:prstGeom>
          </p:spPr>
          <p:txBody>
            <a:bodyPr anchor="t" rtlCol="false" tIns="0" lIns="0" bIns="0" rIns="0">
              <a:spAutoFit/>
            </a:bodyPr>
            <a:lstStyle/>
            <a:p>
              <a:pPr>
                <a:lnSpc>
                  <a:spcPts val="1486"/>
                </a:lnSpc>
              </a:pPr>
              <a:r>
                <a:rPr lang="en-US" sz="1218" spc="-4">
                  <a:solidFill>
                    <a:srgbClr val="FFFFFF"/>
                  </a:solidFill>
                  <a:latin typeface="Poppins"/>
                </a:rPr>
                <a:t>Temps long</a:t>
              </a:r>
            </a:p>
            <a:p>
              <a:pPr>
                <a:lnSpc>
                  <a:spcPts val="1486"/>
                </a:lnSpc>
              </a:pPr>
              <a:r>
                <a:rPr lang="en-US" sz="1218" spc="-4">
                  <a:solidFill>
                    <a:srgbClr val="FFFFFF"/>
                  </a:solidFill>
                  <a:latin typeface="Poppins"/>
                </a:rPr>
                <a:t>Connexion avec le.a thérapeute </a:t>
              </a:r>
            </a:p>
            <a:p>
              <a:pPr>
                <a:lnSpc>
                  <a:spcPts val="1486"/>
                </a:lnSpc>
              </a:pPr>
              <a:r>
                <a:rPr lang="en-US" sz="1218" spc="-4">
                  <a:solidFill>
                    <a:srgbClr val="FFFFFF"/>
                  </a:solidFill>
                  <a:latin typeface="Poppins"/>
                </a:rPr>
                <a:t>Long parcours de soin</a:t>
              </a:r>
            </a:p>
          </p:txBody>
        </p:sp>
        <p:sp>
          <p:nvSpPr>
            <p:cNvPr name="TextBox 428" id="428"/>
            <p:cNvSpPr txBox="true"/>
            <p:nvPr/>
          </p:nvSpPr>
          <p:spPr>
            <a:xfrm rot="0">
              <a:off x="7421729" y="27251593"/>
              <a:ext cx="336416" cy="269758"/>
            </a:xfrm>
            <a:prstGeom prst="rect">
              <a:avLst/>
            </a:prstGeom>
          </p:spPr>
          <p:txBody>
            <a:bodyPr anchor="t" rtlCol="false" tIns="0" lIns="0" bIns="0" rIns="0">
              <a:spAutoFit/>
            </a:bodyPr>
            <a:lstStyle/>
            <a:p>
              <a:pPr algn="ctr" marL="0" indent="0" lvl="0">
                <a:lnSpc>
                  <a:spcPts val="1284"/>
                </a:lnSpc>
              </a:pPr>
              <a:r>
                <a:rPr lang="en-US" sz="1427" spc="-14">
                  <a:solidFill>
                    <a:srgbClr val="FFFFFF"/>
                  </a:solidFill>
                  <a:latin typeface="Poppins"/>
                </a:rPr>
                <a:t>3</a:t>
              </a:r>
            </a:p>
          </p:txBody>
        </p:sp>
        <p:sp>
          <p:nvSpPr>
            <p:cNvPr name="TextBox 429" id="429"/>
            <p:cNvSpPr txBox="true"/>
            <p:nvPr/>
          </p:nvSpPr>
          <p:spPr>
            <a:xfrm rot="0">
              <a:off x="700300" y="31258374"/>
              <a:ext cx="336416" cy="269758"/>
            </a:xfrm>
            <a:prstGeom prst="rect">
              <a:avLst/>
            </a:prstGeom>
          </p:spPr>
          <p:txBody>
            <a:bodyPr anchor="t" rtlCol="false" tIns="0" lIns="0" bIns="0" rIns="0">
              <a:spAutoFit/>
            </a:bodyPr>
            <a:lstStyle/>
            <a:p>
              <a:pPr algn="ctr" marL="0" indent="0" lvl="0">
                <a:lnSpc>
                  <a:spcPts val="1284"/>
                </a:lnSpc>
              </a:pPr>
              <a:r>
                <a:rPr lang="en-US" sz="1427" spc="-14">
                  <a:solidFill>
                    <a:srgbClr val="FFFFFF"/>
                  </a:solidFill>
                  <a:latin typeface="Poppins"/>
                </a:rPr>
                <a:t>1</a:t>
              </a:r>
            </a:p>
          </p:txBody>
        </p:sp>
        <p:sp>
          <p:nvSpPr>
            <p:cNvPr name="TextBox 430" id="430"/>
            <p:cNvSpPr txBox="true"/>
            <p:nvPr/>
          </p:nvSpPr>
          <p:spPr>
            <a:xfrm rot="0">
              <a:off x="4053505" y="31291085"/>
              <a:ext cx="336416" cy="269758"/>
            </a:xfrm>
            <a:prstGeom prst="rect">
              <a:avLst/>
            </a:prstGeom>
          </p:spPr>
          <p:txBody>
            <a:bodyPr anchor="t" rtlCol="false" tIns="0" lIns="0" bIns="0" rIns="0">
              <a:spAutoFit/>
            </a:bodyPr>
            <a:lstStyle/>
            <a:p>
              <a:pPr algn="ctr" marL="0" indent="0" lvl="0">
                <a:lnSpc>
                  <a:spcPts val="1284"/>
                </a:lnSpc>
              </a:pPr>
              <a:r>
                <a:rPr lang="en-US" sz="1427" spc="-14">
                  <a:solidFill>
                    <a:srgbClr val="FFFFFF"/>
                  </a:solidFill>
                  <a:latin typeface="Poppins"/>
                </a:rPr>
                <a:t>2</a:t>
              </a:r>
            </a:p>
          </p:txBody>
        </p:sp>
        <p:sp>
          <p:nvSpPr>
            <p:cNvPr name="TextBox 431" id="431"/>
            <p:cNvSpPr txBox="true"/>
            <p:nvPr/>
          </p:nvSpPr>
          <p:spPr>
            <a:xfrm rot="0">
              <a:off x="4644129" y="30908522"/>
              <a:ext cx="2494161" cy="1010966"/>
            </a:xfrm>
            <a:prstGeom prst="rect">
              <a:avLst/>
            </a:prstGeom>
          </p:spPr>
          <p:txBody>
            <a:bodyPr anchor="t" rtlCol="false" tIns="0" lIns="0" bIns="0" rIns="0">
              <a:spAutoFit/>
            </a:bodyPr>
            <a:lstStyle/>
            <a:p>
              <a:pPr>
                <a:lnSpc>
                  <a:spcPts val="1486"/>
                </a:lnSpc>
              </a:pPr>
              <a:r>
                <a:rPr lang="en-US" sz="1218" spc="-4">
                  <a:solidFill>
                    <a:srgbClr val="FFFFFF"/>
                  </a:solidFill>
                  <a:latin typeface="Poppins"/>
                </a:rPr>
                <a:t>Temps long</a:t>
              </a:r>
            </a:p>
            <a:p>
              <a:pPr>
                <a:lnSpc>
                  <a:spcPts val="1486"/>
                </a:lnSpc>
              </a:pPr>
              <a:r>
                <a:rPr lang="en-US" sz="1218" spc="-4">
                  <a:solidFill>
                    <a:srgbClr val="FFFFFF"/>
                  </a:solidFill>
                  <a:latin typeface="Poppins"/>
                </a:rPr>
                <a:t>Solutions concrètes</a:t>
              </a:r>
            </a:p>
            <a:p>
              <a:pPr>
                <a:lnSpc>
                  <a:spcPts val="1486"/>
                </a:lnSpc>
              </a:pPr>
              <a:r>
                <a:rPr lang="en-US" sz="1218" spc="-4">
                  <a:solidFill>
                    <a:srgbClr val="FFFFFF"/>
                  </a:solidFill>
                  <a:latin typeface="Poppins"/>
                </a:rPr>
                <a:t>Comparaison avec précédentes consult.</a:t>
              </a:r>
            </a:p>
          </p:txBody>
        </p:sp>
        <p:sp>
          <p:nvSpPr>
            <p:cNvPr name="TextBox 432" id="432"/>
            <p:cNvSpPr txBox="true"/>
            <p:nvPr/>
          </p:nvSpPr>
          <p:spPr>
            <a:xfrm rot="0">
              <a:off x="7421729" y="31275188"/>
              <a:ext cx="336416" cy="269758"/>
            </a:xfrm>
            <a:prstGeom prst="rect">
              <a:avLst/>
            </a:prstGeom>
          </p:spPr>
          <p:txBody>
            <a:bodyPr anchor="t" rtlCol="false" tIns="0" lIns="0" bIns="0" rIns="0">
              <a:spAutoFit/>
            </a:bodyPr>
            <a:lstStyle/>
            <a:p>
              <a:pPr algn="ctr" marL="0" indent="0" lvl="0">
                <a:lnSpc>
                  <a:spcPts val="1284"/>
                </a:lnSpc>
              </a:pPr>
              <a:r>
                <a:rPr lang="en-US" sz="1427" spc="-14">
                  <a:solidFill>
                    <a:srgbClr val="FFFFFF"/>
                  </a:solidFill>
                  <a:latin typeface="Poppins"/>
                </a:rPr>
                <a:t>3</a:t>
              </a:r>
            </a:p>
          </p:txBody>
        </p:sp>
        <p:sp>
          <p:nvSpPr>
            <p:cNvPr name="TextBox 433" id="433"/>
            <p:cNvSpPr txBox="true"/>
            <p:nvPr/>
          </p:nvSpPr>
          <p:spPr>
            <a:xfrm rot="0">
              <a:off x="8041584" y="29588750"/>
              <a:ext cx="2351327" cy="1010966"/>
            </a:xfrm>
            <a:prstGeom prst="rect">
              <a:avLst/>
            </a:prstGeom>
          </p:spPr>
          <p:txBody>
            <a:bodyPr anchor="t" rtlCol="false" tIns="0" lIns="0" bIns="0" rIns="0">
              <a:spAutoFit/>
            </a:bodyPr>
            <a:lstStyle/>
            <a:p>
              <a:pPr>
                <a:lnSpc>
                  <a:spcPts val="1486"/>
                </a:lnSpc>
              </a:pPr>
              <a:r>
                <a:rPr lang="en-US" sz="1218" spc="-4">
                  <a:solidFill>
                    <a:srgbClr val="FFFFFF"/>
                  </a:solidFill>
                  <a:latin typeface="Poppins"/>
                </a:rPr>
                <a:t>Découragement</a:t>
              </a:r>
            </a:p>
            <a:p>
              <a:pPr>
                <a:lnSpc>
                  <a:spcPts val="1486"/>
                </a:lnSpc>
              </a:pPr>
              <a:r>
                <a:rPr lang="en-US" sz="1218" spc="-4">
                  <a:solidFill>
                    <a:srgbClr val="FFFFFF"/>
                  </a:solidFill>
                  <a:latin typeface="Poppins"/>
                </a:rPr>
                <a:t>Attente “habituelle”</a:t>
              </a:r>
            </a:p>
            <a:p>
              <a:pPr>
                <a:lnSpc>
                  <a:spcPts val="1486"/>
                </a:lnSpc>
              </a:pPr>
              <a:r>
                <a:rPr lang="en-US" sz="1218" spc="-4">
                  <a:solidFill>
                    <a:srgbClr val="FFFFFF"/>
                  </a:solidFill>
                  <a:latin typeface="Poppins"/>
                </a:rPr>
                <a:t>Consult. ponctuelles en hôpital</a:t>
              </a:r>
            </a:p>
          </p:txBody>
        </p:sp>
        <p:sp>
          <p:nvSpPr>
            <p:cNvPr name="TextBox 434" id="434"/>
            <p:cNvSpPr txBox="true"/>
            <p:nvPr/>
          </p:nvSpPr>
          <p:spPr>
            <a:xfrm rot="0">
              <a:off x="8041584" y="28253080"/>
              <a:ext cx="2351327" cy="1010966"/>
            </a:xfrm>
            <a:prstGeom prst="rect">
              <a:avLst/>
            </a:prstGeom>
          </p:spPr>
          <p:txBody>
            <a:bodyPr anchor="t" rtlCol="false" tIns="0" lIns="0" bIns="0" rIns="0">
              <a:spAutoFit/>
            </a:bodyPr>
            <a:lstStyle/>
            <a:p>
              <a:pPr>
                <a:lnSpc>
                  <a:spcPts val="1486"/>
                </a:lnSpc>
              </a:pPr>
              <a:r>
                <a:rPr lang="en-US" sz="1218" spc="-4">
                  <a:solidFill>
                    <a:srgbClr val="FFFFFF"/>
                  </a:solidFill>
                  <a:latin typeface="Poppins"/>
                </a:rPr>
                <a:t>Abandon de critères</a:t>
              </a:r>
            </a:p>
            <a:p>
              <a:pPr>
                <a:lnSpc>
                  <a:spcPts val="1486"/>
                </a:lnSpc>
              </a:pPr>
              <a:r>
                <a:rPr lang="en-US" sz="1218" spc="-4">
                  <a:solidFill>
                    <a:srgbClr val="FFFFFF"/>
                  </a:solidFill>
                  <a:latin typeface="Poppins"/>
                </a:rPr>
                <a:t>Sentiment d’injustice</a:t>
              </a:r>
            </a:p>
            <a:p>
              <a:pPr>
                <a:lnSpc>
                  <a:spcPts val="1486"/>
                </a:lnSpc>
              </a:pPr>
              <a:r>
                <a:rPr lang="en-US" sz="1218" spc="-4">
                  <a:solidFill>
                    <a:srgbClr val="FFFFFF"/>
                  </a:solidFill>
                  <a:latin typeface="Poppins"/>
                </a:rPr>
                <a:t>Ressources </a:t>
              </a:r>
            </a:p>
            <a:p>
              <a:pPr>
                <a:lnSpc>
                  <a:spcPts val="1486"/>
                </a:lnSpc>
              </a:pPr>
              <a:r>
                <a:rPr lang="en-US" sz="1218" spc="-4">
                  <a:solidFill>
                    <a:srgbClr val="FFFFFF"/>
                  </a:solidFill>
                  <a:latin typeface="Poppins"/>
                </a:rPr>
                <a:t>personnelles</a:t>
              </a:r>
            </a:p>
          </p:txBody>
        </p:sp>
        <p:sp>
          <p:nvSpPr>
            <p:cNvPr name="TextBox 435" id="435"/>
            <p:cNvSpPr txBox="true"/>
            <p:nvPr/>
          </p:nvSpPr>
          <p:spPr>
            <a:xfrm rot="0">
              <a:off x="8041584" y="27025109"/>
              <a:ext cx="2153216" cy="759574"/>
            </a:xfrm>
            <a:prstGeom prst="rect">
              <a:avLst/>
            </a:prstGeom>
          </p:spPr>
          <p:txBody>
            <a:bodyPr anchor="t" rtlCol="false" tIns="0" lIns="0" bIns="0" rIns="0">
              <a:spAutoFit/>
            </a:bodyPr>
            <a:lstStyle/>
            <a:p>
              <a:pPr>
                <a:lnSpc>
                  <a:spcPts val="1486"/>
                </a:lnSpc>
              </a:pPr>
              <a:r>
                <a:rPr lang="en-US" sz="1218" spc="-4">
                  <a:solidFill>
                    <a:srgbClr val="FFFFFF"/>
                  </a:solidFill>
                  <a:latin typeface="Poppins"/>
                </a:rPr>
                <a:t>Perte de confiance</a:t>
              </a:r>
            </a:p>
            <a:p>
              <a:pPr>
                <a:lnSpc>
                  <a:spcPts val="1486"/>
                </a:lnSpc>
              </a:pPr>
              <a:r>
                <a:rPr lang="en-US" sz="1218" spc="-4">
                  <a:solidFill>
                    <a:srgbClr val="FFFFFF"/>
                  </a:solidFill>
                  <a:latin typeface="Poppins"/>
                </a:rPr>
                <a:t>Suivis en parallèle</a:t>
              </a:r>
            </a:p>
            <a:p>
              <a:pPr>
                <a:lnSpc>
                  <a:spcPts val="1486"/>
                </a:lnSpc>
              </a:pPr>
              <a:r>
                <a:rPr lang="en-US" sz="1218" spc="-4">
                  <a:solidFill>
                    <a:srgbClr val="FFFFFF"/>
                  </a:solidFill>
                  <a:latin typeface="Poppins"/>
                </a:rPr>
                <a:t>Contrainte de l’att.</a:t>
              </a:r>
            </a:p>
          </p:txBody>
        </p:sp>
        <p:grpSp>
          <p:nvGrpSpPr>
            <p:cNvPr name="Group 436" id="436"/>
            <p:cNvGrpSpPr/>
            <p:nvPr/>
          </p:nvGrpSpPr>
          <p:grpSpPr>
            <a:xfrm rot="0">
              <a:off x="200314" y="36130278"/>
              <a:ext cx="10204982" cy="1265286"/>
              <a:chOff x="0" y="0"/>
              <a:chExt cx="4378932" cy="542931"/>
            </a:xfrm>
          </p:grpSpPr>
          <p:sp>
            <p:nvSpPr>
              <p:cNvPr name="Freeform 437" id="437"/>
              <p:cNvSpPr/>
              <p:nvPr/>
            </p:nvSpPr>
            <p:spPr>
              <a:xfrm flipH="false" flipV="false" rot="0">
                <a:off x="0" y="0"/>
                <a:ext cx="4378932" cy="542931"/>
              </a:xfrm>
              <a:custGeom>
                <a:avLst/>
                <a:gdLst/>
                <a:ahLst/>
                <a:cxnLst/>
                <a:rect r="r" b="b" t="t" l="l"/>
                <a:pathLst>
                  <a:path h="542931" w="4378932">
                    <a:moveTo>
                      <a:pt x="112220" y="0"/>
                    </a:moveTo>
                    <a:lnTo>
                      <a:pt x="4266712" y="0"/>
                    </a:lnTo>
                    <a:cubicBezTo>
                      <a:pt x="4296474" y="0"/>
                      <a:pt x="4325018" y="11823"/>
                      <a:pt x="4346063" y="32869"/>
                    </a:cubicBezTo>
                    <a:cubicBezTo>
                      <a:pt x="4367109" y="53914"/>
                      <a:pt x="4378932" y="82458"/>
                      <a:pt x="4378932" y="112220"/>
                    </a:cubicBezTo>
                    <a:lnTo>
                      <a:pt x="4378932" y="430711"/>
                    </a:lnTo>
                    <a:cubicBezTo>
                      <a:pt x="4378932" y="492688"/>
                      <a:pt x="4328689" y="542931"/>
                      <a:pt x="4266712" y="542931"/>
                    </a:cubicBezTo>
                    <a:lnTo>
                      <a:pt x="112220" y="542931"/>
                    </a:lnTo>
                    <a:cubicBezTo>
                      <a:pt x="50243" y="542931"/>
                      <a:pt x="0" y="492688"/>
                      <a:pt x="0" y="430711"/>
                    </a:cubicBezTo>
                    <a:lnTo>
                      <a:pt x="0" y="112220"/>
                    </a:lnTo>
                    <a:cubicBezTo>
                      <a:pt x="0" y="50243"/>
                      <a:pt x="50243" y="0"/>
                      <a:pt x="112220" y="0"/>
                    </a:cubicBezTo>
                    <a:close/>
                  </a:path>
                </a:pathLst>
              </a:custGeom>
              <a:solidFill>
                <a:srgbClr val="2A1E50"/>
              </a:solidFill>
              <a:ln w="38100" cap="rnd">
                <a:solidFill>
                  <a:srgbClr val="000000"/>
                </a:solidFill>
                <a:prstDash val="solid"/>
                <a:round/>
              </a:ln>
            </p:spPr>
          </p:sp>
          <p:sp>
            <p:nvSpPr>
              <p:cNvPr name="TextBox 438" id="438"/>
              <p:cNvSpPr txBox="true"/>
              <p:nvPr/>
            </p:nvSpPr>
            <p:spPr>
              <a:xfrm>
                <a:off x="0" y="-38100"/>
                <a:ext cx="812800" cy="850900"/>
              </a:xfrm>
              <a:prstGeom prst="rect">
                <a:avLst/>
              </a:prstGeom>
            </p:spPr>
            <p:txBody>
              <a:bodyPr anchor="ctr" rtlCol="false" tIns="50800" lIns="50800" bIns="50800" rIns="50800"/>
              <a:lstStyle/>
              <a:p>
                <a:pPr algn="ctr">
                  <a:lnSpc>
                    <a:spcPts val="2659"/>
                  </a:lnSpc>
                  <a:spcBef>
                    <a:spcPct val="0"/>
                  </a:spcBef>
                </a:pPr>
              </a:p>
            </p:txBody>
          </p:sp>
        </p:grpSp>
        <p:grpSp>
          <p:nvGrpSpPr>
            <p:cNvPr name="Group 439" id="439"/>
            <p:cNvGrpSpPr/>
            <p:nvPr/>
          </p:nvGrpSpPr>
          <p:grpSpPr>
            <a:xfrm rot="0">
              <a:off x="200314" y="32123497"/>
              <a:ext cx="10064137" cy="1265286"/>
              <a:chOff x="0" y="0"/>
              <a:chExt cx="4318496" cy="542931"/>
            </a:xfrm>
          </p:grpSpPr>
          <p:sp>
            <p:nvSpPr>
              <p:cNvPr name="Freeform 440" id="440"/>
              <p:cNvSpPr/>
              <p:nvPr/>
            </p:nvSpPr>
            <p:spPr>
              <a:xfrm flipH="false" flipV="false" rot="0">
                <a:off x="0" y="0"/>
                <a:ext cx="4318496" cy="542931"/>
              </a:xfrm>
              <a:custGeom>
                <a:avLst/>
                <a:gdLst/>
                <a:ahLst/>
                <a:cxnLst/>
                <a:rect r="r" b="b" t="t" l="l"/>
                <a:pathLst>
                  <a:path h="542931" w="4318496">
                    <a:moveTo>
                      <a:pt x="113791" y="0"/>
                    </a:moveTo>
                    <a:lnTo>
                      <a:pt x="4204705" y="0"/>
                    </a:lnTo>
                    <a:cubicBezTo>
                      <a:pt x="4267550" y="0"/>
                      <a:pt x="4318496" y="50946"/>
                      <a:pt x="4318496" y="113791"/>
                    </a:cubicBezTo>
                    <a:lnTo>
                      <a:pt x="4318496" y="429140"/>
                    </a:lnTo>
                    <a:cubicBezTo>
                      <a:pt x="4318496" y="491985"/>
                      <a:pt x="4267550" y="542931"/>
                      <a:pt x="4204705" y="542931"/>
                    </a:cubicBezTo>
                    <a:lnTo>
                      <a:pt x="113791" y="542931"/>
                    </a:lnTo>
                    <a:cubicBezTo>
                      <a:pt x="50946" y="542931"/>
                      <a:pt x="0" y="491985"/>
                      <a:pt x="0" y="429140"/>
                    </a:cubicBezTo>
                    <a:lnTo>
                      <a:pt x="0" y="113791"/>
                    </a:lnTo>
                    <a:cubicBezTo>
                      <a:pt x="0" y="50946"/>
                      <a:pt x="50946" y="0"/>
                      <a:pt x="113791" y="0"/>
                    </a:cubicBezTo>
                    <a:close/>
                  </a:path>
                </a:pathLst>
              </a:custGeom>
              <a:solidFill>
                <a:srgbClr val="2A1E50"/>
              </a:solidFill>
              <a:ln w="38100" cap="rnd">
                <a:solidFill>
                  <a:srgbClr val="000000"/>
                </a:solidFill>
                <a:prstDash val="solid"/>
                <a:round/>
              </a:ln>
            </p:spPr>
          </p:sp>
          <p:sp>
            <p:nvSpPr>
              <p:cNvPr name="TextBox 441" id="441"/>
              <p:cNvSpPr txBox="true"/>
              <p:nvPr/>
            </p:nvSpPr>
            <p:spPr>
              <a:xfrm>
                <a:off x="0" y="-38100"/>
                <a:ext cx="812800" cy="850900"/>
              </a:xfrm>
              <a:prstGeom prst="rect">
                <a:avLst/>
              </a:prstGeom>
            </p:spPr>
            <p:txBody>
              <a:bodyPr anchor="ctr" rtlCol="false" tIns="50800" lIns="50800" bIns="50800" rIns="50800"/>
              <a:lstStyle/>
              <a:p>
                <a:pPr algn="ctr">
                  <a:lnSpc>
                    <a:spcPts val="2659"/>
                  </a:lnSpc>
                  <a:spcBef>
                    <a:spcPct val="0"/>
                  </a:spcBef>
                </a:pPr>
              </a:p>
            </p:txBody>
          </p:sp>
        </p:grpSp>
        <p:grpSp>
          <p:nvGrpSpPr>
            <p:cNvPr name="Group 442" id="442"/>
            <p:cNvGrpSpPr/>
            <p:nvPr/>
          </p:nvGrpSpPr>
          <p:grpSpPr>
            <a:xfrm rot="0">
              <a:off x="527941" y="36422354"/>
              <a:ext cx="681134" cy="681134"/>
              <a:chOff x="0" y="0"/>
              <a:chExt cx="812800" cy="812800"/>
            </a:xfrm>
          </p:grpSpPr>
          <p:sp>
            <p:nvSpPr>
              <p:cNvPr name="Freeform 443" id="44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444" id="444"/>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445" id="445"/>
            <p:cNvSpPr txBox="true"/>
            <p:nvPr/>
          </p:nvSpPr>
          <p:spPr>
            <a:xfrm rot="0">
              <a:off x="1291768" y="36252675"/>
              <a:ext cx="2589378" cy="1010966"/>
            </a:xfrm>
            <a:prstGeom prst="rect">
              <a:avLst/>
            </a:prstGeom>
          </p:spPr>
          <p:txBody>
            <a:bodyPr anchor="t" rtlCol="false" tIns="0" lIns="0" bIns="0" rIns="0">
              <a:spAutoFit/>
            </a:bodyPr>
            <a:lstStyle/>
            <a:p>
              <a:pPr>
                <a:lnSpc>
                  <a:spcPts val="1486"/>
                </a:lnSpc>
              </a:pPr>
              <a:r>
                <a:rPr lang="en-US" sz="1218" spc="-4">
                  <a:solidFill>
                    <a:srgbClr val="FFFFFF"/>
                  </a:solidFill>
                  <a:latin typeface="Poppins"/>
                </a:rPr>
                <a:t>Liste de services</a:t>
              </a:r>
            </a:p>
            <a:p>
              <a:pPr>
                <a:lnSpc>
                  <a:spcPts val="1486"/>
                </a:lnSpc>
              </a:pPr>
              <a:r>
                <a:rPr lang="en-US" sz="1218" spc="-4">
                  <a:solidFill>
                    <a:srgbClr val="FFFFFF"/>
                  </a:solidFill>
                  <a:latin typeface="Poppins"/>
                </a:rPr>
                <a:t>Critère économique</a:t>
              </a:r>
            </a:p>
            <a:p>
              <a:pPr>
                <a:lnSpc>
                  <a:spcPts val="1486"/>
                </a:lnSpc>
              </a:pPr>
              <a:r>
                <a:rPr lang="en-US" sz="1218" spc="-4">
                  <a:solidFill>
                    <a:srgbClr val="FFFFFF"/>
                  </a:solidFill>
                  <a:latin typeface="Poppins"/>
                </a:rPr>
                <a:t>Sentiment d’urgence élevé</a:t>
              </a:r>
            </a:p>
          </p:txBody>
        </p:sp>
        <p:grpSp>
          <p:nvGrpSpPr>
            <p:cNvPr name="Group 446" id="446"/>
            <p:cNvGrpSpPr/>
            <p:nvPr/>
          </p:nvGrpSpPr>
          <p:grpSpPr>
            <a:xfrm rot="0">
              <a:off x="3881146" y="36455065"/>
              <a:ext cx="681134" cy="681134"/>
              <a:chOff x="0" y="0"/>
              <a:chExt cx="812800" cy="812800"/>
            </a:xfrm>
          </p:grpSpPr>
          <p:sp>
            <p:nvSpPr>
              <p:cNvPr name="Freeform 447" id="44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448" id="448"/>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449" id="449"/>
            <p:cNvGrpSpPr/>
            <p:nvPr/>
          </p:nvGrpSpPr>
          <p:grpSpPr>
            <a:xfrm rot="0">
              <a:off x="7249370" y="36439168"/>
              <a:ext cx="681134" cy="681134"/>
              <a:chOff x="0" y="0"/>
              <a:chExt cx="812800" cy="812800"/>
            </a:xfrm>
          </p:grpSpPr>
          <p:sp>
            <p:nvSpPr>
              <p:cNvPr name="Freeform 450" id="45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451" id="451"/>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452" id="452"/>
            <p:cNvSpPr txBox="true"/>
            <p:nvPr/>
          </p:nvSpPr>
          <p:spPr>
            <a:xfrm rot="0">
              <a:off x="8041584" y="36285386"/>
              <a:ext cx="2351327" cy="1010966"/>
            </a:xfrm>
            <a:prstGeom prst="rect">
              <a:avLst/>
            </a:prstGeom>
          </p:spPr>
          <p:txBody>
            <a:bodyPr anchor="t" rtlCol="false" tIns="0" lIns="0" bIns="0" rIns="0">
              <a:spAutoFit/>
            </a:bodyPr>
            <a:lstStyle/>
            <a:p>
              <a:pPr>
                <a:lnSpc>
                  <a:spcPts val="1486"/>
                </a:lnSpc>
              </a:pPr>
              <a:r>
                <a:rPr lang="en-US" sz="1218" spc="-4">
                  <a:solidFill>
                    <a:srgbClr val="FFFFFF"/>
                  </a:solidFill>
                  <a:latin typeface="Poppins"/>
                </a:rPr>
                <a:t>Abandon de critères</a:t>
              </a:r>
            </a:p>
            <a:p>
              <a:pPr>
                <a:lnSpc>
                  <a:spcPts val="1486"/>
                </a:lnSpc>
              </a:pPr>
              <a:r>
                <a:rPr lang="en-US" sz="1218" spc="-4">
                  <a:solidFill>
                    <a:srgbClr val="FFFFFF"/>
                  </a:solidFill>
                  <a:latin typeface="Poppins"/>
                </a:rPr>
                <a:t>Multip. des demandes</a:t>
              </a:r>
            </a:p>
            <a:p>
              <a:pPr>
                <a:lnSpc>
                  <a:spcPts val="1486"/>
                </a:lnSpc>
              </a:pPr>
              <a:r>
                <a:rPr lang="en-US" sz="1218" spc="-4">
                  <a:solidFill>
                    <a:srgbClr val="FFFFFF"/>
                  </a:solidFill>
                  <a:latin typeface="Poppins"/>
                </a:rPr>
                <a:t>Consult. de PPL et de perm. d’accueil</a:t>
              </a:r>
            </a:p>
          </p:txBody>
        </p:sp>
        <p:grpSp>
          <p:nvGrpSpPr>
            <p:cNvPr name="Group 453" id="453"/>
            <p:cNvGrpSpPr/>
            <p:nvPr/>
          </p:nvGrpSpPr>
          <p:grpSpPr>
            <a:xfrm rot="0">
              <a:off x="200314" y="34794608"/>
              <a:ext cx="10204982" cy="1265286"/>
              <a:chOff x="0" y="0"/>
              <a:chExt cx="4378932" cy="542931"/>
            </a:xfrm>
          </p:grpSpPr>
          <p:sp>
            <p:nvSpPr>
              <p:cNvPr name="Freeform 454" id="454"/>
              <p:cNvSpPr/>
              <p:nvPr/>
            </p:nvSpPr>
            <p:spPr>
              <a:xfrm flipH="false" flipV="false" rot="0">
                <a:off x="0" y="0"/>
                <a:ext cx="4378932" cy="542931"/>
              </a:xfrm>
              <a:custGeom>
                <a:avLst/>
                <a:gdLst/>
                <a:ahLst/>
                <a:cxnLst/>
                <a:rect r="r" b="b" t="t" l="l"/>
                <a:pathLst>
                  <a:path h="542931" w="4378932">
                    <a:moveTo>
                      <a:pt x="112220" y="0"/>
                    </a:moveTo>
                    <a:lnTo>
                      <a:pt x="4266712" y="0"/>
                    </a:lnTo>
                    <a:cubicBezTo>
                      <a:pt x="4296474" y="0"/>
                      <a:pt x="4325018" y="11823"/>
                      <a:pt x="4346063" y="32869"/>
                    </a:cubicBezTo>
                    <a:cubicBezTo>
                      <a:pt x="4367109" y="53914"/>
                      <a:pt x="4378932" y="82458"/>
                      <a:pt x="4378932" y="112220"/>
                    </a:cubicBezTo>
                    <a:lnTo>
                      <a:pt x="4378932" y="430711"/>
                    </a:lnTo>
                    <a:cubicBezTo>
                      <a:pt x="4378932" y="492688"/>
                      <a:pt x="4328689" y="542931"/>
                      <a:pt x="4266712" y="542931"/>
                    </a:cubicBezTo>
                    <a:lnTo>
                      <a:pt x="112220" y="542931"/>
                    </a:lnTo>
                    <a:cubicBezTo>
                      <a:pt x="50243" y="542931"/>
                      <a:pt x="0" y="492688"/>
                      <a:pt x="0" y="430711"/>
                    </a:cubicBezTo>
                    <a:lnTo>
                      <a:pt x="0" y="112220"/>
                    </a:lnTo>
                    <a:cubicBezTo>
                      <a:pt x="0" y="50243"/>
                      <a:pt x="50243" y="0"/>
                      <a:pt x="112220" y="0"/>
                    </a:cubicBezTo>
                    <a:close/>
                  </a:path>
                </a:pathLst>
              </a:custGeom>
              <a:solidFill>
                <a:srgbClr val="2A1E50"/>
              </a:solidFill>
              <a:ln w="38100" cap="rnd">
                <a:solidFill>
                  <a:srgbClr val="000000"/>
                </a:solidFill>
                <a:prstDash val="solid"/>
                <a:round/>
              </a:ln>
            </p:spPr>
          </p:sp>
          <p:sp>
            <p:nvSpPr>
              <p:cNvPr name="TextBox 455" id="455"/>
              <p:cNvSpPr txBox="true"/>
              <p:nvPr/>
            </p:nvSpPr>
            <p:spPr>
              <a:xfrm>
                <a:off x="0" y="-38100"/>
                <a:ext cx="812800" cy="850900"/>
              </a:xfrm>
              <a:prstGeom prst="rect">
                <a:avLst/>
              </a:prstGeom>
            </p:spPr>
            <p:txBody>
              <a:bodyPr anchor="ctr" rtlCol="false" tIns="50800" lIns="50800" bIns="50800" rIns="50800"/>
              <a:lstStyle/>
              <a:p>
                <a:pPr algn="ctr">
                  <a:lnSpc>
                    <a:spcPts val="2659"/>
                  </a:lnSpc>
                  <a:spcBef>
                    <a:spcPct val="0"/>
                  </a:spcBef>
                </a:pPr>
              </a:p>
            </p:txBody>
          </p:sp>
        </p:grpSp>
        <p:grpSp>
          <p:nvGrpSpPr>
            <p:cNvPr name="Group 456" id="456"/>
            <p:cNvGrpSpPr/>
            <p:nvPr/>
          </p:nvGrpSpPr>
          <p:grpSpPr>
            <a:xfrm rot="0">
              <a:off x="527941" y="35086684"/>
              <a:ext cx="681134" cy="681134"/>
              <a:chOff x="0" y="0"/>
              <a:chExt cx="812800" cy="812800"/>
            </a:xfrm>
          </p:grpSpPr>
          <p:sp>
            <p:nvSpPr>
              <p:cNvPr name="Freeform 457" id="45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458" id="458"/>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459" id="459"/>
            <p:cNvSpPr txBox="true"/>
            <p:nvPr/>
          </p:nvSpPr>
          <p:spPr>
            <a:xfrm rot="0">
              <a:off x="1291768" y="34917006"/>
              <a:ext cx="2589378" cy="1010966"/>
            </a:xfrm>
            <a:prstGeom prst="rect">
              <a:avLst/>
            </a:prstGeom>
          </p:spPr>
          <p:txBody>
            <a:bodyPr anchor="t" rtlCol="false" tIns="0" lIns="0" bIns="0" rIns="0">
              <a:spAutoFit/>
            </a:bodyPr>
            <a:lstStyle/>
            <a:p>
              <a:pPr>
                <a:lnSpc>
                  <a:spcPts val="1486"/>
                </a:lnSpc>
              </a:pPr>
              <a:r>
                <a:rPr lang="en-US" sz="1218" spc="-4">
                  <a:solidFill>
                    <a:srgbClr val="FFFFFF"/>
                  </a:solidFill>
                  <a:latin typeface="Poppins"/>
                </a:rPr>
                <a:t>Bouche-à-oreille</a:t>
              </a:r>
            </a:p>
            <a:p>
              <a:pPr>
                <a:lnSpc>
                  <a:spcPts val="1486"/>
                </a:lnSpc>
              </a:pPr>
              <a:r>
                <a:rPr lang="en-US" sz="1218" spc="-4">
                  <a:solidFill>
                    <a:srgbClr val="FFFFFF"/>
                  </a:solidFill>
                  <a:latin typeface="Poppins"/>
                </a:rPr>
                <a:t>Spécificité du service</a:t>
              </a:r>
            </a:p>
            <a:p>
              <a:pPr>
                <a:lnSpc>
                  <a:spcPts val="1486"/>
                </a:lnSpc>
              </a:pPr>
              <a:r>
                <a:rPr lang="en-US" sz="1218" spc="-4">
                  <a:solidFill>
                    <a:srgbClr val="FFFFFF"/>
                  </a:solidFill>
                  <a:latin typeface="Poppins"/>
                </a:rPr>
                <a:t>Sentiment d’urgence modéré</a:t>
              </a:r>
            </a:p>
          </p:txBody>
        </p:sp>
        <p:grpSp>
          <p:nvGrpSpPr>
            <p:cNvPr name="Group 460" id="460"/>
            <p:cNvGrpSpPr/>
            <p:nvPr/>
          </p:nvGrpSpPr>
          <p:grpSpPr>
            <a:xfrm rot="0">
              <a:off x="3881146" y="35119395"/>
              <a:ext cx="681134" cy="681134"/>
              <a:chOff x="0" y="0"/>
              <a:chExt cx="812800" cy="812800"/>
            </a:xfrm>
          </p:grpSpPr>
          <p:sp>
            <p:nvSpPr>
              <p:cNvPr name="Freeform 461" id="461"/>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462" id="462"/>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463" id="463"/>
            <p:cNvGrpSpPr/>
            <p:nvPr/>
          </p:nvGrpSpPr>
          <p:grpSpPr>
            <a:xfrm rot="0">
              <a:off x="7249370" y="35103498"/>
              <a:ext cx="681134" cy="681134"/>
              <a:chOff x="0" y="0"/>
              <a:chExt cx="812800" cy="812800"/>
            </a:xfrm>
          </p:grpSpPr>
          <p:sp>
            <p:nvSpPr>
              <p:cNvPr name="Freeform 464" id="46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465" id="465"/>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466" id="466"/>
            <p:cNvGrpSpPr/>
            <p:nvPr/>
          </p:nvGrpSpPr>
          <p:grpSpPr>
            <a:xfrm rot="0">
              <a:off x="200314" y="33458938"/>
              <a:ext cx="10090429" cy="1265286"/>
              <a:chOff x="0" y="0"/>
              <a:chExt cx="4329778" cy="542931"/>
            </a:xfrm>
          </p:grpSpPr>
          <p:sp>
            <p:nvSpPr>
              <p:cNvPr name="Freeform 467" id="467"/>
              <p:cNvSpPr/>
              <p:nvPr/>
            </p:nvSpPr>
            <p:spPr>
              <a:xfrm flipH="false" flipV="false" rot="0">
                <a:off x="0" y="0"/>
                <a:ext cx="4329778" cy="542931"/>
              </a:xfrm>
              <a:custGeom>
                <a:avLst/>
                <a:gdLst/>
                <a:ahLst/>
                <a:cxnLst/>
                <a:rect r="r" b="b" t="t" l="l"/>
                <a:pathLst>
                  <a:path h="542931" w="4329778">
                    <a:moveTo>
                      <a:pt x="113494" y="0"/>
                    </a:moveTo>
                    <a:lnTo>
                      <a:pt x="4216283" y="0"/>
                    </a:lnTo>
                    <a:cubicBezTo>
                      <a:pt x="4278964" y="0"/>
                      <a:pt x="4329778" y="50813"/>
                      <a:pt x="4329778" y="113494"/>
                    </a:cubicBezTo>
                    <a:lnTo>
                      <a:pt x="4329778" y="429437"/>
                    </a:lnTo>
                    <a:cubicBezTo>
                      <a:pt x="4329778" y="492118"/>
                      <a:pt x="4278964" y="542931"/>
                      <a:pt x="4216283" y="542931"/>
                    </a:cubicBezTo>
                    <a:lnTo>
                      <a:pt x="113494" y="542931"/>
                    </a:lnTo>
                    <a:cubicBezTo>
                      <a:pt x="50813" y="542931"/>
                      <a:pt x="0" y="492118"/>
                      <a:pt x="0" y="429437"/>
                    </a:cubicBezTo>
                    <a:lnTo>
                      <a:pt x="0" y="113494"/>
                    </a:lnTo>
                    <a:cubicBezTo>
                      <a:pt x="0" y="50813"/>
                      <a:pt x="50813" y="0"/>
                      <a:pt x="113494" y="0"/>
                    </a:cubicBezTo>
                    <a:close/>
                  </a:path>
                </a:pathLst>
              </a:custGeom>
              <a:solidFill>
                <a:srgbClr val="2A1E50"/>
              </a:solidFill>
              <a:ln w="38100" cap="rnd">
                <a:solidFill>
                  <a:srgbClr val="000000"/>
                </a:solidFill>
                <a:prstDash val="solid"/>
                <a:round/>
              </a:ln>
            </p:spPr>
          </p:sp>
          <p:sp>
            <p:nvSpPr>
              <p:cNvPr name="TextBox 468" id="468"/>
              <p:cNvSpPr txBox="true"/>
              <p:nvPr/>
            </p:nvSpPr>
            <p:spPr>
              <a:xfrm>
                <a:off x="0" y="-38100"/>
                <a:ext cx="812800" cy="850900"/>
              </a:xfrm>
              <a:prstGeom prst="rect">
                <a:avLst/>
              </a:prstGeom>
            </p:spPr>
            <p:txBody>
              <a:bodyPr anchor="ctr" rtlCol="false" tIns="50800" lIns="50800" bIns="50800" rIns="50800"/>
              <a:lstStyle/>
              <a:p>
                <a:pPr algn="ctr">
                  <a:lnSpc>
                    <a:spcPts val="2659"/>
                  </a:lnSpc>
                  <a:spcBef>
                    <a:spcPct val="0"/>
                  </a:spcBef>
                </a:pPr>
              </a:p>
            </p:txBody>
          </p:sp>
        </p:grpSp>
        <p:grpSp>
          <p:nvGrpSpPr>
            <p:cNvPr name="Group 469" id="469"/>
            <p:cNvGrpSpPr/>
            <p:nvPr/>
          </p:nvGrpSpPr>
          <p:grpSpPr>
            <a:xfrm rot="0">
              <a:off x="527941" y="33751014"/>
              <a:ext cx="681134" cy="681134"/>
              <a:chOff x="0" y="0"/>
              <a:chExt cx="812800" cy="812800"/>
            </a:xfrm>
          </p:grpSpPr>
          <p:sp>
            <p:nvSpPr>
              <p:cNvPr name="Freeform 470" id="47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471" id="471"/>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472" id="472"/>
            <p:cNvSpPr txBox="true"/>
            <p:nvPr/>
          </p:nvSpPr>
          <p:spPr>
            <a:xfrm rot="0">
              <a:off x="1291768" y="33581336"/>
              <a:ext cx="2589378" cy="1010966"/>
            </a:xfrm>
            <a:prstGeom prst="rect">
              <a:avLst/>
            </a:prstGeom>
          </p:spPr>
          <p:txBody>
            <a:bodyPr anchor="t" rtlCol="false" tIns="0" lIns="0" bIns="0" rIns="0">
              <a:spAutoFit/>
            </a:bodyPr>
            <a:lstStyle/>
            <a:p>
              <a:pPr algn="just">
                <a:lnSpc>
                  <a:spcPts val="1486"/>
                </a:lnSpc>
              </a:pPr>
              <a:r>
                <a:rPr lang="en-US" sz="1218" spc="-4">
                  <a:solidFill>
                    <a:srgbClr val="FFFFFF"/>
                  </a:solidFill>
                  <a:latin typeface="Poppins"/>
                </a:rPr>
                <a:t>Fréquentation passée</a:t>
              </a:r>
            </a:p>
            <a:p>
              <a:pPr algn="just">
                <a:lnSpc>
                  <a:spcPts val="1486"/>
                </a:lnSpc>
              </a:pPr>
              <a:r>
                <a:rPr lang="en-US" sz="1218" spc="-4">
                  <a:solidFill>
                    <a:srgbClr val="FFFFFF"/>
                  </a:solidFill>
                  <a:latin typeface="Poppins"/>
                </a:rPr>
                <a:t>Tarif et administatif</a:t>
              </a:r>
            </a:p>
            <a:p>
              <a:pPr>
                <a:lnSpc>
                  <a:spcPts val="1486"/>
                </a:lnSpc>
              </a:pPr>
              <a:r>
                <a:rPr lang="en-US" sz="1218" spc="-4">
                  <a:solidFill>
                    <a:srgbClr val="FFFFFF"/>
                  </a:solidFill>
                  <a:latin typeface="Poppins"/>
                </a:rPr>
                <a:t>Sentiment d’urgence élevé</a:t>
              </a:r>
              <a:r>
                <a:rPr lang="en-US" sz="1218" spc="-4">
                  <a:solidFill>
                    <a:srgbClr val="FFFFFF"/>
                  </a:solidFill>
                  <a:latin typeface="Poppins Italics"/>
                </a:rPr>
                <a:t> - pression du SAJ</a:t>
              </a:r>
            </a:p>
          </p:txBody>
        </p:sp>
        <p:grpSp>
          <p:nvGrpSpPr>
            <p:cNvPr name="Group 473" id="473"/>
            <p:cNvGrpSpPr/>
            <p:nvPr/>
          </p:nvGrpSpPr>
          <p:grpSpPr>
            <a:xfrm rot="0">
              <a:off x="3881146" y="33783725"/>
              <a:ext cx="681134" cy="681134"/>
              <a:chOff x="0" y="0"/>
              <a:chExt cx="812800" cy="812800"/>
            </a:xfrm>
          </p:grpSpPr>
          <p:sp>
            <p:nvSpPr>
              <p:cNvPr name="Freeform 474" id="47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475" id="475"/>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476" id="476"/>
            <p:cNvSpPr txBox="true"/>
            <p:nvPr/>
          </p:nvSpPr>
          <p:spPr>
            <a:xfrm rot="0">
              <a:off x="4053505" y="33980713"/>
              <a:ext cx="336416" cy="269758"/>
            </a:xfrm>
            <a:prstGeom prst="rect">
              <a:avLst/>
            </a:prstGeom>
          </p:spPr>
          <p:txBody>
            <a:bodyPr anchor="t" rtlCol="false" tIns="0" lIns="0" bIns="0" rIns="0">
              <a:spAutoFit/>
            </a:bodyPr>
            <a:lstStyle/>
            <a:p>
              <a:pPr algn="ctr" marL="0" indent="0" lvl="0">
                <a:lnSpc>
                  <a:spcPts val="1284"/>
                </a:lnSpc>
              </a:pPr>
              <a:r>
                <a:rPr lang="en-US" sz="1427" spc="-14">
                  <a:solidFill>
                    <a:srgbClr val="FFFFFF"/>
                  </a:solidFill>
                  <a:latin typeface="Poppins"/>
                </a:rPr>
                <a:t>2</a:t>
              </a:r>
            </a:p>
          </p:txBody>
        </p:sp>
        <p:sp>
          <p:nvSpPr>
            <p:cNvPr name="TextBox 477" id="477"/>
            <p:cNvSpPr txBox="true"/>
            <p:nvPr/>
          </p:nvSpPr>
          <p:spPr>
            <a:xfrm rot="0">
              <a:off x="4644129" y="33598150"/>
              <a:ext cx="2494161" cy="1010966"/>
            </a:xfrm>
            <a:prstGeom prst="rect">
              <a:avLst/>
            </a:prstGeom>
          </p:spPr>
          <p:txBody>
            <a:bodyPr anchor="t" rtlCol="false" tIns="0" lIns="0" bIns="0" rIns="0">
              <a:spAutoFit/>
            </a:bodyPr>
            <a:lstStyle/>
            <a:p>
              <a:pPr>
                <a:lnSpc>
                  <a:spcPts val="1486"/>
                </a:lnSpc>
              </a:pPr>
              <a:r>
                <a:rPr lang="en-US" sz="1218" spc="-4">
                  <a:solidFill>
                    <a:srgbClr val="FFFFFF"/>
                  </a:solidFill>
                  <a:latin typeface="Poppins"/>
                </a:rPr>
                <a:t>Temps long</a:t>
              </a:r>
            </a:p>
            <a:p>
              <a:pPr>
                <a:lnSpc>
                  <a:spcPts val="1486"/>
                </a:lnSpc>
              </a:pPr>
              <a:r>
                <a:rPr lang="en-US" sz="1218" spc="-4">
                  <a:solidFill>
                    <a:srgbClr val="FFFFFF"/>
                  </a:solidFill>
                  <a:latin typeface="Poppins"/>
                </a:rPr>
                <a:t>Espace d’écoute</a:t>
              </a:r>
            </a:p>
            <a:p>
              <a:pPr>
                <a:lnSpc>
                  <a:spcPts val="1486"/>
                </a:lnSpc>
              </a:pPr>
              <a:r>
                <a:rPr lang="en-US" sz="1218" spc="-4">
                  <a:solidFill>
                    <a:srgbClr val="FFFFFF"/>
                  </a:solidFill>
                  <a:latin typeface="Poppins"/>
                </a:rPr>
                <a:t>Fréquentation passée et déduction des besoins</a:t>
              </a:r>
            </a:p>
          </p:txBody>
        </p:sp>
        <p:grpSp>
          <p:nvGrpSpPr>
            <p:cNvPr name="Group 478" id="478"/>
            <p:cNvGrpSpPr/>
            <p:nvPr/>
          </p:nvGrpSpPr>
          <p:grpSpPr>
            <a:xfrm rot="0">
              <a:off x="7249370" y="33767828"/>
              <a:ext cx="681134" cy="681134"/>
              <a:chOff x="0" y="0"/>
              <a:chExt cx="812800" cy="812800"/>
            </a:xfrm>
          </p:grpSpPr>
          <p:sp>
            <p:nvSpPr>
              <p:cNvPr name="Freeform 479" id="47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480" id="480"/>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481" id="481"/>
            <p:cNvGrpSpPr/>
            <p:nvPr/>
          </p:nvGrpSpPr>
          <p:grpSpPr>
            <a:xfrm rot="0">
              <a:off x="527941" y="32415573"/>
              <a:ext cx="681134" cy="681134"/>
              <a:chOff x="0" y="0"/>
              <a:chExt cx="812800" cy="812800"/>
            </a:xfrm>
          </p:grpSpPr>
          <p:sp>
            <p:nvSpPr>
              <p:cNvPr name="Freeform 482" id="482"/>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483" id="483"/>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484" id="484"/>
            <p:cNvSpPr txBox="true"/>
            <p:nvPr/>
          </p:nvSpPr>
          <p:spPr>
            <a:xfrm rot="0">
              <a:off x="700300" y="32612560"/>
              <a:ext cx="336416" cy="269758"/>
            </a:xfrm>
            <a:prstGeom prst="rect">
              <a:avLst/>
            </a:prstGeom>
          </p:spPr>
          <p:txBody>
            <a:bodyPr anchor="t" rtlCol="false" tIns="0" lIns="0" bIns="0" rIns="0">
              <a:spAutoFit/>
            </a:bodyPr>
            <a:lstStyle/>
            <a:p>
              <a:pPr algn="ctr" marL="0" indent="0" lvl="0">
                <a:lnSpc>
                  <a:spcPts val="1284"/>
                </a:lnSpc>
              </a:pPr>
              <a:r>
                <a:rPr lang="en-US" sz="1427" spc="-14">
                  <a:solidFill>
                    <a:srgbClr val="FFFFFF"/>
                  </a:solidFill>
                  <a:latin typeface="Poppins"/>
                </a:rPr>
                <a:t>1</a:t>
              </a:r>
            </a:p>
          </p:txBody>
        </p:sp>
        <p:grpSp>
          <p:nvGrpSpPr>
            <p:cNvPr name="Group 485" id="485"/>
            <p:cNvGrpSpPr/>
            <p:nvPr/>
          </p:nvGrpSpPr>
          <p:grpSpPr>
            <a:xfrm rot="0">
              <a:off x="3881146" y="32448284"/>
              <a:ext cx="681134" cy="681134"/>
              <a:chOff x="0" y="0"/>
              <a:chExt cx="812800" cy="812800"/>
            </a:xfrm>
          </p:grpSpPr>
          <p:sp>
            <p:nvSpPr>
              <p:cNvPr name="Freeform 486" id="48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487" id="487"/>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488" id="488"/>
            <p:cNvSpPr txBox="true"/>
            <p:nvPr/>
          </p:nvSpPr>
          <p:spPr>
            <a:xfrm rot="0">
              <a:off x="1291768" y="32373337"/>
              <a:ext cx="2589378" cy="756081"/>
            </a:xfrm>
            <a:prstGeom prst="rect">
              <a:avLst/>
            </a:prstGeom>
          </p:spPr>
          <p:txBody>
            <a:bodyPr anchor="t" rtlCol="false" tIns="0" lIns="0" bIns="0" rIns="0">
              <a:spAutoFit/>
            </a:bodyPr>
            <a:lstStyle/>
            <a:p>
              <a:pPr algn="just">
                <a:lnSpc>
                  <a:spcPts val="1486"/>
                </a:lnSpc>
              </a:pPr>
              <a:r>
                <a:rPr lang="en-US" sz="1218" spc="-4">
                  <a:solidFill>
                    <a:srgbClr val="FFFFFF"/>
                  </a:solidFill>
                  <a:latin typeface="Poppins"/>
                </a:rPr>
                <a:t>Confiance en l’envoyeur</a:t>
              </a:r>
            </a:p>
            <a:p>
              <a:pPr algn="just">
                <a:lnSpc>
                  <a:spcPts val="1486"/>
                </a:lnSpc>
              </a:pPr>
              <a:r>
                <a:rPr lang="en-US" sz="1218" spc="-4">
                  <a:solidFill>
                    <a:srgbClr val="FFFFFF"/>
                  </a:solidFill>
                  <a:latin typeface="Poppins"/>
                </a:rPr>
                <a:t>Spécificité du service</a:t>
              </a:r>
            </a:p>
            <a:p>
              <a:pPr algn="just">
                <a:lnSpc>
                  <a:spcPts val="1486"/>
                </a:lnSpc>
              </a:pPr>
              <a:r>
                <a:rPr lang="en-US" sz="1218" spc="-4">
                  <a:solidFill>
                    <a:srgbClr val="FFFFFF"/>
                  </a:solidFill>
                  <a:latin typeface="Poppins"/>
                </a:rPr>
                <a:t>Peu ou pas d’urgence</a:t>
              </a:r>
            </a:p>
          </p:txBody>
        </p:sp>
        <p:grpSp>
          <p:nvGrpSpPr>
            <p:cNvPr name="Group 489" id="489"/>
            <p:cNvGrpSpPr/>
            <p:nvPr/>
          </p:nvGrpSpPr>
          <p:grpSpPr>
            <a:xfrm rot="0">
              <a:off x="7249370" y="32415573"/>
              <a:ext cx="681134" cy="681134"/>
              <a:chOff x="0" y="0"/>
              <a:chExt cx="812800" cy="812800"/>
            </a:xfrm>
          </p:grpSpPr>
          <p:sp>
            <p:nvSpPr>
              <p:cNvPr name="Freeform 490" id="49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491" id="491"/>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492" id="492"/>
            <p:cNvSpPr txBox="true"/>
            <p:nvPr/>
          </p:nvSpPr>
          <p:spPr>
            <a:xfrm rot="0">
              <a:off x="700300" y="35283672"/>
              <a:ext cx="336416" cy="269758"/>
            </a:xfrm>
            <a:prstGeom prst="rect">
              <a:avLst/>
            </a:prstGeom>
          </p:spPr>
          <p:txBody>
            <a:bodyPr anchor="t" rtlCol="false" tIns="0" lIns="0" bIns="0" rIns="0">
              <a:spAutoFit/>
            </a:bodyPr>
            <a:lstStyle/>
            <a:p>
              <a:pPr algn="ctr" marL="0" indent="0" lvl="0">
                <a:lnSpc>
                  <a:spcPts val="1284"/>
                </a:lnSpc>
              </a:pPr>
              <a:r>
                <a:rPr lang="en-US" sz="1427" spc="-14">
                  <a:solidFill>
                    <a:srgbClr val="FFFFFF"/>
                  </a:solidFill>
                  <a:latin typeface="Poppins"/>
                </a:rPr>
                <a:t>1</a:t>
              </a:r>
            </a:p>
          </p:txBody>
        </p:sp>
        <p:sp>
          <p:nvSpPr>
            <p:cNvPr name="TextBox 493" id="493"/>
            <p:cNvSpPr txBox="true"/>
            <p:nvPr/>
          </p:nvSpPr>
          <p:spPr>
            <a:xfrm rot="0">
              <a:off x="4053505" y="35316383"/>
              <a:ext cx="336416" cy="269758"/>
            </a:xfrm>
            <a:prstGeom prst="rect">
              <a:avLst/>
            </a:prstGeom>
          </p:spPr>
          <p:txBody>
            <a:bodyPr anchor="t" rtlCol="false" tIns="0" lIns="0" bIns="0" rIns="0">
              <a:spAutoFit/>
            </a:bodyPr>
            <a:lstStyle/>
            <a:p>
              <a:pPr algn="ctr" marL="0" indent="0" lvl="0">
                <a:lnSpc>
                  <a:spcPts val="1284"/>
                </a:lnSpc>
              </a:pPr>
              <a:r>
                <a:rPr lang="en-US" sz="1427" spc="-14">
                  <a:solidFill>
                    <a:srgbClr val="FFFFFF"/>
                  </a:solidFill>
                  <a:latin typeface="Poppins"/>
                </a:rPr>
                <a:t>2</a:t>
              </a:r>
            </a:p>
          </p:txBody>
        </p:sp>
        <p:sp>
          <p:nvSpPr>
            <p:cNvPr name="TextBox 494" id="494"/>
            <p:cNvSpPr txBox="true"/>
            <p:nvPr/>
          </p:nvSpPr>
          <p:spPr>
            <a:xfrm rot="0">
              <a:off x="4644129" y="34860428"/>
              <a:ext cx="2324167" cy="1010966"/>
            </a:xfrm>
            <a:prstGeom prst="rect">
              <a:avLst/>
            </a:prstGeom>
          </p:spPr>
          <p:txBody>
            <a:bodyPr anchor="t" rtlCol="false" tIns="0" lIns="0" bIns="0" rIns="0">
              <a:spAutoFit/>
            </a:bodyPr>
            <a:lstStyle/>
            <a:p>
              <a:pPr>
                <a:lnSpc>
                  <a:spcPts val="1486"/>
                </a:lnSpc>
              </a:pPr>
              <a:r>
                <a:rPr lang="en-US" sz="1218" spc="-4">
                  <a:solidFill>
                    <a:srgbClr val="FFFFFF"/>
                  </a:solidFill>
                  <a:latin typeface="Poppins"/>
                </a:rPr>
                <a:t>Temps long</a:t>
              </a:r>
            </a:p>
            <a:p>
              <a:pPr>
                <a:lnSpc>
                  <a:spcPts val="1486"/>
                </a:lnSpc>
              </a:pPr>
              <a:r>
                <a:rPr lang="en-US" sz="1218" spc="-4">
                  <a:solidFill>
                    <a:srgbClr val="FFFFFF"/>
                  </a:solidFill>
                  <a:latin typeface="Poppins"/>
                </a:rPr>
                <a:t>Compréhension de le.a thérapeute </a:t>
              </a:r>
            </a:p>
            <a:p>
              <a:pPr>
                <a:lnSpc>
                  <a:spcPts val="1486"/>
                </a:lnSpc>
              </a:pPr>
              <a:r>
                <a:rPr lang="en-US" sz="1218" spc="-4">
                  <a:solidFill>
                    <a:srgbClr val="FFFFFF"/>
                  </a:solidFill>
                  <a:latin typeface="Poppins"/>
                </a:rPr>
                <a:t>Consult. ponctuelles</a:t>
              </a:r>
            </a:p>
          </p:txBody>
        </p:sp>
        <p:sp>
          <p:nvSpPr>
            <p:cNvPr name="TextBox 495" id="495"/>
            <p:cNvSpPr txBox="true"/>
            <p:nvPr/>
          </p:nvSpPr>
          <p:spPr>
            <a:xfrm rot="0">
              <a:off x="7421729" y="35300485"/>
              <a:ext cx="336416" cy="269758"/>
            </a:xfrm>
            <a:prstGeom prst="rect">
              <a:avLst/>
            </a:prstGeom>
          </p:spPr>
          <p:txBody>
            <a:bodyPr anchor="t" rtlCol="false" tIns="0" lIns="0" bIns="0" rIns="0">
              <a:spAutoFit/>
            </a:bodyPr>
            <a:lstStyle/>
            <a:p>
              <a:pPr algn="ctr" marL="0" indent="0" lvl="0">
                <a:lnSpc>
                  <a:spcPts val="1284"/>
                </a:lnSpc>
              </a:pPr>
              <a:r>
                <a:rPr lang="en-US" sz="1427" spc="-14">
                  <a:solidFill>
                    <a:srgbClr val="FFFFFF"/>
                  </a:solidFill>
                  <a:latin typeface="Poppins"/>
                </a:rPr>
                <a:t>3</a:t>
              </a:r>
            </a:p>
          </p:txBody>
        </p:sp>
        <p:sp>
          <p:nvSpPr>
            <p:cNvPr name="TextBox 496" id="496"/>
            <p:cNvSpPr txBox="true"/>
            <p:nvPr/>
          </p:nvSpPr>
          <p:spPr>
            <a:xfrm rot="0">
              <a:off x="700300" y="33948002"/>
              <a:ext cx="336416" cy="269758"/>
            </a:xfrm>
            <a:prstGeom prst="rect">
              <a:avLst/>
            </a:prstGeom>
          </p:spPr>
          <p:txBody>
            <a:bodyPr anchor="t" rtlCol="false" tIns="0" lIns="0" bIns="0" rIns="0">
              <a:spAutoFit/>
            </a:bodyPr>
            <a:lstStyle/>
            <a:p>
              <a:pPr algn="ctr" marL="0" indent="0" lvl="0">
                <a:lnSpc>
                  <a:spcPts val="1284"/>
                </a:lnSpc>
              </a:pPr>
              <a:r>
                <a:rPr lang="en-US" sz="1427" spc="-14">
                  <a:solidFill>
                    <a:srgbClr val="FFFFFF"/>
                  </a:solidFill>
                  <a:latin typeface="Poppins"/>
                </a:rPr>
                <a:t>1</a:t>
              </a:r>
            </a:p>
          </p:txBody>
        </p:sp>
        <p:sp>
          <p:nvSpPr>
            <p:cNvPr name="TextBox 497" id="497"/>
            <p:cNvSpPr txBox="true"/>
            <p:nvPr/>
          </p:nvSpPr>
          <p:spPr>
            <a:xfrm rot="0">
              <a:off x="7421729" y="33964816"/>
              <a:ext cx="336416" cy="269758"/>
            </a:xfrm>
            <a:prstGeom prst="rect">
              <a:avLst/>
            </a:prstGeom>
          </p:spPr>
          <p:txBody>
            <a:bodyPr anchor="t" rtlCol="false" tIns="0" lIns="0" bIns="0" rIns="0">
              <a:spAutoFit/>
            </a:bodyPr>
            <a:lstStyle/>
            <a:p>
              <a:pPr algn="ctr" marL="0" indent="0" lvl="0">
                <a:lnSpc>
                  <a:spcPts val="1284"/>
                </a:lnSpc>
              </a:pPr>
              <a:r>
                <a:rPr lang="en-US" sz="1427" spc="-14">
                  <a:solidFill>
                    <a:srgbClr val="FFFFFF"/>
                  </a:solidFill>
                  <a:latin typeface="Poppins"/>
                </a:rPr>
                <a:t>3</a:t>
              </a:r>
            </a:p>
          </p:txBody>
        </p:sp>
        <p:sp>
          <p:nvSpPr>
            <p:cNvPr name="TextBox 498" id="498"/>
            <p:cNvSpPr txBox="true"/>
            <p:nvPr/>
          </p:nvSpPr>
          <p:spPr>
            <a:xfrm rot="0">
              <a:off x="4053505" y="32645271"/>
              <a:ext cx="336416" cy="269758"/>
            </a:xfrm>
            <a:prstGeom prst="rect">
              <a:avLst/>
            </a:prstGeom>
          </p:spPr>
          <p:txBody>
            <a:bodyPr anchor="t" rtlCol="false" tIns="0" lIns="0" bIns="0" rIns="0">
              <a:spAutoFit/>
            </a:bodyPr>
            <a:lstStyle/>
            <a:p>
              <a:pPr algn="ctr" marL="0" indent="0" lvl="0">
                <a:lnSpc>
                  <a:spcPts val="1284"/>
                </a:lnSpc>
              </a:pPr>
              <a:r>
                <a:rPr lang="en-US" sz="1427" spc="-14">
                  <a:solidFill>
                    <a:srgbClr val="FFFFFF"/>
                  </a:solidFill>
                  <a:latin typeface="Poppins"/>
                </a:rPr>
                <a:t>2</a:t>
              </a:r>
            </a:p>
          </p:txBody>
        </p:sp>
        <p:sp>
          <p:nvSpPr>
            <p:cNvPr name="TextBox 499" id="499"/>
            <p:cNvSpPr txBox="true"/>
            <p:nvPr/>
          </p:nvSpPr>
          <p:spPr>
            <a:xfrm rot="0">
              <a:off x="4644129" y="32262708"/>
              <a:ext cx="2324167" cy="1010966"/>
            </a:xfrm>
            <a:prstGeom prst="rect">
              <a:avLst/>
            </a:prstGeom>
          </p:spPr>
          <p:txBody>
            <a:bodyPr anchor="t" rtlCol="false" tIns="0" lIns="0" bIns="0" rIns="0">
              <a:spAutoFit/>
            </a:bodyPr>
            <a:lstStyle/>
            <a:p>
              <a:pPr>
                <a:lnSpc>
                  <a:spcPts val="1486"/>
                </a:lnSpc>
              </a:pPr>
              <a:r>
                <a:rPr lang="en-US" sz="1218" spc="-4">
                  <a:solidFill>
                    <a:srgbClr val="FFFFFF"/>
                  </a:solidFill>
                  <a:latin typeface="Poppins"/>
                </a:rPr>
                <a:t>Temps long</a:t>
              </a:r>
            </a:p>
            <a:p>
              <a:pPr>
                <a:lnSpc>
                  <a:spcPts val="1486"/>
                </a:lnSpc>
              </a:pPr>
              <a:r>
                <a:rPr lang="en-US" sz="1218" spc="-4">
                  <a:solidFill>
                    <a:srgbClr val="FFFFFF"/>
                  </a:solidFill>
                  <a:latin typeface="Poppins"/>
                </a:rPr>
                <a:t>Connexion avec le.a thérapeute </a:t>
              </a:r>
            </a:p>
            <a:p>
              <a:pPr>
                <a:lnSpc>
                  <a:spcPts val="1486"/>
                </a:lnSpc>
              </a:pPr>
              <a:r>
                <a:rPr lang="en-US" sz="1218" spc="-4">
                  <a:solidFill>
                    <a:srgbClr val="FFFFFF"/>
                  </a:solidFill>
                  <a:latin typeface="Poppins"/>
                </a:rPr>
                <a:t>Long parcours de soin</a:t>
              </a:r>
            </a:p>
          </p:txBody>
        </p:sp>
        <p:sp>
          <p:nvSpPr>
            <p:cNvPr name="TextBox 500" id="500"/>
            <p:cNvSpPr txBox="true"/>
            <p:nvPr/>
          </p:nvSpPr>
          <p:spPr>
            <a:xfrm rot="0">
              <a:off x="7421729" y="32612560"/>
              <a:ext cx="336416" cy="269758"/>
            </a:xfrm>
            <a:prstGeom prst="rect">
              <a:avLst/>
            </a:prstGeom>
          </p:spPr>
          <p:txBody>
            <a:bodyPr anchor="t" rtlCol="false" tIns="0" lIns="0" bIns="0" rIns="0">
              <a:spAutoFit/>
            </a:bodyPr>
            <a:lstStyle/>
            <a:p>
              <a:pPr algn="ctr" marL="0" indent="0" lvl="0">
                <a:lnSpc>
                  <a:spcPts val="1284"/>
                </a:lnSpc>
              </a:pPr>
              <a:r>
                <a:rPr lang="en-US" sz="1427" spc="-14">
                  <a:solidFill>
                    <a:srgbClr val="FFFFFF"/>
                  </a:solidFill>
                  <a:latin typeface="Poppins"/>
                </a:rPr>
                <a:t>3</a:t>
              </a:r>
            </a:p>
          </p:txBody>
        </p:sp>
        <p:sp>
          <p:nvSpPr>
            <p:cNvPr name="TextBox 501" id="501"/>
            <p:cNvSpPr txBox="true"/>
            <p:nvPr/>
          </p:nvSpPr>
          <p:spPr>
            <a:xfrm rot="0">
              <a:off x="700300" y="36619341"/>
              <a:ext cx="336416" cy="269758"/>
            </a:xfrm>
            <a:prstGeom prst="rect">
              <a:avLst/>
            </a:prstGeom>
          </p:spPr>
          <p:txBody>
            <a:bodyPr anchor="t" rtlCol="false" tIns="0" lIns="0" bIns="0" rIns="0">
              <a:spAutoFit/>
            </a:bodyPr>
            <a:lstStyle/>
            <a:p>
              <a:pPr algn="ctr" marL="0" indent="0" lvl="0">
                <a:lnSpc>
                  <a:spcPts val="1284"/>
                </a:lnSpc>
              </a:pPr>
              <a:r>
                <a:rPr lang="en-US" sz="1427" spc="-14">
                  <a:solidFill>
                    <a:srgbClr val="FFFFFF"/>
                  </a:solidFill>
                  <a:latin typeface="Poppins"/>
                </a:rPr>
                <a:t>1</a:t>
              </a:r>
            </a:p>
          </p:txBody>
        </p:sp>
        <p:sp>
          <p:nvSpPr>
            <p:cNvPr name="TextBox 502" id="502"/>
            <p:cNvSpPr txBox="true"/>
            <p:nvPr/>
          </p:nvSpPr>
          <p:spPr>
            <a:xfrm rot="0">
              <a:off x="4053505" y="36652052"/>
              <a:ext cx="336416" cy="269758"/>
            </a:xfrm>
            <a:prstGeom prst="rect">
              <a:avLst/>
            </a:prstGeom>
          </p:spPr>
          <p:txBody>
            <a:bodyPr anchor="t" rtlCol="false" tIns="0" lIns="0" bIns="0" rIns="0">
              <a:spAutoFit/>
            </a:bodyPr>
            <a:lstStyle/>
            <a:p>
              <a:pPr algn="ctr" marL="0" indent="0" lvl="0">
                <a:lnSpc>
                  <a:spcPts val="1284"/>
                </a:lnSpc>
              </a:pPr>
              <a:r>
                <a:rPr lang="en-US" sz="1427" spc="-14">
                  <a:solidFill>
                    <a:srgbClr val="FFFFFF"/>
                  </a:solidFill>
                  <a:latin typeface="Poppins"/>
                </a:rPr>
                <a:t>2</a:t>
              </a:r>
            </a:p>
          </p:txBody>
        </p:sp>
        <p:sp>
          <p:nvSpPr>
            <p:cNvPr name="TextBox 503" id="503"/>
            <p:cNvSpPr txBox="true"/>
            <p:nvPr/>
          </p:nvSpPr>
          <p:spPr>
            <a:xfrm rot="0">
              <a:off x="4644129" y="36269489"/>
              <a:ext cx="2494161" cy="1010966"/>
            </a:xfrm>
            <a:prstGeom prst="rect">
              <a:avLst/>
            </a:prstGeom>
          </p:spPr>
          <p:txBody>
            <a:bodyPr anchor="t" rtlCol="false" tIns="0" lIns="0" bIns="0" rIns="0">
              <a:spAutoFit/>
            </a:bodyPr>
            <a:lstStyle/>
            <a:p>
              <a:pPr>
                <a:lnSpc>
                  <a:spcPts val="1486"/>
                </a:lnSpc>
              </a:pPr>
              <a:r>
                <a:rPr lang="en-US" sz="1218" spc="-4">
                  <a:solidFill>
                    <a:srgbClr val="FFFFFF"/>
                  </a:solidFill>
                  <a:latin typeface="Poppins"/>
                </a:rPr>
                <a:t>Temps long</a:t>
              </a:r>
            </a:p>
            <a:p>
              <a:pPr>
                <a:lnSpc>
                  <a:spcPts val="1486"/>
                </a:lnSpc>
              </a:pPr>
              <a:r>
                <a:rPr lang="en-US" sz="1218" spc="-4">
                  <a:solidFill>
                    <a:srgbClr val="FFFFFF"/>
                  </a:solidFill>
                  <a:latin typeface="Poppins"/>
                </a:rPr>
                <a:t>Solutions concrètes</a:t>
              </a:r>
            </a:p>
            <a:p>
              <a:pPr>
                <a:lnSpc>
                  <a:spcPts val="1486"/>
                </a:lnSpc>
              </a:pPr>
              <a:r>
                <a:rPr lang="en-US" sz="1218" spc="-4">
                  <a:solidFill>
                    <a:srgbClr val="FFFFFF"/>
                  </a:solidFill>
                  <a:latin typeface="Poppins"/>
                </a:rPr>
                <a:t>Comparaison avec précédentes consult.</a:t>
              </a:r>
            </a:p>
          </p:txBody>
        </p:sp>
        <p:sp>
          <p:nvSpPr>
            <p:cNvPr name="TextBox 504" id="504"/>
            <p:cNvSpPr txBox="true"/>
            <p:nvPr/>
          </p:nvSpPr>
          <p:spPr>
            <a:xfrm rot="0">
              <a:off x="7421729" y="36636155"/>
              <a:ext cx="336416" cy="269758"/>
            </a:xfrm>
            <a:prstGeom prst="rect">
              <a:avLst/>
            </a:prstGeom>
          </p:spPr>
          <p:txBody>
            <a:bodyPr anchor="t" rtlCol="false" tIns="0" lIns="0" bIns="0" rIns="0">
              <a:spAutoFit/>
            </a:bodyPr>
            <a:lstStyle/>
            <a:p>
              <a:pPr algn="ctr" marL="0" indent="0" lvl="0">
                <a:lnSpc>
                  <a:spcPts val="1284"/>
                </a:lnSpc>
              </a:pPr>
              <a:r>
                <a:rPr lang="en-US" sz="1427" spc="-14">
                  <a:solidFill>
                    <a:srgbClr val="FFFFFF"/>
                  </a:solidFill>
                  <a:latin typeface="Poppins"/>
                </a:rPr>
                <a:t>3</a:t>
              </a:r>
            </a:p>
          </p:txBody>
        </p:sp>
        <p:sp>
          <p:nvSpPr>
            <p:cNvPr name="TextBox 505" id="505"/>
            <p:cNvSpPr txBox="true"/>
            <p:nvPr/>
          </p:nvSpPr>
          <p:spPr>
            <a:xfrm rot="0">
              <a:off x="8041584" y="34949717"/>
              <a:ext cx="2351327" cy="1010966"/>
            </a:xfrm>
            <a:prstGeom prst="rect">
              <a:avLst/>
            </a:prstGeom>
          </p:spPr>
          <p:txBody>
            <a:bodyPr anchor="t" rtlCol="false" tIns="0" lIns="0" bIns="0" rIns="0">
              <a:spAutoFit/>
            </a:bodyPr>
            <a:lstStyle/>
            <a:p>
              <a:pPr>
                <a:lnSpc>
                  <a:spcPts val="1486"/>
                </a:lnSpc>
              </a:pPr>
              <a:r>
                <a:rPr lang="en-US" sz="1218" spc="-4">
                  <a:solidFill>
                    <a:srgbClr val="FFFFFF"/>
                  </a:solidFill>
                  <a:latin typeface="Poppins"/>
                </a:rPr>
                <a:t>Découragement</a:t>
              </a:r>
            </a:p>
            <a:p>
              <a:pPr>
                <a:lnSpc>
                  <a:spcPts val="1486"/>
                </a:lnSpc>
              </a:pPr>
              <a:r>
                <a:rPr lang="en-US" sz="1218" spc="-4">
                  <a:solidFill>
                    <a:srgbClr val="FFFFFF"/>
                  </a:solidFill>
                  <a:latin typeface="Poppins"/>
                </a:rPr>
                <a:t>Attente “habituelle”</a:t>
              </a:r>
            </a:p>
            <a:p>
              <a:pPr>
                <a:lnSpc>
                  <a:spcPts val="1486"/>
                </a:lnSpc>
              </a:pPr>
              <a:r>
                <a:rPr lang="en-US" sz="1218" spc="-4">
                  <a:solidFill>
                    <a:srgbClr val="FFFFFF"/>
                  </a:solidFill>
                  <a:latin typeface="Poppins"/>
                </a:rPr>
                <a:t>Consult. ponctuelles en hôpital</a:t>
              </a:r>
            </a:p>
          </p:txBody>
        </p:sp>
        <p:sp>
          <p:nvSpPr>
            <p:cNvPr name="TextBox 506" id="506"/>
            <p:cNvSpPr txBox="true"/>
            <p:nvPr/>
          </p:nvSpPr>
          <p:spPr>
            <a:xfrm rot="0">
              <a:off x="8041584" y="33614047"/>
              <a:ext cx="2351327" cy="1010966"/>
            </a:xfrm>
            <a:prstGeom prst="rect">
              <a:avLst/>
            </a:prstGeom>
          </p:spPr>
          <p:txBody>
            <a:bodyPr anchor="t" rtlCol="false" tIns="0" lIns="0" bIns="0" rIns="0">
              <a:spAutoFit/>
            </a:bodyPr>
            <a:lstStyle/>
            <a:p>
              <a:pPr>
                <a:lnSpc>
                  <a:spcPts val="1486"/>
                </a:lnSpc>
              </a:pPr>
              <a:r>
                <a:rPr lang="en-US" sz="1218" spc="-4">
                  <a:solidFill>
                    <a:srgbClr val="FFFFFF"/>
                  </a:solidFill>
                  <a:latin typeface="Poppins"/>
                </a:rPr>
                <a:t>Abandon de critères</a:t>
              </a:r>
            </a:p>
            <a:p>
              <a:pPr>
                <a:lnSpc>
                  <a:spcPts val="1486"/>
                </a:lnSpc>
              </a:pPr>
              <a:r>
                <a:rPr lang="en-US" sz="1218" spc="-4">
                  <a:solidFill>
                    <a:srgbClr val="FFFFFF"/>
                  </a:solidFill>
                  <a:latin typeface="Poppins"/>
                </a:rPr>
                <a:t>Sentiment d’injustice</a:t>
              </a:r>
            </a:p>
            <a:p>
              <a:pPr>
                <a:lnSpc>
                  <a:spcPts val="1486"/>
                </a:lnSpc>
              </a:pPr>
              <a:r>
                <a:rPr lang="en-US" sz="1218" spc="-4">
                  <a:solidFill>
                    <a:srgbClr val="FFFFFF"/>
                  </a:solidFill>
                  <a:latin typeface="Poppins"/>
                </a:rPr>
                <a:t>Ressources </a:t>
              </a:r>
            </a:p>
            <a:p>
              <a:pPr>
                <a:lnSpc>
                  <a:spcPts val="1486"/>
                </a:lnSpc>
              </a:pPr>
              <a:r>
                <a:rPr lang="en-US" sz="1218" spc="-4">
                  <a:solidFill>
                    <a:srgbClr val="FFFFFF"/>
                  </a:solidFill>
                  <a:latin typeface="Poppins"/>
                </a:rPr>
                <a:t>personnelles</a:t>
              </a:r>
            </a:p>
          </p:txBody>
        </p:sp>
        <p:sp>
          <p:nvSpPr>
            <p:cNvPr name="TextBox 507" id="507"/>
            <p:cNvSpPr txBox="true"/>
            <p:nvPr/>
          </p:nvSpPr>
          <p:spPr>
            <a:xfrm rot="0">
              <a:off x="8041584" y="32386076"/>
              <a:ext cx="2153216" cy="759574"/>
            </a:xfrm>
            <a:prstGeom prst="rect">
              <a:avLst/>
            </a:prstGeom>
          </p:spPr>
          <p:txBody>
            <a:bodyPr anchor="t" rtlCol="false" tIns="0" lIns="0" bIns="0" rIns="0">
              <a:spAutoFit/>
            </a:bodyPr>
            <a:lstStyle/>
            <a:p>
              <a:pPr>
                <a:lnSpc>
                  <a:spcPts val="1486"/>
                </a:lnSpc>
              </a:pPr>
              <a:r>
                <a:rPr lang="en-US" sz="1218" spc="-4">
                  <a:solidFill>
                    <a:srgbClr val="FFFFFF"/>
                  </a:solidFill>
                  <a:latin typeface="Poppins"/>
                </a:rPr>
                <a:t>Perte de confiance</a:t>
              </a:r>
            </a:p>
            <a:p>
              <a:pPr>
                <a:lnSpc>
                  <a:spcPts val="1486"/>
                </a:lnSpc>
              </a:pPr>
              <a:r>
                <a:rPr lang="en-US" sz="1218" spc="-4">
                  <a:solidFill>
                    <a:srgbClr val="FFFFFF"/>
                  </a:solidFill>
                  <a:latin typeface="Poppins"/>
                </a:rPr>
                <a:t>Suivis en parallèle</a:t>
              </a:r>
            </a:p>
            <a:p>
              <a:pPr>
                <a:lnSpc>
                  <a:spcPts val="1486"/>
                </a:lnSpc>
              </a:pPr>
              <a:r>
                <a:rPr lang="en-US" sz="1218" spc="-4">
                  <a:solidFill>
                    <a:srgbClr val="FFFFFF"/>
                  </a:solidFill>
                  <a:latin typeface="Poppins"/>
                </a:rPr>
                <a:t>Contrainte de l’att.</a:t>
              </a:r>
            </a:p>
          </p:txBody>
        </p:sp>
        <p:grpSp>
          <p:nvGrpSpPr>
            <p:cNvPr name="Group 508" id="508"/>
            <p:cNvGrpSpPr/>
            <p:nvPr/>
          </p:nvGrpSpPr>
          <p:grpSpPr>
            <a:xfrm rot="0">
              <a:off x="291908" y="41493939"/>
              <a:ext cx="10204982" cy="1265286"/>
              <a:chOff x="0" y="0"/>
              <a:chExt cx="4378932" cy="542931"/>
            </a:xfrm>
          </p:grpSpPr>
          <p:sp>
            <p:nvSpPr>
              <p:cNvPr name="Freeform 509" id="509"/>
              <p:cNvSpPr/>
              <p:nvPr/>
            </p:nvSpPr>
            <p:spPr>
              <a:xfrm flipH="false" flipV="false" rot="0">
                <a:off x="0" y="0"/>
                <a:ext cx="4378932" cy="542931"/>
              </a:xfrm>
              <a:custGeom>
                <a:avLst/>
                <a:gdLst/>
                <a:ahLst/>
                <a:cxnLst/>
                <a:rect r="r" b="b" t="t" l="l"/>
                <a:pathLst>
                  <a:path h="542931" w="4378932">
                    <a:moveTo>
                      <a:pt x="112220" y="0"/>
                    </a:moveTo>
                    <a:lnTo>
                      <a:pt x="4266712" y="0"/>
                    </a:lnTo>
                    <a:cubicBezTo>
                      <a:pt x="4296474" y="0"/>
                      <a:pt x="4325018" y="11823"/>
                      <a:pt x="4346063" y="32869"/>
                    </a:cubicBezTo>
                    <a:cubicBezTo>
                      <a:pt x="4367109" y="53914"/>
                      <a:pt x="4378932" y="82458"/>
                      <a:pt x="4378932" y="112220"/>
                    </a:cubicBezTo>
                    <a:lnTo>
                      <a:pt x="4378932" y="430711"/>
                    </a:lnTo>
                    <a:cubicBezTo>
                      <a:pt x="4378932" y="492688"/>
                      <a:pt x="4328689" y="542931"/>
                      <a:pt x="4266712" y="542931"/>
                    </a:cubicBezTo>
                    <a:lnTo>
                      <a:pt x="112220" y="542931"/>
                    </a:lnTo>
                    <a:cubicBezTo>
                      <a:pt x="50243" y="542931"/>
                      <a:pt x="0" y="492688"/>
                      <a:pt x="0" y="430711"/>
                    </a:cubicBezTo>
                    <a:lnTo>
                      <a:pt x="0" y="112220"/>
                    </a:lnTo>
                    <a:cubicBezTo>
                      <a:pt x="0" y="50243"/>
                      <a:pt x="50243" y="0"/>
                      <a:pt x="112220" y="0"/>
                    </a:cubicBezTo>
                    <a:close/>
                  </a:path>
                </a:pathLst>
              </a:custGeom>
              <a:solidFill>
                <a:srgbClr val="2A1E50"/>
              </a:solidFill>
              <a:ln w="38100" cap="rnd">
                <a:solidFill>
                  <a:srgbClr val="000000"/>
                </a:solidFill>
                <a:prstDash val="solid"/>
                <a:round/>
              </a:ln>
            </p:spPr>
          </p:sp>
          <p:sp>
            <p:nvSpPr>
              <p:cNvPr name="TextBox 510" id="510"/>
              <p:cNvSpPr txBox="true"/>
              <p:nvPr/>
            </p:nvSpPr>
            <p:spPr>
              <a:xfrm>
                <a:off x="0" y="-38100"/>
                <a:ext cx="812800" cy="850900"/>
              </a:xfrm>
              <a:prstGeom prst="rect">
                <a:avLst/>
              </a:prstGeom>
            </p:spPr>
            <p:txBody>
              <a:bodyPr anchor="ctr" rtlCol="false" tIns="50800" lIns="50800" bIns="50800" rIns="50800"/>
              <a:lstStyle/>
              <a:p>
                <a:pPr algn="ctr">
                  <a:lnSpc>
                    <a:spcPts val="2659"/>
                  </a:lnSpc>
                  <a:spcBef>
                    <a:spcPct val="0"/>
                  </a:spcBef>
                </a:pPr>
              </a:p>
            </p:txBody>
          </p:sp>
        </p:grpSp>
        <p:grpSp>
          <p:nvGrpSpPr>
            <p:cNvPr name="Group 511" id="511"/>
            <p:cNvGrpSpPr/>
            <p:nvPr/>
          </p:nvGrpSpPr>
          <p:grpSpPr>
            <a:xfrm rot="0">
              <a:off x="291908" y="37487158"/>
              <a:ext cx="10064137" cy="1265286"/>
              <a:chOff x="0" y="0"/>
              <a:chExt cx="4318496" cy="542931"/>
            </a:xfrm>
          </p:grpSpPr>
          <p:sp>
            <p:nvSpPr>
              <p:cNvPr name="Freeform 512" id="512"/>
              <p:cNvSpPr/>
              <p:nvPr/>
            </p:nvSpPr>
            <p:spPr>
              <a:xfrm flipH="false" flipV="false" rot="0">
                <a:off x="0" y="0"/>
                <a:ext cx="4318496" cy="542931"/>
              </a:xfrm>
              <a:custGeom>
                <a:avLst/>
                <a:gdLst/>
                <a:ahLst/>
                <a:cxnLst/>
                <a:rect r="r" b="b" t="t" l="l"/>
                <a:pathLst>
                  <a:path h="542931" w="4318496">
                    <a:moveTo>
                      <a:pt x="113791" y="0"/>
                    </a:moveTo>
                    <a:lnTo>
                      <a:pt x="4204705" y="0"/>
                    </a:lnTo>
                    <a:cubicBezTo>
                      <a:pt x="4267550" y="0"/>
                      <a:pt x="4318496" y="50946"/>
                      <a:pt x="4318496" y="113791"/>
                    </a:cubicBezTo>
                    <a:lnTo>
                      <a:pt x="4318496" y="429140"/>
                    </a:lnTo>
                    <a:cubicBezTo>
                      <a:pt x="4318496" y="491985"/>
                      <a:pt x="4267550" y="542931"/>
                      <a:pt x="4204705" y="542931"/>
                    </a:cubicBezTo>
                    <a:lnTo>
                      <a:pt x="113791" y="542931"/>
                    </a:lnTo>
                    <a:cubicBezTo>
                      <a:pt x="50946" y="542931"/>
                      <a:pt x="0" y="491985"/>
                      <a:pt x="0" y="429140"/>
                    </a:cubicBezTo>
                    <a:lnTo>
                      <a:pt x="0" y="113791"/>
                    </a:lnTo>
                    <a:cubicBezTo>
                      <a:pt x="0" y="50946"/>
                      <a:pt x="50946" y="0"/>
                      <a:pt x="113791" y="0"/>
                    </a:cubicBezTo>
                    <a:close/>
                  </a:path>
                </a:pathLst>
              </a:custGeom>
              <a:solidFill>
                <a:srgbClr val="2A1E50"/>
              </a:solidFill>
              <a:ln w="38100" cap="rnd">
                <a:solidFill>
                  <a:srgbClr val="000000"/>
                </a:solidFill>
                <a:prstDash val="solid"/>
                <a:round/>
              </a:ln>
            </p:spPr>
          </p:sp>
          <p:sp>
            <p:nvSpPr>
              <p:cNvPr name="TextBox 513" id="513"/>
              <p:cNvSpPr txBox="true"/>
              <p:nvPr/>
            </p:nvSpPr>
            <p:spPr>
              <a:xfrm>
                <a:off x="0" y="-38100"/>
                <a:ext cx="812800" cy="850900"/>
              </a:xfrm>
              <a:prstGeom prst="rect">
                <a:avLst/>
              </a:prstGeom>
            </p:spPr>
            <p:txBody>
              <a:bodyPr anchor="ctr" rtlCol="false" tIns="50800" lIns="50800" bIns="50800" rIns="50800"/>
              <a:lstStyle/>
              <a:p>
                <a:pPr algn="ctr">
                  <a:lnSpc>
                    <a:spcPts val="2659"/>
                  </a:lnSpc>
                  <a:spcBef>
                    <a:spcPct val="0"/>
                  </a:spcBef>
                </a:pPr>
              </a:p>
            </p:txBody>
          </p:sp>
        </p:grpSp>
        <p:grpSp>
          <p:nvGrpSpPr>
            <p:cNvPr name="Group 514" id="514"/>
            <p:cNvGrpSpPr/>
            <p:nvPr/>
          </p:nvGrpSpPr>
          <p:grpSpPr>
            <a:xfrm rot="0">
              <a:off x="619535" y="41786014"/>
              <a:ext cx="681134" cy="681134"/>
              <a:chOff x="0" y="0"/>
              <a:chExt cx="812800" cy="812800"/>
            </a:xfrm>
          </p:grpSpPr>
          <p:sp>
            <p:nvSpPr>
              <p:cNvPr name="Freeform 515" id="515"/>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516" id="516"/>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517" id="517"/>
            <p:cNvSpPr txBox="true"/>
            <p:nvPr/>
          </p:nvSpPr>
          <p:spPr>
            <a:xfrm rot="0">
              <a:off x="1383362" y="41616336"/>
              <a:ext cx="2589378" cy="1010966"/>
            </a:xfrm>
            <a:prstGeom prst="rect">
              <a:avLst/>
            </a:prstGeom>
          </p:spPr>
          <p:txBody>
            <a:bodyPr anchor="t" rtlCol="false" tIns="0" lIns="0" bIns="0" rIns="0">
              <a:spAutoFit/>
            </a:bodyPr>
            <a:lstStyle/>
            <a:p>
              <a:pPr>
                <a:lnSpc>
                  <a:spcPts val="1486"/>
                </a:lnSpc>
              </a:pPr>
              <a:r>
                <a:rPr lang="en-US" sz="1218" spc="-4">
                  <a:solidFill>
                    <a:srgbClr val="FFFFFF"/>
                  </a:solidFill>
                  <a:latin typeface="Poppins"/>
                </a:rPr>
                <a:t>Liste de services</a:t>
              </a:r>
            </a:p>
            <a:p>
              <a:pPr>
                <a:lnSpc>
                  <a:spcPts val="1486"/>
                </a:lnSpc>
              </a:pPr>
              <a:r>
                <a:rPr lang="en-US" sz="1218" spc="-4">
                  <a:solidFill>
                    <a:srgbClr val="FFFFFF"/>
                  </a:solidFill>
                  <a:latin typeface="Poppins"/>
                </a:rPr>
                <a:t>Critère économique</a:t>
              </a:r>
            </a:p>
            <a:p>
              <a:pPr>
                <a:lnSpc>
                  <a:spcPts val="1486"/>
                </a:lnSpc>
              </a:pPr>
              <a:r>
                <a:rPr lang="en-US" sz="1218" spc="-4">
                  <a:solidFill>
                    <a:srgbClr val="FFFFFF"/>
                  </a:solidFill>
                  <a:latin typeface="Poppins"/>
                </a:rPr>
                <a:t>Sentiment d’urgence élevé</a:t>
              </a:r>
            </a:p>
          </p:txBody>
        </p:sp>
        <p:grpSp>
          <p:nvGrpSpPr>
            <p:cNvPr name="Group 518" id="518"/>
            <p:cNvGrpSpPr/>
            <p:nvPr/>
          </p:nvGrpSpPr>
          <p:grpSpPr>
            <a:xfrm rot="0">
              <a:off x="3972740" y="41818725"/>
              <a:ext cx="681134" cy="681134"/>
              <a:chOff x="0" y="0"/>
              <a:chExt cx="812800" cy="812800"/>
            </a:xfrm>
          </p:grpSpPr>
          <p:sp>
            <p:nvSpPr>
              <p:cNvPr name="Freeform 519" id="51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520" id="520"/>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521" id="521"/>
            <p:cNvGrpSpPr/>
            <p:nvPr/>
          </p:nvGrpSpPr>
          <p:grpSpPr>
            <a:xfrm rot="0">
              <a:off x="7340964" y="41802828"/>
              <a:ext cx="681134" cy="681134"/>
              <a:chOff x="0" y="0"/>
              <a:chExt cx="812800" cy="812800"/>
            </a:xfrm>
          </p:grpSpPr>
          <p:sp>
            <p:nvSpPr>
              <p:cNvPr name="Freeform 522" id="522"/>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523" id="523"/>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524" id="524"/>
            <p:cNvSpPr txBox="true"/>
            <p:nvPr/>
          </p:nvSpPr>
          <p:spPr>
            <a:xfrm rot="0">
              <a:off x="8133178" y="41649047"/>
              <a:ext cx="2351327" cy="1010966"/>
            </a:xfrm>
            <a:prstGeom prst="rect">
              <a:avLst/>
            </a:prstGeom>
          </p:spPr>
          <p:txBody>
            <a:bodyPr anchor="t" rtlCol="false" tIns="0" lIns="0" bIns="0" rIns="0">
              <a:spAutoFit/>
            </a:bodyPr>
            <a:lstStyle/>
            <a:p>
              <a:pPr>
                <a:lnSpc>
                  <a:spcPts val="1486"/>
                </a:lnSpc>
              </a:pPr>
              <a:r>
                <a:rPr lang="en-US" sz="1218" spc="-4">
                  <a:solidFill>
                    <a:srgbClr val="FFFFFF"/>
                  </a:solidFill>
                  <a:latin typeface="Poppins"/>
                </a:rPr>
                <a:t>Abandon de critères</a:t>
              </a:r>
            </a:p>
            <a:p>
              <a:pPr>
                <a:lnSpc>
                  <a:spcPts val="1486"/>
                </a:lnSpc>
              </a:pPr>
              <a:r>
                <a:rPr lang="en-US" sz="1218" spc="-4">
                  <a:solidFill>
                    <a:srgbClr val="FFFFFF"/>
                  </a:solidFill>
                  <a:latin typeface="Poppins"/>
                </a:rPr>
                <a:t>Multip. des demandes</a:t>
              </a:r>
            </a:p>
            <a:p>
              <a:pPr>
                <a:lnSpc>
                  <a:spcPts val="1486"/>
                </a:lnSpc>
              </a:pPr>
              <a:r>
                <a:rPr lang="en-US" sz="1218" spc="-4">
                  <a:solidFill>
                    <a:srgbClr val="FFFFFF"/>
                  </a:solidFill>
                  <a:latin typeface="Poppins"/>
                </a:rPr>
                <a:t>Consult. de PPL et de perm. d’accueil</a:t>
              </a:r>
            </a:p>
          </p:txBody>
        </p:sp>
        <p:grpSp>
          <p:nvGrpSpPr>
            <p:cNvPr name="Group 525" id="525"/>
            <p:cNvGrpSpPr/>
            <p:nvPr/>
          </p:nvGrpSpPr>
          <p:grpSpPr>
            <a:xfrm rot="0">
              <a:off x="291908" y="40158269"/>
              <a:ext cx="10204982" cy="1265286"/>
              <a:chOff x="0" y="0"/>
              <a:chExt cx="4378932" cy="542931"/>
            </a:xfrm>
          </p:grpSpPr>
          <p:sp>
            <p:nvSpPr>
              <p:cNvPr name="Freeform 526" id="526"/>
              <p:cNvSpPr/>
              <p:nvPr/>
            </p:nvSpPr>
            <p:spPr>
              <a:xfrm flipH="false" flipV="false" rot="0">
                <a:off x="0" y="0"/>
                <a:ext cx="4378932" cy="542931"/>
              </a:xfrm>
              <a:custGeom>
                <a:avLst/>
                <a:gdLst/>
                <a:ahLst/>
                <a:cxnLst/>
                <a:rect r="r" b="b" t="t" l="l"/>
                <a:pathLst>
                  <a:path h="542931" w="4378932">
                    <a:moveTo>
                      <a:pt x="112220" y="0"/>
                    </a:moveTo>
                    <a:lnTo>
                      <a:pt x="4266712" y="0"/>
                    </a:lnTo>
                    <a:cubicBezTo>
                      <a:pt x="4296474" y="0"/>
                      <a:pt x="4325018" y="11823"/>
                      <a:pt x="4346063" y="32869"/>
                    </a:cubicBezTo>
                    <a:cubicBezTo>
                      <a:pt x="4367109" y="53914"/>
                      <a:pt x="4378932" y="82458"/>
                      <a:pt x="4378932" y="112220"/>
                    </a:cubicBezTo>
                    <a:lnTo>
                      <a:pt x="4378932" y="430711"/>
                    </a:lnTo>
                    <a:cubicBezTo>
                      <a:pt x="4378932" y="492688"/>
                      <a:pt x="4328689" y="542931"/>
                      <a:pt x="4266712" y="542931"/>
                    </a:cubicBezTo>
                    <a:lnTo>
                      <a:pt x="112220" y="542931"/>
                    </a:lnTo>
                    <a:cubicBezTo>
                      <a:pt x="50243" y="542931"/>
                      <a:pt x="0" y="492688"/>
                      <a:pt x="0" y="430711"/>
                    </a:cubicBezTo>
                    <a:lnTo>
                      <a:pt x="0" y="112220"/>
                    </a:lnTo>
                    <a:cubicBezTo>
                      <a:pt x="0" y="50243"/>
                      <a:pt x="50243" y="0"/>
                      <a:pt x="112220" y="0"/>
                    </a:cubicBezTo>
                    <a:close/>
                  </a:path>
                </a:pathLst>
              </a:custGeom>
              <a:solidFill>
                <a:srgbClr val="2A1E50"/>
              </a:solidFill>
              <a:ln w="38100" cap="rnd">
                <a:solidFill>
                  <a:srgbClr val="000000"/>
                </a:solidFill>
                <a:prstDash val="solid"/>
                <a:round/>
              </a:ln>
            </p:spPr>
          </p:sp>
          <p:sp>
            <p:nvSpPr>
              <p:cNvPr name="TextBox 527" id="527"/>
              <p:cNvSpPr txBox="true"/>
              <p:nvPr/>
            </p:nvSpPr>
            <p:spPr>
              <a:xfrm>
                <a:off x="0" y="-38100"/>
                <a:ext cx="812800" cy="850900"/>
              </a:xfrm>
              <a:prstGeom prst="rect">
                <a:avLst/>
              </a:prstGeom>
            </p:spPr>
            <p:txBody>
              <a:bodyPr anchor="ctr" rtlCol="false" tIns="50800" lIns="50800" bIns="50800" rIns="50800"/>
              <a:lstStyle/>
              <a:p>
                <a:pPr algn="ctr">
                  <a:lnSpc>
                    <a:spcPts val="2659"/>
                  </a:lnSpc>
                  <a:spcBef>
                    <a:spcPct val="0"/>
                  </a:spcBef>
                </a:pPr>
              </a:p>
            </p:txBody>
          </p:sp>
        </p:grpSp>
        <p:grpSp>
          <p:nvGrpSpPr>
            <p:cNvPr name="Group 528" id="528"/>
            <p:cNvGrpSpPr/>
            <p:nvPr/>
          </p:nvGrpSpPr>
          <p:grpSpPr>
            <a:xfrm rot="0">
              <a:off x="619535" y="40450345"/>
              <a:ext cx="681134" cy="681134"/>
              <a:chOff x="0" y="0"/>
              <a:chExt cx="812800" cy="812800"/>
            </a:xfrm>
          </p:grpSpPr>
          <p:sp>
            <p:nvSpPr>
              <p:cNvPr name="Freeform 529" id="52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530" id="530"/>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531" id="531"/>
            <p:cNvSpPr txBox="true"/>
            <p:nvPr/>
          </p:nvSpPr>
          <p:spPr>
            <a:xfrm rot="0">
              <a:off x="1383362" y="40280666"/>
              <a:ext cx="2589378" cy="1010966"/>
            </a:xfrm>
            <a:prstGeom prst="rect">
              <a:avLst/>
            </a:prstGeom>
          </p:spPr>
          <p:txBody>
            <a:bodyPr anchor="t" rtlCol="false" tIns="0" lIns="0" bIns="0" rIns="0">
              <a:spAutoFit/>
            </a:bodyPr>
            <a:lstStyle/>
            <a:p>
              <a:pPr>
                <a:lnSpc>
                  <a:spcPts val="1486"/>
                </a:lnSpc>
              </a:pPr>
              <a:r>
                <a:rPr lang="en-US" sz="1218" spc="-4">
                  <a:solidFill>
                    <a:srgbClr val="FFFFFF"/>
                  </a:solidFill>
                  <a:latin typeface="Poppins"/>
                </a:rPr>
                <a:t>Bouche-à-oreille</a:t>
              </a:r>
            </a:p>
            <a:p>
              <a:pPr>
                <a:lnSpc>
                  <a:spcPts val="1486"/>
                </a:lnSpc>
              </a:pPr>
              <a:r>
                <a:rPr lang="en-US" sz="1218" spc="-4">
                  <a:solidFill>
                    <a:srgbClr val="FFFFFF"/>
                  </a:solidFill>
                  <a:latin typeface="Poppins"/>
                </a:rPr>
                <a:t>Spécificité du service</a:t>
              </a:r>
            </a:p>
            <a:p>
              <a:pPr>
                <a:lnSpc>
                  <a:spcPts val="1486"/>
                </a:lnSpc>
              </a:pPr>
              <a:r>
                <a:rPr lang="en-US" sz="1218" spc="-4">
                  <a:solidFill>
                    <a:srgbClr val="FFFFFF"/>
                  </a:solidFill>
                  <a:latin typeface="Poppins"/>
                </a:rPr>
                <a:t>Sentiment d’urgence modéré</a:t>
              </a:r>
            </a:p>
          </p:txBody>
        </p:sp>
        <p:grpSp>
          <p:nvGrpSpPr>
            <p:cNvPr name="Group 532" id="532"/>
            <p:cNvGrpSpPr/>
            <p:nvPr/>
          </p:nvGrpSpPr>
          <p:grpSpPr>
            <a:xfrm rot="0">
              <a:off x="3972740" y="40483056"/>
              <a:ext cx="681134" cy="681134"/>
              <a:chOff x="0" y="0"/>
              <a:chExt cx="812800" cy="812800"/>
            </a:xfrm>
          </p:grpSpPr>
          <p:sp>
            <p:nvSpPr>
              <p:cNvPr name="Freeform 533" id="53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534" id="534"/>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535" id="535"/>
            <p:cNvGrpSpPr/>
            <p:nvPr/>
          </p:nvGrpSpPr>
          <p:grpSpPr>
            <a:xfrm rot="0">
              <a:off x="7340964" y="40467158"/>
              <a:ext cx="681134" cy="681134"/>
              <a:chOff x="0" y="0"/>
              <a:chExt cx="812800" cy="812800"/>
            </a:xfrm>
          </p:grpSpPr>
          <p:sp>
            <p:nvSpPr>
              <p:cNvPr name="Freeform 536" id="53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537" id="537"/>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538" id="538"/>
            <p:cNvGrpSpPr/>
            <p:nvPr/>
          </p:nvGrpSpPr>
          <p:grpSpPr>
            <a:xfrm rot="0">
              <a:off x="291908" y="38822599"/>
              <a:ext cx="10090429" cy="1265286"/>
              <a:chOff x="0" y="0"/>
              <a:chExt cx="4329778" cy="542931"/>
            </a:xfrm>
          </p:grpSpPr>
          <p:sp>
            <p:nvSpPr>
              <p:cNvPr name="Freeform 539" id="539"/>
              <p:cNvSpPr/>
              <p:nvPr/>
            </p:nvSpPr>
            <p:spPr>
              <a:xfrm flipH="false" flipV="false" rot="0">
                <a:off x="0" y="0"/>
                <a:ext cx="4329778" cy="542931"/>
              </a:xfrm>
              <a:custGeom>
                <a:avLst/>
                <a:gdLst/>
                <a:ahLst/>
                <a:cxnLst/>
                <a:rect r="r" b="b" t="t" l="l"/>
                <a:pathLst>
                  <a:path h="542931" w="4329778">
                    <a:moveTo>
                      <a:pt x="113494" y="0"/>
                    </a:moveTo>
                    <a:lnTo>
                      <a:pt x="4216283" y="0"/>
                    </a:lnTo>
                    <a:cubicBezTo>
                      <a:pt x="4278964" y="0"/>
                      <a:pt x="4329778" y="50813"/>
                      <a:pt x="4329778" y="113494"/>
                    </a:cubicBezTo>
                    <a:lnTo>
                      <a:pt x="4329778" y="429437"/>
                    </a:lnTo>
                    <a:cubicBezTo>
                      <a:pt x="4329778" y="492118"/>
                      <a:pt x="4278964" y="542931"/>
                      <a:pt x="4216283" y="542931"/>
                    </a:cubicBezTo>
                    <a:lnTo>
                      <a:pt x="113494" y="542931"/>
                    </a:lnTo>
                    <a:cubicBezTo>
                      <a:pt x="50813" y="542931"/>
                      <a:pt x="0" y="492118"/>
                      <a:pt x="0" y="429437"/>
                    </a:cubicBezTo>
                    <a:lnTo>
                      <a:pt x="0" y="113494"/>
                    </a:lnTo>
                    <a:cubicBezTo>
                      <a:pt x="0" y="50813"/>
                      <a:pt x="50813" y="0"/>
                      <a:pt x="113494" y="0"/>
                    </a:cubicBezTo>
                    <a:close/>
                  </a:path>
                </a:pathLst>
              </a:custGeom>
              <a:solidFill>
                <a:srgbClr val="2A1E50"/>
              </a:solidFill>
              <a:ln w="38100" cap="rnd">
                <a:solidFill>
                  <a:srgbClr val="000000"/>
                </a:solidFill>
                <a:prstDash val="solid"/>
                <a:round/>
              </a:ln>
            </p:spPr>
          </p:sp>
          <p:sp>
            <p:nvSpPr>
              <p:cNvPr name="TextBox 540" id="540"/>
              <p:cNvSpPr txBox="true"/>
              <p:nvPr/>
            </p:nvSpPr>
            <p:spPr>
              <a:xfrm>
                <a:off x="0" y="-38100"/>
                <a:ext cx="812800" cy="850900"/>
              </a:xfrm>
              <a:prstGeom prst="rect">
                <a:avLst/>
              </a:prstGeom>
            </p:spPr>
            <p:txBody>
              <a:bodyPr anchor="ctr" rtlCol="false" tIns="50800" lIns="50800" bIns="50800" rIns="50800"/>
              <a:lstStyle/>
              <a:p>
                <a:pPr algn="ctr">
                  <a:lnSpc>
                    <a:spcPts val="2659"/>
                  </a:lnSpc>
                  <a:spcBef>
                    <a:spcPct val="0"/>
                  </a:spcBef>
                </a:pPr>
              </a:p>
            </p:txBody>
          </p:sp>
        </p:grpSp>
        <p:grpSp>
          <p:nvGrpSpPr>
            <p:cNvPr name="Group 541" id="541"/>
            <p:cNvGrpSpPr/>
            <p:nvPr/>
          </p:nvGrpSpPr>
          <p:grpSpPr>
            <a:xfrm rot="0">
              <a:off x="619535" y="39114675"/>
              <a:ext cx="681134" cy="681134"/>
              <a:chOff x="0" y="0"/>
              <a:chExt cx="812800" cy="812800"/>
            </a:xfrm>
          </p:grpSpPr>
          <p:sp>
            <p:nvSpPr>
              <p:cNvPr name="Freeform 542" id="542"/>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543" id="543"/>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544" id="544"/>
            <p:cNvSpPr txBox="true"/>
            <p:nvPr/>
          </p:nvSpPr>
          <p:spPr>
            <a:xfrm rot="0">
              <a:off x="1383362" y="38944997"/>
              <a:ext cx="2589378" cy="1010966"/>
            </a:xfrm>
            <a:prstGeom prst="rect">
              <a:avLst/>
            </a:prstGeom>
          </p:spPr>
          <p:txBody>
            <a:bodyPr anchor="t" rtlCol="false" tIns="0" lIns="0" bIns="0" rIns="0">
              <a:spAutoFit/>
            </a:bodyPr>
            <a:lstStyle/>
            <a:p>
              <a:pPr algn="just">
                <a:lnSpc>
                  <a:spcPts val="1486"/>
                </a:lnSpc>
              </a:pPr>
              <a:r>
                <a:rPr lang="en-US" sz="1218" spc="-4">
                  <a:solidFill>
                    <a:srgbClr val="FFFFFF"/>
                  </a:solidFill>
                  <a:latin typeface="Poppins"/>
                </a:rPr>
                <a:t>Fréquentation passée</a:t>
              </a:r>
            </a:p>
            <a:p>
              <a:pPr algn="just">
                <a:lnSpc>
                  <a:spcPts val="1486"/>
                </a:lnSpc>
              </a:pPr>
              <a:r>
                <a:rPr lang="en-US" sz="1218" spc="-4">
                  <a:solidFill>
                    <a:srgbClr val="FFFFFF"/>
                  </a:solidFill>
                  <a:latin typeface="Poppins"/>
                </a:rPr>
                <a:t>Tarif et administatif</a:t>
              </a:r>
            </a:p>
            <a:p>
              <a:pPr>
                <a:lnSpc>
                  <a:spcPts val="1486"/>
                </a:lnSpc>
              </a:pPr>
              <a:r>
                <a:rPr lang="en-US" sz="1218" spc="-4">
                  <a:solidFill>
                    <a:srgbClr val="FFFFFF"/>
                  </a:solidFill>
                  <a:latin typeface="Poppins"/>
                </a:rPr>
                <a:t>Sentiment d’urgence élevé</a:t>
              </a:r>
              <a:r>
                <a:rPr lang="en-US" sz="1218" spc="-4">
                  <a:solidFill>
                    <a:srgbClr val="FFFFFF"/>
                  </a:solidFill>
                  <a:latin typeface="Poppins Italics"/>
                </a:rPr>
                <a:t> - pression du SAJ</a:t>
              </a:r>
            </a:p>
          </p:txBody>
        </p:sp>
        <p:grpSp>
          <p:nvGrpSpPr>
            <p:cNvPr name="Group 545" id="545"/>
            <p:cNvGrpSpPr/>
            <p:nvPr/>
          </p:nvGrpSpPr>
          <p:grpSpPr>
            <a:xfrm rot="0">
              <a:off x="3972740" y="39147386"/>
              <a:ext cx="681134" cy="681134"/>
              <a:chOff x="0" y="0"/>
              <a:chExt cx="812800" cy="812800"/>
            </a:xfrm>
          </p:grpSpPr>
          <p:sp>
            <p:nvSpPr>
              <p:cNvPr name="Freeform 546" id="54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547" id="547"/>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548" id="548"/>
            <p:cNvSpPr txBox="true"/>
            <p:nvPr/>
          </p:nvSpPr>
          <p:spPr>
            <a:xfrm rot="0">
              <a:off x="4145099" y="39344373"/>
              <a:ext cx="336416" cy="269758"/>
            </a:xfrm>
            <a:prstGeom prst="rect">
              <a:avLst/>
            </a:prstGeom>
          </p:spPr>
          <p:txBody>
            <a:bodyPr anchor="t" rtlCol="false" tIns="0" lIns="0" bIns="0" rIns="0">
              <a:spAutoFit/>
            </a:bodyPr>
            <a:lstStyle/>
            <a:p>
              <a:pPr algn="ctr" marL="0" indent="0" lvl="0">
                <a:lnSpc>
                  <a:spcPts val="1284"/>
                </a:lnSpc>
              </a:pPr>
              <a:r>
                <a:rPr lang="en-US" sz="1427" spc="-14">
                  <a:solidFill>
                    <a:srgbClr val="FFFFFF"/>
                  </a:solidFill>
                  <a:latin typeface="Poppins"/>
                </a:rPr>
                <a:t>2</a:t>
              </a:r>
            </a:p>
          </p:txBody>
        </p:sp>
        <p:sp>
          <p:nvSpPr>
            <p:cNvPr name="TextBox 549" id="549"/>
            <p:cNvSpPr txBox="true"/>
            <p:nvPr/>
          </p:nvSpPr>
          <p:spPr>
            <a:xfrm rot="0">
              <a:off x="4735723" y="38961810"/>
              <a:ext cx="2494161" cy="1010966"/>
            </a:xfrm>
            <a:prstGeom prst="rect">
              <a:avLst/>
            </a:prstGeom>
          </p:spPr>
          <p:txBody>
            <a:bodyPr anchor="t" rtlCol="false" tIns="0" lIns="0" bIns="0" rIns="0">
              <a:spAutoFit/>
            </a:bodyPr>
            <a:lstStyle/>
            <a:p>
              <a:pPr>
                <a:lnSpc>
                  <a:spcPts val="1486"/>
                </a:lnSpc>
              </a:pPr>
              <a:r>
                <a:rPr lang="en-US" sz="1218" spc="-4">
                  <a:solidFill>
                    <a:srgbClr val="FFFFFF"/>
                  </a:solidFill>
                  <a:latin typeface="Poppins"/>
                </a:rPr>
                <a:t>Temps long</a:t>
              </a:r>
            </a:p>
            <a:p>
              <a:pPr>
                <a:lnSpc>
                  <a:spcPts val="1486"/>
                </a:lnSpc>
              </a:pPr>
              <a:r>
                <a:rPr lang="en-US" sz="1218" spc="-4">
                  <a:solidFill>
                    <a:srgbClr val="FFFFFF"/>
                  </a:solidFill>
                  <a:latin typeface="Poppins"/>
                </a:rPr>
                <a:t>Espace d’écoute</a:t>
              </a:r>
            </a:p>
            <a:p>
              <a:pPr>
                <a:lnSpc>
                  <a:spcPts val="1486"/>
                </a:lnSpc>
              </a:pPr>
              <a:r>
                <a:rPr lang="en-US" sz="1218" spc="-4">
                  <a:solidFill>
                    <a:srgbClr val="FFFFFF"/>
                  </a:solidFill>
                  <a:latin typeface="Poppins"/>
                </a:rPr>
                <a:t>Fréquentation passée et déduction des besoins</a:t>
              </a:r>
            </a:p>
          </p:txBody>
        </p:sp>
        <p:grpSp>
          <p:nvGrpSpPr>
            <p:cNvPr name="Group 550" id="550"/>
            <p:cNvGrpSpPr/>
            <p:nvPr/>
          </p:nvGrpSpPr>
          <p:grpSpPr>
            <a:xfrm rot="0">
              <a:off x="7340964" y="39131489"/>
              <a:ext cx="681134" cy="681134"/>
              <a:chOff x="0" y="0"/>
              <a:chExt cx="812800" cy="812800"/>
            </a:xfrm>
          </p:grpSpPr>
          <p:sp>
            <p:nvSpPr>
              <p:cNvPr name="Freeform 551" id="551"/>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552" id="552"/>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553" id="553"/>
            <p:cNvGrpSpPr/>
            <p:nvPr/>
          </p:nvGrpSpPr>
          <p:grpSpPr>
            <a:xfrm rot="0">
              <a:off x="619535" y="37779233"/>
              <a:ext cx="681134" cy="681134"/>
              <a:chOff x="0" y="0"/>
              <a:chExt cx="812800" cy="812800"/>
            </a:xfrm>
          </p:grpSpPr>
          <p:sp>
            <p:nvSpPr>
              <p:cNvPr name="Freeform 554" id="55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555" id="555"/>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556" id="556"/>
            <p:cNvSpPr txBox="true"/>
            <p:nvPr/>
          </p:nvSpPr>
          <p:spPr>
            <a:xfrm rot="0">
              <a:off x="791894" y="37976221"/>
              <a:ext cx="336416" cy="269758"/>
            </a:xfrm>
            <a:prstGeom prst="rect">
              <a:avLst/>
            </a:prstGeom>
          </p:spPr>
          <p:txBody>
            <a:bodyPr anchor="t" rtlCol="false" tIns="0" lIns="0" bIns="0" rIns="0">
              <a:spAutoFit/>
            </a:bodyPr>
            <a:lstStyle/>
            <a:p>
              <a:pPr algn="ctr" marL="0" indent="0" lvl="0">
                <a:lnSpc>
                  <a:spcPts val="1284"/>
                </a:lnSpc>
              </a:pPr>
              <a:r>
                <a:rPr lang="en-US" sz="1427" spc="-14">
                  <a:solidFill>
                    <a:srgbClr val="FFFFFF"/>
                  </a:solidFill>
                  <a:latin typeface="Poppins"/>
                </a:rPr>
                <a:t>1</a:t>
              </a:r>
            </a:p>
          </p:txBody>
        </p:sp>
        <p:grpSp>
          <p:nvGrpSpPr>
            <p:cNvPr name="Group 557" id="557"/>
            <p:cNvGrpSpPr/>
            <p:nvPr/>
          </p:nvGrpSpPr>
          <p:grpSpPr>
            <a:xfrm rot="0">
              <a:off x="3972740" y="37811944"/>
              <a:ext cx="681134" cy="681134"/>
              <a:chOff x="0" y="0"/>
              <a:chExt cx="812800" cy="812800"/>
            </a:xfrm>
          </p:grpSpPr>
          <p:sp>
            <p:nvSpPr>
              <p:cNvPr name="Freeform 558" id="55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559" id="559"/>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560" id="560"/>
            <p:cNvSpPr txBox="true"/>
            <p:nvPr/>
          </p:nvSpPr>
          <p:spPr>
            <a:xfrm rot="0">
              <a:off x="1383362" y="37736997"/>
              <a:ext cx="2589378" cy="756081"/>
            </a:xfrm>
            <a:prstGeom prst="rect">
              <a:avLst/>
            </a:prstGeom>
          </p:spPr>
          <p:txBody>
            <a:bodyPr anchor="t" rtlCol="false" tIns="0" lIns="0" bIns="0" rIns="0">
              <a:spAutoFit/>
            </a:bodyPr>
            <a:lstStyle/>
            <a:p>
              <a:pPr algn="just">
                <a:lnSpc>
                  <a:spcPts val="1486"/>
                </a:lnSpc>
              </a:pPr>
              <a:r>
                <a:rPr lang="en-US" sz="1218" spc="-4">
                  <a:solidFill>
                    <a:srgbClr val="FFFFFF"/>
                  </a:solidFill>
                  <a:latin typeface="Poppins"/>
                </a:rPr>
                <a:t>Confiance en l’envoyeur</a:t>
              </a:r>
            </a:p>
            <a:p>
              <a:pPr algn="just">
                <a:lnSpc>
                  <a:spcPts val="1486"/>
                </a:lnSpc>
              </a:pPr>
              <a:r>
                <a:rPr lang="en-US" sz="1218" spc="-4">
                  <a:solidFill>
                    <a:srgbClr val="FFFFFF"/>
                  </a:solidFill>
                  <a:latin typeface="Poppins"/>
                </a:rPr>
                <a:t>Spécificité du service</a:t>
              </a:r>
            </a:p>
            <a:p>
              <a:pPr algn="just">
                <a:lnSpc>
                  <a:spcPts val="1486"/>
                </a:lnSpc>
              </a:pPr>
              <a:r>
                <a:rPr lang="en-US" sz="1218" spc="-4">
                  <a:solidFill>
                    <a:srgbClr val="FFFFFF"/>
                  </a:solidFill>
                  <a:latin typeface="Poppins"/>
                </a:rPr>
                <a:t>Peu ou pas d’urgence</a:t>
              </a:r>
            </a:p>
          </p:txBody>
        </p:sp>
        <p:grpSp>
          <p:nvGrpSpPr>
            <p:cNvPr name="Group 561" id="561"/>
            <p:cNvGrpSpPr/>
            <p:nvPr/>
          </p:nvGrpSpPr>
          <p:grpSpPr>
            <a:xfrm rot="0">
              <a:off x="7340964" y="37779233"/>
              <a:ext cx="681134" cy="681134"/>
              <a:chOff x="0" y="0"/>
              <a:chExt cx="812800" cy="812800"/>
            </a:xfrm>
          </p:grpSpPr>
          <p:sp>
            <p:nvSpPr>
              <p:cNvPr name="Freeform 562" id="562"/>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563" id="563"/>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564" id="564"/>
            <p:cNvSpPr txBox="true"/>
            <p:nvPr/>
          </p:nvSpPr>
          <p:spPr>
            <a:xfrm rot="0">
              <a:off x="791894" y="40647332"/>
              <a:ext cx="336416" cy="269758"/>
            </a:xfrm>
            <a:prstGeom prst="rect">
              <a:avLst/>
            </a:prstGeom>
          </p:spPr>
          <p:txBody>
            <a:bodyPr anchor="t" rtlCol="false" tIns="0" lIns="0" bIns="0" rIns="0">
              <a:spAutoFit/>
            </a:bodyPr>
            <a:lstStyle/>
            <a:p>
              <a:pPr algn="ctr" marL="0" indent="0" lvl="0">
                <a:lnSpc>
                  <a:spcPts val="1284"/>
                </a:lnSpc>
              </a:pPr>
              <a:r>
                <a:rPr lang="en-US" sz="1427" spc="-14">
                  <a:solidFill>
                    <a:srgbClr val="FFFFFF"/>
                  </a:solidFill>
                  <a:latin typeface="Poppins"/>
                </a:rPr>
                <a:t>1</a:t>
              </a:r>
            </a:p>
          </p:txBody>
        </p:sp>
        <p:sp>
          <p:nvSpPr>
            <p:cNvPr name="TextBox 565" id="565"/>
            <p:cNvSpPr txBox="true"/>
            <p:nvPr/>
          </p:nvSpPr>
          <p:spPr>
            <a:xfrm rot="0">
              <a:off x="4145099" y="40680043"/>
              <a:ext cx="336416" cy="269758"/>
            </a:xfrm>
            <a:prstGeom prst="rect">
              <a:avLst/>
            </a:prstGeom>
          </p:spPr>
          <p:txBody>
            <a:bodyPr anchor="t" rtlCol="false" tIns="0" lIns="0" bIns="0" rIns="0">
              <a:spAutoFit/>
            </a:bodyPr>
            <a:lstStyle/>
            <a:p>
              <a:pPr algn="ctr" marL="0" indent="0" lvl="0">
                <a:lnSpc>
                  <a:spcPts val="1284"/>
                </a:lnSpc>
              </a:pPr>
              <a:r>
                <a:rPr lang="en-US" sz="1427" spc="-14">
                  <a:solidFill>
                    <a:srgbClr val="FFFFFF"/>
                  </a:solidFill>
                  <a:latin typeface="Poppins"/>
                </a:rPr>
                <a:t>2</a:t>
              </a:r>
            </a:p>
          </p:txBody>
        </p:sp>
        <p:sp>
          <p:nvSpPr>
            <p:cNvPr name="TextBox 566" id="566"/>
            <p:cNvSpPr txBox="true"/>
            <p:nvPr/>
          </p:nvSpPr>
          <p:spPr>
            <a:xfrm rot="0">
              <a:off x="4735723" y="40224088"/>
              <a:ext cx="2324167" cy="1010966"/>
            </a:xfrm>
            <a:prstGeom prst="rect">
              <a:avLst/>
            </a:prstGeom>
          </p:spPr>
          <p:txBody>
            <a:bodyPr anchor="t" rtlCol="false" tIns="0" lIns="0" bIns="0" rIns="0">
              <a:spAutoFit/>
            </a:bodyPr>
            <a:lstStyle/>
            <a:p>
              <a:pPr>
                <a:lnSpc>
                  <a:spcPts val="1486"/>
                </a:lnSpc>
              </a:pPr>
              <a:r>
                <a:rPr lang="en-US" sz="1218" spc="-4">
                  <a:solidFill>
                    <a:srgbClr val="FFFFFF"/>
                  </a:solidFill>
                  <a:latin typeface="Poppins"/>
                </a:rPr>
                <a:t>Temps long</a:t>
              </a:r>
            </a:p>
            <a:p>
              <a:pPr>
                <a:lnSpc>
                  <a:spcPts val="1486"/>
                </a:lnSpc>
              </a:pPr>
              <a:r>
                <a:rPr lang="en-US" sz="1218" spc="-4">
                  <a:solidFill>
                    <a:srgbClr val="FFFFFF"/>
                  </a:solidFill>
                  <a:latin typeface="Poppins"/>
                </a:rPr>
                <a:t>Compréhension de le.a thérapeute </a:t>
              </a:r>
            </a:p>
            <a:p>
              <a:pPr>
                <a:lnSpc>
                  <a:spcPts val="1486"/>
                </a:lnSpc>
              </a:pPr>
              <a:r>
                <a:rPr lang="en-US" sz="1218" spc="-4">
                  <a:solidFill>
                    <a:srgbClr val="FFFFFF"/>
                  </a:solidFill>
                  <a:latin typeface="Poppins"/>
                </a:rPr>
                <a:t>Consult. ponctuelles</a:t>
              </a:r>
            </a:p>
          </p:txBody>
        </p:sp>
        <p:sp>
          <p:nvSpPr>
            <p:cNvPr name="TextBox 567" id="567"/>
            <p:cNvSpPr txBox="true"/>
            <p:nvPr/>
          </p:nvSpPr>
          <p:spPr>
            <a:xfrm rot="0">
              <a:off x="7513323" y="40664146"/>
              <a:ext cx="336416" cy="269758"/>
            </a:xfrm>
            <a:prstGeom prst="rect">
              <a:avLst/>
            </a:prstGeom>
          </p:spPr>
          <p:txBody>
            <a:bodyPr anchor="t" rtlCol="false" tIns="0" lIns="0" bIns="0" rIns="0">
              <a:spAutoFit/>
            </a:bodyPr>
            <a:lstStyle/>
            <a:p>
              <a:pPr algn="ctr" marL="0" indent="0" lvl="0">
                <a:lnSpc>
                  <a:spcPts val="1284"/>
                </a:lnSpc>
              </a:pPr>
              <a:r>
                <a:rPr lang="en-US" sz="1427" spc="-14">
                  <a:solidFill>
                    <a:srgbClr val="FFFFFF"/>
                  </a:solidFill>
                  <a:latin typeface="Poppins"/>
                </a:rPr>
                <a:t>3</a:t>
              </a:r>
            </a:p>
          </p:txBody>
        </p:sp>
        <p:sp>
          <p:nvSpPr>
            <p:cNvPr name="TextBox 568" id="568"/>
            <p:cNvSpPr txBox="true"/>
            <p:nvPr/>
          </p:nvSpPr>
          <p:spPr>
            <a:xfrm rot="0">
              <a:off x="791894" y="39311662"/>
              <a:ext cx="336416" cy="269758"/>
            </a:xfrm>
            <a:prstGeom prst="rect">
              <a:avLst/>
            </a:prstGeom>
          </p:spPr>
          <p:txBody>
            <a:bodyPr anchor="t" rtlCol="false" tIns="0" lIns="0" bIns="0" rIns="0">
              <a:spAutoFit/>
            </a:bodyPr>
            <a:lstStyle/>
            <a:p>
              <a:pPr algn="ctr" marL="0" indent="0" lvl="0">
                <a:lnSpc>
                  <a:spcPts val="1284"/>
                </a:lnSpc>
              </a:pPr>
              <a:r>
                <a:rPr lang="en-US" sz="1427" spc="-14">
                  <a:solidFill>
                    <a:srgbClr val="FFFFFF"/>
                  </a:solidFill>
                  <a:latin typeface="Poppins"/>
                </a:rPr>
                <a:t>1</a:t>
              </a:r>
            </a:p>
          </p:txBody>
        </p:sp>
        <p:sp>
          <p:nvSpPr>
            <p:cNvPr name="TextBox 569" id="569"/>
            <p:cNvSpPr txBox="true"/>
            <p:nvPr/>
          </p:nvSpPr>
          <p:spPr>
            <a:xfrm rot="0">
              <a:off x="7513323" y="39328476"/>
              <a:ext cx="336416" cy="269758"/>
            </a:xfrm>
            <a:prstGeom prst="rect">
              <a:avLst/>
            </a:prstGeom>
          </p:spPr>
          <p:txBody>
            <a:bodyPr anchor="t" rtlCol="false" tIns="0" lIns="0" bIns="0" rIns="0">
              <a:spAutoFit/>
            </a:bodyPr>
            <a:lstStyle/>
            <a:p>
              <a:pPr algn="ctr" marL="0" indent="0" lvl="0">
                <a:lnSpc>
                  <a:spcPts val="1284"/>
                </a:lnSpc>
              </a:pPr>
              <a:r>
                <a:rPr lang="en-US" sz="1427" spc="-14">
                  <a:solidFill>
                    <a:srgbClr val="FFFFFF"/>
                  </a:solidFill>
                  <a:latin typeface="Poppins"/>
                </a:rPr>
                <a:t>3</a:t>
              </a:r>
            </a:p>
          </p:txBody>
        </p:sp>
        <p:sp>
          <p:nvSpPr>
            <p:cNvPr name="TextBox 570" id="570"/>
            <p:cNvSpPr txBox="true"/>
            <p:nvPr/>
          </p:nvSpPr>
          <p:spPr>
            <a:xfrm rot="0">
              <a:off x="4145099" y="38008932"/>
              <a:ext cx="336416" cy="269758"/>
            </a:xfrm>
            <a:prstGeom prst="rect">
              <a:avLst/>
            </a:prstGeom>
          </p:spPr>
          <p:txBody>
            <a:bodyPr anchor="t" rtlCol="false" tIns="0" lIns="0" bIns="0" rIns="0">
              <a:spAutoFit/>
            </a:bodyPr>
            <a:lstStyle/>
            <a:p>
              <a:pPr algn="ctr" marL="0" indent="0" lvl="0">
                <a:lnSpc>
                  <a:spcPts val="1284"/>
                </a:lnSpc>
              </a:pPr>
              <a:r>
                <a:rPr lang="en-US" sz="1427" spc="-14">
                  <a:solidFill>
                    <a:srgbClr val="FFFFFF"/>
                  </a:solidFill>
                  <a:latin typeface="Poppins"/>
                </a:rPr>
                <a:t>2</a:t>
              </a:r>
            </a:p>
          </p:txBody>
        </p:sp>
        <p:sp>
          <p:nvSpPr>
            <p:cNvPr name="TextBox 571" id="571"/>
            <p:cNvSpPr txBox="true"/>
            <p:nvPr/>
          </p:nvSpPr>
          <p:spPr>
            <a:xfrm rot="0">
              <a:off x="4735723" y="37626369"/>
              <a:ext cx="2324167" cy="1010966"/>
            </a:xfrm>
            <a:prstGeom prst="rect">
              <a:avLst/>
            </a:prstGeom>
          </p:spPr>
          <p:txBody>
            <a:bodyPr anchor="t" rtlCol="false" tIns="0" lIns="0" bIns="0" rIns="0">
              <a:spAutoFit/>
            </a:bodyPr>
            <a:lstStyle/>
            <a:p>
              <a:pPr>
                <a:lnSpc>
                  <a:spcPts val="1486"/>
                </a:lnSpc>
              </a:pPr>
              <a:r>
                <a:rPr lang="en-US" sz="1218" spc="-4">
                  <a:solidFill>
                    <a:srgbClr val="FFFFFF"/>
                  </a:solidFill>
                  <a:latin typeface="Poppins"/>
                </a:rPr>
                <a:t>Temps long</a:t>
              </a:r>
            </a:p>
            <a:p>
              <a:pPr>
                <a:lnSpc>
                  <a:spcPts val="1486"/>
                </a:lnSpc>
              </a:pPr>
              <a:r>
                <a:rPr lang="en-US" sz="1218" spc="-4">
                  <a:solidFill>
                    <a:srgbClr val="FFFFFF"/>
                  </a:solidFill>
                  <a:latin typeface="Poppins"/>
                </a:rPr>
                <a:t>Connexion avec le.a thérapeute </a:t>
              </a:r>
            </a:p>
            <a:p>
              <a:pPr>
                <a:lnSpc>
                  <a:spcPts val="1486"/>
                </a:lnSpc>
              </a:pPr>
              <a:r>
                <a:rPr lang="en-US" sz="1218" spc="-4">
                  <a:solidFill>
                    <a:srgbClr val="FFFFFF"/>
                  </a:solidFill>
                  <a:latin typeface="Poppins"/>
                </a:rPr>
                <a:t>Long parcours de soin</a:t>
              </a:r>
            </a:p>
          </p:txBody>
        </p:sp>
        <p:sp>
          <p:nvSpPr>
            <p:cNvPr name="TextBox 572" id="572"/>
            <p:cNvSpPr txBox="true"/>
            <p:nvPr/>
          </p:nvSpPr>
          <p:spPr>
            <a:xfrm rot="0">
              <a:off x="7513323" y="37976221"/>
              <a:ext cx="336416" cy="269758"/>
            </a:xfrm>
            <a:prstGeom prst="rect">
              <a:avLst/>
            </a:prstGeom>
          </p:spPr>
          <p:txBody>
            <a:bodyPr anchor="t" rtlCol="false" tIns="0" lIns="0" bIns="0" rIns="0">
              <a:spAutoFit/>
            </a:bodyPr>
            <a:lstStyle/>
            <a:p>
              <a:pPr algn="ctr" marL="0" indent="0" lvl="0">
                <a:lnSpc>
                  <a:spcPts val="1284"/>
                </a:lnSpc>
              </a:pPr>
              <a:r>
                <a:rPr lang="en-US" sz="1427" spc="-14">
                  <a:solidFill>
                    <a:srgbClr val="FFFFFF"/>
                  </a:solidFill>
                  <a:latin typeface="Poppins"/>
                </a:rPr>
                <a:t>3</a:t>
              </a:r>
            </a:p>
          </p:txBody>
        </p:sp>
        <p:sp>
          <p:nvSpPr>
            <p:cNvPr name="TextBox 573" id="573"/>
            <p:cNvSpPr txBox="true"/>
            <p:nvPr/>
          </p:nvSpPr>
          <p:spPr>
            <a:xfrm rot="0">
              <a:off x="791894" y="41983002"/>
              <a:ext cx="336416" cy="269758"/>
            </a:xfrm>
            <a:prstGeom prst="rect">
              <a:avLst/>
            </a:prstGeom>
          </p:spPr>
          <p:txBody>
            <a:bodyPr anchor="t" rtlCol="false" tIns="0" lIns="0" bIns="0" rIns="0">
              <a:spAutoFit/>
            </a:bodyPr>
            <a:lstStyle/>
            <a:p>
              <a:pPr algn="ctr" marL="0" indent="0" lvl="0">
                <a:lnSpc>
                  <a:spcPts val="1284"/>
                </a:lnSpc>
              </a:pPr>
              <a:r>
                <a:rPr lang="en-US" sz="1427" spc="-14">
                  <a:solidFill>
                    <a:srgbClr val="FFFFFF"/>
                  </a:solidFill>
                  <a:latin typeface="Poppins"/>
                </a:rPr>
                <a:t>1</a:t>
              </a:r>
            </a:p>
          </p:txBody>
        </p:sp>
        <p:sp>
          <p:nvSpPr>
            <p:cNvPr name="TextBox 574" id="574"/>
            <p:cNvSpPr txBox="true"/>
            <p:nvPr/>
          </p:nvSpPr>
          <p:spPr>
            <a:xfrm rot="0">
              <a:off x="4145099" y="42015713"/>
              <a:ext cx="336416" cy="269758"/>
            </a:xfrm>
            <a:prstGeom prst="rect">
              <a:avLst/>
            </a:prstGeom>
          </p:spPr>
          <p:txBody>
            <a:bodyPr anchor="t" rtlCol="false" tIns="0" lIns="0" bIns="0" rIns="0">
              <a:spAutoFit/>
            </a:bodyPr>
            <a:lstStyle/>
            <a:p>
              <a:pPr algn="ctr" marL="0" indent="0" lvl="0">
                <a:lnSpc>
                  <a:spcPts val="1284"/>
                </a:lnSpc>
              </a:pPr>
              <a:r>
                <a:rPr lang="en-US" sz="1427" spc="-14">
                  <a:solidFill>
                    <a:srgbClr val="FFFFFF"/>
                  </a:solidFill>
                  <a:latin typeface="Poppins"/>
                </a:rPr>
                <a:t>2</a:t>
              </a:r>
            </a:p>
          </p:txBody>
        </p:sp>
        <p:sp>
          <p:nvSpPr>
            <p:cNvPr name="TextBox 575" id="575"/>
            <p:cNvSpPr txBox="true"/>
            <p:nvPr/>
          </p:nvSpPr>
          <p:spPr>
            <a:xfrm rot="0">
              <a:off x="4735723" y="41633150"/>
              <a:ext cx="2494161" cy="1010966"/>
            </a:xfrm>
            <a:prstGeom prst="rect">
              <a:avLst/>
            </a:prstGeom>
          </p:spPr>
          <p:txBody>
            <a:bodyPr anchor="t" rtlCol="false" tIns="0" lIns="0" bIns="0" rIns="0">
              <a:spAutoFit/>
            </a:bodyPr>
            <a:lstStyle/>
            <a:p>
              <a:pPr>
                <a:lnSpc>
                  <a:spcPts val="1486"/>
                </a:lnSpc>
              </a:pPr>
              <a:r>
                <a:rPr lang="en-US" sz="1218" spc="-4">
                  <a:solidFill>
                    <a:srgbClr val="FFFFFF"/>
                  </a:solidFill>
                  <a:latin typeface="Poppins"/>
                </a:rPr>
                <a:t>Temps long</a:t>
              </a:r>
            </a:p>
            <a:p>
              <a:pPr>
                <a:lnSpc>
                  <a:spcPts val="1486"/>
                </a:lnSpc>
              </a:pPr>
              <a:r>
                <a:rPr lang="en-US" sz="1218" spc="-4">
                  <a:solidFill>
                    <a:srgbClr val="FFFFFF"/>
                  </a:solidFill>
                  <a:latin typeface="Poppins"/>
                </a:rPr>
                <a:t>Solutions concrètes</a:t>
              </a:r>
            </a:p>
            <a:p>
              <a:pPr>
                <a:lnSpc>
                  <a:spcPts val="1486"/>
                </a:lnSpc>
              </a:pPr>
              <a:r>
                <a:rPr lang="en-US" sz="1218" spc="-4">
                  <a:solidFill>
                    <a:srgbClr val="FFFFFF"/>
                  </a:solidFill>
                  <a:latin typeface="Poppins"/>
                </a:rPr>
                <a:t>Comparaison avec précédentes consult.</a:t>
              </a:r>
            </a:p>
          </p:txBody>
        </p:sp>
        <p:sp>
          <p:nvSpPr>
            <p:cNvPr name="TextBox 576" id="576"/>
            <p:cNvSpPr txBox="true"/>
            <p:nvPr/>
          </p:nvSpPr>
          <p:spPr>
            <a:xfrm rot="0">
              <a:off x="7513323" y="41999816"/>
              <a:ext cx="336416" cy="269758"/>
            </a:xfrm>
            <a:prstGeom prst="rect">
              <a:avLst/>
            </a:prstGeom>
          </p:spPr>
          <p:txBody>
            <a:bodyPr anchor="t" rtlCol="false" tIns="0" lIns="0" bIns="0" rIns="0">
              <a:spAutoFit/>
            </a:bodyPr>
            <a:lstStyle/>
            <a:p>
              <a:pPr algn="ctr" marL="0" indent="0" lvl="0">
                <a:lnSpc>
                  <a:spcPts val="1284"/>
                </a:lnSpc>
              </a:pPr>
              <a:r>
                <a:rPr lang="en-US" sz="1427" spc="-14">
                  <a:solidFill>
                    <a:srgbClr val="FFFFFF"/>
                  </a:solidFill>
                  <a:latin typeface="Poppins"/>
                </a:rPr>
                <a:t>3</a:t>
              </a:r>
            </a:p>
          </p:txBody>
        </p:sp>
        <p:sp>
          <p:nvSpPr>
            <p:cNvPr name="TextBox 577" id="577"/>
            <p:cNvSpPr txBox="true"/>
            <p:nvPr/>
          </p:nvSpPr>
          <p:spPr>
            <a:xfrm rot="0">
              <a:off x="8133178" y="40313377"/>
              <a:ext cx="2351327" cy="1010966"/>
            </a:xfrm>
            <a:prstGeom prst="rect">
              <a:avLst/>
            </a:prstGeom>
          </p:spPr>
          <p:txBody>
            <a:bodyPr anchor="t" rtlCol="false" tIns="0" lIns="0" bIns="0" rIns="0">
              <a:spAutoFit/>
            </a:bodyPr>
            <a:lstStyle/>
            <a:p>
              <a:pPr>
                <a:lnSpc>
                  <a:spcPts val="1486"/>
                </a:lnSpc>
              </a:pPr>
              <a:r>
                <a:rPr lang="en-US" sz="1218" spc="-4">
                  <a:solidFill>
                    <a:srgbClr val="FFFFFF"/>
                  </a:solidFill>
                  <a:latin typeface="Poppins"/>
                </a:rPr>
                <a:t>Découragement</a:t>
              </a:r>
            </a:p>
            <a:p>
              <a:pPr>
                <a:lnSpc>
                  <a:spcPts val="1486"/>
                </a:lnSpc>
              </a:pPr>
              <a:r>
                <a:rPr lang="en-US" sz="1218" spc="-4">
                  <a:solidFill>
                    <a:srgbClr val="FFFFFF"/>
                  </a:solidFill>
                  <a:latin typeface="Poppins"/>
                </a:rPr>
                <a:t>Attente “habituelle”</a:t>
              </a:r>
            </a:p>
            <a:p>
              <a:pPr>
                <a:lnSpc>
                  <a:spcPts val="1486"/>
                </a:lnSpc>
              </a:pPr>
              <a:r>
                <a:rPr lang="en-US" sz="1218" spc="-4">
                  <a:solidFill>
                    <a:srgbClr val="FFFFFF"/>
                  </a:solidFill>
                  <a:latin typeface="Poppins"/>
                </a:rPr>
                <a:t>Consult. ponctuelles en hôpital</a:t>
              </a:r>
            </a:p>
          </p:txBody>
        </p:sp>
        <p:sp>
          <p:nvSpPr>
            <p:cNvPr name="TextBox 578" id="578"/>
            <p:cNvSpPr txBox="true"/>
            <p:nvPr/>
          </p:nvSpPr>
          <p:spPr>
            <a:xfrm rot="0">
              <a:off x="8133178" y="38977708"/>
              <a:ext cx="2351327" cy="1010966"/>
            </a:xfrm>
            <a:prstGeom prst="rect">
              <a:avLst/>
            </a:prstGeom>
          </p:spPr>
          <p:txBody>
            <a:bodyPr anchor="t" rtlCol="false" tIns="0" lIns="0" bIns="0" rIns="0">
              <a:spAutoFit/>
            </a:bodyPr>
            <a:lstStyle/>
            <a:p>
              <a:pPr>
                <a:lnSpc>
                  <a:spcPts val="1486"/>
                </a:lnSpc>
              </a:pPr>
              <a:r>
                <a:rPr lang="en-US" sz="1218" spc="-4">
                  <a:solidFill>
                    <a:srgbClr val="FFFFFF"/>
                  </a:solidFill>
                  <a:latin typeface="Poppins"/>
                </a:rPr>
                <a:t>Abandon de critères</a:t>
              </a:r>
            </a:p>
            <a:p>
              <a:pPr>
                <a:lnSpc>
                  <a:spcPts val="1486"/>
                </a:lnSpc>
              </a:pPr>
              <a:r>
                <a:rPr lang="en-US" sz="1218" spc="-4">
                  <a:solidFill>
                    <a:srgbClr val="FFFFFF"/>
                  </a:solidFill>
                  <a:latin typeface="Poppins"/>
                </a:rPr>
                <a:t>Sentiment d’injustice</a:t>
              </a:r>
            </a:p>
            <a:p>
              <a:pPr>
                <a:lnSpc>
                  <a:spcPts val="1486"/>
                </a:lnSpc>
              </a:pPr>
              <a:r>
                <a:rPr lang="en-US" sz="1218" spc="-4">
                  <a:solidFill>
                    <a:srgbClr val="FFFFFF"/>
                  </a:solidFill>
                  <a:latin typeface="Poppins"/>
                </a:rPr>
                <a:t>Ressources </a:t>
              </a:r>
            </a:p>
            <a:p>
              <a:pPr>
                <a:lnSpc>
                  <a:spcPts val="1486"/>
                </a:lnSpc>
              </a:pPr>
              <a:r>
                <a:rPr lang="en-US" sz="1218" spc="-4">
                  <a:solidFill>
                    <a:srgbClr val="FFFFFF"/>
                  </a:solidFill>
                  <a:latin typeface="Poppins"/>
                </a:rPr>
                <a:t>personnelles</a:t>
              </a:r>
            </a:p>
          </p:txBody>
        </p:sp>
        <p:sp>
          <p:nvSpPr>
            <p:cNvPr name="TextBox 579" id="579"/>
            <p:cNvSpPr txBox="true"/>
            <p:nvPr/>
          </p:nvSpPr>
          <p:spPr>
            <a:xfrm rot="0">
              <a:off x="8133178" y="37749736"/>
              <a:ext cx="2153216" cy="759574"/>
            </a:xfrm>
            <a:prstGeom prst="rect">
              <a:avLst/>
            </a:prstGeom>
          </p:spPr>
          <p:txBody>
            <a:bodyPr anchor="t" rtlCol="false" tIns="0" lIns="0" bIns="0" rIns="0">
              <a:spAutoFit/>
            </a:bodyPr>
            <a:lstStyle/>
            <a:p>
              <a:pPr>
                <a:lnSpc>
                  <a:spcPts val="1486"/>
                </a:lnSpc>
              </a:pPr>
              <a:r>
                <a:rPr lang="en-US" sz="1218" spc="-4">
                  <a:solidFill>
                    <a:srgbClr val="FFFFFF"/>
                  </a:solidFill>
                  <a:latin typeface="Poppins"/>
                </a:rPr>
                <a:t>Perte de confiance</a:t>
              </a:r>
            </a:p>
            <a:p>
              <a:pPr>
                <a:lnSpc>
                  <a:spcPts val="1486"/>
                </a:lnSpc>
              </a:pPr>
              <a:r>
                <a:rPr lang="en-US" sz="1218" spc="-4">
                  <a:solidFill>
                    <a:srgbClr val="FFFFFF"/>
                  </a:solidFill>
                  <a:latin typeface="Poppins"/>
                </a:rPr>
                <a:t>Suivis en parallèle</a:t>
              </a:r>
            </a:p>
            <a:p>
              <a:pPr>
                <a:lnSpc>
                  <a:spcPts val="1486"/>
                </a:lnSpc>
              </a:pPr>
              <a:r>
                <a:rPr lang="en-US" sz="1218" spc="-4">
                  <a:solidFill>
                    <a:srgbClr val="FFFFFF"/>
                  </a:solidFill>
                  <a:latin typeface="Poppins"/>
                </a:rPr>
                <a:t>Contrainte de l’att.</a:t>
              </a:r>
            </a:p>
          </p:txBody>
        </p:sp>
      </p:grpSp>
      <p:grpSp>
        <p:nvGrpSpPr>
          <p:cNvPr name="Group 580" id="580"/>
          <p:cNvGrpSpPr>
            <a:grpSpLocks noChangeAspect="true"/>
          </p:cNvGrpSpPr>
          <p:nvPr/>
        </p:nvGrpSpPr>
        <p:grpSpPr>
          <a:xfrm rot="0">
            <a:off x="11198949" y="161310"/>
            <a:ext cx="3101800" cy="3407229"/>
            <a:chOff x="0" y="0"/>
            <a:chExt cx="5803900" cy="6375400"/>
          </a:xfrm>
        </p:grpSpPr>
        <p:sp>
          <p:nvSpPr>
            <p:cNvPr name="Freeform 581" id="581"/>
            <p:cNvSpPr/>
            <p:nvPr/>
          </p:nvSpPr>
          <p:spPr>
            <a:xfrm flipH="false" flipV="false" rot="0">
              <a:off x="12700" y="12700"/>
              <a:ext cx="5778500" cy="6350000"/>
            </a:xfrm>
            <a:custGeom>
              <a:avLst/>
              <a:gdLst/>
              <a:ahLst/>
              <a:cxnLst/>
              <a:rect r="r" b="b" t="t" l="l"/>
              <a:pathLst>
                <a:path h="6350000" w="5778500">
                  <a:moveTo>
                    <a:pt x="2889250" y="0"/>
                  </a:moveTo>
                  <a:cubicBezTo>
                    <a:pt x="1258570" y="0"/>
                    <a:pt x="0" y="1144270"/>
                    <a:pt x="0" y="2917190"/>
                  </a:cubicBezTo>
                  <a:cubicBezTo>
                    <a:pt x="0" y="4175760"/>
                    <a:pt x="0" y="6350000"/>
                    <a:pt x="0" y="6350000"/>
                  </a:cubicBezTo>
                  <a:lnTo>
                    <a:pt x="2889250" y="6350000"/>
                  </a:lnTo>
                  <a:lnTo>
                    <a:pt x="5778500" y="6350000"/>
                  </a:lnTo>
                  <a:cubicBezTo>
                    <a:pt x="5778500" y="6350000"/>
                    <a:pt x="5778500" y="4175760"/>
                    <a:pt x="5778500" y="2917190"/>
                  </a:cubicBezTo>
                  <a:cubicBezTo>
                    <a:pt x="5778500" y="1144270"/>
                    <a:pt x="4519930" y="0"/>
                    <a:pt x="2889250" y="0"/>
                  </a:cubicBezTo>
                  <a:close/>
                </a:path>
              </a:pathLst>
            </a:custGeom>
            <a:blipFill>
              <a:blip r:embed="rId5"/>
              <a:stretch>
                <a:fillRect l="-4945" t="0" r="-4945" b="0"/>
              </a:stretch>
            </a:blipFill>
          </p:spPr>
        </p:sp>
        <p:sp>
          <p:nvSpPr>
            <p:cNvPr name="Freeform 582" id="582"/>
            <p:cNvSpPr/>
            <p:nvPr/>
          </p:nvSpPr>
          <p:spPr>
            <a:xfrm flipH="false" flipV="false" rot="0">
              <a:off x="0" y="0"/>
              <a:ext cx="5803900" cy="6375400"/>
            </a:xfrm>
            <a:custGeom>
              <a:avLst/>
              <a:gdLst/>
              <a:ahLst/>
              <a:cxnLst/>
              <a:rect r="r" b="b" t="t" l="l"/>
              <a:pathLst>
                <a:path h="6375400" w="5803900">
                  <a:moveTo>
                    <a:pt x="5803900" y="6375400"/>
                  </a:moveTo>
                  <a:lnTo>
                    <a:pt x="0" y="6375400"/>
                  </a:lnTo>
                  <a:lnTo>
                    <a:pt x="0" y="2929890"/>
                  </a:lnTo>
                  <a:cubicBezTo>
                    <a:pt x="0" y="2495550"/>
                    <a:pt x="74930" y="2089150"/>
                    <a:pt x="223520" y="1720850"/>
                  </a:cubicBezTo>
                  <a:cubicBezTo>
                    <a:pt x="365760" y="1367790"/>
                    <a:pt x="571500" y="1056640"/>
                    <a:pt x="836930" y="797560"/>
                  </a:cubicBezTo>
                  <a:cubicBezTo>
                    <a:pt x="1361440" y="283210"/>
                    <a:pt x="2095500" y="0"/>
                    <a:pt x="2901950" y="0"/>
                  </a:cubicBezTo>
                  <a:cubicBezTo>
                    <a:pt x="3708400" y="0"/>
                    <a:pt x="4441190" y="283210"/>
                    <a:pt x="4966970" y="797560"/>
                  </a:cubicBezTo>
                  <a:cubicBezTo>
                    <a:pt x="5232400" y="1056640"/>
                    <a:pt x="5438140" y="1367790"/>
                    <a:pt x="5580380" y="1722120"/>
                  </a:cubicBezTo>
                  <a:cubicBezTo>
                    <a:pt x="5728970" y="2090420"/>
                    <a:pt x="5803900" y="2496820"/>
                    <a:pt x="5803900" y="2931160"/>
                  </a:cubicBezTo>
                  <a:lnTo>
                    <a:pt x="5803900" y="6375400"/>
                  </a:lnTo>
                  <a:close/>
                  <a:moveTo>
                    <a:pt x="25400" y="6350000"/>
                  </a:moveTo>
                  <a:lnTo>
                    <a:pt x="5778500" y="6350000"/>
                  </a:lnTo>
                  <a:lnTo>
                    <a:pt x="5778500" y="2929890"/>
                  </a:lnTo>
                  <a:cubicBezTo>
                    <a:pt x="5778500" y="2499360"/>
                    <a:pt x="5703570" y="2095500"/>
                    <a:pt x="5557520" y="1731010"/>
                  </a:cubicBezTo>
                  <a:cubicBezTo>
                    <a:pt x="5416550" y="1380490"/>
                    <a:pt x="5212080" y="1073150"/>
                    <a:pt x="4949190" y="815340"/>
                  </a:cubicBezTo>
                  <a:cubicBezTo>
                    <a:pt x="4428490" y="306070"/>
                    <a:pt x="3700780" y="25400"/>
                    <a:pt x="2901950" y="25400"/>
                  </a:cubicBezTo>
                  <a:cubicBezTo>
                    <a:pt x="2103120" y="25400"/>
                    <a:pt x="1375410" y="306070"/>
                    <a:pt x="854710" y="815340"/>
                  </a:cubicBezTo>
                  <a:cubicBezTo>
                    <a:pt x="591820" y="1071880"/>
                    <a:pt x="387350" y="1380490"/>
                    <a:pt x="246380" y="1731010"/>
                  </a:cubicBezTo>
                  <a:cubicBezTo>
                    <a:pt x="100330" y="2095500"/>
                    <a:pt x="25400" y="2499360"/>
                    <a:pt x="25400" y="2929890"/>
                  </a:cubicBezTo>
                  <a:lnTo>
                    <a:pt x="25400" y="6350000"/>
                  </a:lnTo>
                  <a:close/>
                </a:path>
              </a:pathLst>
            </a:custGeom>
            <a:solidFill>
              <a:srgbClr val="2A1E50"/>
            </a:solidFill>
          </p:spPr>
        </p:sp>
      </p:grpSp>
      <p:grpSp>
        <p:nvGrpSpPr>
          <p:cNvPr name="Group 583" id="583"/>
          <p:cNvGrpSpPr/>
          <p:nvPr/>
        </p:nvGrpSpPr>
        <p:grpSpPr>
          <a:xfrm rot="0">
            <a:off x="11570713" y="3017482"/>
            <a:ext cx="2358272" cy="1102115"/>
            <a:chOff x="0" y="0"/>
            <a:chExt cx="3144363" cy="1469486"/>
          </a:xfrm>
        </p:grpSpPr>
        <p:grpSp>
          <p:nvGrpSpPr>
            <p:cNvPr name="Group 584" id="584"/>
            <p:cNvGrpSpPr/>
            <p:nvPr/>
          </p:nvGrpSpPr>
          <p:grpSpPr>
            <a:xfrm rot="0">
              <a:off x="0" y="0"/>
              <a:ext cx="3144363" cy="1469486"/>
              <a:chOff x="0" y="0"/>
              <a:chExt cx="4149634" cy="1939290"/>
            </a:xfrm>
          </p:grpSpPr>
          <p:sp>
            <p:nvSpPr>
              <p:cNvPr name="Freeform 585" id="585"/>
              <p:cNvSpPr/>
              <p:nvPr/>
            </p:nvSpPr>
            <p:spPr>
              <a:xfrm flipH="false" flipV="false" rot="0">
                <a:off x="12700" y="12700"/>
                <a:ext cx="4124234" cy="1913890"/>
              </a:xfrm>
              <a:custGeom>
                <a:avLst/>
                <a:gdLst/>
                <a:ahLst/>
                <a:cxnLst/>
                <a:rect r="r" b="b" t="t" l="l"/>
                <a:pathLst>
                  <a:path h="1913890" w="4124234">
                    <a:moveTo>
                      <a:pt x="3167289" y="1913890"/>
                    </a:moveTo>
                    <a:lnTo>
                      <a:pt x="956945" y="1913890"/>
                    </a:lnTo>
                    <a:cubicBezTo>
                      <a:pt x="428371" y="1913890"/>
                      <a:pt x="0" y="1485392"/>
                      <a:pt x="0" y="956945"/>
                    </a:cubicBezTo>
                    <a:cubicBezTo>
                      <a:pt x="0" y="428371"/>
                      <a:pt x="428371" y="0"/>
                      <a:pt x="956945" y="0"/>
                    </a:cubicBezTo>
                    <a:lnTo>
                      <a:pt x="3167289" y="0"/>
                    </a:lnTo>
                    <a:cubicBezTo>
                      <a:pt x="3695736" y="0"/>
                      <a:pt x="4124234" y="428371"/>
                      <a:pt x="4124234" y="956945"/>
                    </a:cubicBezTo>
                    <a:cubicBezTo>
                      <a:pt x="4124234" y="1485392"/>
                      <a:pt x="3695736" y="1913890"/>
                      <a:pt x="3167289" y="1913890"/>
                    </a:cubicBezTo>
                    <a:close/>
                  </a:path>
                </a:pathLst>
              </a:custGeom>
              <a:solidFill>
                <a:srgbClr val="7EAF94"/>
              </a:solidFill>
            </p:spPr>
          </p:sp>
          <p:sp>
            <p:nvSpPr>
              <p:cNvPr name="Freeform 586" id="586"/>
              <p:cNvSpPr/>
              <p:nvPr/>
            </p:nvSpPr>
            <p:spPr>
              <a:xfrm flipH="false" flipV="false" rot="0">
                <a:off x="0" y="0"/>
                <a:ext cx="4149634" cy="1939290"/>
              </a:xfrm>
              <a:custGeom>
                <a:avLst/>
                <a:gdLst/>
                <a:ahLst/>
                <a:cxnLst/>
                <a:rect r="r" b="b" t="t" l="l"/>
                <a:pathLst>
                  <a:path h="1939290" w="4149634">
                    <a:moveTo>
                      <a:pt x="3179989" y="0"/>
                    </a:moveTo>
                    <a:lnTo>
                      <a:pt x="969645" y="0"/>
                    </a:lnTo>
                    <a:cubicBezTo>
                      <a:pt x="434975" y="0"/>
                      <a:pt x="0" y="434975"/>
                      <a:pt x="0" y="969645"/>
                    </a:cubicBezTo>
                    <a:cubicBezTo>
                      <a:pt x="0" y="1504315"/>
                      <a:pt x="434975" y="1939290"/>
                      <a:pt x="969645" y="1939290"/>
                    </a:cubicBezTo>
                    <a:lnTo>
                      <a:pt x="3179989" y="1939290"/>
                    </a:lnTo>
                    <a:cubicBezTo>
                      <a:pt x="3714659" y="1939290"/>
                      <a:pt x="4149634" y="1504315"/>
                      <a:pt x="4149634" y="969645"/>
                    </a:cubicBezTo>
                    <a:cubicBezTo>
                      <a:pt x="4149634" y="434975"/>
                      <a:pt x="3714659" y="0"/>
                      <a:pt x="3179989" y="0"/>
                    </a:cubicBezTo>
                    <a:close/>
                    <a:moveTo>
                      <a:pt x="3179989" y="1913890"/>
                    </a:moveTo>
                    <a:lnTo>
                      <a:pt x="969645" y="1913890"/>
                    </a:lnTo>
                    <a:cubicBezTo>
                      <a:pt x="448945" y="1913890"/>
                      <a:pt x="25400" y="1490345"/>
                      <a:pt x="25400" y="969645"/>
                    </a:cubicBezTo>
                    <a:cubicBezTo>
                      <a:pt x="25400" y="448945"/>
                      <a:pt x="448945" y="25400"/>
                      <a:pt x="969645" y="25400"/>
                    </a:cubicBezTo>
                    <a:lnTo>
                      <a:pt x="3179989" y="25400"/>
                    </a:lnTo>
                    <a:cubicBezTo>
                      <a:pt x="3700689" y="25400"/>
                      <a:pt x="4124234" y="448945"/>
                      <a:pt x="4124234" y="969645"/>
                    </a:cubicBezTo>
                    <a:cubicBezTo>
                      <a:pt x="4124234" y="1490345"/>
                      <a:pt x="3700689" y="1913890"/>
                      <a:pt x="3179989" y="1913890"/>
                    </a:cubicBezTo>
                    <a:close/>
                  </a:path>
                </a:pathLst>
              </a:custGeom>
              <a:solidFill>
                <a:srgbClr val="7EAF94"/>
              </a:solidFill>
            </p:spPr>
          </p:sp>
        </p:grpSp>
        <p:sp>
          <p:nvSpPr>
            <p:cNvPr name="TextBox 587" id="587"/>
            <p:cNvSpPr txBox="true"/>
            <p:nvPr/>
          </p:nvSpPr>
          <p:spPr>
            <a:xfrm rot="0">
              <a:off x="466654" y="478578"/>
              <a:ext cx="2211054" cy="531381"/>
            </a:xfrm>
            <a:prstGeom prst="rect">
              <a:avLst/>
            </a:prstGeom>
          </p:spPr>
          <p:txBody>
            <a:bodyPr anchor="t" rtlCol="false" tIns="0" lIns="0" bIns="0" rIns="0">
              <a:spAutoFit/>
            </a:bodyPr>
            <a:lstStyle/>
            <a:p>
              <a:pPr algn="ctr">
                <a:lnSpc>
                  <a:spcPts val="2729"/>
                </a:lnSpc>
              </a:pPr>
              <a:r>
                <a:rPr lang="en-US" sz="2729" spc="-27">
                  <a:solidFill>
                    <a:srgbClr val="FFFFFF"/>
                  </a:solidFill>
                  <a:latin typeface="Poppins Bold"/>
                </a:rPr>
                <a:t>André</a:t>
              </a:r>
            </a:p>
          </p:txBody>
        </p:sp>
      </p:grpSp>
      <p:grpSp>
        <p:nvGrpSpPr>
          <p:cNvPr name="Group 588" id="588"/>
          <p:cNvGrpSpPr/>
          <p:nvPr/>
        </p:nvGrpSpPr>
        <p:grpSpPr>
          <a:xfrm rot="0">
            <a:off x="8677200" y="4532653"/>
            <a:ext cx="10188024" cy="5515359"/>
            <a:chOff x="0" y="0"/>
            <a:chExt cx="13584032" cy="7353812"/>
          </a:xfrm>
        </p:grpSpPr>
        <p:sp>
          <p:nvSpPr>
            <p:cNvPr name="TextBox 589" id="589"/>
            <p:cNvSpPr txBox="true"/>
            <p:nvPr/>
          </p:nvSpPr>
          <p:spPr>
            <a:xfrm rot="0">
              <a:off x="0" y="-38100"/>
              <a:ext cx="6484557" cy="3175559"/>
            </a:xfrm>
            <a:prstGeom prst="rect">
              <a:avLst/>
            </a:prstGeom>
          </p:spPr>
          <p:txBody>
            <a:bodyPr anchor="t" rtlCol="false" tIns="0" lIns="0" bIns="0" rIns="0">
              <a:spAutoFit/>
            </a:bodyPr>
            <a:lstStyle/>
            <a:p>
              <a:pPr>
                <a:lnSpc>
                  <a:spcPts val="3722"/>
                </a:lnSpc>
              </a:pPr>
              <a:r>
                <a:rPr lang="en-US" sz="3051" spc="-12">
                  <a:solidFill>
                    <a:srgbClr val="2A1E50"/>
                  </a:solidFill>
                  <a:latin typeface="Poppins Bold"/>
                </a:rPr>
                <a:t>1 </a:t>
              </a:r>
              <a:r>
                <a:rPr lang="en-US" sz="3051" spc="-12">
                  <a:solidFill>
                    <a:srgbClr val="2A1E50"/>
                  </a:solidFill>
                  <a:latin typeface="Poppins"/>
                </a:rPr>
                <a:t>- Besoin d’un suivi psychologique sur le long terme, mais </a:t>
              </a:r>
              <a:r>
                <a:rPr lang="en-US" sz="3051" spc="-12">
                  <a:solidFill>
                    <a:srgbClr val="2A1E50"/>
                  </a:solidFill>
                  <a:latin typeface="Poppins Bold"/>
                </a:rPr>
                <a:t>n’a pas les moyens</a:t>
              </a:r>
              <a:r>
                <a:rPr lang="en-US" sz="3051" spc="-12">
                  <a:solidFill>
                    <a:srgbClr val="2A1E50"/>
                  </a:solidFill>
                  <a:latin typeface="Poppins"/>
                </a:rPr>
                <a:t> d’aller dans le privé</a:t>
              </a:r>
            </a:p>
          </p:txBody>
        </p:sp>
        <p:sp>
          <p:nvSpPr>
            <p:cNvPr name="TextBox 590" id="590"/>
            <p:cNvSpPr txBox="true"/>
            <p:nvPr/>
          </p:nvSpPr>
          <p:spPr>
            <a:xfrm rot="0">
              <a:off x="7099475" y="-38100"/>
              <a:ext cx="6484557" cy="2546000"/>
            </a:xfrm>
            <a:prstGeom prst="rect">
              <a:avLst/>
            </a:prstGeom>
          </p:spPr>
          <p:txBody>
            <a:bodyPr anchor="t" rtlCol="false" tIns="0" lIns="0" bIns="0" rIns="0">
              <a:spAutoFit/>
            </a:bodyPr>
            <a:lstStyle/>
            <a:p>
              <a:pPr>
                <a:lnSpc>
                  <a:spcPts val="3722"/>
                </a:lnSpc>
              </a:pPr>
              <a:r>
                <a:rPr lang="en-US" sz="3051" spc="-12">
                  <a:solidFill>
                    <a:srgbClr val="2A1E50"/>
                  </a:solidFill>
                  <a:latin typeface="Poppins Bold"/>
                </a:rPr>
                <a:t>2</a:t>
              </a:r>
              <a:r>
                <a:rPr lang="en-US" sz="3051" spc="-12">
                  <a:solidFill>
                    <a:srgbClr val="2A1E50"/>
                  </a:solidFill>
                  <a:latin typeface="Poppins"/>
                </a:rPr>
                <a:t> - </a:t>
              </a:r>
              <a:r>
                <a:rPr lang="en-US" sz="3051" spc="-12">
                  <a:solidFill>
                    <a:srgbClr val="2A1E50"/>
                  </a:solidFill>
                  <a:latin typeface="Poppins Bold"/>
                </a:rPr>
                <a:t>Réorientations </a:t>
              </a:r>
              <a:r>
                <a:rPr lang="en-US" sz="3051" spc="-12">
                  <a:solidFill>
                    <a:srgbClr val="2A1E50"/>
                  </a:solidFill>
                  <a:latin typeface="Poppins"/>
                </a:rPr>
                <a:t>à répétition, </a:t>
              </a:r>
              <a:r>
                <a:rPr lang="en-US" sz="3051" spc="-12">
                  <a:solidFill>
                    <a:srgbClr val="2A1E50"/>
                  </a:solidFill>
                  <a:latin typeface="Poppins Bold"/>
                </a:rPr>
                <a:t>perte de confiance</a:t>
              </a:r>
              <a:r>
                <a:rPr lang="en-US" sz="3051" spc="-12">
                  <a:solidFill>
                    <a:srgbClr val="2A1E50"/>
                  </a:solidFill>
                  <a:latin typeface="Poppins"/>
                </a:rPr>
                <a:t> dans le réseau “traditionnel”</a:t>
              </a:r>
            </a:p>
          </p:txBody>
        </p:sp>
        <p:sp>
          <p:nvSpPr>
            <p:cNvPr name="TextBox 591" id="591"/>
            <p:cNvSpPr txBox="true"/>
            <p:nvPr/>
          </p:nvSpPr>
          <p:spPr>
            <a:xfrm rot="0">
              <a:off x="0" y="3548694"/>
              <a:ext cx="6484557" cy="3805117"/>
            </a:xfrm>
            <a:prstGeom prst="rect">
              <a:avLst/>
            </a:prstGeom>
          </p:spPr>
          <p:txBody>
            <a:bodyPr anchor="t" rtlCol="false" tIns="0" lIns="0" bIns="0" rIns="0">
              <a:spAutoFit/>
            </a:bodyPr>
            <a:lstStyle/>
            <a:p>
              <a:pPr>
                <a:lnSpc>
                  <a:spcPts val="3722"/>
                </a:lnSpc>
              </a:pPr>
              <a:r>
                <a:rPr lang="en-US" sz="3051" spc="-12">
                  <a:solidFill>
                    <a:srgbClr val="2A1E50"/>
                  </a:solidFill>
                  <a:latin typeface="Poppins Bold"/>
                </a:rPr>
                <a:t>3</a:t>
              </a:r>
              <a:r>
                <a:rPr lang="en-US" sz="3051" spc="-12">
                  <a:solidFill>
                    <a:srgbClr val="2A1E50"/>
                  </a:solidFill>
                  <a:latin typeface="Poppins"/>
                </a:rPr>
                <a:t> - Fait ses propres recherches et décide finalement de</a:t>
              </a:r>
              <a:r>
                <a:rPr lang="en-US" sz="3051" spc="-12">
                  <a:solidFill>
                    <a:srgbClr val="2A1E50"/>
                  </a:solidFill>
                  <a:latin typeface="Poppins Bold"/>
                </a:rPr>
                <a:t> sortir du réseau classique</a:t>
              </a:r>
              <a:r>
                <a:rPr lang="en-US" sz="3051" spc="-12">
                  <a:solidFill>
                    <a:srgbClr val="2A1E50"/>
                  </a:solidFill>
                  <a:latin typeface="Poppins"/>
                </a:rPr>
                <a:t> pour s’orienter vers des solutions</a:t>
              </a:r>
              <a:r>
                <a:rPr lang="en-US" sz="3051" spc="-12">
                  <a:solidFill>
                    <a:srgbClr val="2A1E50"/>
                  </a:solidFill>
                  <a:latin typeface="Poppins Bold"/>
                </a:rPr>
                <a:t> alternatives</a:t>
              </a:r>
            </a:p>
          </p:txBody>
        </p:sp>
        <p:sp>
          <p:nvSpPr>
            <p:cNvPr name="TextBox 592" id="592"/>
            <p:cNvSpPr txBox="true"/>
            <p:nvPr/>
          </p:nvSpPr>
          <p:spPr>
            <a:xfrm rot="0">
              <a:off x="7099475" y="3548694"/>
              <a:ext cx="6484557" cy="3805117"/>
            </a:xfrm>
            <a:prstGeom prst="rect">
              <a:avLst/>
            </a:prstGeom>
          </p:spPr>
          <p:txBody>
            <a:bodyPr anchor="t" rtlCol="false" tIns="0" lIns="0" bIns="0" rIns="0">
              <a:spAutoFit/>
            </a:bodyPr>
            <a:lstStyle/>
            <a:p>
              <a:pPr>
                <a:lnSpc>
                  <a:spcPts val="3722"/>
                </a:lnSpc>
              </a:pPr>
              <a:r>
                <a:rPr lang="en-US" sz="3051" spc="-12">
                  <a:solidFill>
                    <a:srgbClr val="2A1E50"/>
                  </a:solidFill>
                  <a:latin typeface="Poppins Bold"/>
                </a:rPr>
                <a:t>4</a:t>
              </a:r>
              <a:r>
                <a:rPr lang="en-US" sz="3051" spc="-12">
                  <a:solidFill>
                    <a:srgbClr val="2A1E50"/>
                  </a:solidFill>
                  <a:latin typeface="Poppins"/>
                </a:rPr>
                <a:t> - Economise pour pouvoir financer ses séances de “</a:t>
              </a:r>
              <a:r>
                <a:rPr lang="en-US" sz="3051" spc="-12">
                  <a:solidFill>
                    <a:srgbClr val="2A1E50"/>
                  </a:solidFill>
                  <a:latin typeface="Poppins Bold"/>
                </a:rPr>
                <a:t>neurofeedback</a:t>
              </a:r>
              <a:r>
                <a:rPr lang="en-US" sz="3051" spc="-12">
                  <a:solidFill>
                    <a:srgbClr val="2A1E50"/>
                  </a:solidFill>
                  <a:latin typeface="Poppins"/>
                </a:rPr>
                <a:t>”, et milite pour leur remboursement</a:t>
              </a:r>
            </a:p>
          </p:txBody>
        </p:sp>
      </p:gr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B1D4E0"/>
        </a:solidFill>
      </p:bgPr>
    </p:bg>
    <p:spTree>
      <p:nvGrpSpPr>
        <p:cNvPr id="1" name=""/>
        <p:cNvGrpSpPr/>
        <p:nvPr/>
      </p:nvGrpSpPr>
      <p:grpSpPr>
        <a:xfrm>
          <a:off x="0" y="0"/>
          <a:ext cx="0" cy="0"/>
          <a:chOff x="0" y="0"/>
          <a:chExt cx="0" cy="0"/>
        </a:xfrm>
      </p:grpSpPr>
      <p:sp>
        <p:nvSpPr>
          <p:cNvPr name="Freeform 2" id="2"/>
          <p:cNvSpPr/>
          <p:nvPr/>
        </p:nvSpPr>
        <p:spPr>
          <a:xfrm flipH="false" flipV="false" rot="0">
            <a:off x="5504842" y="0"/>
            <a:ext cx="7278316" cy="10287000"/>
          </a:xfrm>
          <a:custGeom>
            <a:avLst/>
            <a:gdLst/>
            <a:ahLst/>
            <a:cxnLst/>
            <a:rect r="r" b="b" t="t" l="l"/>
            <a:pathLst>
              <a:path h="10287000" w="7278316">
                <a:moveTo>
                  <a:pt x="0" y="0"/>
                </a:moveTo>
                <a:lnTo>
                  <a:pt x="7278316" y="0"/>
                </a:lnTo>
                <a:lnTo>
                  <a:pt x="7278316" y="10287000"/>
                </a:lnTo>
                <a:lnTo>
                  <a:pt x="0" y="10287000"/>
                </a:lnTo>
                <a:lnTo>
                  <a:pt x="0" y="0"/>
                </a:lnTo>
                <a:close/>
              </a:path>
            </a:pathLst>
          </a:custGeom>
          <a:blipFill>
            <a:blip r:embed="rId3"/>
            <a:stretch>
              <a:fillRect l="0" t="0" r="0" b="0"/>
            </a:stretch>
          </a:blipFill>
        </p:spPr>
      </p:sp>
      <p:grpSp>
        <p:nvGrpSpPr>
          <p:cNvPr name="Group 3" id="3"/>
          <p:cNvGrpSpPr/>
          <p:nvPr/>
        </p:nvGrpSpPr>
        <p:grpSpPr>
          <a:xfrm rot="0">
            <a:off x="12570768" y="5313376"/>
            <a:ext cx="5581184" cy="1186962"/>
            <a:chOff x="0" y="0"/>
            <a:chExt cx="7441578" cy="1582615"/>
          </a:xfrm>
        </p:grpSpPr>
        <p:grpSp>
          <p:nvGrpSpPr>
            <p:cNvPr name="Group 4" id="4"/>
            <p:cNvGrpSpPr/>
            <p:nvPr/>
          </p:nvGrpSpPr>
          <p:grpSpPr>
            <a:xfrm rot="0">
              <a:off x="0" y="0"/>
              <a:ext cx="7441578" cy="1582615"/>
              <a:chOff x="0" y="0"/>
              <a:chExt cx="9118689" cy="1939290"/>
            </a:xfrm>
          </p:grpSpPr>
          <p:sp>
            <p:nvSpPr>
              <p:cNvPr name="Freeform 5" id="5"/>
              <p:cNvSpPr/>
              <p:nvPr/>
            </p:nvSpPr>
            <p:spPr>
              <a:xfrm flipH="false" flipV="false" rot="0">
                <a:off x="12700" y="12700"/>
                <a:ext cx="9093289" cy="1913890"/>
              </a:xfrm>
              <a:custGeom>
                <a:avLst/>
                <a:gdLst/>
                <a:ahLst/>
                <a:cxnLst/>
                <a:rect r="r" b="b" t="t" l="l"/>
                <a:pathLst>
                  <a:path h="1913890" w="9093289">
                    <a:moveTo>
                      <a:pt x="8136344" y="1913890"/>
                    </a:moveTo>
                    <a:lnTo>
                      <a:pt x="956945" y="1913890"/>
                    </a:lnTo>
                    <a:cubicBezTo>
                      <a:pt x="428371" y="1913890"/>
                      <a:pt x="0" y="1485392"/>
                      <a:pt x="0" y="956945"/>
                    </a:cubicBezTo>
                    <a:cubicBezTo>
                      <a:pt x="0" y="428371"/>
                      <a:pt x="428371" y="0"/>
                      <a:pt x="956945" y="0"/>
                    </a:cubicBezTo>
                    <a:lnTo>
                      <a:pt x="8136344" y="0"/>
                    </a:lnTo>
                    <a:cubicBezTo>
                      <a:pt x="8664791" y="0"/>
                      <a:pt x="9093289" y="428371"/>
                      <a:pt x="9093289" y="956945"/>
                    </a:cubicBezTo>
                    <a:cubicBezTo>
                      <a:pt x="9093289" y="1485392"/>
                      <a:pt x="8664791" y="1913890"/>
                      <a:pt x="8136344" y="1913890"/>
                    </a:cubicBezTo>
                    <a:close/>
                  </a:path>
                </a:pathLst>
              </a:custGeom>
              <a:solidFill>
                <a:srgbClr val="2A1E50"/>
              </a:solidFill>
            </p:spPr>
          </p:sp>
          <p:sp>
            <p:nvSpPr>
              <p:cNvPr name="Freeform 6" id="6"/>
              <p:cNvSpPr/>
              <p:nvPr/>
            </p:nvSpPr>
            <p:spPr>
              <a:xfrm flipH="false" flipV="false" rot="0">
                <a:off x="0" y="0"/>
                <a:ext cx="9118689" cy="1939290"/>
              </a:xfrm>
              <a:custGeom>
                <a:avLst/>
                <a:gdLst/>
                <a:ahLst/>
                <a:cxnLst/>
                <a:rect r="r" b="b" t="t" l="l"/>
                <a:pathLst>
                  <a:path h="1939290" w="9118689">
                    <a:moveTo>
                      <a:pt x="8149044" y="0"/>
                    </a:moveTo>
                    <a:lnTo>
                      <a:pt x="969645" y="0"/>
                    </a:lnTo>
                    <a:cubicBezTo>
                      <a:pt x="434975" y="0"/>
                      <a:pt x="0" y="434975"/>
                      <a:pt x="0" y="969645"/>
                    </a:cubicBezTo>
                    <a:cubicBezTo>
                      <a:pt x="0" y="1504315"/>
                      <a:pt x="434975" y="1939290"/>
                      <a:pt x="969645" y="1939290"/>
                    </a:cubicBezTo>
                    <a:lnTo>
                      <a:pt x="8149044" y="1939290"/>
                    </a:lnTo>
                    <a:cubicBezTo>
                      <a:pt x="8683714" y="1939290"/>
                      <a:pt x="9118689" y="1504315"/>
                      <a:pt x="9118689" y="969645"/>
                    </a:cubicBezTo>
                    <a:cubicBezTo>
                      <a:pt x="9118689" y="434975"/>
                      <a:pt x="8683714" y="0"/>
                      <a:pt x="8149044" y="0"/>
                    </a:cubicBezTo>
                    <a:close/>
                    <a:moveTo>
                      <a:pt x="8149044" y="1913890"/>
                    </a:moveTo>
                    <a:lnTo>
                      <a:pt x="969645" y="1913890"/>
                    </a:lnTo>
                    <a:cubicBezTo>
                      <a:pt x="448945" y="1913890"/>
                      <a:pt x="25400" y="1490345"/>
                      <a:pt x="25400" y="969645"/>
                    </a:cubicBezTo>
                    <a:cubicBezTo>
                      <a:pt x="25400" y="448945"/>
                      <a:pt x="448945" y="25400"/>
                      <a:pt x="969645" y="25400"/>
                    </a:cubicBezTo>
                    <a:lnTo>
                      <a:pt x="8149044" y="25400"/>
                    </a:lnTo>
                    <a:cubicBezTo>
                      <a:pt x="8669744" y="25400"/>
                      <a:pt x="9093289" y="448945"/>
                      <a:pt x="9093289" y="969645"/>
                    </a:cubicBezTo>
                    <a:cubicBezTo>
                      <a:pt x="9093289" y="1490345"/>
                      <a:pt x="8669744" y="1913890"/>
                      <a:pt x="8149044" y="1913890"/>
                    </a:cubicBezTo>
                    <a:close/>
                  </a:path>
                </a:pathLst>
              </a:custGeom>
              <a:solidFill>
                <a:srgbClr val="230738"/>
              </a:solidFill>
            </p:spPr>
          </p:sp>
        </p:grpSp>
        <p:grpSp>
          <p:nvGrpSpPr>
            <p:cNvPr name="Group 7" id="7"/>
            <p:cNvGrpSpPr/>
            <p:nvPr/>
          </p:nvGrpSpPr>
          <p:grpSpPr>
            <a:xfrm rot="0">
              <a:off x="275488" y="224382"/>
              <a:ext cx="1142436" cy="1142436"/>
              <a:chOff x="0" y="0"/>
              <a:chExt cx="812800" cy="812800"/>
            </a:xfrm>
          </p:grpSpPr>
          <p:sp>
            <p:nvSpPr>
              <p:cNvPr name="Freeform 8" id="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9" id="9"/>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10" id="10"/>
            <p:cNvSpPr txBox="true"/>
            <p:nvPr/>
          </p:nvSpPr>
          <p:spPr>
            <a:xfrm rot="0">
              <a:off x="564578" y="391487"/>
              <a:ext cx="564256" cy="815644"/>
            </a:xfrm>
            <a:prstGeom prst="rect">
              <a:avLst/>
            </a:prstGeom>
          </p:spPr>
          <p:txBody>
            <a:bodyPr anchor="t" rtlCol="false" tIns="0" lIns="0" bIns="0" rIns="0">
              <a:spAutoFit/>
            </a:bodyPr>
            <a:lstStyle/>
            <a:p>
              <a:pPr algn="ctr" marL="0" indent="0" lvl="0">
                <a:lnSpc>
                  <a:spcPts val="4044"/>
                </a:lnSpc>
              </a:pPr>
              <a:r>
                <a:rPr lang="en-US" sz="4493" spc="-44">
                  <a:solidFill>
                    <a:srgbClr val="FFFFFF"/>
                  </a:solidFill>
                  <a:latin typeface="Poppins Bold"/>
                </a:rPr>
                <a:t>3</a:t>
              </a:r>
            </a:p>
          </p:txBody>
        </p:sp>
        <p:sp>
          <p:nvSpPr>
            <p:cNvPr name="TextBox 11" id="11"/>
            <p:cNvSpPr txBox="true"/>
            <p:nvPr/>
          </p:nvSpPr>
          <p:spPr>
            <a:xfrm rot="0">
              <a:off x="1691285" y="364478"/>
              <a:ext cx="5402925" cy="758410"/>
            </a:xfrm>
            <a:prstGeom prst="rect">
              <a:avLst/>
            </a:prstGeom>
          </p:spPr>
          <p:txBody>
            <a:bodyPr anchor="t" rtlCol="false" tIns="0" lIns="0" bIns="0" rIns="0">
              <a:spAutoFit/>
            </a:bodyPr>
            <a:lstStyle/>
            <a:p>
              <a:pPr>
                <a:lnSpc>
                  <a:spcPts val="4610"/>
                </a:lnSpc>
              </a:pPr>
              <a:r>
                <a:rPr lang="en-US" sz="3293" spc="-32">
                  <a:solidFill>
                    <a:srgbClr val="FFFFFF"/>
                  </a:solidFill>
                  <a:latin typeface="Poppins Bold"/>
                </a:rPr>
                <a:t>Parcours d’accueil</a:t>
              </a:r>
            </a:p>
          </p:txBody>
        </p:sp>
      </p:grpSp>
      <p:grpSp>
        <p:nvGrpSpPr>
          <p:cNvPr name="Group 12" id="12"/>
          <p:cNvGrpSpPr/>
          <p:nvPr/>
        </p:nvGrpSpPr>
        <p:grpSpPr>
          <a:xfrm rot="0">
            <a:off x="12434720" y="666187"/>
            <a:ext cx="5853280" cy="1244829"/>
            <a:chOff x="0" y="0"/>
            <a:chExt cx="7804373" cy="1659772"/>
          </a:xfrm>
        </p:grpSpPr>
        <p:grpSp>
          <p:nvGrpSpPr>
            <p:cNvPr name="Group 13" id="13"/>
            <p:cNvGrpSpPr/>
            <p:nvPr/>
          </p:nvGrpSpPr>
          <p:grpSpPr>
            <a:xfrm rot="0">
              <a:off x="0" y="0"/>
              <a:ext cx="7804373" cy="1659772"/>
              <a:chOff x="0" y="0"/>
              <a:chExt cx="9118689" cy="1939290"/>
            </a:xfrm>
          </p:grpSpPr>
          <p:sp>
            <p:nvSpPr>
              <p:cNvPr name="Freeform 14" id="14"/>
              <p:cNvSpPr/>
              <p:nvPr/>
            </p:nvSpPr>
            <p:spPr>
              <a:xfrm flipH="false" flipV="false" rot="0">
                <a:off x="12700" y="12700"/>
                <a:ext cx="9093289" cy="1913890"/>
              </a:xfrm>
              <a:custGeom>
                <a:avLst/>
                <a:gdLst/>
                <a:ahLst/>
                <a:cxnLst/>
                <a:rect r="r" b="b" t="t" l="l"/>
                <a:pathLst>
                  <a:path h="1913890" w="9093289">
                    <a:moveTo>
                      <a:pt x="8136344" y="1913890"/>
                    </a:moveTo>
                    <a:lnTo>
                      <a:pt x="956945" y="1913890"/>
                    </a:lnTo>
                    <a:cubicBezTo>
                      <a:pt x="428371" y="1913890"/>
                      <a:pt x="0" y="1485392"/>
                      <a:pt x="0" y="956945"/>
                    </a:cubicBezTo>
                    <a:cubicBezTo>
                      <a:pt x="0" y="428371"/>
                      <a:pt x="428371" y="0"/>
                      <a:pt x="956945" y="0"/>
                    </a:cubicBezTo>
                    <a:lnTo>
                      <a:pt x="8136344" y="0"/>
                    </a:lnTo>
                    <a:cubicBezTo>
                      <a:pt x="8664791" y="0"/>
                      <a:pt x="9093289" y="428371"/>
                      <a:pt x="9093289" y="956945"/>
                    </a:cubicBezTo>
                    <a:cubicBezTo>
                      <a:pt x="9093289" y="1485392"/>
                      <a:pt x="8664791" y="1913890"/>
                      <a:pt x="8136344" y="1913890"/>
                    </a:cubicBezTo>
                    <a:close/>
                  </a:path>
                </a:pathLst>
              </a:custGeom>
              <a:solidFill>
                <a:srgbClr val="2A1E50"/>
              </a:solidFill>
            </p:spPr>
          </p:sp>
          <p:sp>
            <p:nvSpPr>
              <p:cNvPr name="Freeform 15" id="15"/>
              <p:cNvSpPr/>
              <p:nvPr/>
            </p:nvSpPr>
            <p:spPr>
              <a:xfrm flipH="false" flipV="false" rot="0">
                <a:off x="0" y="0"/>
                <a:ext cx="9118689" cy="1939290"/>
              </a:xfrm>
              <a:custGeom>
                <a:avLst/>
                <a:gdLst/>
                <a:ahLst/>
                <a:cxnLst/>
                <a:rect r="r" b="b" t="t" l="l"/>
                <a:pathLst>
                  <a:path h="1939290" w="9118689">
                    <a:moveTo>
                      <a:pt x="8149044" y="0"/>
                    </a:moveTo>
                    <a:lnTo>
                      <a:pt x="969645" y="0"/>
                    </a:lnTo>
                    <a:cubicBezTo>
                      <a:pt x="434975" y="0"/>
                      <a:pt x="0" y="434975"/>
                      <a:pt x="0" y="969645"/>
                    </a:cubicBezTo>
                    <a:cubicBezTo>
                      <a:pt x="0" y="1504315"/>
                      <a:pt x="434975" y="1939290"/>
                      <a:pt x="969645" y="1939290"/>
                    </a:cubicBezTo>
                    <a:lnTo>
                      <a:pt x="8149044" y="1939290"/>
                    </a:lnTo>
                    <a:cubicBezTo>
                      <a:pt x="8683714" y="1939290"/>
                      <a:pt x="9118689" y="1504315"/>
                      <a:pt x="9118689" y="969645"/>
                    </a:cubicBezTo>
                    <a:cubicBezTo>
                      <a:pt x="9118689" y="434975"/>
                      <a:pt x="8683714" y="0"/>
                      <a:pt x="8149044" y="0"/>
                    </a:cubicBezTo>
                    <a:close/>
                    <a:moveTo>
                      <a:pt x="8149044" y="1913890"/>
                    </a:moveTo>
                    <a:lnTo>
                      <a:pt x="969645" y="1913890"/>
                    </a:lnTo>
                    <a:cubicBezTo>
                      <a:pt x="448945" y="1913890"/>
                      <a:pt x="25400" y="1490345"/>
                      <a:pt x="25400" y="969645"/>
                    </a:cubicBezTo>
                    <a:cubicBezTo>
                      <a:pt x="25400" y="448945"/>
                      <a:pt x="448945" y="25400"/>
                      <a:pt x="969645" y="25400"/>
                    </a:cubicBezTo>
                    <a:lnTo>
                      <a:pt x="8149044" y="25400"/>
                    </a:lnTo>
                    <a:cubicBezTo>
                      <a:pt x="8669744" y="25400"/>
                      <a:pt x="9093289" y="448945"/>
                      <a:pt x="9093289" y="969645"/>
                    </a:cubicBezTo>
                    <a:cubicBezTo>
                      <a:pt x="9093289" y="1490345"/>
                      <a:pt x="8669744" y="1913890"/>
                      <a:pt x="8149044" y="1913890"/>
                    </a:cubicBezTo>
                    <a:close/>
                  </a:path>
                </a:pathLst>
              </a:custGeom>
              <a:solidFill>
                <a:srgbClr val="230738"/>
              </a:solidFill>
            </p:spPr>
          </p:sp>
        </p:grpSp>
        <p:grpSp>
          <p:nvGrpSpPr>
            <p:cNvPr name="Group 16" id="16"/>
            <p:cNvGrpSpPr/>
            <p:nvPr/>
          </p:nvGrpSpPr>
          <p:grpSpPr>
            <a:xfrm rot="0">
              <a:off x="288919" y="230820"/>
              <a:ext cx="1198133" cy="1198133"/>
              <a:chOff x="0" y="0"/>
              <a:chExt cx="812800" cy="812800"/>
            </a:xfrm>
          </p:grpSpPr>
          <p:sp>
            <p:nvSpPr>
              <p:cNvPr name="Freeform 17" id="1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18" id="18"/>
              <p:cNvSpPr txBox="true"/>
              <p:nvPr/>
            </p:nvSpPr>
            <p:spPr>
              <a:xfrm>
                <a:off x="76200" y="38100"/>
                <a:ext cx="660400" cy="698500"/>
              </a:xfrm>
              <a:prstGeom prst="rect">
                <a:avLst/>
              </a:prstGeom>
            </p:spPr>
            <p:txBody>
              <a:bodyPr anchor="ctr" rtlCol="false" tIns="50800" lIns="50800" bIns="50800" rIns="50800"/>
              <a:lstStyle/>
              <a:p>
                <a:pPr algn="ctr">
                  <a:lnSpc>
                    <a:spcPts val="2660"/>
                  </a:lnSpc>
                </a:pPr>
              </a:p>
            </p:txBody>
          </p:sp>
        </p:grpSp>
        <p:sp>
          <p:nvSpPr>
            <p:cNvPr name="TextBox 19" id="19"/>
            <p:cNvSpPr txBox="true"/>
            <p:nvPr/>
          </p:nvSpPr>
          <p:spPr>
            <a:xfrm rot="0">
              <a:off x="592102" y="426766"/>
              <a:ext cx="591765" cy="809316"/>
            </a:xfrm>
            <a:prstGeom prst="rect">
              <a:avLst/>
            </a:prstGeom>
          </p:spPr>
          <p:txBody>
            <a:bodyPr anchor="t" rtlCol="false" tIns="0" lIns="0" bIns="0" rIns="0">
              <a:spAutoFit/>
            </a:bodyPr>
            <a:lstStyle/>
            <a:p>
              <a:pPr algn="ctr" marL="0" indent="0" lvl="0">
                <a:lnSpc>
                  <a:spcPts val="3932"/>
                </a:lnSpc>
              </a:pPr>
              <a:r>
                <a:rPr lang="en-US" sz="4369" spc="-43">
                  <a:solidFill>
                    <a:srgbClr val="FFFFFF"/>
                  </a:solidFill>
                  <a:latin typeface="Poppins Bold"/>
                </a:rPr>
                <a:t>2</a:t>
              </a:r>
            </a:p>
          </p:txBody>
        </p:sp>
        <p:sp>
          <p:nvSpPr>
            <p:cNvPr name="TextBox 20" id="20"/>
            <p:cNvSpPr txBox="true"/>
            <p:nvPr/>
          </p:nvSpPr>
          <p:spPr>
            <a:xfrm rot="0">
              <a:off x="1773739" y="371800"/>
              <a:ext cx="5666330" cy="811396"/>
            </a:xfrm>
            <a:prstGeom prst="rect">
              <a:avLst/>
            </a:prstGeom>
          </p:spPr>
          <p:txBody>
            <a:bodyPr anchor="t" rtlCol="false" tIns="0" lIns="0" bIns="0" rIns="0">
              <a:spAutoFit/>
            </a:bodyPr>
            <a:lstStyle/>
            <a:p>
              <a:pPr>
                <a:lnSpc>
                  <a:spcPts val="4914"/>
                </a:lnSpc>
              </a:pPr>
              <a:r>
                <a:rPr lang="en-US" sz="3510" spc="-35">
                  <a:solidFill>
                    <a:srgbClr val="FFFFFF"/>
                  </a:solidFill>
                  <a:latin typeface="Poppins Bold"/>
                </a:rPr>
                <a:t>Attentes</a:t>
              </a:r>
            </a:p>
          </p:txBody>
        </p:sp>
      </p:grpSp>
      <p:grpSp>
        <p:nvGrpSpPr>
          <p:cNvPr name="Group 21" id="21"/>
          <p:cNvGrpSpPr/>
          <p:nvPr/>
        </p:nvGrpSpPr>
        <p:grpSpPr>
          <a:xfrm rot="0">
            <a:off x="0" y="2276049"/>
            <a:ext cx="5875300" cy="1249512"/>
            <a:chOff x="0" y="0"/>
            <a:chExt cx="9118689" cy="1939290"/>
          </a:xfrm>
        </p:grpSpPr>
        <p:sp>
          <p:nvSpPr>
            <p:cNvPr name="Freeform 22" id="22"/>
            <p:cNvSpPr/>
            <p:nvPr/>
          </p:nvSpPr>
          <p:spPr>
            <a:xfrm flipH="false" flipV="false" rot="0">
              <a:off x="12700" y="12700"/>
              <a:ext cx="9093289" cy="1913890"/>
            </a:xfrm>
            <a:custGeom>
              <a:avLst/>
              <a:gdLst/>
              <a:ahLst/>
              <a:cxnLst/>
              <a:rect r="r" b="b" t="t" l="l"/>
              <a:pathLst>
                <a:path h="1913890" w="9093289">
                  <a:moveTo>
                    <a:pt x="8136344" y="1913890"/>
                  </a:moveTo>
                  <a:lnTo>
                    <a:pt x="956945" y="1913890"/>
                  </a:lnTo>
                  <a:cubicBezTo>
                    <a:pt x="428371" y="1913890"/>
                    <a:pt x="0" y="1485392"/>
                    <a:pt x="0" y="956945"/>
                  </a:cubicBezTo>
                  <a:cubicBezTo>
                    <a:pt x="0" y="428371"/>
                    <a:pt x="428371" y="0"/>
                    <a:pt x="956945" y="0"/>
                  </a:cubicBezTo>
                  <a:lnTo>
                    <a:pt x="8136344" y="0"/>
                  </a:lnTo>
                  <a:cubicBezTo>
                    <a:pt x="8664791" y="0"/>
                    <a:pt x="9093289" y="428371"/>
                    <a:pt x="9093289" y="956945"/>
                  </a:cubicBezTo>
                  <a:cubicBezTo>
                    <a:pt x="9093289" y="1485392"/>
                    <a:pt x="8664791" y="1913890"/>
                    <a:pt x="8136344" y="1913890"/>
                  </a:cubicBezTo>
                  <a:close/>
                </a:path>
              </a:pathLst>
            </a:custGeom>
            <a:solidFill>
              <a:srgbClr val="2A1E50"/>
            </a:solidFill>
          </p:spPr>
        </p:sp>
        <p:sp>
          <p:nvSpPr>
            <p:cNvPr name="Freeform 23" id="23"/>
            <p:cNvSpPr/>
            <p:nvPr/>
          </p:nvSpPr>
          <p:spPr>
            <a:xfrm flipH="false" flipV="false" rot="0">
              <a:off x="0" y="0"/>
              <a:ext cx="9118689" cy="1939290"/>
            </a:xfrm>
            <a:custGeom>
              <a:avLst/>
              <a:gdLst/>
              <a:ahLst/>
              <a:cxnLst/>
              <a:rect r="r" b="b" t="t" l="l"/>
              <a:pathLst>
                <a:path h="1939290" w="9118689">
                  <a:moveTo>
                    <a:pt x="8149044" y="0"/>
                  </a:moveTo>
                  <a:lnTo>
                    <a:pt x="969645" y="0"/>
                  </a:lnTo>
                  <a:cubicBezTo>
                    <a:pt x="434975" y="0"/>
                    <a:pt x="0" y="434975"/>
                    <a:pt x="0" y="969645"/>
                  </a:cubicBezTo>
                  <a:cubicBezTo>
                    <a:pt x="0" y="1504315"/>
                    <a:pt x="434975" y="1939290"/>
                    <a:pt x="969645" y="1939290"/>
                  </a:cubicBezTo>
                  <a:lnTo>
                    <a:pt x="8149044" y="1939290"/>
                  </a:lnTo>
                  <a:cubicBezTo>
                    <a:pt x="8683714" y="1939290"/>
                    <a:pt x="9118689" y="1504315"/>
                    <a:pt x="9118689" y="969645"/>
                  </a:cubicBezTo>
                  <a:cubicBezTo>
                    <a:pt x="9118689" y="434975"/>
                    <a:pt x="8683714" y="0"/>
                    <a:pt x="8149044" y="0"/>
                  </a:cubicBezTo>
                  <a:close/>
                  <a:moveTo>
                    <a:pt x="8149044" y="1913890"/>
                  </a:moveTo>
                  <a:lnTo>
                    <a:pt x="969645" y="1913890"/>
                  </a:lnTo>
                  <a:cubicBezTo>
                    <a:pt x="448945" y="1913890"/>
                    <a:pt x="25400" y="1490345"/>
                    <a:pt x="25400" y="969645"/>
                  </a:cubicBezTo>
                  <a:cubicBezTo>
                    <a:pt x="25400" y="448945"/>
                    <a:pt x="448945" y="25400"/>
                    <a:pt x="969645" y="25400"/>
                  </a:cubicBezTo>
                  <a:lnTo>
                    <a:pt x="8149044" y="25400"/>
                  </a:lnTo>
                  <a:cubicBezTo>
                    <a:pt x="8669744" y="25400"/>
                    <a:pt x="9093289" y="448945"/>
                    <a:pt x="9093289" y="969645"/>
                  </a:cubicBezTo>
                  <a:cubicBezTo>
                    <a:pt x="9093289" y="1490345"/>
                    <a:pt x="8669744" y="1913890"/>
                    <a:pt x="8149044" y="1913890"/>
                  </a:cubicBezTo>
                  <a:close/>
                </a:path>
              </a:pathLst>
            </a:custGeom>
            <a:solidFill>
              <a:srgbClr val="230738"/>
            </a:solidFill>
          </p:spPr>
        </p:sp>
      </p:grpSp>
      <p:grpSp>
        <p:nvGrpSpPr>
          <p:cNvPr name="Group 24" id="24"/>
          <p:cNvGrpSpPr/>
          <p:nvPr/>
        </p:nvGrpSpPr>
        <p:grpSpPr>
          <a:xfrm rot="0">
            <a:off x="217504" y="2446425"/>
            <a:ext cx="901980" cy="901980"/>
            <a:chOff x="0" y="0"/>
            <a:chExt cx="812800" cy="812800"/>
          </a:xfrm>
        </p:grpSpPr>
        <p:sp>
          <p:nvSpPr>
            <p:cNvPr name="Freeform 25" id="25"/>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26" id="26"/>
            <p:cNvSpPr txBox="true"/>
            <p:nvPr/>
          </p:nvSpPr>
          <p:spPr>
            <a:xfrm>
              <a:off x="76200" y="38100"/>
              <a:ext cx="660400" cy="698500"/>
            </a:xfrm>
            <a:prstGeom prst="rect">
              <a:avLst/>
            </a:prstGeom>
          </p:spPr>
          <p:txBody>
            <a:bodyPr anchor="ctr" rtlCol="false" tIns="41290" lIns="41290" bIns="41290" rIns="41290"/>
            <a:lstStyle/>
            <a:p>
              <a:pPr algn="ctr">
                <a:lnSpc>
                  <a:spcPts val="2660"/>
                </a:lnSpc>
              </a:pPr>
            </a:p>
          </p:txBody>
        </p:sp>
      </p:grpSp>
      <p:sp>
        <p:nvSpPr>
          <p:cNvPr name="TextBox 27" id="27"/>
          <p:cNvSpPr txBox="true"/>
          <p:nvPr/>
        </p:nvSpPr>
        <p:spPr>
          <a:xfrm rot="0">
            <a:off x="445747" y="2619723"/>
            <a:ext cx="445493" cy="602364"/>
          </a:xfrm>
          <a:prstGeom prst="rect">
            <a:avLst/>
          </a:prstGeom>
        </p:spPr>
        <p:txBody>
          <a:bodyPr anchor="t" rtlCol="false" tIns="0" lIns="0" bIns="0" rIns="0">
            <a:spAutoFit/>
          </a:bodyPr>
          <a:lstStyle/>
          <a:p>
            <a:pPr algn="ctr" marL="0" indent="0" lvl="0">
              <a:lnSpc>
                <a:spcPts val="4162"/>
              </a:lnSpc>
            </a:pPr>
            <a:r>
              <a:rPr lang="en-US" sz="4625" spc="-46">
                <a:solidFill>
                  <a:srgbClr val="FFFFFF"/>
                </a:solidFill>
                <a:latin typeface="Poppins Bold"/>
              </a:rPr>
              <a:t>1</a:t>
            </a:r>
          </a:p>
        </p:txBody>
      </p:sp>
      <p:sp>
        <p:nvSpPr>
          <p:cNvPr name="TextBox 28" id="28"/>
          <p:cNvSpPr txBox="true"/>
          <p:nvPr/>
        </p:nvSpPr>
        <p:spPr>
          <a:xfrm rot="0">
            <a:off x="1198692" y="2545375"/>
            <a:ext cx="4481560" cy="591700"/>
          </a:xfrm>
          <a:prstGeom prst="rect">
            <a:avLst/>
          </a:prstGeom>
        </p:spPr>
        <p:txBody>
          <a:bodyPr anchor="t" rtlCol="false" tIns="0" lIns="0" bIns="0" rIns="0">
            <a:spAutoFit/>
          </a:bodyPr>
          <a:lstStyle/>
          <a:p>
            <a:pPr>
              <a:lnSpc>
                <a:spcPts val="4627"/>
              </a:lnSpc>
            </a:pPr>
            <a:r>
              <a:rPr lang="en-US" sz="3305" spc="-33">
                <a:solidFill>
                  <a:srgbClr val="FFFFFF"/>
                </a:solidFill>
                <a:latin typeface="Poppins Bold"/>
              </a:rPr>
              <a:t>Accès et motivations</a:t>
            </a:r>
          </a:p>
        </p:txBody>
      </p:sp>
      <p:sp>
        <p:nvSpPr>
          <p:cNvPr name="AutoShape 29" id="29"/>
          <p:cNvSpPr/>
          <p:nvPr/>
        </p:nvSpPr>
        <p:spPr>
          <a:xfrm flipH="true" flipV="true">
            <a:off x="4595681" y="3402610"/>
            <a:ext cx="1460462" cy="1899153"/>
          </a:xfrm>
          <a:prstGeom prst="line">
            <a:avLst/>
          </a:prstGeom>
          <a:ln cap="flat" w="38100">
            <a:solidFill>
              <a:srgbClr val="2A1E50"/>
            </a:solidFill>
            <a:prstDash val="solid"/>
            <a:headEnd type="none" len="sm" w="sm"/>
            <a:tailEnd type="none" len="sm" w="sm"/>
          </a:ln>
        </p:spPr>
      </p:sp>
      <p:sp>
        <p:nvSpPr>
          <p:cNvPr name="AutoShape 30" id="30"/>
          <p:cNvSpPr/>
          <p:nvPr/>
        </p:nvSpPr>
        <p:spPr>
          <a:xfrm flipH="true" flipV="true">
            <a:off x="10178499" y="683754"/>
            <a:ext cx="2418046" cy="628448"/>
          </a:xfrm>
          <a:prstGeom prst="line">
            <a:avLst/>
          </a:prstGeom>
          <a:ln cap="flat" w="38100">
            <a:solidFill>
              <a:srgbClr val="2A1E50"/>
            </a:solidFill>
            <a:prstDash val="solid"/>
            <a:headEnd type="none" len="sm" w="sm"/>
            <a:tailEnd type="none" len="sm" w="sm"/>
          </a:ln>
        </p:spPr>
      </p:sp>
      <p:sp>
        <p:nvSpPr>
          <p:cNvPr name="AutoShape 31" id="31"/>
          <p:cNvSpPr/>
          <p:nvPr/>
        </p:nvSpPr>
        <p:spPr>
          <a:xfrm>
            <a:off x="10876986" y="4155280"/>
            <a:ext cx="1800236" cy="1827614"/>
          </a:xfrm>
          <a:prstGeom prst="line">
            <a:avLst/>
          </a:prstGeom>
          <a:ln cap="flat" w="38100">
            <a:solidFill>
              <a:srgbClr val="2A1E50"/>
            </a:solidFill>
            <a:prstDash val="solid"/>
            <a:headEnd type="none" len="sm" w="sm"/>
            <a:tailEnd type="none" len="sm" w="sm"/>
          </a:ln>
        </p:spPr>
      </p:sp>
      <p:sp>
        <p:nvSpPr>
          <p:cNvPr name="TextBox 32" id="32"/>
          <p:cNvSpPr txBox="true"/>
          <p:nvPr/>
        </p:nvSpPr>
        <p:spPr>
          <a:xfrm rot="0">
            <a:off x="201590" y="4046662"/>
            <a:ext cx="5303252" cy="5352088"/>
          </a:xfrm>
          <a:prstGeom prst="rect">
            <a:avLst/>
          </a:prstGeom>
        </p:spPr>
        <p:txBody>
          <a:bodyPr anchor="t" rtlCol="false" tIns="0" lIns="0" bIns="0" rIns="0">
            <a:spAutoFit/>
          </a:bodyPr>
          <a:lstStyle/>
          <a:p>
            <a:pPr>
              <a:lnSpc>
                <a:spcPts val="4253"/>
              </a:lnSpc>
            </a:pPr>
            <a:r>
              <a:rPr lang="en-US" sz="3037">
                <a:solidFill>
                  <a:srgbClr val="2A1E50"/>
                </a:solidFill>
                <a:latin typeface="Poppins"/>
              </a:rPr>
              <a:t>&gt; </a:t>
            </a:r>
            <a:r>
              <a:rPr lang="en-US" sz="3037">
                <a:solidFill>
                  <a:srgbClr val="2A1E50"/>
                </a:solidFill>
                <a:latin typeface="Poppins Bold"/>
              </a:rPr>
              <a:t>Pourquoi ce service</a:t>
            </a:r>
            <a:r>
              <a:rPr lang="en-US" sz="3037">
                <a:solidFill>
                  <a:srgbClr val="2A1E50"/>
                </a:solidFill>
                <a:latin typeface="Poppins"/>
              </a:rPr>
              <a:t> et pas un autre ? </a:t>
            </a:r>
          </a:p>
          <a:p>
            <a:pPr>
              <a:lnSpc>
                <a:spcPts val="4253"/>
              </a:lnSpc>
            </a:pPr>
            <a:r>
              <a:rPr lang="en-US" sz="3037">
                <a:solidFill>
                  <a:srgbClr val="2A1E50"/>
                </a:solidFill>
                <a:latin typeface="Poppins"/>
              </a:rPr>
              <a:t>&gt; Est-ce que la</a:t>
            </a:r>
            <a:r>
              <a:rPr lang="en-US" sz="3037">
                <a:solidFill>
                  <a:srgbClr val="2A1E50"/>
                </a:solidFill>
                <a:latin typeface="Poppins Bold"/>
              </a:rPr>
              <a:t> situation géographique</a:t>
            </a:r>
            <a:r>
              <a:rPr lang="en-US" sz="3037">
                <a:solidFill>
                  <a:srgbClr val="2A1E50"/>
                </a:solidFill>
                <a:latin typeface="Poppins"/>
              </a:rPr>
              <a:t> du service compte beaucoup pour vous ? </a:t>
            </a:r>
          </a:p>
          <a:p>
            <a:pPr>
              <a:lnSpc>
                <a:spcPts val="4253"/>
              </a:lnSpc>
            </a:pPr>
            <a:r>
              <a:rPr lang="en-US" sz="3037">
                <a:solidFill>
                  <a:srgbClr val="2A1E50"/>
                </a:solidFill>
                <a:latin typeface="Poppins"/>
              </a:rPr>
              <a:t>&gt; Si ce service ne devait pas être disponible, quelles</a:t>
            </a:r>
            <a:r>
              <a:rPr lang="en-US" sz="3037">
                <a:solidFill>
                  <a:srgbClr val="2A1E50"/>
                </a:solidFill>
                <a:latin typeface="Poppins Bold"/>
              </a:rPr>
              <a:t> autres ressources</a:t>
            </a:r>
            <a:r>
              <a:rPr lang="en-US" sz="3037">
                <a:solidFill>
                  <a:srgbClr val="2A1E50"/>
                </a:solidFill>
                <a:latin typeface="Poppins"/>
              </a:rPr>
              <a:t> pensez-vous solliciter ? </a:t>
            </a:r>
          </a:p>
        </p:txBody>
      </p:sp>
      <p:sp>
        <p:nvSpPr>
          <p:cNvPr name="TextBox 33" id="33"/>
          <p:cNvSpPr txBox="true"/>
          <p:nvPr/>
        </p:nvSpPr>
        <p:spPr>
          <a:xfrm rot="0">
            <a:off x="13086325" y="2069342"/>
            <a:ext cx="5065627" cy="2685088"/>
          </a:xfrm>
          <a:prstGeom prst="rect">
            <a:avLst/>
          </a:prstGeom>
        </p:spPr>
        <p:txBody>
          <a:bodyPr anchor="t" rtlCol="false" tIns="0" lIns="0" bIns="0" rIns="0">
            <a:spAutoFit/>
          </a:bodyPr>
          <a:lstStyle/>
          <a:p>
            <a:pPr>
              <a:lnSpc>
                <a:spcPts val="4253"/>
              </a:lnSpc>
            </a:pPr>
            <a:r>
              <a:rPr lang="en-US" sz="3037">
                <a:solidFill>
                  <a:srgbClr val="2A1E50"/>
                </a:solidFill>
                <a:latin typeface="Poppins"/>
              </a:rPr>
              <a:t>&gt; Quel</a:t>
            </a:r>
            <a:r>
              <a:rPr lang="en-US" sz="3037">
                <a:solidFill>
                  <a:srgbClr val="2A1E50"/>
                </a:solidFill>
                <a:latin typeface="Poppins Bold"/>
              </a:rPr>
              <a:t> type de soutien</a:t>
            </a:r>
            <a:r>
              <a:rPr lang="en-US" sz="3037">
                <a:solidFill>
                  <a:srgbClr val="2A1E50"/>
                </a:solidFill>
                <a:latin typeface="Poppins"/>
              </a:rPr>
              <a:t> souhaitez-vous ? </a:t>
            </a:r>
          </a:p>
          <a:p>
            <a:pPr>
              <a:lnSpc>
                <a:spcPts val="4253"/>
              </a:lnSpc>
            </a:pPr>
            <a:r>
              <a:rPr lang="en-US" sz="3037">
                <a:solidFill>
                  <a:srgbClr val="2A1E50"/>
                </a:solidFill>
                <a:latin typeface="Poppins"/>
              </a:rPr>
              <a:t>&gt; </a:t>
            </a:r>
            <a:r>
              <a:rPr lang="en-US" sz="3037">
                <a:solidFill>
                  <a:srgbClr val="2A1E50"/>
                </a:solidFill>
                <a:latin typeface="Poppins Bold"/>
              </a:rPr>
              <a:t>Combien de temps</a:t>
            </a:r>
            <a:r>
              <a:rPr lang="en-US" sz="3037">
                <a:solidFill>
                  <a:srgbClr val="2A1E50"/>
                </a:solidFill>
                <a:latin typeface="Poppins"/>
              </a:rPr>
              <a:t> imaginez-vous fréquenter ce service ? </a:t>
            </a:r>
          </a:p>
        </p:txBody>
      </p:sp>
      <p:sp>
        <p:nvSpPr>
          <p:cNvPr name="TextBox 34" id="34"/>
          <p:cNvSpPr txBox="true"/>
          <p:nvPr/>
        </p:nvSpPr>
        <p:spPr>
          <a:xfrm rot="0">
            <a:off x="13086325" y="6662262"/>
            <a:ext cx="5065627" cy="3751888"/>
          </a:xfrm>
          <a:prstGeom prst="rect">
            <a:avLst/>
          </a:prstGeom>
        </p:spPr>
        <p:txBody>
          <a:bodyPr anchor="t" rtlCol="false" tIns="0" lIns="0" bIns="0" rIns="0">
            <a:spAutoFit/>
          </a:bodyPr>
          <a:lstStyle/>
          <a:p>
            <a:pPr>
              <a:lnSpc>
                <a:spcPts val="4253"/>
              </a:lnSpc>
            </a:pPr>
            <a:r>
              <a:rPr lang="en-US" sz="3037">
                <a:solidFill>
                  <a:srgbClr val="2A1E50"/>
                </a:solidFill>
                <a:latin typeface="Poppins"/>
              </a:rPr>
              <a:t>&gt; Pouvez-vous me</a:t>
            </a:r>
            <a:r>
              <a:rPr lang="en-US" sz="3037">
                <a:solidFill>
                  <a:srgbClr val="2A1E50"/>
                </a:solidFill>
                <a:latin typeface="Poppins Bold"/>
              </a:rPr>
              <a:t> décrire votre parcours</a:t>
            </a:r>
            <a:r>
              <a:rPr lang="en-US" sz="3037">
                <a:solidFill>
                  <a:srgbClr val="2A1E50"/>
                </a:solidFill>
                <a:latin typeface="Poppins"/>
              </a:rPr>
              <a:t> jusqu’au premier contact avec le service ? </a:t>
            </a:r>
          </a:p>
          <a:p>
            <a:pPr>
              <a:lnSpc>
                <a:spcPts val="4253"/>
              </a:lnSpc>
            </a:pPr>
            <a:r>
              <a:rPr lang="en-US" sz="3037">
                <a:solidFill>
                  <a:srgbClr val="2A1E50"/>
                </a:solidFill>
                <a:latin typeface="Poppins"/>
              </a:rPr>
              <a:t>&gt; Avez-vous contacté d’</a:t>
            </a:r>
            <a:r>
              <a:rPr lang="en-US" sz="3037">
                <a:solidFill>
                  <a:srgbClr val="2A1E50"/>
                </a:solidFill>
                <a:latin typeface="Poppins Bold"/>
              </a:rPr>
              <a:t>autres services</a:t>
            </a:r>
            <a:r>
              <a:rPr lang="en-US" sz="3037">
                <a:solidFill>
                  <a:srgbClr val="2A1E50"/>
                </a:solidFill>
                <a:latin typeface="Poppins"/>
              </a:rPr>
              <a:t> ? </a:t>
            </a:r>
          </a:p>
          <a:p>
            <a:pPr>
              <a:lnSpc>
                <a:spcPts val="4253"/>
              </a:lnSpc>
            </a:pPr>
          </a:p>
        </p:txBody>
      </p:sp>
    </p:spTree>
  </p:cSld>
  <p:clrMapOvr>
    <a:masterClrMapping/>
  </p:clrMapOvr>
  <p:transition spd="slow">
    <p:fade/>
  </p:transition>
</p:sld>
</file>

<file path=ppt/slides/slide50.xml><?xml version="1.0" encoding="utf-8"?>
<p:sld xmlns:p="http://schemas.openxmlformats.org/presentationml/2006/main" xmlns:a="http://schemas.openxmlformats.org/drawingml/2006/main" xmlns:r="http://schemas.openxmlformats.org/officeDocument/2006/relationships">
  <p:cSld>
    <p:bg>
      <p:bgPr>
        <a:solidFill>
          <a:srgbClr val="B1D4E0"/>
        </a:solidFill>
      </p:bgPr>
    </p:bg>
    <p:spTree>
      <p:nvGrpSpPr>
        <p:cNvPr id="1" name=""/>
        <p:cNvGrpSpPr/>
        <p:nvPr/>
      </p:nvGrpSpPr>
      <p:grpSpPr>
        <a:xfrm>
          <a:off x="0" y="0"/>
          <a:ext cx="0" cy="0"/>
          <a:chOff x="0" y="0"/>
          <a:chExt cx="0" cy="0"/>
        </a:xfrm>
      </p:grpSpPr>
      <p:sp>
        <p:nvSpPr>
          <p:cNvPr name="Freeform 2" id="2"/>
          <p:cNvSpPr/>
          <p:nvPr/>
        </p:nvSpPr>
        <p:spPr>
          <a:xfrm flipH="true" flipV="false" rot="0">
            <a:off x="-1586925" y="6804899"/>
            <a:ext cx="4214413" cy="4114800"/>
          </a:xfrm>
          <a:custGeom>
            <a:avLst/>
            <a:gdLst/>
            <a:ahLst/>
            <a:cxnLst/>
            <a:rect r="r" b="b" t="t" l="l"/>
            <a:pathLst>
              <a:path h="4114800" w="4214413">
                <a:moveTo>
                  <a:pt x="4214413" y="0"/>
                </a:moveTo>
                <a:lnTo>
                  <a:pt x="0" y="0"/>
                </a:lnTo>
                <a:lnTo>
                  <a:pt x="0" y="4114800"/>
                </a:lnTo>
                <a:lnTo>
                  <a:pt x="4214413" y="4114800"/>
                </a:lnTo>
                <a:lnTo>
                  <a:pt x="4214413"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0">
            <a:off x="520282" y="-21149719"/>
            <a:ext cx="7872667" cy="32069418"/>
            <a:chOff x="0" y="0"/>
            <a:chExt cx="10496889" cy="42759224"/>
          </a:xfrm>
        </p:grpSpPr>
        <p:grpSp>
          <p:nvGrpSpPr>
            <p:cNvPr name="Group 4" id="4"/>
            <p:cNvGrpSpPr/>
            <p:nvPr/>
          </p:nvGrpSpPr>
          <p:grpSpPr>
            <a:xfrm rot="0">
              <a:off x="0" y="4006781"/>
              <a:ext cx="10204982" cy="1265286"/>
              <a:chOff x="0" y="0"/>
              <a:chExt cx="4378932" cy="542931"/>
            </a:xfrm>
          </p:grpSpPr>
          <p:sp>
            <p:nvSpPr>
              <p:cNvPr name="Freeform 5" id="5"/>
              <p:cNvSpPr/>
              <p:nvPr/>
            </p:nvSpPr>
            <p:spPr>
              <a:xfrm flipH="false" flipV="false" rot="0">
                <a:off x="0" y="0"/>
                <a:ext cx="4378932" cy="542931"/>
              </a:xfrm>
              <a:custGeom>
                <a:avLst/>
                <a:gdLst/>
                <a:ahLst/>
                <a:cxnLst/>
                <a:rect r="r" b="b" t="t" l="l"/>
                <a:pathLst>
                  <a:path h="542931" w="4378932">
                    <a:moveTo>
                      <a:pt x="23748" y="0"/>
                    </a:moveTo>
                    <a:lnTo>
                      <a:pt x="4355184" y="0"/>
                    </a:lnTo>
                    <a:cubicBezTo>
                      <a:pt x="4368300" y="0"/>
                      <a:pt x="4378932" y="10632"/>
                      <a:pt x="4378932" y="23748"/>
                    </a:cubicBezTo>
                    <a:lnTo>
                      <a:pt x="4378932" y="519183"/>
                    </a:lnTo>
                    <a:cubicBezTo>
                      <a:pt x="4378932" y="532299"/>
                      <a:pt x="4368300" y="542931"/>
                      <a:pt x="4355184" y="542931"/>
                    </a:cubicBezTo>
                    <a:lnTo>
                      <a:pt x="23748" y="542931"/>
                    </a:lnTo>
                    <a:cubicBezTo>
                      <a:pt x="10632" y="542931"/>
                      <a:pt x="0" y="532299"/>
                      <a:pt x="0" y="519183"/>
                    </a:cubicBezTo>
                    <a:lnTo>
                      <a:pt x="0" y="23748"/>
                    </a:lnTo>
                    <a:cubicBezTo>
                      <a:pt x="0" y="10632"/>
                      <a:pt x="10632" y="0"/>
                      <a:pt x="23748" y="0"/>
                    </a:cubicBezTo>
                    <a:close/>
                  </a:path>
                </a:pathLst>
              </a:custGeom>
              <a:solidFill>
                <a:srgbClr val="2A1E50"/>
              </a:solidFill>
              <a:ln w="38100" cap="rnd">
                <a:solidFill>
                  <a:srgbClr val="000000"/>
                </a:solidFill>
                <a:prstDash val="solid"/>
                <a:round/>
              </a:ln>
            </p:spPr>
          </p:sp>
          <p:sp>
            <p:nvSpPr>
              <p:cNvPr name="TextBox 6" id="6"/>
              <p:cNvSpPr txBox="true"/>
              <p:nvPr/>
            </p:nvSpPr>
            <p:spPr>
              <a:xfrm>
                <a:off x="0" y="-38100"/>
                <a:ext cx="812800" cy="850900"/>
              </a:xfrm>
              <a:prstGeom prst="rect">
                <a:avLst/>
              </a:prstGeom>
            </p:spPr>
            <p:txBody>
              <a:bodyPr anchor="ctr" rtlCol="false" tIns="50800" lIns="50800" bIns="50800" rIns="50800"/>
              <a:lstStyle/>
              <a:p>
                <a:pPr algn="ctr">
                  <a:lnSpc>
                    <a:spcPts val="2659"/>
                  </a:lnSpc>
                  <a:spcBef>
                    <a:spcPct val="0"/>
                  </a:spcBef>
                </a:pPr>
              </a:p>
            </p:txBody>
          </p:sp>
        </p:grpSp>
        <p:grpSp>
          <p:nvGrpSpPr>
            <p:cNvPr name="Group 7" id="7"/>
            <p:cNvGrpSpPr/>
            <p:nvPr/>
          </p:nvGrpSpPr>
          <p:grpSpPr>
            <a:xfrm rot="0">
              <a:off x="0" y="0"/>
              <a:ext cx="10064137" cy="1265286"/>
              <a:chOff x="0" y="0"/>
              <a:chExt cx="4318496" cy="542931"/>
            </a:xfrm>
          </p:grpSpPr>
          <p:sp>
            <p:nvSpPr>
              <p:cNvPr name="Freeform 8" id="8"/>
              <p:cNvSpPr/>
              <p:nvPr/>
            </p:nvSpPr>
            <p:spPr>
              <a:xfrm flipH="false" flipV="false" rot="0">
                <a:off x="0" y="0"/>
                <a:ext cx="4318496" cy="542931"/>
              </a:xfrm>
              <a:custGeom>
                <a:avLst/>
                <a:gdLst/>
                <a:ahLst/>
                <a:cxnLst/>
                <a:rect r="r" b="b" t="t" l="l"/>
                <a:pathLst>
                  <a:path h="542931" w="4318496">
                    <a:moveTo>
                      <a:pt x="24080" y="0"/>
                    </a:moveTo>
                    <a:lnTo>
                      <a:pt x="4294415" y="0"/>
                    </a:lnTo>
                    <a:cubicBezTo>
                      <a:pt x="4307715" y="0"/>
                      <a:pt x="4318496" y="10781"/>
                      <a:pt x="4318496" y="24080"/>
                    </a:cubicBezTo>
                    <a:lnTo>
                      <a:pt x="4318496" y="518851"/>
                    </a:lnTo>
                    <a:cubicBezTo>
                      <a:pt x="4318496" y="532150"/>
                      <a:pt x="4307715" y="542931"/>
                      <a:pt x="4294415" y="542931"/>
                    </a:cubicBezTo>
                    <a:lnTo>
                      <a:pt x="24080" y="542931"/>
                    </a:lnTo>
                    <a:cubicBezTo>
                      <a:pt x="17694" y="542931"/>
                      <a:pt x="11569" y="540394"/>
                      <a:pt x="7053" y="535878"/>
                    </a:cubicBezTo>
                    <a:cubicBezTo>
                      <a:pt x="2537" y="531362"/>
                      <a:pt x="0" y="525237"/>
                      <a:pt x="0" y="518851"/>
                    </a:cubicBezTo>
                    <a:lnTo>
                      <a:pt x="0" y="24080"/>
                    </a:lnTo>
                    <a:cubicBezTo>
                      <a:pt x="0" y="10781"/>
                      <a:pt x="10781" y="0"/>
                      <a:pt x="24080" y="0"/>
                    </a:cubicBezTo>
                    <a:close/>
                  </a:path>
                </a:pathLst>
              </a:custGeom>
              <a:solidFill>
                <a:srgbClr val="2A1E50"/>
              </a:solidFill>
              <a:ln w="38100" cap="rnd">
                <a:solidFill>
                  <a:srgbClr val="000000"/>
                </a:solidFill>
                <a:prstDash val="solid"/>
                <a:round/>
              </a:ln>
            </p:spPr>
          </p:sp>
          <p:sp>
            <p:nvSpPr>
              <p:cNvPr name="TextBox 9" id="9"/>
              <p:cNvSpPr txBox="true"/>
              <p:nvPr/>
            </p:nvSpPr>
            <p:spPr>
              <a:xfrm>
                <a:off x="0" y="-38100"/>
                <a:ext cx="812800" cy="850900"/>
              </a:xfrm>
              <a:prstGeom prst="rect">
                <a:avLst/>
              </a:prstGeom>
            </p:spPr>
            <p:txBody>
              <a:bodyPr anchor="ctr" rtlCol="false" tIns="50800" lIns="50800" bIns="50800" rIns="50800"/>
              <a:lstStyle/>
              <a:p>
                <a:pPr algn="ctr">
                  <a:lnSpc>
                    <a:spcPts val="2659"/>
                  </a:lnSpc>
                  <a:spcBef>
                    <a:spcPct val="0"/>
                  </a:spcBef>
                </a:pPr>
              </a:p>
            </p:txBody>
          </p:sp>
        </p:grpSp>
        <p:grpSp>
          <p:nvGrpSpPr>
            <p:cNvPr name="Group 10" id="10"/>
            <p:cNvGrpSpPr/>
            <p:nvPr/>
          </p:nvGrpSpPr>
          <p:grpSpPr>
            <a:xfrm rot="0">
              <a:off x="327627" y="4298857"/>
              <a:ext cx="681134" cy="681134"/>
              <a:chOff x="0" y="0"/>
              <a:chExt cx="812800" cy="812800"/>
            </a:xfrm>
          </p:grpSpPr>
          <p:sp>
            <p:nvSpPr>
              <p:cNvPr name="Freeform 11" id="11"/>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12" id="12"/>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13" id="13"/>
            <p:cNvSpPr txBox="true"/>
            <p:nvPr/>
          </p:nvSpPr>
          <p:spPr>
            <a:xfrm rot="0">
              <a:off x="1091454" y="4129178"/>
              <a:ext cx="2589378" cy="1010966"/>
            </a:xfrm>
            <a:prstGeom prst="rect">
              <a:avLst/>
            </a:prstGeom>
          </p:spPr>
          <p:txBody>
            <a:bodyPr anchor="t" rtlCol="false" tIns="0" lIns="0" bIns="0" rIns="0">
              <a:spAutoFit/>
            </a:bodyPr>
            <a:lstStyle/>
            <a:p>
              <a:pPr>
                <a:lnSpc>
                  <a:spcPts val="1486"/>
                </a:lnSpc>
              </a:pPr>
              <a:r>
                <a:rPr lang="en-US" sz="1218" spc="-4">
                  <a:solidFill>
                    <a:srgbClr val="FFFFFF"/>
                  </a:solidFill>
                  <a:latin typeface="Poppins"/>
                </a:rPr>
                <a:t>Liste de services</a:t>
              </a:r>
            </a:p>
            <a:p>
              <a:pPr>
                <a:lnSpc>
                  <a:spcPts val="1486"/>
                </a:lnSpc>
              </a:pPr>
              <a:r>
                <a:rPr lang="en-US" sz="1218" spc="-4">
                  <a:solidFill>
                    <a:srgbClr val="FFFFFF"/>
                  </a:solidFill>
                  <a:latin typeface="Poppins"/>
                </a:rPr>
                <a:t>Critère économique</a:t>
              </a:r>
            </a:p>
            <a:p>
              <a:pPr>
                <a:lnSpc>
                  <a:spcPts val="1486"/>
                </a:lnSpc>
              </a:pPr>
              <a:r>
                <a:rPr lang="en-US" sz="1218" spc="-4">
                  <a:solidFill>
                    <a:srgbClr val="FFFFFF"/>
                  </a:solidFill>
                  <a:latin typeface="Poppins"/>
                </a:rPr>
                <a:t>Sentiment d’urgence élevé</a:t>
              </a:r>
            </a:p>
          </p:txBody>
        </p:sp>
        <p:grpSp>
          <p:nvGrpSpPr>
            <p:cNvPr name="Group 14" id="14"/>
            <p:cNvGrpSpPr/>
            <p:nvPr/>
          </p:nvGrpSpPr>
          <p:grpSpPr>
            <a:xfrm rot="0">
              <a:off x="3680832" y="4331568"/>
              <a:ext cx="681134" cy="681134"/>
              <a:chOff x="0" y="0"/>
              <a:chExt cx="812800" cy="812800"/>
            </a:xfrm>
          </p:grpSpPr>
          <p:sp>
            <p:nvSpPr>
              <p:cNvPr name="Freeform 15" id="15"/>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16" id="16"/>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17" id="17"/>
            <p:cNvGrpSpPr/>
            <p:nvPr/>
          </p:nvGrpSpPr>
          <p:grpSpPr>
            <a:xfrm rot="0">
              <a:off x="7049056" y="4315671"/>
              <a:ext cx="681134" cy="681134"/>
              <a:chOff x="0" y="0"/>
              <a:chExt cx="812800" cy="812800"/>
            </a:xfrm>
          </p:grpSpPr>
          <p:sp>
            <p:nvSpPr>
              <p:cNvPr name="Freeform 18" id="1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19" id="19"/>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20" id="20"/>
            <p:cNvSpPr txBox="true"/>
            <p:nvPr/>
          </p:nvSpPr>
          <p:spPr>
            <a:xfrm rot="0">
              <a:off x="7841270" y="4161889"/>
              <a:ext cx="2351327" cy="1010966"/>
            </a:xfrm>
            <a:prstGeom prst="rect">
              <a:avLst/>
            </a:prstGeom>
          </p:spPr>
          <p:txBody>
            <a:bodyPr anchor="t" rtlCol="false" tIns="0" lIns="0" bIns="0" rIns="0">
              <a:spAutoFit/>
            </a:bodyPr>
            <a:lstStyle/>
            <a:p>
              <a:pPr>
                <a:lnSpc>
                  <a:spcPts val="1486"/>
                </a:lnSpc>
              </a:pPr>
              <a:r>
                <a:rPr lang="en-US" sz="1218" spc="-4">
                  <a:solidFill>
                    <a:srgbClr val="FFFFFF"/>
                  </a:solidFill>
                  <a:latin typeface="Poppins"/>
                </a:rPr>
                <a:t>Abandon de critères</a:t>
              </a:r>
            </a:p>
            <a:p>
              <a:pPr>
                <a:lnSpc>
                  <a:spcPts val="1486"/>
                </a:lnSpc>
              </a:pPr>
              <a:r>
                <a:rPr lang="en-US" sz="1218" spc="-4">
                  <a:solidFill>
                    <a:srgbClr val="FFFFFF"/>
                  </a:solidFill>
                  <a:latin typeface="Poppins"/>
                </a:rPr>
                <a:t>Multip. des demandes</a:t>
              </a:r>
            </a:p>
            <a:p>
              <a:pPr>
                <a:lnSpc>
                  <a:spcPts val="1486"/>
                </a:lnSpc>
              </a:pPr>
              <a:r>
                <a:rPr lang="en-US" sz="1218" spc="-4">
                  <a:solidFill>
                    <a:srgbClr val="FFFFFF"/>
                  </a:solidFill>
                  <a:latin typeface="Poppins"/>
                </a:rPr>
                <a:t>Consult. de PPL et de perm. d’accueil</a:t>
              </a:r>
            </a:p>
          </p:txBody>
        </p:sp>
        <p:grpSp>
          <p:nvGrpSpPr>
            <p:cNvPr name="Group 21" id="21"/>
            <p:cNvGrpSpPr/>
            <p:nvPr/>
          </p:nvGrpSpPr>
          <p:grpSpPr>
            <a:xfrm rot="0">
              <a:off x="0" y="2671111"/>
              <a:ext cx="10204982" cy="1265286"/>
              <a:chOff x="0" y="0"/>
              <a:chExt cx="4378932" cy="542931"/>
            </a:xfrm>
          </p:grpSpPr>
          <p:sp>
            <p:nvSpPr>
              <p:cNvPr name="Freeform 22" id="22"/>
              <p:cNvSpPr/>
              <p:nvPr/>
            </p:nvSpPr>
            <p:spPr>
              <a:xfrm flipH="false" flipV="false" rot="0">
                <a:off x="0" y="0"/>
                <a:ext cx="4378932" cy="542931"/>
              </a:xfrm>
              <a:custGeom>
                <a:avLst/>
                <a:gdLst/>
                <a:ahLst/>
                <a:cxnLst/>
                <a:rect r="r" b="b" t="t" l="l"/>
                <a:pathLst>
                  <a:path h="542931" w="4378932">
                    <a:moveTo>
                      <a:pt x="23748" y="0"/>
                    </a:moveTo>
                    <a:lnTo>
                      <a:pt x="4355184" y="0"/>
                    </a:lnTo>
                    <a:cubicBezTo>
                      <a:pt x="4368300" y="0"/>
                      <a:pt x="4378932" y="10632"/>
                      <a:pt x="4378932" y="23748"/>
                    </a:cubicBezTo>
                    <a:lnTo>
                      <a:pt x="4378932" y="519183"/>
                    </a:lnTo>
                    <a:cubicBezTo>
                      <a:pt x="4378932" y="532299"/>
                      <a:pt x="4368300" y="542931"/>
                      <a:pt x="4355184" y="542931"/>
                    </a:cubicBezTo>
                    <a:lnTo>
                      <a:pt x="23748" y="542931"/>
                    </a:lnTo>
                    <a:cubicBezTo>
                      <a:pt x="10632" y="542931"/>
                      <a:pt x="0" y="532299"/>
                      <a:pt x="0" y="519183"/>
                    </a:cubicBezTo>
                    <a:lnTo>
                      <a:pt x="0" y="23748"/>
                    </a:lnTo>
                    <a:cubicBezTo>
                      <a:pt x="0" y="10632"/>
                      <a:pt x="10632" y="0"/>
                      <a:pt x="23748" y="0"/>
                    </a:cubicBezTo>
                    <a:close/>
                  </a:path>
                </a:pathLst>
              </a:custGeom>
              <a:solidFill>
                <a:srgbClr val="2A1E50"/>
              </a:solidFill>
              <a:ln w="38100" cap="rnd">
                <a:solidFill>
                  <a:srgbClr val="000000"/>
                </a:solidFill>
                <a:prstDash val="solid"/>
                <a:round/>
              </a:ln>
            </p:spPr>
          </p:sp>
          <p:sp>
            <p:nvSpPr>
              <p:cNvPr name="TextBox 23" id="23"/>
              <p:cNvSpPr txBox="true"/>
              <p:nvPr/>
            </p:nvSpPr>
            <p:spPr>
              <a:xfrm>
                <a:off x="0" y="-38100"/>
                <a:ext cx="812800" cy="850900"/>
              </a:xfrm>
              <a:prstGeom prst="rect">
                <a:avLst/>
              </a:prstGeom>
            </p:spPr>
            <p:txBody>
              <a:bodyPr anchor="ctr" rtlCol="false" tIns="50800" lIns="50800" bIns="50800" rIns="50800"/>
              <a:lstStyle/>
              <a:p>
                <a:pPr algn="ctr">
                  <a:lnSpc>
                    <a:spcPts val="2659"/>
                  </a:lnSpc>
                  <a:spcBef>
                    <a:spcPct val="0"/>
                  </a:spcBef>
                </a:pPr>
              </a:p>
            </p:txBody>
          </p:sp>
        </p:grpSp>
        <p:grpSp>
          <p:nvGrpSpPr>
            <p:cNvPr name="Group 24" id="24"/>
            <p:cNvGrpSpPr/>
            <p:nvPr/>
          </p:nvGrpSpPr>
          <p:grpSpPr>
            <a:xfrm rot="0">
              <a:off x="327627" y="2963187"/>
              <a:ext cx="681134" cy="681134"/>
              <a:chOff x="0" y="0"/>
              <a:chExt cx="812800" cy="812800"/>
            </a:xfrm>
          </p:grpSpPr>
          <p:sp>
            <p:nvSpPr>
              <p:cNvPr name="Freeform 25" id="25"/>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26" id="26"/>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27" id="27"/>
            <p:cNvSpPr txBox="true"/>
            <p:nvPr/>
          </p:nvSpPr>
          <p:spPr>
            <a:xfrm rot="0">
              <a:off x="1091454" y="2793509"/>
              <a:ext cx="2589378" cy="1010966"/>
            </a:xfrm>
            <a:prstGeom prst="rect">
              <a:avLst/>
            </a:prstGeom>
          </p:spPr>
          <p:txBody>
            <a:bodyPr anchor="t" rtlCol="false" tIns="0" lIns="0" bIns="0" rIns="0">
              <a:spAutoFit/>
            </a:bodyPr>
            <a:lstStyle/>
            <a:p>
              <a:pPr>
                <a:lnSpc>
                  <a:spcPts val="1486"/>
                </a:lnSpc>
              </a:pPr>
              <a:r>
                <a:rPr lang="en-US" sz="1218" spc="-4">
                  <a:solidFill>
                    <a:srgbClr val="FFFFFF"/>
                  </a:solidFill>
                  <a:latin typeface="Poppins"/>
                </a:rPr>
                <a:t>Bouche-à-oreille</a:t>
              </a:r>
            </a:p>
            <a:p>
              <a:pPr>
                <a:lnSpc>
                  <a:spcPts val="1486"/>
                </a:lnSpc>
              </a:pPr>
              <a:r>
                <a:rPr lang="en-US" sz="1218" spc="-4">
                  <a:solidFill>
                    <a:srgbClr val="FFFFFF"/>
                  </a:solidFill>
                  <a:latin typeface="Poppins"/>
                </a:rPr>
                <a:t>Spécificité du service</a:t>
              </a:r>
            </a:p>
            <a:p>
              <a:pPr>
                <a:lnSpc>
                  <a:spcPts val="1486"/>
                </a:lnSpc>
              </a:pPr>
              <a:r>
                <a:rPr lang="en-US" sz="1218" spc="-4">
                  <a:solidFill>
                    <a:srgbClr val="FFFFFF"/>
                  </a:solidFill>
                  <a:latin typeface="Poppins"/>
                </a:rPr>
                <a:t>Sentiment d’urgence modéré</a:t>
              </a:r>
            </a:p>
          </p:txBody>
        </p:sp>
        <p:grpSp>
          <p:nvGrpSpPr>
            <p:cNvPr name="Group 28" id="28"/>
            <p:cNvGrpSpPr/>
            <p:nvPr/>
          </p:nvGrpSpPr>
          <p:grpSpPr>
            <a:xfrm rot="0">
              <a:off x="3680832" y="2995898"/>
              <a:ext cx="681134" cy="681134"/>
              <a:chOff x="0" y="0"/>
              <a:chExt cx="812800" cy="812800"/>
            </a:xfrm>
          </p:grpSpPr>
          <p:sp>
            <p:nvSpPr>
              <p:cNvPr name="Freeform 29" id="2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30" id="30"/>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31" id="31"/>
            <p:cNvGrpSpPr/>
            <p:nvPr/>
          </p:nvGrpSpPr>
          <p:grpSpPr>
            <a:xfrm rot="0">
              <a:off x="7049056" y="2980001"/>
              <a:ext cx="681134" cy="681134"/>
              <a:chOff x="0" y="0"/>
              <a:chExt cx="812800" cy="812800"/>
            </a:xfrm>
          </p:grpSpPr>
          <p:sp>
            <p:nvSpPr>
              <p:cNvPr name="Freeform 32" id="32"/>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33" id="33"/>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34" id="34"/>
            <p:cNvGrpSpPr/>
            <p:nvPr/>
          </p:nvGrpSpPr>
          <p:grpSpPr>
            <a:xfrm rot="0">
              <a:off x="0" y="1335442"/>
              <a:ext cx="10090429" cy="1265286"/>
              <a:chOff x="0" y="0"/>
              <a:chExt cx="4329778" cy="542931"/>
            </a:xfrm>
          </p:grpSpPr>
          <p:sp>
            <p:nvSpPr>
              <p:cNvPr name="Freeform 35" id="35"/>
              <p:cNvSpPr/>
              <p:nvPr/>
            </p:nvSpPr>
            <p:spPr>
              <a:xfrm flipH="false" flipV="false" rot="0">
                <a:off x="0" y="0"/>
                <a:ext cx="4329778" cy="542931"/>
              </a:xfrm>
              <a:custGeom>
                <a:avLst/>
                <a:gdLst/>
                <a:ahLst/>
                <a:cxnLst/>
                <a:rect r="r" b="b" t="t" l="l"/>
                <a:pathLst>
                  <a:path h="542931" w="4329778">
                    <a:moveTo>
                      <a:pt x="24017" y="0"/>
                    </a:moveTo>
                    <a:lnTo>
                      <a:pt x="4305760" y="0"/>
                    </a:lnTo>
                    <a:cubicBezTo>
                      <a:pt x="4319025" y="0"/>
                      <a:pt x="4329778" y="10753"/>
                      <a:pt x="4329778" y="24017"/>
                    </a:cubicBezTo>
                    <a:lnTo>
                      <a:pt x="4329778" y="518913"/>
                    </a:lnTo>
                    <a:cubicBezTo>
                      <a:pt x="4329778" y="525283"/>
                      <a:pt x="4327247" y="531392"/>
                      <a:pt x="4322743" y="535896"/>
                    </a:cubicBezTo>
                    <a:cubicBezTo>
                      <a:pt x="4318239" y="540400"/>
                      <a:pt x="4312130" y="542931"/>
                      <a:pt x="4305760" y="542931"/>
                    </a:cubicBezTo>
                    <a:lnTo>
                      <a:pt x="24017" y="542931"/>
                    </a:lnTo>
                    <a:cubicBezTo>
                      <a:pt x="17648" y="542931"/>
                      <a:pt x="11539" y="540400"/>
                      <a:pt x="7035" y="535896"/>
                    </a:cubicBezTo>
                    <a:cubicBezTo>
                      <a:pt x="2530" y="531392"/>
                      <a:pt x="0" y="525283"/>
                      <a:pt x="0" y="518913"/>
                    </a:cubicBezTo>
                    <a:lnTo>
                      <a:pt x="0" y="24017"/>
                    </a:lnTo>
                    <a:cubicBezTo>
                      <a:pt x="0" y="17648"/>
                      <a:pt x="2530" y="11539"/>
                      <a:pt x="7035" y="7035"/>
                    </a:cubicBezTo>
                    <a:cubicBezTo>
                      <a:pt x="11539" y="2530"/>
                      <a:pt x="17648" y="0"/>
                      <a:pt x="24017" y="0"/>
                    </a:cubicBezTo>
                    <a:close/>
                  </a:path>
                </a:pathLst>
              </a:custGeom>
              <a:solidFill>
                <a:srgbClr val="2A1E50"/>
              </a:solidFill>
              <a:ln w="38100" cap="rnd">
                <a:solidFill>
                  <a:srgbClr val="000000"/>
                </a:solidFill>
                <a:prstDash val="solid"/>
                <a:round/>
              </a:ln>
            </p:spPr>
          </p:sp>
          <p:sp>
            <p:nvSpPr>
              <p:cNvPr name="TextBox 36" id="36"/>
              <p:cNvSpPr txBox="true"/>
              <p:nvPr/>
            </p:nvSpPr>
            <p:spPr>
              <a:xfrm>
                <a:off x="0" y="-38100"/>
                <a:ext cx="812800" cy="850900"/>
              </a:xfrm>
              <a:prstGeom prst="rect">
                <a:avLst/>
              </a:prstGeom>
            </p:spPr>
            <p:txBody>
              <a:bodyPr anchor="ctr" rtlCol="false" tIns="50800" lIns="50800" bIns="50800" rIns="50800"/>
              <a:lstStyle/>
              <a:p>
                <a:pPr algn="ctr">
                  <a:lnSpc>
                    <a:spcPts val="2659"/>
                  </a:lnSpc>
                  <a:spcBef>
                    <a:spcPct val="0"/>
                  </a:spcBef>
                </a:pPr>
              </a:p>
            </p:txBody>
          </p:sp>
        </p:grpSp>
        <p:grpSp>
          <p:nvGrpSpPr>
            <p:cNvPr name="Group 37" id="37"/>
            <p:cNvGrpSpPr/>
            <p:nvPr/>
          </p:nvGrpSpPr>
          <p:grpSpPr>
            <a:xfrm rot="0">
              <a:off x="327627" y="1627517"/>
              <a:ext cx="681134" cy="681134"/>
              <a:chOff x="0" y="0"/>
              <a:chExt cx="812800" cy="812800"/>
            </a:xfrm>
          </p:grpSpPr>
          <p:sp>
            <p:nvSpPr>
              <p:cNvPr name="Freeform 38" id="3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39" id="39"/>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40" id="40"/>
            <p:cNvSpPr txBox="true"/>
            <p:nvPr/>
          </p:nvSpPr>
          <p:spPr>
            <a:xfrm rot="0">
              <a:off x="1091454" y="1457839"/>
              <a:ext cx="2589378" cy="1010966"/>
            </a:xfrm>
            <a:prstGeom prst="rect">
              <a:avLst/>
            </a:prstGeom>
          </p:spPr>
          <p:txBody>
            <a:bodyPr anchor="t" rtlCol="false" tIns="0" lIns="0" bIns="0" rIns="0">
              <a:spAutoFit/>
            </a:bodyPr>
            <a:lstStyle/>
            <a:p>
              <a:pPr algn="just">
                <a:lnSpc>
                  <a:spcPts val="1486"/>
                </a:lnSpc>
              </a:pPr>
              <a:r>
                <a:rPr lang="en-US" sz="1218" spc="-4">
                  <a:solidFill>
                    <a:srgbClr val="FFFFFF"/>
                  </a:solidFill>
                  <a:latin typeface="Poppins"/>
                </a:rPr>
                <a:t>Fréquentation passée</a:t>
              </a:r>
            </a:p>
            <a:p>
              <a:pPr algn="just">
                <a:lnSpc>
                  <a:spcPts val="1486"/>
                </a:lnSpc>
              </a:pPr>
              <a:r>
                <a:rPr lang="en-US" sz="1218" spc="-4">
                  <a:solidFill>
                    <a:srgbClr val="FFFFFF"/>
                  </a:solidFill>
                  <a:latin typeface="Poppins"/>
                </a:rPr>
                <a:t>Tarif et administatif</a:t>
              </a:r>
            </a:p>
            <a:p>
              <a:pPr>
                <a:lnSpc>
                  <a:spcPts val="1486"/>
                </a:lnSpc>
              </a:pPr>
              <a:r>
                <a:rPr lang="en-US" sz="1218" spc="-4">
                  <a:solidFill>
                    <a:srgbClr val="FFFFFF"/>
                  </a:solidFill>
                  <a:latin typeface="Poppins"/>
                </a:rPr>
                <a:t>Sentiment d’urgence élevé</a:t>
              </a:r>
              <a:r>
                <a:rPr lang="en-US" sz="1218" spc="-4">
                  <a:solidFill>
                    <a:srgbClr val="FFFFFF"/>
                  </a:solidFill>
                  <a:latin typeface="Poppins Italics"/>
                </a:rPr>
                <a:t> - pression du SAJ</a:t>
              </a:r>
            </a:p>
          </p:txBody>
        </p:sp>
        <p:grpSp>
          <p:nvGrpSpPr>
            <p:cNvPr name="Group 41" id="41"/>
            <p:cNvGrpSpPr/>
            <p:nvPr/>
          </p:nvGrpSpPr>
          <p:grpSpPr>
            <a:xfrm rot="0">
              <a:off x="3680832" y="1660228"/>
              <a:ext cx="681134" cy="681134"/>
              <a:chOff x="0" y="0"/>
              <a:chExt cx="812800" cy="812800"/>
            </a:xfrm>
          </p:grpSpPr>
          <p:sp>
            <p:nvSpPr>
              <p:cNvPr name="Freeform 42" id="42"/>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43" id="43"/>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44" id="44"/>
            <p:cNvSpPr txBox="true"/>
            <p:nvPr/>
          </p:nvSpPr>
          <p:spPr>
            <a:xfrm rot="0">
              <a:off x="3853191" y="1857216"/>
              <a:ext cx="336416" cy="269758"/>
            </a:xfrm>
            <a:prstGeom prst="rect">
              <a:avLst/>
            </a:prstGeom>
          </p:spPr>
          <p:txBody>
            <a:bodyPr anchor="t" rtlCol="false" tIns="0" lIns="0" bIns="0" rIns="0">
              <a:spAutoFit/>
            </a:bodyPr>
            <a:lstStyle/>
            <a:p>
              <a:pPr algn="ctr" marL="0" indent="0" lvl="0">
                <a:lnSpc>
                  <a:spcPts val="1284"/>
                </a:lnSpc>
              </a:pPr>
              <a:r>
                <a:rPr lang="en-US" sz="1427" spc="-14">
                  <a:solidFill>
                    <a:srgbClr val="FFFFFF"/>
                  </a:solidFill>
                  <a:latin typeface="Poppins"/>
                </a:rPr>
                <a:t>2</a:t>
              </a:r>
            </a:p>
          </p:txBody>
        </p:sp>
        <p:sp>
          <p:nvSpPr>
            <p:cNvPr name="TextBox 45" id="45"/>
            <p:cNvSpPr txBox="true"/>
            <p:nvPr/>
          </p:nvSpPr>
          <p:spPr>
            <a:xfrm rot="0">
              <a:off x="4443815" y="1474653"/>
              <a:ext cx="2494161" cy="1010966"/>
            </a:xfrm>
            <a:prstGeom prst="rect">
              <a:avLst/>
            </a:prstGeom>
          </p:spPr>
          <p:txBody>
            <a:bodyPr anchor="t" rtlCol="false" tIns="0" lIns="0" bIns="0" rIns="0">
              <a:spAutoFit/>
            </a:bodyPr>
            <a:lstStyle/>
            <a:p>
              <a:pPr>
                <a:lnSpc>
                  <a:spcPts val="1486"/>
                </a:lnSpc>
              </a:pPr>
              <a:r>
                <a:rPr lang="en-US" sz="1218" spc="-4">
                  <a:solidFill>
                    <a:srgbClr val="FFFFFF"/>
                  </a:solidFill>
                  <a:latin typeface="Poppins"/>
                </a:rPr>
                <a:t>Temps long</a:t>
              </a:r>
            </a:p>
            <a:p>
              <a:pPr>
                <a:lnSpc>
                  <a:spcPts val="1486"/>
                </a:lnSpc>
              </a:pPr>
              <a:r>
                <a:rPr lang="en-US" sz="1218" spc="-4">
                  <a:solidFill>
                    <a:srgbClr val="FFFFFF"/>
                  </a:solidFill>
                  <a:latin typeface="Poppins"/>
                </a:rPr>
                <a:t>Espace d’écoute</a:t>
              </a:r>
            </a:p>
            <a:p>
              <a:pPr>
                <a:lnSpc>
                  <a:spcPts val="1486"/>
                </a:lnSpc>
              </a:pPr>
              <a:r>
                <a:rPr lang="en-US" sz="1218" spc="-4">
                  <a:solidFill>
                    <a:srgbClr val="FFFFFF"/>
                  </a:solidFill>
                  <a:latin typeface="Poppins"/>
                </a:rPr>
                <a:t>Fréquentation passée et déduction des besoins</a:t>
              </a:r>
            </a:p>
          </p:txBody>
        </p:sp>
        <p:grpSp>
          <p:nvGrpSpPr>
            <p:cNvPr name="Group 46" id="46"/>
            <p:cNvGrpSpPr/>
            <p:nvPr/>
          </p:nvGrpSpPr>
          <p:grpSpPr>
            <a:xfrm rot="0">
              <a:off x="7049056" y="1644331"/>
              <a:ext cx="681134" cy="681134"/>
              <a:chOff x="0" y="0"/>
              <a:chExt cx="812800" cy="812800"/>
            </a:xfrm>
          </p:grpSpPr>
          <p:sp>
            <p:nvSpPr>
              <p:cNvPr name="Freeform 47" id="4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48" id="48"/>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49" id="49"/>
            <p:cNvGrpSpPr/>
            <p:nvPr/>
          </p:nvGrpSpPr>
          <p:grpSpPr>
            <a:xfrm rot="0">
              <a:off x="327627" y="292076"/>
              <a:ext cx="681134" cy="681134"/>
              <a:chOff x="0" y="0"/>
              <a:chExt cx="812800" cy="812800"/>
            </a:xfrm>
          </p:grpSpPr>
          <p:sp>
            <p:nvSpPr>
              <p:cNvPr name="Freeform 50" id="5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51" id="51"/>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52" id="52"/>
            <p:cNvSpPr txBox="true"/>
            <p:nvPr/>
          </p:nvSpPr>
          <p:spPr>
            <a:xfrm rot="0">
              <a:off x="499986" y="489063"/>
              <a:ext cx="336416" cy="269758"/>
            </a:xfrm>
            <a:prstGeom prst="rect">
              <a:avLst/>
            </a:prstGeom>
          </p:spPr>
          <p:txBody>
            <a:bodyPr anchor="t" rtlCol="false" tIns="0" lIns="0" bIns="0" rIns="0">
              <a:spAutoFit/>
            </a:bodyPr>
            <a:lstStyle/>
            <a:p>
              <a:pPr algn="ctr" marL="0" indent="0" lvl="0">
                <a:lnSpc>
                  <a:spcPts val="1284"/>
                </a:lnSpc>
              </a:pPr>
              <a:r>
                <a:rPr lang="en-US" sz="1427" spc="-14">
                  <a:solidFill>
                    <a:srgbClr val="FFFFFF"/>
                  </a:solidFill>
                  <a:latin typeface="Poppins"/>
                </a:rPr>
                <a:t>1</a:t>
              </a:r>
            </a:p>
          </p:txBody>
        </p:sp>
        <p:grpSp>
          <p:nvGrpSpPr>
            <p:cNvPr name="Group 53" id="53"/>
            <p:cNvGrpSpPr/>
            <p:nvPr/>
          </p:nvGrpSpPr>
          <p:grpSpPr>
            <a:xfrm rot="0">
              <a:off x="3680832" y="324787"/>
              <a:ext cx="681134" cy="681134"/>
              <a:chOff x="0" y="0"/>
              <a:chExt cx="812800" cy="812800"/>
            </a:xfrm>
          </p:grpSpPr>
          <p:sp>
            <p:nvSpPr>
              <p:cNvPr name="Freeform 54" id="5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55" id="55"/>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56" id="56"/>
            <p:cNvSpPr txBox="true"/>
            <p:nvPr/>
          </p:nvSpPr>
          <p:spPr>
            <a:xfrm rot="0">
              <a:off x="1091454" y="249840"/>
              <a:ext cx="2589378" cy="756081"/>
            </a:xfrm>
            <a:prstGeom prst="rect">
              <a:avLst/>
            </a:prstGeom>
          </p:spPr>
          <p:txBody>
            <a:bodyPr anchor="t" rtlCol="false" tIns="0" lIns="0" bIns="0" rIns="0">
              <a:spAutoFit/>
            </a:bodyPr>
            <a:lstStyle/>
            <a:p>
              <a:pPr algn="just">
                <a:lnSpc>
                  <a:spcPts val="1486"/>
                </a:lnSpc>
              </a:pPr>
              <a:r>
                <a:rPr lang="en-US" sz="1218" spc="-4">
                  <a:solidFill>
                    <a:srgbClr val="FFFFFF"/>
                  </a:solidFill>
                  <a:latin typeface="Poppins"/>
                </a:rPr>
                <a:t>Confiance en l’envoyeur</a:t>
              </a:r>
            </a:p>
            <a:p>
              <a:pPr algn="just">
                <a:lnSpc>
                  <a:spcPts val="1486"/>
                </a:lnSpc>
              </a:pPr>
              <a:r>
                <a:rPr lang="en-US" sz="1218" spc="-4">
                  <a:solidFill>
                    <a:srgbClr val="FFFFFF"/>
                  </a:solidFill>
                  <a:latin typeface="Poppins"/>
                </a:rPr>
                <a:t>Spécificité du service</a:t>
              </a:r>
            </a:p>
            <a:p>
              <a:pPr algn="just">
                <a:lnSpc>
                  <a:spcPts val="1486"/>
                </a:lnSpc>
              </a:pPr>
              <a:r>
                <a:rPr lang="en-US" sz="1218" spc="-4">
                  <a:solidFill>
                    <a:srgbClr val="FFFFFF"/>
                  </a:solidFill>
                  <a:latin typeface="Poppins"/>
                </a:rPr>
                <a:t>Peu ou pas d’urgence</a:t>
              </a:r>
            </a:p>
          </p:txBody>
        </p:sp>
        <p:grpSp>
          <p:nvGrpSpPr>
            <p:cNvPr name="Group 57" id="57"/>
            <p:cNvGrpSpPr/>
            <p:nvPr/>
          </p:nvGrpSpPr>
          <p:grpSpPr>
            <a:xfrm rot="0">
              <a:off x="7049056" y="292076"/>
              <a:ext cx="681134" cy="681134"/>
              <a:chOff x="0" y="0"/>
              <a:chExt cx="812800" cy="812800"/>
            </a:xfrm>
          </p:grpSpPr>
          <p:sp>
            <p:nvSpPr>
              <p:cNvPr name="Freeform 58" id="5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59" id="59"/>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60" id="60"/>
            <p:cNvSpPr txBox="true"/>
            <p:nvPr/>
          </p:nvSpPr>
          <p:spPr>
            <a:xfrm rot="0">
              <a:off x="499986" y="3160175"/>
              <a:ext cx="336416" cy="269758"/>
            </a:xfrm>
            <a:prstGeom prst="rect">
              <a:avLst/>
            </a:prstGeom>
          </p:spPr>
          <p:txBody>
            <a:bodyPr anchor="t" rtlCol="false" tIns="0" lIns="0" bIns="0" rIns="0">
              <a:spAutoFit/>
            </a:bodyPr>
            <a:lstStyle/>
            <a:p>
              <a:pPr algn="ctr" marL="0" indent="0" lvl="0">
                <a:lnSpc>
                  <a:spcPts val="1284"/>
                </a:lnSpc>
              </a:pPr>
              <a:r>
                <a:rPr lang="en-US" sz="1427" spc="-14">
                  <a:solidFill>
                    <a:srgbClr val="FFFFFF"/>
                  </a:solidFill>
                  <a:latin typeface="Poppins"/>
                </a:rPr>
                <a:t>1</a:t>
              </a:r>
            </a:p>
          </p:txBody>
        </p:sp>
        <p:sp>
          <p:nvSpPr>
            <p:cNvPr name="TextBox 61" id="61"/>
            <p:cNvSpPr txBox="true"/>
            <p:nvPr/>
          </p:nvSpPr>
          <p:spPr>
            <a:xfrm rot="0">
              <a:off x="3853191" y="3192886"/>
              <a:ext cx="336416" cy="269758"/>
            </a:xfrm>
            <a:prstGeom prst="rect">
              <a:avLst/>
            </a:prstGeom>
          </p:spPr>
          <p:txBody>
            <a:bodyPr anchor="t" rtlCol="false" tIns="0" lIns="0" bIns="0" rIns="0">
              <a:spAutoFit/>
            </a:bodyPr>
            <a:lstStyle/>
            <a:p>
              <a:pPr algn="ctr" marL="0" indent="0" lvl="0">
                <a:lnSpc>
                  <a:spcPts val="1284"/>
                </a:lnSpc>
              </a:pPr>
              <a:r>
                <a:rPr lang="en-US" sz="1427" spc="-14">
                  <a:solidFill>
                    <a:srgbClr val="FFFFFF"/>
                  </a:solidFill>
                  <a:latin typeface="Poppins"/>
                </a:rPr>
                <a:t>2</a:t>
              </a:r>
            </a:p>
          </p:txBody>
        </p:sp>
        <p:sp>
          <p:nvSpPr>
            <p:cNvPr name="TextBox 62" id="62"/>
            <p:cNvSpPr txBox="true"/>
            <p:nvPr/>
          </p:nvSpPr>
          <p:spPr>
            <a:xfrm rot="0">
              <a:off x="4443815" y="2736931"/>
              <a:ext cx="2324167" cy="1010966"/>
            </a:xfrm>
            <a:prstGeom prst="rect">
              <a:avLst/>
            </a:prstGeom>
          </p:spPr>
          <p:txBody>
            <a:bodyPr anchor="t" rtlCol="false" tIns="0" lIns="0" bIns="0" rIns="0">
              <a:spAutoFit/>
            </a:bodyPr>
            <a:lstStyle/>
            <a:p>
              <a:pPr>
                <a:lnSpc>
                  <a:spcPts val="1486"/>
                </a:lnSpc>
              </a:pPr>
              <a:r>
                <a:rPr lang="en-US" sz="1218" spc="-4">
                  <a:solidFill>
                    <a:srgbClr val="FFFFFF"/>
                  </a:solidFill>
                  <a:latin typeface="Poppins"/>
                </a:rPr>
                <a:t>Temps long</a:t>
              </a:r>
            </a:p>
            <a:p>
              <a:pPr>
                <a:lnSpc>
                  <a:spcPts val="1486"/>
                </a:lnSpc>
              </a:pPr>
              <a:r>
                <a:rPr lang="en-US" sz="1218" spc="-4">
                  <a:solidFill>
                    <a:srgbClr val="FFFFFF"/>
                  </a:solidFill>
                  <a:latin typeface="Poppins"/>
                </a:rPr>
                <a:t>Compréhension de le.a thérapeute </a:t>
              </a:r>
            </a:p>
            <a:p>
              <a:pPr>
                <a:lnSpc>
                  <a:spcPts val="1486"/>
                </a:lnSpc>
              </a:pPr>
              <a:r>
                <a:rPr lang="en-US" sz="1218" spc="-4">
                  <a:solidFill>
                    <a:srgbClr val="FFFFFF"/>
                  </a:solidFill>
                  <a:latin typeface="Poppins"/>
                </a:rPr>
                <a:t>Consult. ponctuelles</a:t>
              </a:r>
            </a:p>
          </p:txBody>
        </p:sp>
        <p:sp>
          <p:nvSpPr>
            <p:cNvPr name="TextBox 63" id="63"/>
            <p:cNvSpPr txBox="true"/>
            <p:nvPr/>
          </p:nvSpPr>
          <p:spPr>
            <a:xfrm rot="0">
              <a:off x="7221415" y="3176989"/>
              <a:ext cx="336416" cy="269758"/>
            </a:xfrm>
            <a:prstGeom prst="rect">
              <a:avLst/>
            </a:prstGeom>
          </p:spPr>
          <p:txBody>
            <a:bodyPr anchor="t" rtlCol="false" tIns="0" lIns="0" bIns="0" rIns="0">
              <a:spAutoFit/>
            </a:bodyPr>
            <a:lstStyle/>
            <a:p>
              <a:pPr algn="ctr" marL="0" indent="0" lvl="0">
                <a:lnSpc>
                  <a:spcPts val="1284"/>
                </a:lnSpc>
              </a:pPr>
              <a:r>
                <a:rPr lang="en-US" sz="1427" spc="-14">
                  <a:solidFill>
                    <a:srgbClr val="FFFFFF"/>
                  </a:solidFill>
                  <a:latin typeface="Poppins"/>
                </a:rPr>
                <a:t>3</a:t>
              </a:r>
            </a:p>
          </p:txBody>
        </p:sp>
        <p:sp>
          <p:nvSpPr>
            <p:cNvPr name="TextBox 64" id="64"/>
            <p:cNvSpPr txBox="true"/>
            <p:nvPr/>
          </p:nvSpPr>
          <p:spPr>
            <a:xfrm rot="0">
              <a:off x="499986" y="1824505"/>
              <a:ext cx="336416" cy="269758"/>
            </a:xfrm>
            <a:prstGeom prst="rect">
              <a:avLst/>
            </a:prstGeom>
          </p:spPr>
          <p:txBody>
            <a:bodyPr anchor="t" rtlCol="false" tIns="0" lIns="0" bIns="0" rIns="0">
              <a:spAutoFit/>
            </a:bodyPr>
            <a:lstStyle/>
            <a:p>
              <a:pPr algn="ctr" marL="0" indent="0" lvl="0">
                <a:lnSpc>
                  <a:spcPts val="1284"/>
                </a:lnSpc>
              </a:pPr>
              <a:r>
                <a:rPr lang="en-US" sz="1427" spc="-14">
                  <a:solidFill>
                    <a:srgbClr val="FFFFFF"/>
                  </a:solidFill>
                  <a:latin typeface="Poppins"/>
                </a:rPr>
                <a:t>1</a:t>
              </a:r>
            </a:p>
          </p:txBody>
        </p:sp>
        <p:sp>
          <p:nvSpPr>
            <p:cNvPr name="TextBox 65" id="65"/>
            <p:cNvSpPr txBox="true"/>
            <p:nvPr/>
          </p:nvSpPr>
          <p:spPr>
            <a:xfrm rot="0">
              <a:off x="7221415" y="1841319"/>
              <a:ext cx="336416" cy="269758"/>
            </a:xfrm>
            <a:prstGeom prst="rect">
              <a:avLst/>
            </a:prstGeom>
          </p:spPr>
          <p:txBody>
            <a:bodyPr anchor="t" rtlCol="false" tIns="0" lIns="0" bIns="0" rIns="0">
              <a:spAutoFit/>
            </a:bodyPr>
            <a:lstStyle/>
            <a:p>
              <a:pPr algn="ctr" marL="0" indent="0" lvl="0">
                <a:lnSpc>
                  <a:spcPts val="1284"/>
                </a:lnSpc>
              </a:pPr>
              <a:r>
                <a:rPr lang="en-US" sz="1427" spc="-14">
                  <a:solidFill>
                    <a:srgbClr val="FFFFFF"/>
                  </a:solidFill>
                  <a:latin typeface="Poppins"/>
                </a:rPr>
                <a:t>3</a:t>
              </a:r>
            </a:p>
          </p:txBody>
        </p:sp>
        <p:sp>
          <p:nvSpPr>
            <p:cNvPr name="TextBox 66" id="66"/>
            <p:cNvSpPr txBox="true"/>
            <p:nvPr/>
          </p:nvSpPr>
          <p:spPr>
            <a:xfrm rot="0">
              <a:off x="3853191" y="521774"/>
              <a:ext cx="336416" cy="269758"/>
            </a:xfrm>
            <a:prstGeom prst="rect">
              <a:avLst/>
            </a:prstGeom>
          </p:spPr>
          <p:txBody>
            <a:bodyPr anchor="t" rtlCol="false" tIns="0" lIns="0" bIns="0" rIns="0">
              <a:spAutoFit/>
            </a:bodyPr>
            <a:lstStyle/>
            <a:p>
              <a:pPr algn="ctr" marL="0" indent="0" lvl="0">
                <a:lnSpc>
                  <a:spcPts val="1284"/>
                </a:lnSpc>
              </a:pPr>
              <a:r>
                <a:rPr lang="en-US" sz="1427" spc="-14">
                  <a:solidFill>
                    <a:srgbClr val="FFFFFF"/>
                  </a:solidFill>
                  <a:latin typeface="Poppins"/>
                </a:rPr>
                <a:t>2</a:t>
              </a:r>
            </a:p>
          </p:txBody>
        </p:sp>
        <p:sp>
          <p:nvSpPr>
            <p:cNvPr name="TextBox 67" id="67"/>
            <p:cNvSpPr txBox="true"/>
            <p:nvPr/>
          </p:nvSpPr>
          <p:spPr>
            <a:xfrm rot="0">
              <a:off x="4443815" y="139211"/>
              <a:ext cx="2324167" cy="1010966"/>
            </a:xfrm>
            <a:prstGeom prst="rect">
              <a:avLst/>
            </a:prstGeom>
          </p:spPr>
          <p:txBody>
            <a:bodyPr anchor="t" rtlCol="false" tIns="0" lIns="0" bIns="0" rIns="0">
              <a:spAutoFit/>
            </a:bodyPr>
            <a:lstStyle/>
            <a:p>
              <a:pPr>
                <a:lnSpc>
                  <a:spcPts val="1486"/>
                </a:lnSpc>
              </a:pPr>
              <a:r>
                <a:rPr lang="en-US" sz="1218" spc="-4">
                  <a:solidFill>
                    <a:srgbClr val="FFFFFF"/>
                  </a:solidFill>
                  <a:latin typeface="Poppins"/>
                </a:rPr>
                <a:t>Temps long</a:t>
              </a:r>
            </a:p>
            <a:p>
              <a:pPr>
                <a:lnSpc>
                  <a:spcPts val="1486"/>
                </a:lnSpc>
              </a:pPr>
              <a:r>
                <a:rPr lang="en-US" sz="1218" spc="-4">
                  <a:solidFill>
                    <a:srgbClr val="FFFFFF"/>
                  </a:solidFill>
                  <a:latin typeface="Poppins"/>
                </a:rPr>
                <a:t>Connexion avec le.a thérapeute </a:t>
              </a:r>
            </a:p>
            <a:p>
              <a:pPr>
                <a:lnSpc>
                  <a:spcPts val="1486"/>
                </a:lnSpc>
              </a:pPr>
              <a:r>
                <a:rPr lang="en-US" sz="1218" spc="-4">
                  <a:solidFill>
                    <a:srgbClr val="FFFFFF"/>
                  </a:solidFill>
                  <a:latin typeface="Poppins"/>
                </a:rPr>
                <a:t>Long parcours de soin</a:t>
              </a:r>
            </a:p>
          </p:txBody>
        </p:sp>
        <p:sp>
          <p:nvSpPr>
            <p:cNvPr name="TextBox 68" id="68"/>
            <p:cNvSpPr txBox="true"/>
            <p:nvPr/>
          </p:nvSpPr>
          <p:spPr>
            <a:xfrm rot="0">
              <a:off x="7221415" y="489063"/>
              <a:ext cx="336416" cy="269758"/>
            </a:xfrm>
            <a:prstGeom prst="rect">
              <a:avLst/>
            </a:prstGeom>
          </p:spPr>
          <p:txBody>
            <a:bodyPr anchor="t" rtlCol="false" tIns="0" lIns="0" bIns="0" rIns="0">
              <a:spAutoFit/>
            </a:bodyPr>
            <a:lstStyle/>
            <a:p>
              <a:pPr algn="ctr" marL="0" indent="0" lvl="0">
                <a:lnSpc>
                  <a:spcPts val="1284"/>
                </a:lnSpc>
              </a:pPr>
              <a:r>
                <a:rPr lang="en-US" sz="1427" spc="-14">
                  <a:solidFill>
                    <a:srgbClr val="FFFFFF"/>
                  </a:solidFill>
                  <a:latin typeface="Poppins"/>
                </a:rPr>
                <a:t>3</a:t>
              </a:r>
            </a:p>
          </p:txBody>
        </p:sp>
        <p:sp>
          <p:nvSpPr>
            <p:cNvPr name="TextBox 69" id="69"/>
            <p:cNvSpPr txBox="true"/>
            <p:nvPr/>
          </p:nvSpPr>
          <p:spPr>
            <a:xfrm rot="0">
              <a:off x="499986" y="4495844"/>
              <a:ext cx="336416" cy="269758"/>
            </a:xfrm>
            <a:prstGeom prst="rect">
              <a:avLst/>
            </a:prstGeom>
          </p:spPr>
          <p:txBody>
            <a:bodyPr anchor="t" rtlCol="false" tIns="0" lIns="0" bIns="0" rIns="0">
              <a:spAutoFit/>
            </a:bodyPr>
            <a:lstStyle/>
            <a:p>
              <a:pPr algn="ctr" marL="0" indent="0" lvl="0">
                <a:lnSpc>
                  <a:spcPts val="1284"/>
                </a:lnSpc>
              </a:pPr>
              <a:r>
                <a:rPr lang="en-US" sz="1427" spc="-14">
                  <a:solidFill>
                    <a:srgbClr val="FFFFFF"/>
                  </a:solidFill>
                  <a:latin typeface="Poppins"/>
                </a:rPr>
                <a:t>1</a:t>
              </a:r>
            </a:p>
          </p:txBody>
        </p:sp>
        <p:sp>
          <p:nvSpPr>
            <p:cNvPr name="TextBox 70" id="70"/>
            <p:cNvSpPr txBox="true"/>
            <p:nvPr/>
          </p:nvSpPr>
          <p:spPr>
            <a:xfrm rot="0">
              <a:off x="3853191" y="4528555"/>
              <a:ext cx="336416" cy="269758"/>
            </a:xfrm>
            <a:prstGeom prst="rect">
              <a:avLst/>
            </a:prstGeom>
          </p:spPr>
          <p:txBody>
            <a:bodyPr anchor="t" rtlCol="false" tIns="0" lIns="0" bIns="0" rIns="0">
              <a:spAutoFit/>
            </a:bodyPr>
            <a:lstStyle/>
            <a:p>
              <a:pPr algn="ctr" marL="0" indent="0" lvl="0">
                <a:lnSpc>
                  <a:spcPts val="1284"/>
                </a:lnSpc>
              </a:pPr>
              <a:r>
                <a:rPr lang="en-US" sz="1427" spc="-14">
                  <a:solidFill>
                    <a:srgbClr val="FFFFFF"/>
                  </a:solidFill>
                  <a:latin typeface="Poppins"/>
                </a:rPr>
                <a:t>2</a:t>
              </a:r>
            </a:p>
          </p:txBody>
        </p:sp>
        <p:sp>
          <p:nvSpPr>
            <p:cNvPr name="TextBox 71" id="71"/>
            <p:cNvSpPr txBox="true"/>
            <p:nvPr/>
          </p:nvSpPr>
          <p:spPr>
            <a:xfrm rot="0">
              <a:off x="4443815" y="4145992"/>
              <a:ext cx="2494161" cy="1010966"/>
            </a:xfrm>
            <a:prstGeom prst="rect">
              <a:avLst/>
            </a:prstGeom>
          </p:spPr>
          <p:txBody>
            <a:bodyPr anchor="t" rtlCol="false" tIns="0" lIns="0" bIns="0" rIns="0">
              <a:spAutoFit/>
            </a:bodyPr>
            <a:lstStyle/>
            <a:p>
              <a:pPr>
                <a:lnSpc>
                  <a:spcPts val="1486"/>
                </a:lnSpc>
              </a:pPr>
              <a:r>
                <a:rPr lang="en-US" sz="1218" spc="-4">
                  <a:solidFill>
                    <a:srgbClr val="FFFFFF"/>
                  </a:solidFill>
                  <a:latin typeface="Poppins"/>
                </a:rPr>
                <a:t>Temps long</a:t>
              </a:r>
            </a:p>
            <a:p>
              <a:pPr>
                <a:lnSpc>
                  <a:spcPts val="1486"/>
                </a:lnSpc>
              </a:pPr>
              <a:r>
                <a:rPr lang="en-US" sz="1218" spc="-4">
                  <a:solidFill>
                    <a:srgbClr val="FFFFFF"/>
                  </a:solidFill>
                  <a:latin typeface="Poppins"/>
                </a:rPr>
                <a:t>Solutions concrètes</a:t>
              </a:r>
            </a:p>
            <a:p>
              <a:pPr>
                <a:lnSpc>
                  <a:spcPts val="1486"/>
                </a:lnSpc>
              </a:pPr>
              <a:r>
                <a:rPr lang="en-US" sz="1218" spc="-4">
                  <a:solidFill>
                    <a:srgbClr val="FFFFFF"/>
                  </a:solidFill>
                  <a:latin typeface="Poppins"/>
                </a:rPr>
                <a:t>Comparaison avec précédentes consult.</a:t>
              </a:r>
            </a:p>
          </p:txBody>
        </p:sp>
        <p:sp>
          <p:nvSpPr>
            <p:cNvPr name="TextBox 72" id="72"/>
            <p:cNvSpPr txBox="true"/>
            <p:nvPr/>
          </p:nvSpPr>
          <p:spPr>
            <a:xfrm rot="0">
              <a:off x="7221415" y="4512658"/>
              <a:ext cx="336416" cy="269758"/>
            </a:xfrm>
            <a:prstGeom prst="rect">
              <a:avLst/>
            </a:prstGeom>
          </p:spPr>
          <p:txBody>
            <a:bodyPr anchor="t" rtlCol="false" tIns="0" lIns="0" bIns="0" rIns="0">
              <a:spAutoFit/>
            </a:bodyPr>
            <a:lstStyle/>
            <a:p>
              <a:pPr algn="ctr" marL="0" indent="0" lvl="0">
                <a:lnSpc>
                  <a:spcPts val="1284"/>
                </a:lnSpc>
              </a:pPr>
              <a:r>
                <a:rPr lang="en-US" sz="1427" spc="-14">
                  <a:solidFill>
                    <a:srgbClr val="FFFFFF"/>
                  </a:solidFill>
                  <a:latin typeface="Poppins"/>
                </a:rPr>
                <a:t>3</a:t>
              </a:r>
            </a:p>
          </p:txBody>
        </p:sp>
        <p:sp>
          <p:nvSpPr>
            <p:cNvPr name="TextBox 73" id="73"/>
            <p:cNvSpPr txBox="true"/>
            <p:nvPr/>
          </p:nvSpPr>
          <p:spPr>
            <a:xfrm rot="0">
              <a:off x="7841270" y="2826220"/>
              <a:ext cx="2351327" cy="1010966"/>
            </a:xfrm>
            <a:prstGeom prst="rect">
              <a:avLst/>
            </a:prstGeom>
          </p:spPr>
          <p:txBody>
            <a:bodyPr anchor="t" rtlCol="false" tIns="0" lIns="0" bIns="0" rIns="0">
              <a:spAutoFit/>
            </a:bodyPr>
            <a:lstStyle/>
            <a:p>
              <a:pPr>
                <a:lnSpc>
                  <a:spcPts val="1486"/>
                </a:lnSpc>
              </a:pPr>
              <a:r>
                <a:rPr lang="en-US" sz="1218" spc="-4">
                  <a:solidFill>
                    <a:srgbClr val="FFFFFF"/>
                  </a:solidFill>
                  <a:latin typeface="Poppins"/>
                </a:rPr>
                <a:t>Découragement</a:t>
              </a:r>
            </a:p>
            <a:p>
              <a:pPr>
                <a:lnSpc>
                  <a:spcPts val="1486"/>
                </a:lnSpc>
              </a:pPr>
              <a:r>
                <a:rPr lang="en-US" sz="1218" spc="-4">
                  <a:solidFill>
                    <a:srgbClr val="FFFFFF"/>
                  </a:solidFill>
                  <a:latin typeface="Poppins"/>
                </a:rPr>
                <a:t>Attente “habituelle”</a:t>
              </a:r>
            </a:p>
            <a:p>
              <a:pPr>
                <a:lnSpc>
                  <a:spcPts val="1486"/>
                </a:lnSpc>
              </a:pPr>
              <a:r>
                <a:rPr lang="en-US" sz="1218" spc="-4">
                  <a:solidFill>
                    <a:srgbClr val="FFFFFF"/>
                  </a:solidFill>
                  <a:latin typeface="Poppins"/>
                </a:rPr>
                <a:t>Consult. ponctuelles en hôpital</a:t>
              </a:r>
            </a:p>
          </p:txBody>
        </p:sp>
        <p:sp>
          <p:nvSpPr>
            <p:cNvPr name="TextBox 74" id="74"/>
            <p:cNvSpPr txBox="true"/>
            <p:nvPr/>
          </p:nvSpPr>
          <p:spPr>
            <a:xfrm rot="0">
              <a:off x="7841270" y="1490550"/>
              <a:ext cx="2351327" cy="1010966"/>
            </a:xfrm>
            <a:prstGeom prst="rect">
              <a:avLst/>
            </a:prstGeom>
          </p:spPr>
          <p:txBody>
            <a:bodyPr anchor="t" rtlCol="false" tIns="0" lIns="0" bIns="0" rIns="0">
              <a:spAutoFit/>
            </a:bodyPr>
            <a:lstStyle/>
            <a:p>
              <a:pPr>
                <a:lnSpc>
                  <a:spcPts val="1486"/>
                </a:lnSpc>
              </a:pPr>
              <a:r>
                <a:rPr lang="en-US" sz="1218" spc="-4">
                  <a:solidFill>
                    <a:srgbClr val="FFFFFF"/>
                  </a:solidFill>
                  <a:latin typeface="Poppins"/>
                </a:rPr>
                <a:t>Abandon de critères</a:t>
              </a:r>
            </a:p>
            <a:p>
              <a:pPr>
                <a:lnSpc>
                  <a:spcPts val="1486"/>
                </a:lnSpc>
              </a:pPr>
              <a:r>
                <a:rPr lang="en-US" sz="1218" spc="-4">
                  <a:solidFill>
                    <a:srgbClr val="FFFFFF"/>
                  </a:solidFill>
                  <a:latin typeface="Poppins"/>
                </a:rPr>
                <a:t>Sentiment d’injustice</a:t>
              </a:r>
            </a:p>
            <a:p>
              <a:pPr>
                <a:lnSpc>
                  <a:spcPts val="1486"/>
                </a:lnSpc>
              </a:pPr>
              <a:r>
                <a:rPr lang="en-US" sz="1218" spc="-4">
                  <a:solidFill>
                    <a:srgbClr val="FFFFFF"/>
                  </a:solidFill>
                  <a:latin typeface="Poppins"/>
                </a:rPr>
                <a:t>Ressources </a:t>
              </a:r>
            </a:p>
            <a:p>
              <a:pPr>
                <a:lnSpc>
                  <a:spcPts val="1486"/>
                </a:lnSpc>
              </a:pPr>
              <a:r>
                <a:rPr lang="en-US" sz="1218" spc="-4">
                  <a:solidFill>
                    <a:srgbClr val="FFFFFF"/>
                  </a:solidFill>
                  <a:latin typeface="Poppins"/>
                </a:rPr>
                <a:t>personnelles</a:t>
              </a:r>
            </a:p>
          </p:txBody>
        </p:sp>
        <p:sp>
          <p:nvSpPr>
            <p:cNvPr name="TextBox 75" id="75"/>
            <p:cNvSpPr txBox="true"/>
            <p:nvPr/>
          </p:nvSpPr>
          <p:spPr>
            <a:xfrm rot="0">
              <a:off x="7841270" y="262579"/>
              <a:ext cx="2153216" cy="759574"/>
            </a:xfrm>
            <a:prstGeom prst="rect">
              <a:avLst/>
            </a:prstGeom>
          </p:spPr>
          <p:txBody>
            <a:bodyPr anchor="t" rtlCol="false" tIns="0" lIns="0" bIns="0" rIns="0">
              <a:spAutoFit/>
            </a:bodyPr>
            <a:lstStyle/>
            <a:p>
              <a:pPr>
                <a:lnSpc>
                  <a:spcPts val="1486"/>
                </a:lnSpc>
              </a:pPr>
              <a:r>
                <a:rPr lang="en-US" sz="1218" spc="-4">
                  <a:solidFill>
                    <a:srgbClr val="FFFFFF"/>
                  </a:solidFill>
                  <a:latin typeface="Poppins"/>
                </a:rPr>
                <a:t>Perte de confiance</a:t>
              </a:r>
            </a:p>
            <a:p>
              <a:pPr>
                <a:lnSpc>
                  <a:spcPts val="1486"/>
                </a:lnSpc>
              </a:pPr>
              <a:r>
                <a:rPr lang="en-US" sz="1218" spc="-4">
                  <a:solidFill>
                    <a:srgbClr val="FFFFFF"/>
                  </a:solidFill>
                  <a:latin typeface="Poppins"/>
                </a:rPr>
                <a:t>Suivis en parallèle</a:t>
              </a:r>
            </a:p>
            <a:p>
              <a:pPr>
                <a:lnSpc>
                  <a:spcPts val="1486"/>
                </a:lnSpc>
              </a:pPr>
              <a:r>
                <a:rPr lang="en-US" sz="1218" spc="-4">
                  <a:solidFill>
                    <a:srgbClr val="FFFFFF"/>
                  </a:solidFill>
                  <a:latin typeface="Poppins"/>
                </a:rPr>
                <a:t>Contrainte de l’att.</a:t>
              </a:r>
            </a:p>
          </p:txBody>
        </p:sp>
        <p:grpSp>
          <p:nvGrpSpPr>
            <p:cNvPr name="Group 76" id="76"/>
            <p:cNvGrpSpPr/>
            <p:nvPr/>
          </p:nvGrpSpPr>
          <p:grpSpPr>
            <a:xfrm rot="0">
              <a:off x="20012" y="9362135"/>
              <a:ext cx="10204982" cy="1265286"/>
              <a:chOff x="0" y="0"/>
              <a:chExt cx="4378932" cy="542931"/>
            </a:xfrm>
          </p:grpSpPr>
          <p:sp>
            <p:nvSpPr>
              <p:cNvPr name="Freeform 77" id="77"/>
              <p:cNvSpPr/>
              <p:nvPr/>
            </p:nvSpPr>
            <p:spPr>
              <a:xfrm flipH="false" flipV="false" rot="0">
                <a:off x="0" y="0"/>
                <a:ext cx="4378932" cy="542931"/>
              </a:xfrm>
              <a:custGeom>
                <a:avLst/>
                <a:gdLst/>
                <a:ahLst/>
                <a:cxnLst/>
                <a:rect r="r" b="b" t="t" l="l"/>
                <a:pathLst>
                  <a:path h="542931" w="4378932">
                    <a:moveTo>
                      <a:pt x="51687" y="0"/>
                    </a:moveTo>
                    <a:lnTo>
                      <a:pt x="4327246" y="0"/>
                    </a:lnTo>
                    <a:cubicBezTo>
                      <a:pt x="4340954" y="0"/>
                      <a:pt x="4354100" y="5446"/>
                      <a:pt x="4363793" y="15139"/>
                    </a:cubicBezTo>
                    <a:cubicBezTo>
                      <a:pt x="4373487" y="24832"/>
                      <a:pt x="4378932" y="37978"/>
                      <a:pt x="4378932" y="51687"/>
                    </a:cubicBezTo>
                    <a:lnTo>
                      <a:pt x="4378932" y="491244"/>
                    </a:lnTo>
                    <a:cubicBezTo>
                      <a:pt x="4378932" y="519790"/>
                      <a:pt x="4355791" y="542931"/>
                      <a:pt x="4327246" y="542931"/>
                    </a:cubicBezTo>
                    <a:lnTo>
                      <a:pt x="51687" y="542931"/>
                    </a:lnTo>
                    <a:cubicBezTo>
                      <a:pt x="37978" y="542931"/>
                      <a:pt x="24832" y="537485"/>
                      <a:pt x="15139" y="527792"/>
                    </a:cubicBezTo>
                    <a:cubicBezTo>
                      <a:pt x="5446" y="518099"/>
                      <a:pt x="0" y="504953"/>
                      <a:pt x="0" y="491244"/>
                    </a:cubicBezTo>
                    <a:lnTo>
                      <a:pt x="0" y="51687"/>
                    </a:lnTo>
                    <a:cubicBezTo>
                      <a:pt x="0" y="23141"/>
                      <a:pt x="23141" y="0"/>
                      <a:pt x="51687" y="0"/>
                    </a:cubicBezTo>
                    <a:close/>
                  </a:path>
                </a:pathLst>
              </a:custGeom>
              <a:solidFill>
                <a:srgbClr val="2A1E50"/>
              </a:solidFill>
              <a:ln w="38100" cap="rnd">
                <a:solidFill>
                  <a:srgbClr val="000000"/>
                </a:solidFill>
                <a:prstDash val="solid"/>
                <a:round/>
              </a:ln>
            </p:spPr>
          </p:sp>
          <p:sp>
            <p:nvSpPr>
              <p:cNvPr name="TextBox 78" id="78"/>
              <p:cNvSpPr txBox="true"/>
              <p:nvPr/>
            </p:nvSpPr>
            <p:spPr>
              <a:xfrm>
                <a:off x="0" y="-38100"/>
                <a:ext cx="812800" cy="850900"/>
              </a:xfrm>
              <a:prstGeom prst="rect">
                <a:avLst/>
              </a:prstGeom>
            </p:spPr>
            <p:txBody>
              <a:bodyPr anchor="ctr" rtlCol="false" tIns="50800" lIns="50800" bIns="50800" rIns="50800"/>
              <a:lstStyle/>
              <a:p>
                <a:pPr algn="ctr">
                  <a:lnSpc>
                    <a:spcPts val="2659"/>
                  </a:lnSpc>
                  <a:spcBef>
                    <a:spcPct val="0"/>
                  </a:spcBef>
                </a:pPr>
              </a:p>
            </p:txBody>
          </p:sp>
        </p:grpSp>
        <p:grpSp>
          <p:nvGrpSpPr>
            <p:cNvPr name="Group 79" id="79"/>
            <p:cNvGrpSpPr/>
            <p:nvPr/>
          </p:nvGrpSpPr>
          <p:grpSpPr>
            <a:xfrm rot="0">
              <a:off x="20012" y="5355354"/>
              <a:ext cx="10064137" cy="1265286"/>
              <a:chOff x="0" y="0"/>
              <a:chExt cx="4318496" cy="542931"/>
            </a:xfrm>
          </p:grpSpPr>
          <p:sp>
            <p:nvSpPr>
              <p:cNvPr name="Freeform 80" id="80"/>
              <p:cNvSpPr/>
              <p:nvPr/>
            </p:nvSpPr>
            <p:spPr>
              <a:xfrm flipH="false" flipV="false" rot="0">
                <a:off x="0" y="0"/>
                <a:ext cx="4318496" cy="542931"/>
              </a:xfrm>
              <a:custGeom>
                <a:avLst/>
                <a:gdLst/>
                <a:ahLst/>
                <a:cxnLst/>
                <a:rect r="r" b="b" t="t" l="l"/>
                <a:pathLst>
                  <a:path h="542931" w="4318496">
                    <a:moveTo>
                      <a:pt x="52410" y="0"/>
                    </a:moveTo>
                    <a:lnTo>
                      <a:pt x="4266086" y="0"/>
                    </a:lnTo>
                    <a:cubicBezTo>
                      <a:pt x="4295031" y="0"/>
                      <a:pt x="4318496" y="23465"/>
                      <a:pt x="4318496" y="52410"/>
                    </a:cubicBezTo>
                    <a:lnTo>
                      <a:pt x="4318496" y="490521"/>
                    </a:lnTo>
                    <a:cubicBezTo>
                      <a:pt x="4318496" y="519466"/>
                      <a:pt x="4295031" y="542931"/>
                      <a:pt x="4266086" y="542931"/>
                    </a:cubicBezTo>
                    <a:lnTo>
                      <a:pt x="52410" y="542931"/>
                    </a:lnTo>
                    <a:cubicBezTo>
                      <a:pt x="23465" y="542931"/>
                      <a:pt x="0" y="519466"/>
                      <a:pt x="0" y="490521"/>
                    </a:cubicBezTo>
                    <a:lnTo>
                      <a:pt x="0" y="52410"/>
                    </a:lnTo>
                    <a:cubicBezTo>
                      <a:pt x="0" y="23465"/>
                      <a:pt x="23465" y="0"/>
                      <a:pt x="52410" y="0"/>
                    </a:cubicBezTo>
                    <a:close/>
                  </a:path>
                </a:pathLst>
              </a:custGeom>
              <a:solidFill>
                <a:srgbClr val="2A1E50"/>
              </a:solidFill>
              <a:ln w="38100" cap="rnd">
                <a:solidFill>
                  <a:srgbClr val="000000"/>
                </a:solidFill>
                <a:prstDash val="solid"/>
                <a:round/>
              </a:ln>
            </p:spPr>
          </p:sp>
          <p:sp>
            <p:nvSpPr>
              <p:cNvPr name="TextBox 81" id="81"/>
              <p:cNvSpPr txBox="true"/>
              <p:nvPr/>
            </p:nvSpPr>
            <p:spPr>
              <a:xfrm>
                <a:off x="0" y="-38100"/>
                <a:ext cx="812800" cy="850900"/>
              </a:xfrm>
              <a:prstGeom prst="rect">
                <a:avLst/>
              </a:prstGeom>
            </p:spPr>
            <p:txBody>
              <a:bodyPr anchor="ctr" rtlCol="false" tIns="50800" lIns="50800" bIns="50800" rIns="50800"/>
              <a:lstStyle/>
              <a:p>
                <a:pPr algn="ctr">
                  <a:lnSpc>
                    <a:spcPts val="2659"/>
                  </a:lnSpc>
                  <a:spcBef>
                    <a:spcPct val="0"/>
                  </a:spcBef>
                </a:pPr>
              </a:p>
            </p:txBody>
          </p:sp>
        </p:grpSp>
        <p:grpSp>
          <p:nvGrpSpPr>
            <p:cNvPr name="Group 82" id="82"/>
            <p:cNvGrpSpPr/>
            <p:nvPr/>
          </p:nvGrpSpPr>
          <p:grpSpPr>
            <a:xfrm rot="0">
              <a:off x="347640" y="9654211"/>
              <a:ext cx="681134" cy="681134"/>
              <a:chOff x="0" y="0"/>
              <a:chExt cx="812800" cy="812800"/>
            </a:xfrm>
          </p:grpSpPr>
          <p:sp>
            <p:nvSpPr>
              <p:cNvPr name="Freeform 83" id="8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84" id="84"/>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85" id="85"/>
            <p:cNvSpPr txBox="true"/>
            <p:nvPr/>
          </p:nvSpPr>
          <p:spPr>
            <a:xfrm rot="0">
              <a:off x="1111467" y="9484532"/>
              <a:ext cx="2589378" cy="1010966"/>
            </a:xfrm>
            <a:prstGeom prst="rect">
              <a:avLst/>
            </a:prstGeom>
          </p:spPr>
          <p:txBody>
            <a:bodyPr anchor="t" rtlCol="false" tIns="0" lIns="0" bIns="0" rIns="0">
              <a:spAutoFit/>
            </a:bodyPr>
            <a:lstStyle/>
            <a:p>
              <a:pPr>
                <a:lnSpc>
                  <a:spcPts val="1486"/>
                </a:lnSpc>
              </a:pPr>
              <a:r>
                <a:rPr lang="en-US" sz="1218" spc="-4">
                  <a:solidFill>
                    <a:srgbClr val="FFFFFF"/>
                  </a:solidFill>
                  <a:latin typeface="Poppins"/>
                </a:rPr>
                <a:t>Liste de services</a:t>
              </a:r>
            </a:p>
            <a:p>
              <a:pPr>
                <a:lnSpc>
                  <a:spcPts val="1486"/>
                </a:lnSpc>
              </a:pPr>
              <a:r>
                <a:rPr lang="en-US" sz="1218" spc="-4">
                  <a:solidFill>
                    <a:srgbClr val="FFFFFF"/>
                  </a:solidFill>
                  <a:latin typeface="Poppins"/>
                </a:rPr>
                <a:t>Critère économique</a:t>
              </a:r>
            </a:p>
            <a:p>
              <a:pPr>
                <a:lnSpc>
                  <a:spcPts val="1486"/>
                </a:lnSpc>
              </a:pPr>
              <a:r>
                <a:rPr lang="en-US" sz="1218" spc="-4">
                  <a:solidFill>
                    <a:srgbClr val="FFFFFF"/>
                  </a:solidFill>
                  <a:latin typeface="Poppins"/>
                </a:rPr>
                <a:t>Sentiment d’urgence élevé</a:t>
              </a:r>
            </a:p>
          </p:txBody>
        </p:sp>
        <p:grpSp>
          <p:nvGrpSpPr>
            <p:cNvPr name="Group 86" id="86"/>
            <p:cNvGrpSpPr/>
            <p:nvPr/>
          </p:nvGrpSpPr>
          <p:grpSpPr>
            <a:xfrm rot="0">
              <a:off x="3700844" y="9686922"/>
              <a:ext cx="681134" cy="681134"/>
              <a:chOff x="0" y="0"/>
              <a:chExt cx="812800" cy="812800"/>
            </a:xfrm>
          </p:grpSpPr>
          <p:sp>
            <p:nvSpPr>
              <p:cNvPr name="Freeform 87" id="8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88" id="88"/>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89" id="89"/>
            <p:cNvGrpSpPr/>
            <p:nvPr/>
          </p:nvGrpSpPr>
          <p:grpSpPr>
            <a:xfrm rot="0">
              <a:off x="7069068" y="9671025"/>
              <a:ext cx="681134" cy="681134"/>
              <a:chOff x="0" y="0"/>
              <a:chExt cx="812800" cy="812800"/>
            </a:xfrm>
          </p:grpSpPr>
          <p:sp>
            <p:nvSpPr>
              <p:cNvPr name="Freeform 90" id="9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91" id="91"/>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92" id="92"/>
            <p:cNvSpPr txBox="true"/>
            <p:nvPr/>
          </p:nvSpPr>
          <p:spPr>
            <a:xfrm rot="0">
              <a:off x="7861283" y="9517243"/>
              <a:ext cx="2351327" cy="1010966"/>
            </a:xfrm>
            <a:prstGeom prst="rect">
              <a:avLst/>
            </a:prstGeom>
          </p:spPr>
          <p:txBody>
            <a:bodyPr anchor="t" rtlCol="false" tIns="0" lIns="0" bIns="0" rIns="0">
              <a:spAutoFit/>
            </a:bodyPr>
            <a:lstStyle/>
            <a:p>
              <a:pPr>
                <a:lnSpc>
                  <a:spcPts val="1486"/>
                </a:lnSpc>
              </a:pPr>
              <a:r>
                <a:rPr lang="en-US" sz="1218" spc="-4">
                  <a:solidFill>
                    <a:srgbClr val="FFFFFF"/>
                  </a:solidFill>
                  <a:latin typeface="Poppins"/>
                </a:rPr>
                <a:t>Abandon de critères</a:t>
              </a:r>
            </a:p>
            <a:p>
              <a:pPr>
                <a:lnSpc>
                  <a:spcPts val="1486"/>
                </a:lnSpc>
              </a:pPr>
              <a:r>
                <a:rPr lang="en-US" sz="1218" spc="-4">
                  <a:solidFill>
                    <a:srgbClr val="FFFFFF"/>
                  </a:solidFill>
                  <a:latin typeface="Poppins"/>
                </a:rPr>
                <a:t>Multip. des demandes</a:t>
              </a:r>
            </a:p>
            <a:p>
              <a:pPr>
                <a:lnSpc>
                  <a:spcPts val="1486"/>
                </a:lnSpc>
              </a:pPr>
              <a:r>
                <a:rPr lang="en-US" sz="1218" spc="-4">
                  <a:solidFill>
                    <a:srgbClr val="FFFFFF"/>
                  </a:solidFill>
                  <a:latin typeface="Poppins"/>
                </a:rPr>
                <a:t>Consult. de PPL et de perm. d’accueil</a:t>
              </a:r>
            </a:p>
          </p:txBody>
        </p:sp>
        <p:grpSp>
          <p:nvGrpSpPr>
            <p:cNvPr name="Group 93" id="93"/>
            <p:cNvGrpSpPr/>
            <p:nvPr/>
          </p:nvGrpSpPr>
          <p:grpSpPr>
            <a:xfrm rot="0">
              <a:off x="20012" y="8026465"/>
              <a:ext cx="10204982" cy="1265286"/>
              <a:chOff x="0" y="0"/>
              <a:chExt cx="4378932" cy="542931"/>
            </a:xfrm>
          </p:grpSpPr>
          <p:sp>
            <p:nvSpPr>
              <p:cNvPr name="Freeform 94" id="94"/>
              <p:cNvSpPr/>
              <p:nvPr/>
            </p:nvSpPr>
            <p:spPr>
              <a:xfrm flipH="false" flipV="false" rot="0">
                <a:off x="0" y="0"/>
                <a:ext cx="4378932" cy="542931"/>
              </a:xfrm>
              <a:custGeom>
                <a:avLst/>
                <a:gdLst/>
                <a:ahLst/>
                <a:cxnLst/>
                <a:rect r="r" b="b" t="t" l="l"/>
                <a:pathLst>
                  <a:path h="542931" w="4378932">
                    <a:moveTo>
                      <a:pt x="51687" y="0"/>
                    </a:moveTo>
                    <a:lnTo>
                      <a:pt x="4327246" y="0"/>
                    </a:lnTo>
                    <a:cubicBezTo>
                      <a:pt x="4340954" y="0"/>
                      <a:pt x="4354100" y="5446"/>
                      <a:pt x="4363793" y="15139"/>
                    </a:cubicBezTo>
                    <a:cubicBezTo>
                      <a:pt x="4373487" y="24832"/>
                      <a:pt x="4378932" y="37978"/>
                      <a:pt x="4378932" y="51687"/>
                    </a:cubicBezTo>
                    <a:lnTo>
                      <a:pt x="4378932" y="491244"/>
                    </a:lnTo>
                    <a:cubicBezTo>
                      <a:pt x="4378932" y="519790"/>
                      <a:pt x="4355791" y="542931"/>
                      <a:pt x="4327246" y="542931"/>
                    </a:cubicBezTo>
                    <a:lnTo>
                      <a:pt x="51687" y="542931"/>
                    </a:lnTo>
                    <a:cubicBezTo>
                      <a:pt x="37978" y="542931"/>
                      <a:pt x="24832" y="537485"/>
                      <a:pt x="15139" y="527792"/>
                    </a:cubicBezTo>
                    <a:cubicBezTo>
                      <a:pt x="5446" y="518099"/>
                      <a:pt x="0" y="504953"/>
                      <a:pt x="0" y="491244"/>
                    </a:cubicBezTo>
                    <a:lnTo>
                      <a:pt x="0" y="51687"/>
                    </a:lnTo>
                    <a:cubicBezTo>
                      <a:pt x="0" y="23141"/>
                      <a:pt x="23141" y="0"/>
                      <a:pt x="51687" y="0"/>
                    </a:cubicBezTo>
                    <a:close/>
                  </a:path>
                </a:pathLst>
              </a:custGeom>
              <a:solidFill>
                <a:srgbClr val="2A1E50"/>
              </a:solidFill>
              <a:ln w="38100" cap="rnd">
                <a:solidFill>
                  <a:srgbClr val="000000"/>
                </a:solidFill>
                <a:prstDash val="solid"/>
                <a:round/>
              </a:ln>
            </p:spPr>
          </p:sp>
          <p:sp>
            <p:nvSpPr>
              <p:cNvPr name="TextBox 95" id="95"/>
              <p:cNvSpPr txBox="true"/>
              <p:nvPr/>
            </p:nvSpPr>
            <p:spPr>
              <a:xfrm>
                <a:off x="0" y="-38100"/>
                <a:ext cx="812800" cy="850900"/>
              </a:xfrm>
              <a:prstGeom prst="rect">
                <a:avLst/>
              </a:prstGeom>
            </p:spPr>
            <p:txBody>
              <a:bodyPr anchor="ctr" rtlCol="false" tIns="50800" lIns="50800" bIns="50800" rIns="50800"/>
              <a:lstStyle/>
              <a:p>
                <a:pPr algn="ctr">
                  <a:lnSpc>
                    <a:spcPts val="2659"/>
                  </a:lnSpc>
                  <a:spcBef>
                    <a:spcPct val="0"/>
                  </a:spcBef>
                </a:pPr>
              </a:p>
            </p:txBody>
          </p:sp>
        </p:grpSp>
        <p:grpSp>
          <p:nvGrpSpPr>
            <p:cNvPr name="Group 96" id="96"/>
            <p:cNvGrpSpPr/>
            <p:nvPr/>
          </p:nvGrpSpPr>
          <p:grpSpPr>
            <a:xfrm rot="0">
              <a:off x="347640" y="8318541"/>
              <a:ext cx="681134" cy="681134"/>
              <a:chOff x="0" y="0"/>
              <a:chExt cx="812800" cy="812800"/>
            </a:xfrm>
          </p:grpSpPr>
          <p:sp>
            <p:nvSpPr>
              <p:cNvPr name="Freeform 97" id="9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98" id="98"/>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99" id="99"/>
            <p:cNvSpPr txBox="true"/>
            <p:nvPr/>
          </p:nvSpPr>
          <p:spPr>
            <a:xfrm rot="0">
              <a:off x="1111467" y="8148863"/>
              <a:ext cx="2589378" cy="1010966"/>
            </a:xfrm>
            <a:prstGeom prst="rect">
              <a:avLst/>
            </a:prstGeom>
          </p:spPr>
          <p:txBody>
            <a:bodyPr anchor="t" rtlCol="false" tIns="0" lIns="0" bIns="0" rIns="0">
              <a:spAutoFit/>
            </a:bodyPr>
            <a:lstStyle/>
            <a:p>
              <a:pPr>
                <a:lnSpc>
                  <a:spcPts val="1486"/>
                </a:lnSpc>
              </a:pPr>
              <a:r>
                <a:rPr lang="en-US" sz="1218" spc="-4">
                  <a:solidFill>
                    <a:srgbClr val="FFFFFF"/>
                  </a:solidFill>
                  <a:latin typeface="Poppins"/>
                </a:rPr>
                <a:t>Bouche-à-oreille</a:t>
              </a:r>
            </a:p>
            <a:p>
              <a:pPr>
                <a:lnSpc>
                  <a:spcPts val="1486"/>
                </a:lnSpc>
              </a:pPr>
              <a:r>
                <a:rPr lang="en-US" sz="1218" spc="-4">
                  <a:solidFill>
                    <a:srgbClr val="FFFFFF"/>
                  </a:solidFill>
                  <a:latin typeface="Poppins"/>
                </a:rPr>
                <a:t>Spécificité du service</a:t>
              </a:r>
            </a:p>
            <a:p>
              <a:pPr>
                <a:lnSpc>
                  <a:spcPts val="1486"/>
                </a:lnSpc>
              </a:pPr>
              <a:r>
                <a:rPr lang="en-US" sz="1218" spc="-4">
                  <a:solidFill>
                    <a:srgbClr val="FFFFFF"/>
                  </a:solidFill>
                  <a:latin typeface="Poppins"/>
                </a:rPr>
                <a:t>Sentiment d’urgence modéré</a:t>
              </a:r>
            </a:p>
          </p:txBody>
        </p:sp>
        <p:grpSp>
          <p:nvGrpSpPr>
            <p:cNvPr name="Group 100" id="100"/>
            <p:cNvGrpSpPr/>
            <p:nvPr/>
          </p:nvGrpSpPr>
          <p:grpSpPr>
            <a:xfrm rot="0">
              <a:off x="3700844" y="8351252"/>
              <a:ext cx="681134" cy="681134"/>
              <a:chOff x="0" y="0"/>
              <a:chExt cx="812800" cy="812800"/>
            </a:xfrm>
          </p:grpSpPr>
          <p:sp>
            <p:nvSpPr>
              <p:cNvPr name="Freeform 101" id="101"/>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102" id="102"/>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103" id="103"/>
            <p:cNvGrpSpPr/>
            <p:nvPr/>
          </p:nvGrpSpPr>
          <p:grpSpPr>
            <a:xfrm rot="0">
              <a:off x="7069068" y="8335355"/>
              <a:ext cx="681134" cy="681134"/>
              <a:chOff x="0" y="0"/>
              <a:chExt cx="812800" cy="812800"/>
            </a:xfrm>
          </p:grpSpPr>
          <p:sp>
            <p:nvSpPr>
              <p:cNvPr name="Freeform 104" id="10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105" id="105"/>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106" id="106"/>
            <p:cNvGrpSpPr/>
            <p:nvPr/>
          </p:nvGrpSpPr>
          <p:grpSpPr>
            <a:xfrm rot="0">
              <a:off x="20012" y="6690796"/>
              <a:ext cx="10090429" cy="1265286"/>
              <a:chOff x="0" y="0"/>
              <a:chExt cx="4329778" cy="542931"/>
            </a:xfrm>
          </p:grpSpPr>
          <p:sp>
            <p:nvSpPr>
              <p:cNvPr name="Freeform 107" id="107"/>
              <p:cNvSpPr/>
              <p:nvPr/>
            </p:nvSpPr>
            <p:spPr>
              <a:xfrm flipH="false" flipV="false" rot="0">
                <a:off x="0" y="0"/>
                <a:ext cx="4329778" cy="542931"/>
              </a:xfrm>
              <a:custGeom>
                <a:avLst/>
                <a:gdLst/>
                <a:ahLst/>
                <a:cxnLst/>
                <a:rect r="r" b="b" t="t" l="l"/>
                <a:pathLst>
                  <a:path h="542931" w="4329778">
                    <a:moveTo>
                      <a:pt x="52273" y="0"/>
                    </a:moveTo>
                    <a:lnTo>
                      <a:pt x="4277504" y="0"/>
                    </a:lnTo>
                    <a:cubicBezTo>
                      <a:pt x="4306374" y="0"/>
                      <a:pt x="4329778" y="23404"/>
                      <a:pt x="4329778" y="52273"/>
                    </a:cubicBezTo>
                    <a:lnTo>
                      <a:pt x="4329778" y="490658"/>
                    </a:lnTo>
                    <a:cubicBezTo>
                      <a:pt x="4329778" y="519527"/>
                      <a:pt x="4306374" y="542931"/>
                      <a:pt x="4277504" y="542931"/>
                    </a:cubicBezTo>
                    <a:lnTo>
                      <a:pt x="52273" y="542931"/>
                    </a:lnTo>
                    <a:cubicBezTo>
                      <a:pt x="23404" y="542931"/>
                      <a:pt x="0" y="519527"/>
                      <a:pt x="0" y="490658"/>
                    </a:cubicBezTo>
                    <a:lnTo>
                      <a:pt x="0" y="52273"/>
                    </a:lnTo>
                    <a:cubicBezTo>
                      <a:pt x="0" y="23404"/>
                      <a:pt x="23404" y="0"/>
                      <a:pt x="52273" y="0"/>
                    </a:cubicBezTo>
                    <a:close/>
                  </a:path>
                </a:pathLst>
              </a:custGeom>
              <a:solidFill>
                <a:srgbClr val="2A1E50"/>
              </a:solidFill>
              <a:ln w="38100" cap="rnd">
                <a:solidFill>
                  <a:srgbClr val="000000"/>
                </a:solidFill>
                <a:prstDash val="solid"/>
                <a:round/>
              </a:ln>
            </p:spPr>
          </p:sp>
          <p:sp>
            <p:nvSpPr>
              <p:cNvPr name="TextBox 108" id="108"/>
              <p:cNvSpPr txBox="true"/>
              <p:nvPr/>
            </p:nvSpPr>
            <p:spPr>
              <a:xfrm>
                <a:off x="0" y="-38100"/>
                <a:ext cx="812800" cy="850900"/>
              </a:xfrm>
              <a:prstGeom prst="rect">
                <a:avLst/>
              </a:prstGeom>
            </p:spPr>
            <p:txBody>
              <a:bodyPr anchor="ctr" rtlCol="false" tIns="50800" lIns="50800" bIns="50800" rIns="50800"/>
              <a:lstStyle/>
              <a:p>
                <a:pPr algn="ctr">
                  <a:lnSpc>
                    <a:spcPts val="2659"/>
                  </a:lnSpc>
                  <a:spcBef>
                    <a:spcPct val="0"/>
                  </a:spcBef>
                </a:pPr>
              </a:p>
            </p:txBody>
          </p:sp>
        </p:grpSp>
        <p:grpSp>
          <p:nvGrpSpPr>
            <p:cNvPr name="Group 109" id="109"/>
            <p:cNvGrpSpPr/>
            <p:nvPr/>
          </p:nvGrpSpPr>
          <p:grpSpPr>
            <a:xfrm rot="0">
              <a:off x="347640" y="6982871"/>
              <a:ext cx="681134" cy="681134"/>
              <a:chOff x="0" y="0"/>
              <a:chExt cx="812800" cy="812800"/>
            </a:xfrm>
          </p:grpSpPr>
          <p:sp>
            <p:nvSpPr>
              <p:cNvPr name="Freeform 110" id="11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111" id="111"/>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112" id="112"/>
            <p:cNvSpPr txBox="true"/>
            <p:nvPr/>
          </p:nvSpPr>
          <p:spPr>
            <a:xfrm rot="0">
              <a:off x="1111467" y="6813193"/>
              <a:ext cx="2589378" cy="1010966"/>
            </a:xfrm>
            <a:prstGeom prst="rect">
              <a:avLst/>
            </a:prstGeom>
          </p:spPr>
          <p:txBody>
            <a:bodyPr anchor="t" rtlCol="false" tIns="0" lIns="0" bIns="0" rIns="0">
              <a:spAutoFit/>
            </a:bodyPr>
            <a:lstStyle/>
            <a:p>
              <a:pPr algn="just">
                <a:lnSpc>
                  <a:spcPts val="1486"/>
                </a:lnSpc>
              </a:pPr>
              <a:r>
                <a:rPr lang="en-US" sz="1218" spc="-4">
                  <a:solidFill>
                    <a:srgbClr val="FFFFFF"/>
                  </a:solidFill>
                  <a:latin typeface="Poppins"/>
                </a:rPr>
                <a:t>Fréquentation passée</a:t>
              </a:r>
            </a:p>
            <a:p>
              <a:pPr algn="just">
                <a:lnSpc>
                  <a:spcPts val="1486"/>
                </a:lnSpc>
              </a:pPr>
              <a:r>
                <a:rPr lang="en-US" sz="1218" spc="-4">
                  <a:solidFill>
                    <a:srgbClr val="FFFFFF"/>
                  </a:solidFill>
                  <a:latin typeface="Poppins"/>
                </a:rPr>
                <a:t>Tarif et administatif</a:t>
              </a:r>
            </a:p>
            <a:p>
              <a:pPr>
                <a:lnSpc>
                  <a:spcPts val="1486"/>
                </a:lnSpc>
              </a:pPr>
              <a:r>
                <a:rPr lang="en-US" sz="1218" spc="-4">
                  <a:solidFill>
                    <a:srgbClr val="FFFFFF"/>
                  </a:solidFill>
                  <a:latin typeface="Poppins"/>
                </a:rPr>
                <a:t>Sentiment d’urgence élevé</a:t>
              </a:r>
              <a:r>
                <a:rPr lang="en-US" sz="1218" spc="-4">
                  <a:solidFill>
                    <a:srgbClr val="FFFFFF"/>
                  </a:solidFill>
                  <a:latin typeface="Poppins Italics"/>
                </a:rPr>
                <a:t> - pression du SAJ</a:t>
              </a:r>
            </a:p>
          </p:txBody>
        </p:sp>
        <p:grpSp>
          <p:nvGrpSpPr>
            <p:cNvPr name="Group 113" id="113"/>
            <p:cNvGrpSpPr/>
            <p:nvPr/>
          </p:nvGrpSpPr>
          <p:grpSpPr>
            <a:xfrm rot="0">
              <a:off x="3700844" y="7015582"/>
              <a:ext cx="681134" cy="681134"/>
              <a:chOff x="0" y="0"/>
              <a:chExt cx="812800" cy="812800"/>
            </a:xfrm>
          </p:grpSpPr>
          <p:sp>
            <p:nvSpPr>
              <p:cNvPr name="Freeform 114" id="11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115" id="115"/>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116" id="116"/>
            <p:cNvSpPr txBox="true"/>
            <p:nvPr/>
          </p:nvSpPr>
          <p:spPr>
            <a:xfrm rot="0">
              <a:off x="3873203" y="7212570"/>
              <a:ext cx="336416" cy="269758"/>
            </a:xfrm>
            <a:prstGeom prst="rect">
              <a:avLst/>
            </a:prstGeom>
          </p:spPr>
          <p:txBody>
            <a:bodyPr anchor="t" rtlCol="false" tIns="0" lIns="0" bIns="0" rIns="0">
              <a:spAutoFit/>
            </a:bodyPr>
            <a:lstStyle/>
            <a:p>
              <a:pPr algn="ctr" marL="0" indent="0" lvl="0">
                <a:lnSpc>
                  <a:spcPts val="1284"/>
                </a:lnSpc>
              </a:pPr>
              <a:r>
                <a:rPr lang="en-US" sz="1427" spc="-14">
                  <a:solidFill>
                    <a:srgbClr val="FFFFFF"/>
                  </a:solidFill>
                  <a:latin typeface="Poppins"/>
                </a:rPr>
                <a:t>2</a:t>
              </a:r>
            </a:p>
          </p:txBody>
        </p:sp>
        <p:sp>
          <p:nvSpPr>
            <p:cNvPr name="TextBox 117" id="117"/>
            <p:cNvSpPr txBox="true"/>
            <p:nvPr/>
          </p:nvSpPr>
          <p:spPr>
            <a:xfrm rot="0">
              <a:off x="4463827" y="6830007"/>
              <a:ext cx="2494161" cy="1010966"/>
            </a:xfrm>
            <a:prstGeom prst="rect">
              <a:avLst/>
            </a:prstGeom>
          </p:spPr>
          <p:txBody>
            <a:bodyPr anchor="t" rtlCol="false" tIns="0" lIns="0" bIns="0" rIns="0">
              <a:spAutoFit/>
            </a:bodyPr>
            <a:lstStyle/>
            <a:p>
              <a:pPr>
                <a:lnSpc>
                  <a:spcPts val="1486"/>
                </a:lnSpc>
              </a:pPr>
              <a:r>
                <a:rPr lang="en-US" sz="1218" spc="-4">
                  <a:solidFill>
                    <a:srgbClr val="FFFFFF"/>
                  </a:solidFill>
                  <a:latin typeface="Poppins"/>
                </a:rPr>
                <a:t>Temps long</a:t>
              </a:r>
            </a:p>
            <a:p>
              <a:pPr>
                <a:lnSpc>
                  <a:spcPts val="1486"/>
                </a:lnSpc>
              </a:pPr>
              <a:r>
                <a:rPr lang="en-US" sz="1218" spc="-4">
                  <a:solidFill>
                    <a:srgbClr val="FFFFFF"/>
                  </a:solidFill>
                  <a:latin typeface="Poppins"/>
                </a:rPr>
                <a:t>Espace d’écoute</a:t>
              </a:r>
            </a:p>
            <a:p>
              <a:pPr>
                <a:lnSpc>
                  <a:spcPts val="1486"/>
                </a:lnSpc>
              </a:pPr>
              <a:r>
                <a:rPr lang="en-US" sz="1218" spc="-4">
                  <a:solidFill>
                    <a:srgbClr val="FFFFFF"/>
                  </a:solidFill>
                  <a:latin typeface="Poppins"/>
                </a:rPr>
                <a:t>Fréquentation passée et déduction des besoins</a:t>
              </a:r>
            </a:p>
          </p:txBody>
        </p:sp>
        <p:grpSp>
          <p:nvGrpSpPr>
            <p:cNvPr name="Group 118" id="118"/>
            <p:cNvGrpSpPr/>
            <p:nvPr/>
          </p:nvGrpSpPr>
          <p:grpSpPr>
            <a:xfrm rot="0">
              <a:off x="7069068" y="6999685"/>
              <a:ext cx="681134" cy="681134"/>
              <a:chOff x="0" y="0"/>
              <a:chExt cx="812800" cy="812800"/>
            </a:xfrm>
          </p:grpSpPr>
          <p:sp>
            <p:nvSpPr>
              <p:cNvPr name="Freeform 119" id="11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120" id="120"/>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121" id="121"/>
            <p:cNvGrpSpPr/>
            <p:nvPr/>
          </p:nvGrpSpPr>
          <p:grpSpPr>
            <a:xfrm rot="0">
              <a:off x="347640" y="5647430"/>
              <a:ext cx="681134" cy="681134"/>
              <a:chOff x="0" y="0"/>
              <a:chExt cx="812800" cy="812800"/>
            </a:xfrm>
          </p:grpSpPr>
          <p:sp>
            <p:nvSpPr>
              <p:cNvPr name="Freeform 122" id="122"/>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123" id="123"/>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124" id="124"/>
            <p:cNvSpPr txBox="true"/>
            <p:nvPr/>
          </p:nvSpPr>
          <p:spPr>
            <a:xfrm rot="0">
              <a:off x="519999" y="5844417"/>
              <a:ext cx="336416" cy="269758"/>
            </a:xfrm>
            <a:prstGeom prst="rect">
              <a:avLst/>
            </a:prstGeom>
          </p:spPr>
          <p:txBody>
            <a:bodyPr anchor="t" rtlCol="false" tIns="0" lIns="0" bIns="0" rIns="0">
              <a:spAutoFit/>
            </a:bodyPr>
            <a:lstStyle/>
            <a:p>
              <a:pPr algn="ctr" marL="0" indent="0" lvl="0">
                <a:lnSpc>
                  <a:spcPts val="1284"/>
                </a:lnSpc>
              </a:pPr>
              <a:r>
                <a:rPr lang="en-US" sz="1427" spc="-14">
                  <a:solidFill>
                    <a:srgbClr val="FFFFFF"/>
                  </a:solidFill>
                  <a:latin typeface="Poppins"/>
                </a:rPr>
                <a:t>1</a:t>
              </a:r>
            </a:p>
          </p:txBody>
        </p:sp>
        <p:grpSp>
          <p:nvGrpSpPr>
            <p:cNvPr name="Group 125" id="125"/>
            <p:cNvGrpSpPr/>
            <p:nvPr/>
          </p:nvGrpSpPr>
          <p:grpSpPr>
            <a:xfrm rot="0">
              <a:off x="3700844" y="5680141"/>
              <a:ext cx="681134" cy="681134"/>
              <a:chOff x="0" y="0"/>
              <a:chExt cx="812800" cy="812800"/>
            </a:xfrm>
          </p:grpSpPr>
          <p:sp>
            <p:nvSpPr>
              <p:cNvPr name="Freeform 126" id="12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127" id="127"/>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128" id="128"/>
            <p:cNvSpPr txBox="true"/>
            <p:nvPr/>
          </p:nvSpPr>
          <p:spPr>
            <a:xfrm rot="0">
              <a:off x="1111467" y="5605194"/>
              <a:ext cx="2589378" cy="756081"/>
            </a:xfrm>
            <a:prstGeom prst="rect">
              <a:avLst/>
            </a:prstGeom>
          </p:spPr>
          <p:txBody>
            <a:bodyPr anchor="t" rtlCol="false" tIns="0" lIns="0" bIns="0" rIns="0">
              <a:spAutoFit/>
            </a:bodyPr>
            <a:lstStyle/>
            <a:p>
              <a:pPr algn="just">
                <a:lnSpc>
                  <a:spcPts val="1486"/>
                </a:lnSpc>
              </a:pPr>
              <a:r>
                <a:rPr lang="en-US" sz="1218" spc="-4">
                  <a:solidFill>
                    <a:srgbClr val="FFFFFF"/>
                  </a:solidFill>
                  <a:latin typeface="Poppins"/>
                </a:rPr>
                <a:t>Confiance en l’envoyeur</a:t>
              </a:r>
            </a:p>
            <a:p>
              <a:pPr algn="just">
                <a:lnSpc>
                  <a:spcPts val="1486"/>
                </a:lnSpc>
              </a:pPr>
              <a:r>
                <a:rPr lang="en-US" sz="1218" spc="-4">
                  <a:solidFill>
                    <a:srgbClr val="FFFFFF"/>
                  </a:solidFill>
                  <a:latin typeface="Poppins"/>
                </a:rPr>
                <a:t>Spécificité du service</a:t>
              </a:r>
            </a:p>
            <a:p>
              <a:pPr algn="just">
                <a:lnSpc>
                  <a:spcPts val="1486"/>
                </a:lnSpc>
              </a:pPr>
              <a:r>
                <a:rPr lang="en-US" sz="1218" spc="-4">
                  <a:solidFill>
                    <a:srgbClr val="FFFFFF"/>
                  </a:solidFill>
                  <a:latin typeface="Poppins"/>
                </a:rPr>
                <a:t>Peu ou pas d’urgence</a:t>
              </a:r>
            </a:p>
          </p:txBody>
        </p:sp>
        <p:grpSp>
          <p:nvGrpSpPr>
            <p:cNvPr name="Group 129" id="129"/>
            <p:cNvGrpSpPr/>
            <p:nvPr/>
          </p:nvGrpSpPr>
          <p:grpSpPr>
            <a:xfrm rot="0">
              <a:off x="7069068" y="5647430"/>
              <a:ext cx="681134" cy="681134"/>
              <a:chOff x="0" y="0"/>
              <a:chExt cx="812800" cy="812800"/>
            </a:xfrm>
          </p:grpSpPr>
          <p:sp>
            <p:nvSpPr>
              <p:cNvPr name="Freeform 130" id="13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131" id="131"/>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132" id="132"/>
            <p:cNvSpPr txBox="true"/>
            <p:nvPr/>
          </p:nvSpPr>
          <p:spPr>
            <a:xfrm rot="0">
              <a:off x="519999" y="8515529"/>
              <a:ext cx="336416" cy="269758"/>
            </a:xfrm>
            <a:prstGeom prst="rect">
              <a:avLst/>
            </a:prstGeom>
          </p:spPr>
          <p:txBody>
            <a:bodyPr anchor="t" rtlCol="false" tIns="0" lIns="0" bIns="0" rIns="0">
              <a:spAutoFit/>
            </a:bodyPr>
            <a:lstStyle/>
            <a:p>
              <a:pPr algn="ctr" marL="0" indent="0" lvl="0">
                <a:lnSpc>
                  <a:spcPts val="1284"/>
                </a:lnSpc>
              </a:pPr>
              <a:r>
                <a:rPr lang="en-US" sz="1427" spc="-14">
                  <a:solidFill>
                    <a:srgbClr val="FFFFFF"/>
                  </a:solidFill>
                  <a:latin typeface="Poppins"/>
                </a:rPr>
                <a:t>1</a:t>
              </a:r>
            </a:p>
          </p:txBody>
        </p:sp>
        <p:sp>
          <p:nvSpPr>
            <p:cNvPr name="TextBox 133" id="133"/>
            <p:cNvSpPr txBox="true"/>
            <p:nvPr/>
          </p:nvSpPr>
          <p:spPr>
            <a:xfrm rot="0">
              <a:off x="3873203" y="8548240"/>
              <a:ext cx="336416" cy="269758"/>
            </a:xfrm>
            <a:prstGeom prst="rect">
              <a:avLst/>
            </a:prstGeom>
          </p:spPr>
          <p:txBody>
            <a:bodyPr anchor="t" rtlCol="false" tIns="0" lIns="0" bIns="0" rIns="0">
              <a:spAutoFit/>
            </a:bodyPr>
            <a:lstStyle/>
            <a:p>
              <a:pPr algn="ctr" marL="0" indent="0" lvl="0">
                <a:lnSpc>
                  <a:spcPts val="1284"/>
                </a:lnSpc>
              </a:pPr>
              <a:r>
                <a:rPr lang="en-US" sz="1427" spc="-14">
                  <a:solidFill>
                    <a:srgbClr val="FFFFFF"/>
                  </a:solidFill>
                  <a:latin typeface="Poppins"/>
                </a:rPr>
                <a:t>2</a:t>
              </a:r>
            </a:p>
          </p:txBody>
        </p:sp>
        <p:sp>
          <p:nvSpPr>
            <p:cNvPr name="TextBox 134" id="134"/>
            <p:cNvSpPr txBox="true"/>
            <p:nvPr/>
          </p:nvSpPr>
          <p:spPr>
            <a:xfrm rot="0">
              <a:off x="4463827" y="8092285"/>
              <a:ext cx="2324167" cy="1010966"/>
            </a:xfrm>
            <a:prstGeom prst="rect">
              <a:avLst/>
            </a:prstGeom>
          </p:spPr>
          <p:txBody>
            <a:bodyPr anchor="t" rtlCol="false" tIns="0" lIns="0" bIns="0" rIns="0">
              <a:spAutoFit/>
            </a:bodyPr>
            <a:lstStyle/>
            <a:p>
              <a:pPr>
                <a:lnSpc>
                  <a:spcPts val="1486"/>
                </a:lnSpc>
              </a:pPr>
              <a:r>
                <a:rPr lang="en-US" sz="1218" spc="-4">
                  <a:solidFill>
                    <a:srgbClr val="FFFFFF"/>
                  </a:solidFill>
                  <a:latin typeface="Poppins"/>
                </a:rPr>
                <a:t>Temps long</a:t>
              </a:r>
            </a:p>
            <a:p>
              <a:pPr>
                <a:lnSpc>
                  <a:spcPts val="1486"/>
                </a:lnSpc>
              </a:pPr>
              <a:r>
                <a:rPr lang="en-US" sz="1218" spc="-4">
                  <a:solidFill>
                    <a:srgbClr val="FFFFFF"/>
                  </a:solidFill>
                  <a:latin typeface="Poppins"/>
                </a:rPr>
                <a:t>Compréhension de le.a thérapeute </a:t>
              </a:r>
            </a:p>
            <a:p>
              <a:pPr>
                <a:lnSpc>
                  <a:spcPts val="1486"/>
                </a:lnSpc>
              </a:pPr>
              <a:r>
                <a:rPr lang="en-US" sz="1218" spc="-4">
                  <a:solidFill>
                    <a:srgbClr val="FFFFFF"/>
                  </a:solidFill>
                  <a:latin typeface="Poppins"/>
                </a:rPr>
                <a:t>Consult. ponctuelles</a:t>
              </a:r>
            </a:p>
          </p:txBody>
        </p:sp>
        <p:sp>
          <p:nvSpPr>
            <p:cNvPr name="TextBox 135" id="135"/>
            <p:cNvSpPr txBox="true"/>
            <p:nvPr/>
          </p:nvSpPr>
          <p:spPr>
            <a:xfrm rot="0">
              <a:off x="7241427" y="8532343"/>
              <a:ext cx="336416" cy="269758"/>
            </a:xfrm>
            <a:prstGeom prst="rect">
              <a:avLst/>
            </a:prstGeom>
          </p:spPr>
          <p:txBody>
            <a:bodyPr anchor="t" rtlCol="false" tIns="0" lIns="0" bIns="0" rIns="0">
              <a:spAutoFit/>
            </a:bodyPr>
            <a:lstStyle/>
            <a:p>
              <a:pPr algn="ctr" marL="0" indent="0" lvl="0">
                <a:lnSpc>
                  <a:spcPts val="1284"/>
                </a:lnSpc>
              </a:pPr>
              <a:r>
                <a:rPr lang="en-US" sz="1427" spc="-14">
                  <a:solidFill>
                    <a:srgbClr val="FFFFFF"/>
                  </a:solidFill>
                  <a:latin typeface="Poppins"/>
                </a:rPr>
                <a:t>3</a:t>
              </a:r>
            </a:p>
          </p:txBody>
        </p:sp>
        <p:sp>
          <p:nvSpPr>
            <p:cNvPr name="TextBox 136" id="136"/>
            <p:cNvSpPr txBox="true"/>
            <p:nvPr/>
          </p:nvSpPr>
          <p:spPr>
            <a:xfrm rot="0">
              <a:off x="519999" y="7179859"/>
              <a:ext cx="336416" cy="269758"/>
            </a:xfrm>
            <a:prstGeom prst="rect">
              <a:avLst/>
            </a:prstGeom>
          </p:spPr>
          <p:txBody>
            <a:bodyPr anchor="t" rtlCol="false" tIns="0" lIns="0" bIns="0" rIns="0">
              <a:spAutoFit/>
            </a:bodyPr>
            <a:lstStyle/>
            <a:p>
              <a:pPr algn="ctr" marL="0" indent="0" lvl="0">
                <a:lnSpc>
                  <a:spcPts val="1284"/>
                </a:lnSpc>
              </a:pPr>
              <a:r>
                <a:rPr lang="en-US" sz="1427" spc="-14">
                  <a:solidFill>
                    <a:srgbClr val="FFFFFF"/>
                  </a:solidFill>
                  <a:latin typeface="Poppins"/>
                </a:rPr>
                <a:t>1</a:t>
              </a:r>
            </a:p>
          </p:txBody>
        </p:sp>
        <p:sp>
          <p:nvSpPr>
            <p:cNvPr name="TextBox 137" id="137"/>
            <p:cNvSpPr txBox="true"/>
            <p:nvPr/>
          </p:nvSpPr>
          <p:spPr>
            <a:xfrm rot="0">
              <a:off x="7241427" y="7196673"/>
              <a:ext cx="336416" cy="269758"/>
            </a:xfrm>
            <a:prstGeom prst="rect">
              <a:avLst/>
            </a:prstGeom>
          </p:spPr>
          <p:txBody>
            <a:bodyPr anchor="t" rtlCol="false" tIns="0" lIns="0" bIns="0" rIns="0">
              <a:spAutoFit/>
            </a:bodyPr>
            <a:lstStyle/>
            <a:p>
              <a:pPr algn="ctr" marL="0" indent="0" lvl="0">
                <a:lnSpc>
                  <a:spcPts val="1284"/>
                </a:lnSpc>
              </a:pPr>
              <a:r>
                <a:rPr lang="en-US" sz="1427" spc="-14">
                  <a:solidFill>
                    <a:srgbClr val="FFFFFF"/>
                  </a:solidFill>
                  <a:latin typeface="Poppins"/>
                </a:rPr>
                <a:t>3</a:t>
              </a:r>
            </a:p>
          </p:txBody>
        </p:sp>
        <p:sp>
          <p:nvSpPr>
            <p:cNvPr name="TextBox 138" id="138"/>
            <p:cNvSpPr txBox="true"/>
            <p:nvPr/>
          </p:nvSpPr>
          <p:spPr>
            <a:xfrm rot="0">
              <a:off x="3873203" y="5877128"/>
              <a:ext cx="336416" cy="269758"/>
            </a:xfrm>
            <a:prstGeom prst="rect">
              <a:avLst/>
            </a:prstGeom>
          </p:spPr>
          <p:txBody>
            <a:bodyPr anchor="t" rtlCol="false" tIns="0" lIns="0" bIns="0" rIns="0">
              <a:spAutoFit/>
            </a:bodyPr>
            <a:lstStyle/>
            <a:p>
              <a:pPr algn="ctr" marL="0" indent="0" lvl="0">
                <a:lnSpc>
                  <a:spcPts val="1284"/>
                </a:lnSpc>
              </a:pPr>
              <a:r>
                <a:rPr lang="en-US" sz="1427" spc="-14">
                  <a:solidFill>
                    <a:srgbClr val="FFFFFF"/>
                  </a:solidFill>
                  <a:latin typeface="Poppins"/>
                </a:rPr>
                <a:t>2</a:t>
              </a:r>
            </a:p>
          </p:txBody>
        </p:sp>
        <p:sp>
          <p:nvSpPr>
            <p:cNvPr name="TextBox 139" id="139"/>
            <p:cNvSpPr txBox="true"/>
            <p:nvPr/>
          </p:nvSpPr>
          <p:spPr>
            <a:xfrm rot="0">
              <a:off x="4463827" y="5494565"/>
              <a:ext cx="2324167" cy="1010966"/>
            </a:xfrm>
            <a:prstGeom prst="rect">
              <a:avLst/>
            </a:prstGeom>
          </p:spPr>
          <p:txBody>
            <a:bodyPr anchor="t" rtlCol="false" tIns="0" lIns="0" bIns="0" rIns="0">
              <a:spAutoFit/>
            </a:bodyPr>
            <a:lstStyle/>
            <a:p>
              <a:pPr>
                <a:lnSpc>
                  <a:spcPts val="1486"/>
                </a:lnSpc>
              </a:pPr>
              <a:r>
                <a:rPr lang="en-US" sz="1218" spc="-4">
                  <a:solidFill>
                    <a:srgbClr val="FFFFFF"/>
                  </a:solidFill>
                  <a:latin typeface="Poppins"/>
                </a:rPr>
                <a:t>Temps long</a:t>
              </a:r>
            </a:p>
            <a:p>
              <a:pPr>
                <a:lnSpc>
                  <a:spcPts val="1486"/>
                </a:lnSpc>
              </a:pPr>
              <a:r>
                <a:rPr lang="en-US" sz="1218" spc="-4">
                  <a:solidFill>
                    <a:srgbClr val="FFFFFF"/>
                  </a:solidFill>
                  <a:latin typeface="Poppins"/>
                </a:rPr>
                <a:t>Connexion avec le.a thérapeute </a:t>
              </a:r>
            </a:p>
            <a:p>
              <a:pPr>
                <a:lnSpc>
                  <a:spcPts val="1486"/>
                </a:lnSpc>
              </a:pPr>
              <a:r>
                <a:rPr lang="en-US" sz="1218" spc="-4">
                  <a:solidFill>
                    <a:srgbClr val="FFFFFF"/>
                  </a:solidFill>
                  <a:latin typeface="Poppins"/>
                </a:rPr>
                <a:t>Long parcours de soin</a:t>
              </a:r>
            </a:p>
          </p:txBody>
        </p:sp>
        <p:sp>
          <p:nvSpPr>
            <p:cNvPr name="TextBox 140" id="140"/>
            <p:cNvSpPr txBox="true"/>
            <p:nvPr/>
          </p:nvSpPr>
          <p:spPr>
            <a:xfrm rot="0">
              <a:off x="7241427" y="5844417"/>
              <a:ext cx="336416" cy="269758"/>
            </a:xfrm>
            <a:prstGeom prst="rect">
              <a:avLst/>
            </a:prstGeom>
          </p:spPr>
          <p:txBody>
            <a:bodyPr anchor="t" rtlCol="false" tIns="0" lIns="0" bIns="0" rIns="0">
              <a:spAutoFit/>
            </a:bodyPr>
            <a:lstStyle/>
            <a:p>
              <a:pPr algn="ctr" marL="0" indent="0" lvl="0">
                <a:lnSpc>
                  <a:spcPts val="1284"/>
                </a:lnSpc>
              </a:pPr>
              <a:r>
                <a:rPr lang="en-US" sz="1427" spc="-14">
                  <a:solidFill>
                    <a:srgbClr val="FFFFFF"/>
                  </a:solidFill>
                  <a:latin typeface="Poppins"/>
                </a:rPr>
                <a:t>3</a:t>
              </a:r>
            </a:p>
          </p:txBody>
        </p:sp>
        <p:sp>
          <p:nvSpPr>
            <p:cNvPr name="TextBox 141" id="141"/>
            <p:cNvSpPr txBox="true"/>
            <p:nvPr/>
          </p:nvSpPr>
          <p:spPr>
            <a:xfrm rot="0">
              <a:off x="519999" y="9851198"/>
              <a:ext cx="336416" cy="269758"/>
            </a:xfrm>
            <a:prstGeom prst="rect">
              <a:avLst/>
            </a:prstGeom>
          </p:spPr>
          <p:txBody>
            <a:bodyPr anchor="t" rtlCol="false" tIns="0" lIns="0" bIns="0" rIns="0">
              <a:spAutoFit/>
            </a:bodyPr>
            <a:lstStyle/>
            <a:p>
              <a:pPr algn="ctr" marL="0" indent="0" lvl="0">
                <a:lnSpc>
                  <a:spcPts val="1284"/>
                </a:lnSpc>
              </a:pPr>
              <a:r>
                <a:rPr lang="en-US" sz="1427" spc="-14">
                  <a:solidFill>
                    <a:srgbClr val="FFFFFF"/>
                  </a:solidFill>
                  <a:latin typeface="Poppins"/>
                </a:rPr>
                <a:t>1</a:t>
              </a:r>
            </a:p>
          </p:txBody>
        </p:sp>
        <p:sp>
          <p:nvSpPr>
            <p:cNvPr name="TextBox 142" id="142"/>
            <p:cNvSpPr txBox="true"/>
            <p:nvPr/>
          </p:nvSpPr>
          <p:spPr>
            <a:xfrm rot="0">
              <a:off x="3873203" y="9883909"/>
              <a:ext cx="336416" cy="269758"/>
            </a:xfrm>
            <a:prstGeom prst="rect">
              <a:avLst/>
            </a:prstGeom>
          </p:spPr>
          <p:txBody>
            <a:bodyPr anchor="t" rtlCol="false" tIns="0" lIns="0" bIns="0" rIns="0">
              <a:spAutoFit/>
            </a:bodyPr>
            <a:lstStyle/>
            <a:p>
              <a:pPr algn="ctr" marL="0" indent="0" lvl="0">
                <a:lnSpc>
                  <a:spcPts val="1284"/>
                </a:lnSpc>
              </a:pPr>
              <a:r>
                <a:rPr lang="en-US" sz="1427" spc="-14">
                  <a:solidFill>
                    <a:srgbClr val="FFFFFF"/>
                  </a:solidFill>
                  <a:latin typeface="Poppins"/>
                </a:rPr>
                <a:t>2</a:t>
              </a:r>
            </a:p>
          </p:txBody>
        </p:sp>
        <p:sp>
          <p:nvSpPr>
            <p:cNvPr name="TextBox 143" id="143"/>
            <p:cNvSpPr txBox="true"/>
            <p:nvPr/>
          </p:nvSpPr>
          <p:spPr>
            <a:xfrm rot="0">
              <a:off x="4463827" y="9501346"/>
              <a:ext cx="2494161" cy="1010966"/>
            </a:xfrm>
            <a:prstGeom prst="rect">
              <a:avLst/>
            </a:prstGeom>
          </p:spPr>
          <p:txBody>
            <a:bodyPr anchor="t" rtlCol="false" tIns="0" lIns="0" bIns="0" rIns="0">
              <a:spAutoFit/>
            </a:bodyPr>
            <a:lstStyle/>
            <a:p>
              <a:pPr>
                <a:lnSpc>
                  <a:spcPts val="1486"/>
                </a:lnSpc>
              </a:pPr>
              <a:r>
                <a:rPr lang="en-US" sz="1218" spc="-4">
                  <a:solidFill>
                    <a:srgbClr val="FFFFFF"/>
                  </a:solidFill>
                  <a:latin typeface="Poppins"/>
                </a:rPr>
                <a:t>Temps long</a:t>
              </a:r>
            </a:p>
            <a:p>
              <a:pPr>
                <a:lnSpc>
                  <a:spcPts val="1486"/>
                </a:lnSpc>
              </a:pPr>
              <a:r>
                <a:rPr lang="en-US" sz="1218" spc="-4">
                  <a:solidFill>
                    <a:srgbClr val="FFFFFF"/>
                  </a:solidFill>
                  <a:latin typeface="Poppins"/>
                </a:rPr>
                <a:t>Solutions concrètes</a:t>
              </a:r>
            </a:p>
            <a:p>
              <a:pPr>
                <a:lnSpc>
                  <a:spcPts val="1486"/>
                </a:lnSpc>
              </a:pPr>
              <a:r>
                <a:rPr lang="en-US" sz="1218" spc="-4">
                  <a:solidFill>
                    <a:srgbClr val="FFFFFF"/>
                  </a:solidFill>
                  <a:latin typeface="Poppins"/>
                </a:rPr>
                <a:t>Comparaison avec précédentes consult.</a:t>
              </a:r>
            </a:p>
          </p:txBody>
        </p:sp>
        <p:sp>
          <p:nvSpPr>
            <p:cNvPr name="TextBox 144" id="144"/>
            <p:cNvSpPr txBox="true"/>
            <p:nvPr/>
          </p:nvSpPr>
          <p:spPr>
            <a:xfrm rot="0">
              <a:off x="7241427" y="9868012"/>
              <a:ext cx="336416" cy="269758"/>
            </a:xfrm>
            <a:prstGeom prst="rect">
              <a:avLst/>
            </a:prstGeom>
          </p:spPr>
          <p:txBody>
            <a:bodyPr anchor="t" rtlCol="false" tIns="0" lIns="0" bIns="0" rIns="0">
              <a:spAutoFit/>
            </a:bodyPr>
            <a:lstStyle/>
            <a:p>
              <a:pPr algn="ctr" marL="0" indent="0" lvl="0">
                <a:lnSpc>
                  <a:spcPts val="1284"/>
                </a:lnSpc>
              </a:pPr>
              <a:r>
                <a:rPr lang="en-US" sz="1427" spc="-14">
                  <a:solidFill>
                    <a:srgbClr val="FFFFFF"/>
                  </a:solidFill>
                  <a:latin typeface="Poppins"/>
                </a:rPr>
                <a:t>3</a:t>
              </a:r>
            </a:p>
          </p:txBody>
        </p:sp>
        <p:sp>
          <p:nvSpPr>
            <p:cNvPr name="TextBox 145" id="145"/>
            <p:cNvSpPr txBox="true"/>
            <p:nvPr/>
          </p:nvSpPr>
          <p:spPr>
            <a:xfrm rot="0">
              <a:off x="7861283" y="8181574"/>
              <a:ext cx="2351327" cy="1010966"/>
            </a:xfrm>
            <a:prstGeom prst="rect">
              <a:avLst/>
            </a:prstGeom>
          </p:spPr>
          <p:txBody>
            <a:bodyPr anchor="t" rtlCol="false" tIns="0" lIns="0" bIns="0" rIns="0">
              <a:spAutoFit/>
            </a:bodyPr>
            <a:lstStyle/>
            <a:p>
              <a:pPr>
                <a:lnSpc>
                  <a:spcPts val="1486"/>
                </a:lnSpc>
              </a:pPr>
              <a:r>
                <a:rPr lang="en-US" sz="1218" spc="-4">
                  <a:solidFill>
                    <a:srgbClr val="FFFFFF"/>
                  </a:solidFill>
                  <a:latin typeface="Poppins"/>
                </a:rPr>
                <a:t>Découragement</a:t>
              </a:r>
            </a:p>
            <a:p>
              <a:pPr>
                <a:lnSpc>
                  <a:spcPts val="1486"/>
                </a:lnSpc>
              </a:pPr>
              <a:r>
                <a:rPr lang="en-US" sz="1218" spc="-4">
                  <a:solidFill>
                    <a:srgbClr val="FFFFFF"/>
                  </a:solidFill>
                  <a:latin typeface="Poppins"/>
                </a:rPr>
                <a:t>Attente “habituelle”</a:t>
              </a:r>
            </a:p>
            <a:p>
              <a:pPr>
                <a:lnSpc>
                  <a:spcPts val="1486"/>
                </a:lnSpc>
              </a:pPr>
              <a:r>
                <a:rPr lang="en-US" sz="1218" spc="-4">
                  <a:solidFill>
                    <a:srgbClr val="FFFFFF"/>
                  </a:solidFill>
                  <a:latin typeface="Poppins"/>
                </a:rPr>
                <a:t>Consult. ponctuelles en hôpital</a:t>
              </a:r>
            </a:p>
          </p:txBody>
        </p:sp>
        <p:sp>
          <p:nvSpPr>
            <p:cNvPr name="TextBox 146" id="146"/>
            <p:cNvSpPr txBox="true"/>
            <p:nvPr/>
          </p:nvSpPr>
          <p:spPr>
            <a:xfrm rot="0">
              <a:off x="7861283" y="6845904"/>
              <a:ext cx="2351327" cy="1010966"/>
            </a:xfrm>
            <a:prstGeom prst="rect">
              <a:avLst/>
            </a:prstGeom>
          </p:spPr>
          <p:txBody>
            <a:bodyPr anchor="t" rtlCol="false" tIns="0" lIns="0" bIns="0" rIns="0">
              <a:spAutoFit/>
            </a:bodyPr>
            <a:lstStyle/>
            <a:p>
              <a:pPr>
                <a:lnSpc>
                  <a:spcPts val="1486"/>
                </a:lnSpc>
              </a:pPr>
              <a:r>
                <a:rPr lang="en-US" sz="1218" spc="-4">
                  <a:solidFill>
                    <a:srgbClr val="FFFFFF"/>
                  </a:solidFill>
                  <a:latin typeface="Poppins"/>
                </a:rPr>
                <a:t>Abandon de critères</a:t>
              </a:r>
            </a:p>
            <a:p>
              <a:pPr>
                <a:lnSpc>
                  <a:spcPts val="1486"/>
                </a:lnSpc>
              </a:pPr>
              <a:r>
                <a:rPr lang="en-US" sz="1218" spc="-4">
                  <a:solidFill>
                    <a:srgbClr val="FFFFFF"/>
                  </a:solidFill>
                  <a:latin typeface="Poppins"/>
                </a:rPr>
                <a:t>Sentiment d’injustice</a:t>
              </a:r>
            </a:p>
            <a:p>
              <a:pPr>
                <a:lnSpc>
                  <a:spcPts val="1486"/>
                </a:lnSpc>
              </a:pPr>
              <a:r>
                <a:rPr lang="en-US" sz="1218" spc="-4">
                  <a:solidFill>
                    <a:srgbClr val="FFFFFF"/>
                  </a:solidFill>
                  <a:latin typeface="Poppins"/>
                </a:rPr>
                <a:t>Ressources </a:t>
              </a:r>
            </a:p>
            <a:p>
              <a:pPr>
                <a:lnSpc>
                  <a:spcPts val="1486"/>
                </a:lnSpc>
              </a:pPr>
              <a:r>
                <a:rPr lang="en-US" sz="1218" spc="-4">
                  <a:solidFill>
                    <a:srgbClr val="FFFFFF"/>
                  </a:solidFill>
                  <a:latin typeface="Poppins"/>
                </a:rPr>
                <a:t>personnelles</a:t>
              </a:r>
            </a:p>
          </p:txBody>
        </p:sp>
        <p:sp>
          <p:nvSpPr>
            <p:cNvPr name="TextBox 147" id="147"/>
            <p:cNvSpPr txBox="true"/>
            <p:nvPr/>
          </p:nvSpPr>
          <p:spPr>
            <a:xfrm rot="0">
              <a:off x="7861283" y="5617933"/>
              <a:ext cx="2153216" cy="759574"/>
            </a:xfrm>
            <a:prstGeom prst="rect">
              <a:avLst/>
            </a:prstGeom>
          </p:spPr>
          <p:txBody>
            <a:bodyPr anchor="t" rtlCol="false" tIns="0" lIns="0" bIns="0" rIns="0">
              <a:spAutoFit/>
            </a:bodyPr>
            <a:lstStyle/>
            <a:p>
              <a:pPr>
                <a:lnSpc>
                  <a:spcPts val="1486"/>
                </a:lnSpc>
              </a:pPr>
              <a:r>
                <a:rPr lang="en-US" sz="1218" spc="-4">
                  <a:solidFill>
                    <a:srgbClr val="FFFFFF"/>
                  </a:solidFill>
                  <a:latin typeface="Poppins"/>
                </a:rPr>
                <a:t>Perte de confiance</a:t>
              </a:r>
            </a:p>
            <a:p>
              <a:pPr>
                <a:lnSpc>
                  <a:spcPts val="1486"/>
                </a:lnSpc>
              </a:pPr>
              <a:r>
                <a:rPr lang="en-US" sz="1218" spc="-4">
                  <a:solidFill>
                    <a:srgbClr val="FFFFFF"/>
                  </a:solidFill>
                  <a:latin typeface="Poppins"/>
                </a:rPr>
                <a:t>Suivis en parallèle</a:t>
              </a:r>
            </a:p>
            <a:p>
              <a:pPr>
                <a:lnSpc>
                  <a:spcPts val="1486"/>
                </a:lnSpc>
              </a:pPr>
              <a:r>
                <a:rPr lang="en-US" sz="1218" spc="-4">
                  <a:solidFill>
                    <a:srgbClr val="FFFFFF"/>
                  </a:solidFill>
                  <a:latin typeface="Poppins"/>
                </a:rPr>
                <a:t>Contrainte de l’att.</a:t>
              </a:r>
            </a:p>
          </p:txBody>
        </p:sp>
        <p:grpSp>
          <p:nvGrpSpPr>
            <p:cNvPr name="Group 148" id="148"/>
            <p:cNvGrpSpPr/>
            <p:nvPr/>
          </p:nvGrpSpPr>
          <p:grpSpPr>
            <a:xfrm rot="0">
              <a:off x="20012" y="14723102"/>
              <a:ext cx="10204982" cy="1265286"/>
              <a:chOff x="0" y="0"/>
              <a:chExt cx="4378932" cy="542931"/>
            </a:xfrm>
          </p:grpSpPr>
          <p:sp>
            <p:nvSpPr>
              <p:cNvPr name="Freeform 149" id="149"/>
              <p:cNvSpPr/>
              <p:nvPr/>
            </p:nvSpPr>
            <p:spPr>
              <a:xfrm flipH="false" flipV="false" rot="0">
                <a:off x="0" y="0"/>
                <a:ext cx="4378932" cy="542931"/>
              </a:xfrm>
              <a:custGeom>
                <a:avLst/>
                <a:gdLst/>
                <a:ahLst/>
                <a:cxnLst/>
                <a:rect r="r" b="b" t="t" l="l"/>
                <a:pathLst>
                  <a:path h="542931" w="4378932">
                    <a:moveTo>
                      <a:pt x="51687" y="0"/>
                    </a:moveTo>
                    <a:lnTo>
                      <a:pt x="4327246" y="0"/>
                    </a:lnTo>
                    <a:cubicBezTo>
                      <a:pt x="4340954" y="0"/>
                      <a:pt x="4354100" y="5446"/>
                      <a:pt x="4363793" y="15139"/>
                    </a:cubicBezTo>
                    <a:cubicBezTo>
                      <a:pt x="4373487" y="24832"/>
                      <a:pt x="4378932" y="37978"/>
                      <a:pt x="4378932" y="51687"/>
                    </a:cubicBezTo>
                    <a:lnTo>
                      <a:pt x="4378932" y="491244"/>
                    </a:lnTo>
                    <a:cubicBezTo>
                      <a:pt x="4378932" y="519790"/>
                      <a:pt x="4355791" y="542931"/>
                      <a:pt x="4327246" y="542931"/>
                    </a:cubicBezTo>
                    <a:lnTo>
                      <a:pt x="51687" y="542931"/>
                    </a:lnTo>
                    <a:cubicBezTo>
                      <a:pt x="37978" y="542931"/>
                      <a:pt x="24832" y="537485"/>
                      <a:pt x="15139" y="527792"/>
                    </a:cubicBezTo>
                    <a:cubicBezTo>
                      <a:pt x="5446" y="518099"/>
                      <a:pt x="0" y="504953"/>
                      <a:pt x="0" y="491244"/>
                    </a:cubicBezTo>
                    <a:lnTo>
                      <a:pt x="0" y="51687"/>
                    </a:lnTo>
                    <a:cubicBezTo>
                      <a:pt x="0" y="23141"/>
                      <a:pt x="23141" y="0"/>
                      <a:pt x="51687" y="0"/>
                    </a:cubicBezTo>
                    <a:close/>
                  </a:path>
                </a:pathLst>
              </a:custGeom>
              <a:solidFill>
                <a:srgbClr val="2A1E50"/>
              </a:solidFill>
              <a:ln w="38100" cap="rnd">
                <a:solidFill>
                  <a:srgbClr val="000000"/>
                </a:solidFill>
                <a:prstDash val="solid"/>
                <a:round/>
              </a:ln>
            </p:spPr>
          </p:sp>
          <p:sp>
            <p:nvSpPr>
              <p:cNvPr name="TextBox 150" id="150"/>
              <p:cNvSpPr txBox="true"/>
              <p:nvPr/>
            </p:nvSpPr>
            <p:spPr>
              <a:xfrm>
                <a:off x="0" y="-38100"/>
                <a:ext cx="812800" cy="850900"/>
              </a:xfrm>
              <a:prstGeom prst="rect">
                <a:avLst/>
              </a:prstGeom>
            </p:spPr>
            <p:txBody>
              <a:bodyPr anchor="ctr" rtlCol="false" tIns="50800" lIns="50800" bIns="50800" rIns="50800"/>
              <a:lstStyle/>
              <a:p>
                <a:pPr algn="ctr">
                  <a:lnSpc>
                    <a:spcPts val="2659"/>
                  </a:lnSpc>
                  <a:spcBef>
                    <a:spcPct val="0"/>
                  </a:spcBef>
                </a:pPr>
              </a:p>
            </p:txBody>
          </p:sp>
        </p:grpSp>
        <p:grpSp>
          <p:nvGrpSpPr>
            <p:cNvPr name="Group 151" id="151"/>
            <p:cNvGrpSpPr/>
            <p:nvPr/>
          </p:nvGrpSpPr>
          <p:grpSpPr>
            <a:xfrm rot="0">
              <a:off x="20012" y="10716321"/>
              <a:ext cx="10064137" cy="1265286"/>
              <a:chOff x="0" y="0"/>
              <a:chExt cx="4318496" cy="542931"/>
            </a:xfrm>
          </p:grpSpPr>
          <p:sp>
            <p:nvSpPr>
              <p:cNvPr name="Freeform 152" id="152"/>
              <p:cNvSpPr/>
              <p:nvPr/>
            </p:nvSpPr>
            <p:spPr>
              <a:xfrm flipH="false" flipV="false" rot="0">
                <a:off x="0" y="0"/>
                <a:ext cx="4318496" cy="542931"/>
              </a:xfrm>
              <a:custGeom>
                <a:avLst/>
                <a:gdLst/>
                <a:ahLst/>
                <a:cxnLst/>
                <a:rect r="r" b="b" t="t" l="l"/>
                <a:pathLst>
                  <a:path h="542931" w="4318496">
                    <a:moveTo>
                      <a:pt x="52410" y="0"/>
                    </a:moveTo>
                    <a:lnTo>
                      <a:pt x="4266086" y="0"/>
                    </a:lnTo>
                    <a:cubicBezTo>
                      <a:pt x="4295031" y="0"/>
                      <a:pt x="4318496" y="23465"/>
                      <a:pt x="4318496" y="52410"/>
                    </a:cubicBezTo>
                    <a:lnTo>
                      <a:pt x="4318496" y="490521"/>
                    </a:lnTo>
                    <a:cubicBezTo>
                      <a:pt x="4318496" y="519466"/>
                      <a:pt x="4295031" y="542931"/>
                      <a:pt x="4266086" y="542931"/>
                    </a:cubicBezTo>
                    <a:lnTo>
                      <a:pt x="52410" y="542931"/>
                    </a:lnTo>
                    <a:cubicBezTo>
                      <a:pt x="23465" y="542931"/>
                      <a:pt x="0" y="519466"/>
                      <a:pt x="0" y="490521"/>
                    </a:cubicBezTo>
                    <a:lnTo>
                      <a:pt x="0" y="52410"/>
                    </a:lnTo>
                    <a:cubicBezTo>
                      <a:pt x="0" y="23465"/>
                      <a:pt x="23465" y="0"/>
                      <a:pt x="52410" y="0"/>
                    </a:cubicBezTo>
                    <a:close/>
                  </a:path>
                </a:pathLst>
              </a:custGeom>
              <a:solidFill>
                <a:srgbClr val="2A1E50"/>
              </a:solidFill>
              <a:ln w="38100" cap="rnd">
                <a:solidFill>
                  <a:srgbClr val="000000"/>
                </a:solidFill>
                <a:prstDash val="solid"/>
                <a:round/>
              </a:ln>
            </p:spPr>
          </p:sp>
          <p:sp>
            <p:nvSpPr>
              <p:cNvPr name="TextBox 153" id="153"/>
              <p:cNvSpPr txBox="true"/>
              <p:nvPr/>
            </p:nvSpPr>
            <p:spPr>
              <a:xfrm>
                <a:off x="0" y="-38100"/>
                <a:ext cx="812800" cy="850900"/>
              </a:xfrm>
              <a:prstGeom prst="rect">
                <a:avLst/>
              </a:prstGeom>
            </p:spPr>
            <p:txBody>
              <a:bodyPr anchor="ctr" rtlCol="false" tIns="50800" lIns="50800" bIns="50800" rIns="50800"/>
              <a:lstStyle/>
              <a:p>
                <a:pPr algn="ctr">
                  <a:lnSpc>
                    <a:spcPts val="2659"/>
                  </a:lnSpc>
                  <a:spcBef>
                    <a:spcPct val="0"/>
                  </a:spcBef>
                </a:pPr>
              </a:p>
            </p:txBody>
          </p:sp>
        </p:grpSp>
        <p:grpSp>
          <p:nvGrpSpPr>
            <p:cNvPr name="Group 154" id="154"/>
            <p:cNvGrpSpPr/>
            <p:nvPr/>
          </p:nvGrpSpPr>
          <p:grpSpPr>
            <a:xfrm rot="0">
              <a:off x="347640" y="15015178"/>
              <a:ext cx="681134" cy="681134"/>
              <a:chOff x="0" y="0"/>
              <a:chExt cx="812800" cy="812800"/>
            </a:xfrm>
          </p:grpSpPr>
          <p:sp>
            <p:nvSpPr>
              <p:cNvPr name="Freeform 155" id="155"/>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156" id="156"/>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157" id="157"/>
            <p:cNvSpPr txBox="true"/>
            <p:nvPr/>
          </p:nvSpPr>
          <p:spPr>
            <a:xfrm rot="0">
              <a:off x="1111467" y="14845499"/>
              <a:ext cx="2589378" cy="1010966"/>
            </a:xfrm>
            <a:prstGeom prst="rect">
              <a:avLst/>
            </a:prstGeom>
          </p:spPr>
          <p:txBody>
            <a:bodyPr anchor="t" rtlCol="false" tIns="0" lIns="0" bIns="0" rIns="0">
              <a:spAutoFit/>
            </a:bodyPr>
            <a:lstStyle/>
            <a:p>
              <a:pPr>
                <a:lnSpc>
                  <a:spcPts val="1486"/>
                </a:lnSpc>
              </a:pPr>
              <a:r>
                <a:rPr lang="en-US" sz="1218" spc="-4">
                  <a:solidFill>
                    <a:srgbClr val="FFFFFF"/>
                  </a:solidFill>
                  <a:latin typeface="Poppins"/>
                </a:rPr>
                <a:t>Liste de services</a:t>
              </a:r>
            </a:p>
            <a:p>
              <a:pPr>
                <a:lnSpc>
                  <a:spcPts val="1486"/>
                </a:lnSpc>
              </a:pPr>
              <a:r>
                <a:rPr lang="en-US" sz="1218" spc="-4">
                  <a:solidFill>
                    <a:srgbClr val="FFFFFF"/>
                  </a:solidFill>
                  <a:latin typeface="Poppins"/>
                </a:rPr>
                <a:t>Critère économique</a:t>
              </a:r>
            </a:p>
            <a:p>
              <a:pPr>
                <a:lnSpc>
                  <a:spcPts val="1486"/>
                </a:lnSpc>
              </a:pPr>
              <a:r>
                <a:rPr lang="en-US" sz="1218" spc="-4">
                  <a:solidFill>
                    <a:srgbClr val="FFFFFF"/>
                  </a:solidFill>
                  <a:latin typeface="Poppins"/>
                </a:rPr>
                <a:t>Sentiment d’urgence élevé</a:t>
              </a:r>
            </a:p>
          </p:txBody>
        </p:sp>
        <p:grpSp>
          <p:nvGrpSpPr>
            <p:cNvPr name="Group 158" id="158"/>
            <p:cNvGrpSpPr/>
            <p:nvPr/>
          </p:nvGrpSpPr>
          <p:grpSpPr>
            <a:xfrm rot="0">
              <a:off x="3700844" y="15047889"/>
              <a:ext cx="681134" cy="681134"/>
              <a:chOff x="0" y="0"/>
              <a:chExt cx="812800" cy="812800"/>
            </a:xfrm>
          </p:grpSpPr>
          <p:sp>
            <p:nvSpPr>
              <p:cNvPr name="Freeform 159" id="15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160" id="160"/>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161" id="161"/>
            <p:cNvGrpSpPr/>
            <p:nvPr/>
          </p:nvGrpSpPr>
          <p:grpSpPr>
            <a:xfrm rot="0">
              <a:off x="7069068" y="15031991"/>
              <a:ext cx="681134" cy="681134"/>
              <a:chOff x="0" y="0"/>
              <a:chExt cx="812800" cy="812800"/>
            </a:xfrm>
          </p:grpSpPr>
          <p:sp>
            <p:nvSpPr>
              <p:cNvPr name="Freeform 162" id="162"/>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163" id="163"/>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164" id="164"/>
            <p:cNvSpPr txBox="true"/>
            <p:nvPr/>
          </p:nvSpPr>
          <p:spPr>
            <a:xfrm rot="0">
              <a:off x="7861283" y="14878210"/>
              <a:ext cx="2351327" cy="1010966"/>
            </a:xfrm>
            <a:prstGeom prst="rect">
              <a:avLst/>
            </a:prstGeom>
          </p:spPr>
          <p:txBody>
            <a:bodyPr anchor="t" rtlCol="false" tIns="0" lIns="0" bIns="0" rIns="0">
              <a:spAutoFit/>
            </a:bodyPr>
            <a:lstStyle/>
            <a:p>
              <a:pPr>
                <a:lnSpc>
                  <a:spcPts val="1486"/>
                </a:lnSpc>
              </a:pPr>
              <a:r>
                <a:rPr lang="en-US" sz="1218" spc="-4">
                  <a:solidFill>
                    <a:srgbClr val="FFFFFF"/>
                  </a:solidFill>
                  <a:latin typeface="Poppins"/>
                </a:rPr>
                <a:t>Abandon de critères</a:t>
              </a:r>
            </a:p>
            <a:p>
              <a:pPr>
                <a:lnSpc>
                  <a:spcPts val="1486"/>
                </a:lnSpc>
              </a:pPr>
              <a:r>
                <a:rPr lang="en-US" sz="1218" spc="-4">
                  <a:solidFill>
                    <a:srgbClr val="FFFFFF"/>
                  </a:solidFill>
                  <a:latin typeface="Poppins"/>
                </a:rPr>
                <a:t>Multip. des demandes</a:t>
              </a:r>
            </a:p>
            <a:p>
              <a:pPr>
                <a:lnSpc>
                  <a:spcPts val="1486"/>
                </a:lnSpc>
              </a:pPr>
              <a:r>
                <a:rPr lang="en-US" sz="1218" spc="-4">
                  <a:solidFill>
                    <a:srgbClr val="FFFFFF"/>
                  </a:solidFill>
                  <a:latin typeface="Poppins"/>
                </a:rPr>
                <a:t>Consult. de PPL et de perm. d’accueil</a:t>
              </a:r>
            </a:p>
          </p:txBody>
        </p:sp>
        <p:grpSp>
          <p:nvGrpSpPr>
            <p:cNvPr name="Group 165" id="165"/>
            <p:cNvGrpSpPr/>
            <p:nvPr/>
          </p:nvGrpSpPr>
          <p:grpSpPr>
            <a:xfrm rot="0">
              <a:off x="20012" y="13387432"/>
              <a:ext cx="10204982" cy="1265286"/>
              <a:chOff x="0" y="0"/>
              <a:chExt cx="4378932" cy="542931"/>
            </a:xfrm>
          </p:grpSpPr>
          <p:sp>
            <p:nvSpPr>
              <p:cNvPr name="Freeform 166" id="166"/>
              <p:cNvSpPr/>
              <p:nvPr/>
            </p:nvSpPr>
            <p:spPr>
              <a:xfrm flipH="false" flipV="false" rot="0">
                <a:off x="0" y="0"/>
                <a:ext cx="4378932" cy="542931"/>
              </a:xfrm>
              <a:custGeom>
                <a:avLst/>
                <a:gdLst/>
                <a:ahLst/>
                <a:cxnLst/>
                <a:rect r="r" b="b" t="t" l="l"/>
                <a:pathLst>
                  <a:path h="542931" w="4378932">
                    <a:moveTo>
                      <a:pt x="51687" y="0"/>
                    </a:moveTo>
                    <a:lnTo>
                      <a:pt x="4327246" y="0"/>
                    </a:lnTo>
                    <a:cubicBezTo>
                      <a:pt x="4340954" y="0"/>
                      <a:pt x="4354100" y="5446"/>
                      <a:pt x="4363793" y="15139"/>
                    </a:cubicBezTo>
                    <a:cubicBezTo>
                      <a:pt x="4373487" y="24832"/>
                      <a:pt x="4378932" y="37978"/>
                      <a:pt x="4378932" y="51687"/>
                    </a:cubicBezTo>
                    <a:lnTo>
                      <a:pt x="4378932" y="491244"/>
                    </a:lnTo>
                    <a:cubicBezTo>
                      <a:pt x="4378932" y="519790"/>
                      <a:pt x="4355791" y="542931"/>
                      <a:pt x="4327246" y="542931"/>
                    </a:cubicBezTo>
                    <a:lnTo>
                      <a:pt x="51687" y="542931"/>
                    </a:lnTo>
                    <a:cubicBezTo>
                      <a:pt x="37978" y="542931"/>
                      <a:pt x="24832" y="537485"/>
                      <a:pt x="15139" y="527792"/>
                    </a:cubicBezTo>
                    <a:cubicBezTo>
                      <a:pt x="5446" y="518099"/>
                      <a:pt x="0" y="504953"/>
                      <a:pt x="0" y="491244"/>
                    </a:cubicBezTo>
                    <a:lnTo>
                      <a:pt x="0" y="51687"/>
                    </a:lnTo>
                    <a:cubicBezTo>
                      <a:pt x="0" y="23141"/>
                      <a:pt x="23141" y="0"/>
                      <a:pt x="51687" y="0"/>
                    </a:cubicBezTo>
                    <a:close/>
                  </a:path>
                </a:pathLst>
              </a:custGeom>
              <a:solidFill>
                <a:srgbClr val="2A1E50"/>
              </a:solidFill>
              <a:ln w="38100" cap="rnd">
                <a:solidFill>
                  <a:srgbClr val="000000"/>
                </a:solidFill>
                <a:prstDash val="solid"/>
                <a:round/>
              </a:ln>
            </p:spPr>
          </p:sp>
          <p:sp>
            <p:nvSpPr>
              <p:cNvPr name="TextBox 167" id="167"/>
              <p:cNvSpPr txBox="true"/>
              <p:nvPr/>
            </p:nvSpPr>
            <p:spPr>
              <a:xfrm>
                <a:off x="0" y="-38100"/>
                <a:ext cx="812800" cy="850900"/>
              </a:xfrm>
              <a:prstGeom prst="rect">
                <a:avLst/>
              </a:prstGeom>
            </p:spPr>
            <p:txBody>
              <a:bodyPr anchor="ctr" rtlCol="false" tIns="50800" lIns="50800" bIns="50800" rIns="50800"/>
              <a:lstStyle/>
              <a:p>
                <a:pPr algn="ctr">
                  <a:lnSpc>
                    <a:spcPts val="2659"/>
                  </a:lnSpc>
                  <a:spcBef>
                    <a:spcPct val="0"/>
                  </a:spcBef>
                </a:pPr>
              </a:p>
            </p:txBody>
          </p:sp>
        </p:grpSp>
        <p:grpSp>
          <p:nvGrpSpPr>
            <p:cNvPr name="Group 168" id="168"/>
            <p:cNvGrpSpPr/>
            <p:nvPr/>
          </p:nvGrpSpPr>
          <p:grpSpPr>
            <a:xfrm rot="0">
              <a:off x="347640" y="13679508"/>
              <a:ext cx="681134" cy="681134"/>
              <a:chOff x="0" y="0"/>
              <a:chExt cx="812800" cy="812800"/>
            </a:xfrm>
          </p:grpSpPr>
          <p:sp>
            <p:nvSpPr>
              <p:cNvPr name="Freeform 169" id="16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170" id="170"/>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171" id="171"/>
            <p:cNvSpPr txBox="true"/>
            <p:nvPr/>
          </p:nvSpPr>
          <p:spPr>
            <a:xfrm rot="0">
              <a:off x="1111467" y="13509830"/>
              <a:ext cx="2589378" cy="1010966"/>
            </a:xfrm>
            <a:prstGeom prst="rect">
              <a:avLst/>
            </a:prstGeom>
          </p:spPr>
          <p:txBody>
            <a:bodyPr anchor="t" rtlCol="false" tIns="0" lIns="0" bIns="0" rIns="0">
              <a:spAutoFit/>
            </a:bodyPr>
            <a:lstStyle/>
            <a:p>
              <a:pPr>
                <a:lnSpc>
                  <a:spcPts val="1486"/>
                </a:lnSpc>
              </a:pPr>
              <a:r>
                <a:rPr lang="en-US" sz="1218" spc="-4">
                  <a:solidFill>
                    <a:srgbClr val="FFFFFF"/>
                  </a:solidFill>
                  <a:latin typeface="Poppins"/>
                </a:rPr>
                <a:t>Bouche-à-oreille</a:t>
              </a:r>
            </a:p>
            <a:p>
              <a:pPr>
                <a:lnSpc>
                  <a:spcPts val="1486"/>
                </a:lnSpc>
              </a:pPr>
              <a:r>
                <a:rPr lang="en-US" sz="1218" spc="-4">
                  <a:solidFill>
                    <a:srgbClr val="FFFFFF"/>
                  </a:solidFill>
                  <a:latin typeface="Poppins"/>
                </a:rPr>
                <a:t>Spécificité du service</a:t>
              </a:r>
            </a:p>
            <a:p>
              <a:pPr>
                <a:lnSpc>
                  <a:spcPts val="1486"/>
                </a:lnSpc>
              </a:pPr>
              <a:r>
                <a:rPr lang="en-US" sz="1218" spc="-4">
                  <a:solidFill>
                    <a:srgbClr val="FFFFFF"/>
                  </a:solidFill>
                  <a:latin typeface="Poppins"/>
                </a:rPr>
                <a:t>Sentiment d’urgence modéré</a:t>
              </a:r>
            </a:p>
          </p:txBody>
        </p:sp>
        <p:grpSp>
          <p:nvGrpSpPr>
            <p:cNvPr name="Group 172" id="172"/>
            <p:cNvGrpSpPr/>
            <p:nvPr/>
          </p:nvGrpSpPr>
          <p:grpSpPr>
            <a:xfrm rot="0">
              <a:off x="3700844" y="13712219"/>
              <a:ext cx="681134" cy="681134"/>
              <a:chOff x="0" y="0"/>
              <a:chExt cx="812800" cy="812800"/>
            </a:xfrm>
          </p:grpSpPr>
          <p:sp>
            <p:nvSpPr>
              <p:cNvPr name="Freeform 173" id="17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174" id="174"/>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175" id="175"/>
            <p:cNvGrpSpPr/>
            <p:nvPr/>
          </p:nvGrpSpPr>
          <p:grpSpPr>
            <a:xfrm rot="0">
              <a:off x="7069068" y="13696322"/>
              <a:ext cx="681134" cy="681134"/>
              <a:chOff x="0" y="0"/>
              <a:chExt cx="812800" cy="812800"/>
            </a:xfrm>
          </p:grpSpPr>
          <p:sp>
            <p:nvSpPr>
              <p:cNvPr name="Freeform 176" id="17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177" id="177"/>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178" id="178"/>
            <p:cNvGrpSpPr/>
            <p:nvPr/>
          </p:nvGrpSpPr>
          <p:grpSpPr>
            <a:xfrm rot="0">
              <a:off x="20012" y="12051762"/>
              <a:ext cx="10090429" cy="1265286"/>
              <a:chOff x="0" y="0"/>
              <a:chExt cx="4329778" cy="542931"/>
            </a:xfrm>
          </p:grpSpPr>
          <p:sp>
            <p:nvSpPr>
              <p:cNvPr name="Freeform 179" id="179"/>
              <p:cNvSpPr/>
              <p:nvPr/>
            </p:nvSpPr>
            <p:spPr>
              <a:xfrm flipH="false" flipV="false" rot="0">
                <a:off x="0" y="0"/>
                <a:ext cx="4329778" cy="542931"/>
              </a:xfrm>
              <a:custGeom>
                <a:avLst/>
                <a:gdLst/>
                <a:ahLst/>
                <a:cxnLst/>
                <a:rect r="r" b="b" t="t" l="l"/>
                <a:pathLst>
                  <a:path h="542931" w="4329778">
                    <a:moveTo>
                      <a:pt x="52273" y="0"/>
                    </a:moveTo>
                    <a:lnTo>
                      <a:pt x="4277504" y="0"/>
                    </a:lnTo>
                    <a:cubicBezTo>
                      <a:pt x="4306374" y="0"/>
                      <a:pt x="4329778" y="23404"/>
                      <a:pt x="4329778" y="52273"/>
                    </a:cubicBezTo>
                    <a:lnTo>
                      <a:pt x="4329778" y="490658"/>
                    </a:lnTo>
                    <a:cubicBezTo>
                      <a:pt x="4329778" y="519527"/>
                      <a:pt x="4306374" y="542931"/>
                      <a:pt x="4277504" y="542931"/>
                    </a:cubicBezTo>
                    <a:lnTo>
                      <a:pt x="52273" y="542931"/>
                    </a:lnTo>
                    <a:cubicBezTo>
                      <a:pt x="23404" y="542931"/>
                      <a:pt x="0" y="519527"/>
                      <a:pt x="0" y="490658"/>
                    </a:cubicBezTo>
                    <a:lnTo>
                      <a:pt x="0" y="52273"/>
                    </a:lnTo>
                    <a:cubicBezTo>
                      <a:pt x="0" y="23404"/>
                      <a:pt x="23404" y="0"/>
                      <a:pt x="52273" y="0"/>
                    </a:cubicBezTo>
                    <a:close/>
                  </a:path>
                </a:pathLst>
              </a:custGeom>
              <a:solidFill>
                <a:srgbClr val="2A1E50"/>
              </a:solidFill>
              <a:ln w="38100" cap="rnd">
                <a:solidFill>
                  <a:srgbClr val="000000"/>
                </a:solidFill>
                <a:prstDash val="solid"/>
                <a:round/>
              </a:ln>
            </p:spPr>
          </p:sp>
          <p:sp>
            <p:nvSpPr>
              <p:cNvPr name="TextBox 180" id="180"/>
              <p:cNvSpPr txBox="true"/>
              <p:nvPr/>
            </p:nvSpPr>
            <p:spPr>
              <a:xfrm>
                <a:off x="0" y="-38100"/>
                <a:ext cx="812800" cy="850900"/>
              </a:xfrm>
              <a:prstGeom prst="rect">
                <a:avLst/>
              </a:prstGeom>
            </p:spPr>
            <p:txBody>
              <a:bodyPr anchor="ctr" rtlCol="false" tIns="50800" lIns="50800" bIns="50800" rIns="50800"/>
              <a:lstStyle/>
              <a:p>
                <a:pPr algn="ctr">
                  <a:lnSpc>
                    <a:spcPts val="2659"/>
                  </a:lnSpc>
                  <a:spcBef>
                    <a:spcPct val="0"/>
                  </a:spcBef>
                </a:pPr>
              </a:p>
            </p:txBody>
          </p:sp>
        </p:grpSp>
        <p:grpSp>
          <p:nvGrpSpPr>
            <p:cNvPr name="Group 181" id="181"/>
            <p:cNvGrpSpPr/>
            <p:nvPr/>
          </p:nvGrpSpPr>
          <p:grpSpPr>
            <a:xfrm rot="0">
              <a:off x="347640" y="12343838"/>
              <a:ext cx="681134" cy="681134"/>
              <a:chOff x="0" y="0"/>
              <a:chExt cx="812800" cy="812800"/>
            </a:xfrm>
          </p:grpSpPr>
          <p:sp>
            <p:nvSpPr>
              <p:cNvPr name="Freeform 182" id="182"/>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183" id="183"/>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184" id="184"/>
            <p:cNvSpPr txBox="true"/>
            <p:nvPr/>
          </p:nvSpPr>
          <p:spPr>
            <a:xfrm rot="0">
              <a:off x="1111467" y="12174160"/>
              <a:ext cx="2589378" cy="1010966"/>
            </a:xfrm>
            <a:prstGeom prst="rect">
              <a:avLst/>
            </a:prstGeom>
          </p:spPr>
          <p:txBody>
            <a:bodyPr anchor="t" rtlCol="false" tIns="0" lIns="0" bIns="0" rIns="0">
              <a:spAutoFit/>
            </a:bodyPr>
            <a:lstStyle/>
            <a:p>
              <a:pPr algn="just">
                <a:lnSpc>
                  <a:spcPts val="1486"/>
                </a:lnSpc>
              </a:pPr>
              <a:r>
                <a:rPr lang="en-US" sz="1218" spc="-4">
                  <a:solidFill>
                    <a:srgbClr val="FFFFFF"/>
                  </a:solidFill>
                  <a:latin typeface="Poppins"/>
                </a:rPr>
                <a:t>Fréquentation passée</a:t>
              </a:r>
            </a:p>
            <a:p>
              <a:pPr algn="just">
                <a:lnSpc>
                  <a:spcPts val="1486"/>
                </a:lnSpc>
              </a:pPr>
              <a:r>
                <a:rPr lang="en-US" sz="1218" spc="-4">
                  <a:solidFill>
                    <a:srgbClr val="FFFFFF"/>
                  </a:solidFill>
                  <a:latin typeface="Poppins"/>
                </a:rPr>
                <a:t>Tarif et administatif</a:t>
              </a:r>
            </a:p>
            <a:p>
              <a:pPr>
                <a:lnSpc>
                  <a:spcPts val="1486"/>
                </a:lnSpc>
              </a:pPr>
              <a:r>
                <a:rPr lang="en-US" sz="1218" spc="-4">
                  <a:solidFill>
                    <a:srgbClr val="FFFFFF"/>
                  </a:solidFill>
                  <a:latin typeface="Poppins"/>
                </a:rPr>
                <a:t>Sentiment d’urgence élevé</a:t>
              </a:r>
              <a:r>
                <a:rPr lang="en-US" sz="1218" spc="-4">
                  <a:solidFill>
                    <a:srgbClr val="FFFFFF"/>
                  </a:solidFill>
                  <a:latin typeface="Poppins Italics"/>
                </a:rPr>
                <a:t> - pression du SAJ</a:t>
              </a:r>
            </a:p>
          </p:txBody>
        </p:sp>
        <p:grpSp>
          <p:nvGrpSpPr>
            <p:cNvPr name="Group 185" id="185"/>
            <p:cNvGrpSpPr/>
            <p:nvPr/>
          </p:nvGrpSpPr>
          <p:grpSpPr>
            <a:xfrm rot="0">
              <a:off x="3700844" y="12376549"/>
              <a:ext cx="681134" cy="681134"/>
              <a:chOff x="0" y="0"/>
              <a:chExt cx="812800" cy="812800"/>
            </a:xfrm>
          </p:grpSpPr>
          <p:sp>
            <p:nvSpPr>
              <p:cNvPr name="Freeform 186" id="18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187" id="187"/>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188" id="188"/>
            <p:cNvSpPr txBox="true"/>
            <p:nvPr/>
          </p:nvSpPr>
          <p:spPr>
            <a:xfrm rot="0">
              <a:off x="3873203" y="12573537"/>
              <a:ext cx="336416" cy="269758"/>
            </a:xfrm>
            <a:prstGeom prst="rect">
              <a:avLst/>
            </a:prstGeom>
          </p:spPr>
          <p:txBody>
            <a:bodyPr anchor="t" rtlCol="false" tIns="0" lIns="0" bIns="0" rIns="0">
              <a:spAutoFit/>
            </a:bodyPr>
            <a:lstStyle/>
            <a:p>
              <a:pPr algn="ctr" marL="0" indent="0" lvl="0">
                <a:lnSpc>
                  <a:spcPts val="1284"/>
                </a:lnSpc>
              </a:pPr>
              <a:r>
                <a:rPr lang="en-US" sz="1427" spc="-14">
                  <a:solidFill>
                    <a:srgbClr val="FFFFFF"/>
                  </a:solidFill>
                  <a:latin typeface="Poppins"/>
                </a:rPr>
                <a:t>2</a:t>
              </a:r>
            </a:p>
          </p:txBody>
        </p:sp>
        <p:sp>
          <p:nvSpPr>
            <p:cNvPr name="TextBox 189" id="189"/>
            <p:cNvSpPr txBox="true"/>
            <p:nvPr/>
          </p:nvSpPr>
          <p:spPr>
            <a:xfrm rot="0">
              <a:off x="4463827" y="12190974"/>
              <a:ext cx="2494161" cy="1010966"/>
            </a:xfrm>
            <a:prstGeom prst="rect">
              <a:avLst/>
            </a:prstGeom>
          </p:spPr>
          <p:txBody>
            <a:bodyPr anchor="t" rtlCol="false" tIns="0" lIns="0" bIns="0" rIns="0">
              <a:spAutoFit/>
            </a:bodyPr>
            <a:lstStyle/>
            <a:p>
              <a:pPr>
                <a:lnSpc>
                  <a:spcPts val="1486"/>
                </a:lnSpc>
              </a:pPr>
              <a:r>
                <a:rPr lang="en-US" sz="1218" spc="-4">
                  <a:solidFill>
                    <a:srgbClr val="FFFFFF"/>
                  </a:solidFill>
                  <a:latin typeface="Poppins"/>
                </a:rPr>
                <a:t>Temps long</a:t>
              </a:r>
            </a:p>
            <a:p>
              <a:pPr>
                <a:lnSpc>
                  <a:spcPts val="1486"/>
                </a:lnSpc>
              </a:pPr>
              <a:r>
                <a:rPr lang="en-US" sz="1218" spc="-4">
                  <a:solidFill>
                    <a:srgbClr val="FFFFFF"/>
                  </a:solidFill>
                  <a:latin typeface="Poppins"/>
                </a:rPr>
                <a:t>Espace d’écoute</a:t>
              </a:r>
            </a:p>
            <a:p>
              <a:pPr>
                <a:lnSpc>
                  <a:spcPts val="1486"/>
                </a:lnSpc>
              </a:pPr>
              <a:r>
                <a:rPr lang="en-US" sz="1218" spc="-4">
                  <a:solidFill>
                    <a:srgbClr val="FFFFFF"/>
                  </a:solidFill>
                  <a:latin typeface="Poppins"/>
                </a:rPr>
                <a:t>Fréquentation passée et déduction des besoins</a:t>
              </a:r>
            </a:p>
          </p:txBody>
        </p:sp>
        <p:grpSp>
          <p:nvGrpSpPr>
            <p:cNvPr name="Group 190" id="190"/>
            <p:cNvGrpSpPr/>
            <p:nvPr/>
          </p:nvGrpSpPr>
          <p:grpSpPr>
            <a:xfrm rot="0">
              <a:off x="7069068" y="12360652"/>
              <a:ext cx="681134" cy="681134"/>
              <a:chOff x="0" y="0"/>
              <a:chExt cx="812800" cy="812800"/>
            </a:xfrm>
          </p:grpSpPr>
          <p:sp>
            <p:nvSpPr>
              <p:cNvPr name="Freeform 191" id="191"/>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192" id="192"/>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193" id="193"/>
            <p:cNvGrpSpPr/>
            <p:nvPr/>
          </p:nvGrpSpPr>
          <p:grpSpPr>
            <a:xfrm rot="0">
              <a:off x="347640" y="11008396"/>
              <a:ext cx="681134" cy="681134"/>
              <a:chOff x="0" y="0"/>
              <a:chExt cx="812800" cy="812800"/>
            </a:xfrm>
          </p:grpSpPr>
          <p:sp>
            <p:nvSpPr>
              <p:cNvPr name="Freeform 194" id="19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195" id="195"/>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196" id="196"/>
            <p:cNvSpPr txBox="true"/>
            <p:nvPr/>
          </p:nvSpPr>
          <p:spPr>
            <a:xfrm rot="0">
              <a:off x="519999" y="11205384"/>
              <a:ext cx="336416" cy="269758"/>
            </a:xfrm>
            <a:prstGeom prst="rect">
              <a:avLst/>
            </a:prstGeom>
          </p:spPr>
          <p:txBody>
            <a:bodyPr anchor="t" rtlCol="false" tIns="0" lIns="0" bIns="0" rIns="0">
              <a:spAutoFit/>
            </a:bodyPr>
            <a:lstStyle/>
            <a:p>
              <a:pPr algn="ctr" marL="0" indent="0" lvl="0">
                <a:lnSpc>
                  <a:spcPts val="1284"/>
                </a:lnSpc>
              </a:pPr>
              <a:r>
                <a:rPr lang="en-US" sz="1427" spc="-14">
                  <a:solidFill>
                    <a:srgbClr val="FFFFFF"/>
                  </a:solidFill>
                  <a:latin typeface="Poppins"/>
                </a:rPr>
                <a:t>1</a:t>
              </a:r>
            </a:p>
          </p:txBody>
        </p:sp>
        <p:grpSp>
          <p:nvGrpSpPr>
            <p:cNvPr name="Group 197" id="197"/>
            <p:cNvGrpSpPr/>
            <p:nvPr/>
          </p:nvGrpSpPr>
          <p:grpSpPr>
            <a:xfrm rot="0">
              <a:off x="3700844" y="11041107"/>
              <a:ext cx="681134" cy="681134"/>
              <a:chOff x="0" y="0"/>
              <a:chExt cx="812800" cy="812800"/>
            </a:xfrm>
          </p:grpSpPr>
          <p:sp>
            <p:nvSpPr>
              <p:cNvPr name="Freeform 198" id="19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199" id="199"/>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200" id="200"/>
            <p:cNvSpPr txBox="true"/>
            <p:nvPr/>
          </p:nvSpPr>
          <p:spPr>
            <a:xfrm rot="0">
              <a:off x="1111467" y="10966160"/>
              <a:ext cx="2589378" cy="756081"/>
            </a:xfrm>
            <a:prstGeom prst="rect">
              <a:avLst/>
            </a:prstGeom>
          </p:spPr>
          <p:txBody>
            <a:bodyPr anchor="t" rtlCol="false" tIns="0" lIns="0" bIns="0" rIns="0">
              <a:spAutoFit/>
            </a:bodyPr>
            <a:lstStyle/>
            <a:p>
              <a:pPr algn="just">
                <a:lnSpc>
                  <a:spcPts val="1486"/>
                </a:lnSpc>
              </a:pPr>
              <a:r>
                <a:rPr lang="en-US" sz="1218" spc="-4">
                  <a:solidFill>
                    <a:srgbClr val="FFFFFF"/>
                  </a:solidFill>
                  <a:latin typeface="Poppins"/>
                </a:rPr>
                <a:t>Confiance en l’envoyeur</a:t>
              </a:r>
            </a:p>
            <a:p>
              <a:pPr algn="just">
                <a:lnSpc>
                  <a:spcPts val="1486"/>
                </a:lnSpc>
              </a:pPr>
              <a:r>
                <a:rPr lang="en-US" sz="1218" spc="-4">
                  <a:solidFill>
                    <a:srgbClr val="FFFFFF"/>
                  </a:solidFill>
                  <a:latin typeface="Poppins"/>
                </a:rPr>
                <a:t>Spécificité du service</a:t>
              </a:r>
            </a:p>
            <a:p>
              <a:pPr algn="just">
                <a:lnSpc>
                  <a:spcPts val="1486"/>
                </a:lnSpc>
              </a:pPr>
              <a:r>
                <a:rPr lang="en-US" sz="1218" spc="-4">
                  <a:solidFill>
                    <a:srgbClr val="FFFFFF"/>
                  </a:solidFill>
                  <a:latin typeface="Poppins"/>
                </a:rPr>
                <a:t>Peu ou pas d’urgence</a:t>
              </a:r>
            </a:p>
          </p:txBody>
        </p:sp>
        <p:grpSp>
          <p:nvGrpSpPr>
            <p:cNvPr name="Group 201" id="201"/>
            <p:cNvGrpSpPr/>
            <p:nvPr/>
          </p:nvGrpSpPr>
          <p:grpSpPr>
            <a:xfrm rot="0">
              <a:off x="7069068" y="11008396"/>
              <a:ext cx="681134" cy="681134"/>
              <a:chOff x="0" y="0"/>
              <a:chExt cx="812800" cy="812800"/>
            </a:xfrm>
          </p:grpSpPr>
          <p:sp>
            <p:nvSpPr>
              <p:cNvPr name="Freeform 202" id="202"/>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203" id="203"/>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204" id="204"/>
            <p:cNvSpPr txBox="true"/>
            <p:nvPr/>
          </p:nvSpPr>
          <p:spPr>
            <a:xfrm rot="0">
              <a:off x="519999" y="13876495"/>
              <a:ext cx="336416" cy="269758"/>
            </a:xfrm>
            <a:prstGeom prst="rect">
              <a:avLst/>
            </a:prstGeom>
          </p:spPr>
          <p:txBody>
            <a:bodyPr anchor="t" rtlCol="false" tIns="0" lIns="0" bIns="0" rIns="0">
              <a:spAutoFit/>
            </a:bodyPr>
            <a:lstStyle/>
            <a:p>
              <a:pPr algn="ctr" marL="0" indent="0" lvl="0">
                <a:lnSpc>
                  <a:spcPts val="1284"/>
                </a:lnSpc>
              </a:pPr>
              <a:r>
                <a:rPr lang="en-US" sz="1427" spc="-14">
                  <a:solidFill>
                    <a:srgbClr val="FFFFFF"/>
                  </a:solidFill>
                  <a:latin typeface="Poppins"/>
                </a:rPr>
                <a:t>1</a:t>
              </a:r>
            </a:p>
          </p:txBody>
        </p:sp>
        <p:sp>
          <p:nvSpPr>
            <p:cNvPr name="TextBox 205" id="205"/>
            <p:cNvSpPr txBox="true"/>
            <p:nvPr/>
          </p:nvSpPr>
          <p:spPr>
            <a:xfrm rot="0">
              <a:off x="3873203" y="13909206"/>
              <a:ext cx="336416" cy="269758"/>
            </a:xfrm>
            <a:prstGeom prst="rect">
              <a:avLst/>
            </a:prstGeom>
          </p:spPr>
          <p:txBody>
            <a:bodyPr anchor="t" rtlCol="false" tIns="0" lIns="0" bIns="0" rIns="0">
              <a:spAutoFit/>
            </a:bodyPr>
            <a:lstStyle/>
            <a:p>
              <a:pPr algn="ctr" marL="0" indent="0" lvl="0">
                <a:lnSpc>
                  <a:spcPts val="1284"/>
                </a:lnSpc>
              </a:pPr>
              <a:r>
                <a:rPr lang="en-US" sz="1427" spc="-14">
                  <a:solidFill>
                    <a:srgbClr val="FFFFFF"/>
                  </a:solidFill>
                  <a:latin typeface="Poppins"/>
                </a:rPr>
                <a:t>2</a:t>
              </a:r>
            </a:p>
          </p:txBody>
        </p:sp>
        <p:sp>
          <p:nvSpPr>
            <p:cNvPr name="TextBox 206" id="206"/>
            <p:cNvSpPr txBox="true"/>
            <p:nvPr/>
          </p:nvSpPr>
          <p:spPr>
            <a:xfrm rot="0">
              <a:off x="4463827" y="13453252"/>
              <a:ext cx="2324167" cy="1010966"/>
            </a:xfrm>
            <a:prstGeom prst="rect">
              <a:avLst/>
            </a:prstGeom>
          </p:spPr>
          <p:txBody>
            <a:bodyPr anchor="t" rtlCol="false" tIns="0" lIns="0" bIns="0" rIns="0">
              <a:spAutoFit/>
            </a:bodyPr>
            <a:lstStyle/>
            <a:p>
              <a:pPr>
                <a:lnSpc>
                  <a:spcPts val="1486"/>
                </a:lnSpc>
              </a:pPr>
              <a:r>
                <a:rPr lang="en-US" sz="1218" spc="-4">
                  <a:solidFill>
                    <a:srgbClr val="FFFFFF"/>
                  </a:solidFill>
                  <a:latin typeface="Poppins"/>
                </a:rPr>
                <a:t>Temps long</a:t>
              </a:r>
            </a:p>
            <a:p>
              <a:pPr>
                <a:lnSpc>
                  <a:spcPts val="1486"/>
                </a:lnSpc>
              </a:pPr>
              <a:r>
                <a:rPr lang="en-US" sz="1218" spc="-4">
                  <a:solidFill>
                    <a:srgbClr val="FFFFFF"/>
                  </a:solidFill>
                  <a:latin typeface="Poppins"/>
                </a:rPr>
                <a:t>Compréhension de le.a thérapeute </a:t>
              </a:r>
            </a:p>
            <a:p>
              <a:pPr>
                <a:lnSpc>
                  <a:spcPts val="1486"/>
                </a:lnSpc>
              </a:pPr>
              <a:r>
                <a:rPr lang="en-US" sz="1218" spc="-4">
                  <a:solidFill>
                    <a:srgbClr val="FFFFFF"/>
                  </a:solidFill>
                  <a:latin typeface="Poppins"/>
                </a:rPr>
                <a:t>Consult. ponctuelles</a:t>
              </a:r>
            </a:p>
          </p:txBody>
        </p:sp>
        <p:sp>
          <p:nvSpPr>
            <p:cNvPr name="TextBox 207" id="207"/>
            <p:cNvSpPr txBox="true"/>
            <p:nvPr/>
          </p:nvSpPr>
          <p:spPr>
            <a:xfrm rot="0">
              <a:off x="7241427" y="13893309"/>
              <a:ext cx="336416" cy="269758"/>
            </a:xfrm>
            <a:prstGeom prst="rect">
              <a:avLst/>
            </a:prstGeom>
          </p:spPr>
          <p:txBody>
            <a:bodyPr anchor="t" rtlCol="false" tIns="0" lIns="0" bIns="0" rIns="0">
              <a:spAutoFit/>
            </a:bodyPr>
            <a:lstStyle/>
            <a:p>
              <a:pPr algn="ctr" marL="0" indent="0" lvl="0">
                <a:lnSpc>
                  <a:spcPts val="1284"/>
                </a:lnSpc>
              </a:pPr>
              <a:r>
                <a:rPr lang="en-US" sz="1427" spc="-14">
                  <a:solidFill>
                    <a:srgbClr val="FFFFFF"/>
                  </a:solidFill>
                  <a:latin typeface="Poppins"/>
                </a:rPr>
                <a:t>3</a:t>
              </a:r>
            </a:p>
          </p:txBody>
        </p:sp>
        <p:sp>
          <p:nvSpPr>
            <p:cNvPr name="TextBox 208" id="208"/>
            <p:cNvSpPr txBox="true"/>
            <p:nvPr/>
          </p:nvSpPr>
          <p:spPr>
            <a:xfrm rot="0">
              <a:off x="519999" y="12540826"/>
              <a:ext cx="336416" cy="269758"/>
            </a:xfrm>
            <a:prstGeom prst="rect">
              <a:avLst/>
            </a:prstGeom>
          </p:spPr>
          <p:txBody>
            <a:bodyPr anchor="t" rtlCol="false" tIns="0" lIns="0" bIns="0" rIns="0">
              <a:spAutoFit/>
            </a:bodyPr>
            <a:lstStyle/>
            <a:p>
              <a:pPr algn="ctr" marL="0" indent="0" lvl="0">
                <a:lnSpc>
                  <a:spcPts val="1284"/>
                </a:lnSpc>
              </a:pPr>
              <a:r>
                <a:rPr lang="en-US" sz="1427" spc="-14">
                  <a:solidFill>
                    <a:srgbClr val="FFFFFF"/>
                  </a:solidFill>
                  <a:latin typeface="Poppins"/>
                </a:rPr>
                <a:t>1</a:t>
              </a:r>
            </a:p>
          </p:txBody>
        </p:sp>
        <p:sp>
          <p:nvSpPr>
            <p:cNvPr name="TextBox 209" id="209"/>
            <p:cNvSpPr txBox="true"/>
            <p:nvPr/>
          </p:nvSpPr>
          <p:spPr>
            <a:xfrm rot="0">
              <a:off x="7241427" y="12557640"/>
              <a:ext cx="336416" cy="269758"/>
            </a:xfrm>
            <a:prstGeom prst="rect">
              <a:avLst/>
            </a:prstGeom>
          </p:spPr>
          <p:txBody>
            <a:bodyPr anchor="t" rtlCol="false" tIns="0" lIns="0" bIns="0" rIns="0">
              <a:spAutoFit/>
            </a:bodyPr>
            <a:lstStyle/>
            <a:p>
              <a:pPr algn="ctr" marL="0" indent="0" lvl="0">
                <a:lnSpc>
                  <a:spcPts val="1284"/>
                </a:lnSpc>
              </a:pPr>
              <a:r>
                <a:rPr lang="en-US" sz="1427" spc="-14">
                  <a:solidFill>
                    <a:srgbClr val="FFFFFF"/>
                  </a:solidFill>
                  <a:latin typeface="Poppins"/>
                </a:rPr>
                <a:t>3</a:t>
              </a:r>
            </a:p>
          </p:txBody>
        </p:sp>
        <p:sp>
          <p:nvSpPr>
            <p:cNvPr name="TextBox 210" id="210"/>
            <p:cNvSpPr txBox="true"/>
            <p:nvPr/>
          </p:nvSpPr>
          <p:spPr>
            <a:xfrm rot="0">
              <a:off x="3873203" y="11238095"/>
              <a:ext cx="336416" cy="269758"/>
            </a:xfrm>
            <a:prstGeom prst="rect">
              <a:avLst/>
            </a:prstGeom>
          </p:spPr>
          <p:txBody>
            <a:bodyPr anchor="t" rtlCol="false" tIns="0" lIns="0" bIns="0" rIns="0">
              <a:spAutoFit/>
            </a:bodyPr>
            <a:lstStyle/>
            <a:p>
              <a:pPr algn="ctr" marL="0" indent="0" lvl="0">
                <a:lnSpc>
                  <a:spcPts val="1284"/>
                </a:lnSpc>
              </a:pPr>
              <a:r>
                <a:rPr lang="en-US" sz="1427" spc="-14">
                  <a:solidFill>
                    <a:srgbClr val="FFFFFF"/>
                  </a:solidFill>
                  <a:latin typeface="Poppins"/>
                </a:rPr>
                <a:t>2</a:t>
              </a:r>
            </a:p>
          </p:txBody>
        </p:sp>
        <p:sp>
          <p:nvSpPr>
            <p:cNvPr name="TextBox 211" id="211"/>
            <p:cNvSpPr txBox="true"/>
            <p:nvPr/>
          </p:nvSpPr>
          <p:spPr>
            <a:xfrm rot="0">
              <a:off x="4463827" y="10855532"/>
              <a:ext cx="2324167" cy="1010966"/>
            </a:xfrm>
            <a:prstGeom prst="rect">
              <a:avLst/>
            </a:prstGeom>
          </p:spPr>
          <p:txBody>
            <a:bodyPr anchor="t" rtlCol="false" tIns="0" lIns="0" bIns="0" rIns="0">
              <a:spAutoFit/>
            </a:bodyPr>
            <a:lstStyle/>
            <a:p>
              <a:pPr>
                <a:lnSpc>
                  <a:spcPts val="1486"/>
                </a:lnSpc>
              </a:pPr>
              <a:r>
                <a:rPr lang="en-US" sz="1218" spc="-4">
                  <a:solidFill>
                    <a:srgbClr val="FFFFFF"/>
                  </a:solidFill>
                  <a:latin typeface="Poppins"/>
                </a:rPr>
                <a:t>Temps long</a:t>
              </a:r>
            </a:p>
            <a:p>
              <a:pPr>
                <a:lnSpc>
                  <a:spcPts val="1486"/>
                </a:lnSpc>
              </a:pPr>
              <a:r>
                <a:rPr lang="en-US" sz="1218" spc="-4">
                  <a:solidFill>
                    <a:srgbClr val="FFFFFF"/>
                  </a:solidFill>
                  <a:latin typeface="Poppins"/>
                </a:rPr>
                <a:t>Connexion avec le.a thérapeute </a:t>
              </a:r>
            </a:p>
            <a:p>
              <a:pPr>
                <a:lnSpc>
                  <a:spcPts val="1486"/>
                </a:lnSpc>
              </a:pPr>
              <a:r>
                <a:rPr lang="en-US" sz="1218" spc="-4">
                  <a:solidFill>
                    <a:srgbClr val="FFFFFF"/>
                  </a:solidFill>
                  <a:latin typeface="Poppins"/>
                </a:rPr>
                <a:t>Long parcours de soin</a:t>
              </a:r>
            </a:p>
          </p:txBody>
        </p:sp>
        <p:sp>
          <p:nvSpPr>
            <p:cNvPr name="TextBox 212" id="212"/>
            <p:cNvSpPr txBox="true"/>
            <p:nvPr/>
          </p:nvSpPr>
          <p:spPr>
            <a:xfrm rot="0">
              <a:off x="7241427" y="11205384"/>
              <a:ext cx="336416" cy="269758"/>
            </a:xfrm>
            <a:prstGeom prst="rect">
              <a:avLst/>
            </a:prstGeom>
          </p:spPr>
          <p:txBody>
            <a:bodyPr anchor="t" rtlCol="false" tIns="0" lIns="0" bIns="0" rIns="0">
              <a:spAutoFit/>
            </a:bodyPr>
            <a:lstStyle/>
            <a:p>
              <a:pPr algn="ctr" marL="0" indent="0" lvl="0">
                <a:lnSpc>
                  <a:spcPts val="1284"/>
                </a:lnSpc>
              </a:pPr>
              <a:r>
                <a:rPr lang="en-US" sz="1427" spc="-14">
                  <a:solidFill>
                    <a:srgbClr val="FFFFFF"/>
                  </a:solidFill>
                  <a:latin typeface="Poppins"/>
                </a:rPr>
                <a:t>3</a:t>
              </a:r>
            </a:p>
          </p:txBody>
        </p:sp>
        <p:sp>
          <p:nvSpPr>
            <p:cNvPr name="TextBox 213" id="213"/>
            <p:cNvSpPr txBox="true"/>
            <p:nvPr/>
          </p:nvSpPr>
          <p:spPr>
            <a:xfrm rot="0">
              <a:off x="519999" y="15212165"/>
              <a:ext cx="336416" cy="269758"/>
            </a:xfrm>
            <a:prstGeom prst="rect">
              <a:avLst/>
            </a:prstGeom>
          </p:spPr>
          <p:txBody>
            <a:bodyPr anchor="t" rtlCol="false" tIns="0" lIns="0" bIns="0" rIns="0">
              <a:spAutoFit/>
            </a:bodyPr>
            <a:lstStyle/>
            <a:p>
              <a:pPr algn="ctr" marL="0" indent="0" lvl="0">
                <a:lnSpc>
                  <a:spcPts val="1284"/>
                </a:lnSpc>
              </a:pPr>
              <a:r>
                <a:rPr lang="en-US" sz="1427" spc="-14">
                  <a:solidFill>
                    <a:srgbClr val="FFFFFF"/>
                  </a:solidFill>
                  <a:latin typeface="Poppins"/>
                </a:rPr>
                <a:t>1</a:t>
              </a:r>
            </a:p>
          </p:txBody>
        </p:sp>
        <p:sp>
          <p:nvSpPr>
            <p:cNvPr name="TextBox 214" id="214"/>
            <p:cNvSpPr txBox="true"/>
            <p:nvPr/>
          </p:nvSpPr>
          <p:spPr>
            <a:xfrm rot="0">
              <a:off x="3873203" y="15244876"/>
              <a:ext cx="336416" cy="269758"/>
            </a:xfrm>
            <a:prstGeom prst="rect">
              <a:avLst/>
            </a:prstGeom>
          </p:spPr>
          <p:txBody>
            <a:bodyPr anchor="t" rtlCol="false" tIns="0" lIns="0" bIns="0" rIns="0">
              <a:spAutoFit/>
            </a:bodyPr>
            <a:lstStyle/>
            <a:p>
              <a:pPr algn="ctr" marL="0" indent="0" lvl="0">
                <a:lnSpc>
                  <a:spcPts val="1284"/>
                </a:lnSpc>
              </a:pPr>
              <a:r>
                <a:rPr lang="en-US" sz="1427" spc="-14">
                  <a:solidFill>
                    <a:srgbClr val="FFFFFF"/>
                  </a:solidFill>
                  <a:latin typeface="Poppins"/>
                </a:rPr>
                <a:t>2</a:t>
              </a:r>
            </a:p>
          </p:txBody>
        </p:sp>
        <p:sp>
          <p:nvSpPr>
            <p:cNvPr name="TextBox 215" id="215"/>
            <p:cNvSpPr txBox="true"/>
            <p:nvPr/>
          </p:nvSpPr>
          <p:spPr>
            <a:xfrm rot="0">
              <a:off x="4463827" y="14862313"/>
              <a:ext cx="2494161" cy="1010966"/>
            </a:xfrm>
            <a:prstGeom prst="rect">
              <a:avLst/>
            </a:prstGeom>
          </p:spPr>
          <p:txBody>
            <a:bodyPr anchor="t" rtlCol="false" tIns="0" lIns="0" bIns="0" rIns="0">
              <a:spAutoFit/>
            </a:bodyPr>
            <a:lstStyle/>
            <a:p>
              <a:pPr>
                <a:lnSpc>
                  <a:spcPts val="1486"/>
                </a:lnSpc>
              </a:pPr>
              <a:r>
                <a:rPr lang="en-US" sz="1218" spc="-4">
                  <a:solidFill>
                    <a:srgbClr val="FFFFFF"/>
                  </a:solidFill>
                  <a:latin typeface="Poppins"/>
                </a:rPr>
                <a:t>Temps long</a:t>
              </a:r>
            </a:p>
            <a:p>
              <a:pPr>
                <a:lnSpc>
                  <a:spcPts val="1486"/>
                </a:lnSpc>
              </a:pPr>
              <a:r>
                <a:rPr lang="en-US" sz="1218" spc="-4">
                  <a:solidFill>
                    <a:srgbClr val="FFFFFF"/>
                  </a:solidFill>
                  <a:latin typeface="Poppins"/>
                </a:rPr>
                <a:t>Solutions concrètes</a:t>
              </a:r>
            </a:p>
            <a:p>
              <a:pPr>
                <a:lnSpc>
                  <a:spcPts val="1486"/>
                </a:lnSpc>
              </a:pPr>
              <a:r>
                <a:rPr lang="en-US" sz="1218" spc="-4">
                  <a:solidFill>
                    <a:srgbClr val="FFFFFF"/>
                  </a:solidFill>
                  <a:latin typeface="Poppins"/>
                </a:rPr>
                <a:t>Comparaison avec précédentes consult.</a:t>
              </a:r>
            </a:p>
          </p:txBody>
        </p:sp>
        <p:sp>
          <p:nvSpPr>
            <p:cNvPr name="TextBox 216" id="216"/>
            <p:cNvSpPr txBox="true"/>
            <p:nvPr/>
          </p:nvSpPr>
          <p:spPr>
            <a:xfrm rot="0">
              <a:off x="7241427" y="15228979"/>
              <a:ext cx="336416" cy="269758"/>
            </a:xfrm>
            <a:prstGeom prst="rect">
              <a:avLst/>
            </a:prstGeom>
          </p:spPr>
          <p:txBody>
            <a:bodyPr anchor="t" rtlCol="false" tIns="0" lIns="0" bIns="0" rIns="0">
              <a:spAutoFit/>
            </a:bodyPr>
            <a:lstStyle/>
            <a:p>
              <a:pPr algn="ctr" marL="0" indent="0" lvl="0">
                <a:lnSpc>
                  <a:spcPts val="1284"/>
                </a:lnSpc>
              </a:pPr>
              <a:r>
                <a:rPr lang="en-US" sz="1427" spc="-14">
                  <a:solidFill>
                    <a:srgbClr val="FFFFFF"/>
                  </a:solidFill>
                  <a:latin typeface="Poppins"/>
                </a:rPr>
                <a:t>3</a:t>
              </a:r>
            </a:p>
          </p:txBody>
        </p:sp>
        <p:sp>
          <p:nvSpPr>
            <p:cNvPr name="TextBox 217" id="217"/>
            <p:cNvSpPr txBox="true"/>
            <p:nvPr/>
          </p:nvSpPr>
          <p:spPr>
            <a:xfrm rot="0">
              <a:off x="7861283" y="13542541"/>
              <a:ext cx="2351327" cy="1010966"/>
            </a:xfrm>
            <a:prstGeom prst="rect">
              <a:avLst/>
            </a:prstGeom>
          </p:spPr>
          <p:txBody>
            <a:bodyPr anchor="t" rtlCol="false" tIns="0" lIns="0" bIns="0" rIns="0">
              <a:spAutoFit/>
            </a:bodyPr>
            <a:lstStyle/>
            <a:p>
              <a:pPr>
                <a:lnSpc>
                  <a:spcPts val="1486"/>
                </a:lnSpc>
              </a:pPr>
              <a:r>
                <a:rPr lang="en-US" sz="1218" spc="-4">
                  <a:solidFill>
                    <a:srgbClr val="FFFFFF"/>
                  </a:solidFill>
                  <a:latin typeface="Poppins"/>
                </a:rPr>
                <a:t>Découragement</a:t>
              </a:r>
            </a:p>
            <a:p>
              <a:pPr>
                <a:lnSpc>
                  <a:spcPts val="1486"/>
                </a:lnSpc>
              </a:pPr>
              <a:r>
                <a:rPr lang="en-US" sz="1218" spc="-4">
                  <a:solidFill>
                    <a:srgbClr val="FFFFFF"/>
                  </a:solidFill>
                  <a:latin typeface="Poppins"/>
                </a:rPr>
                <a:t>Attente “habituelle”</a:t>
              </a:r>
            </a:p>
            <a:p>
              <a:pPr>
                <a:lnSpc>
                  <a:spcPts val="1486"/>
                </a:lnSpc>
              </a:pPr>
              <a:r>
                <a:rPr lang="en-US" sz="1218" spc="-4">
                  <a:solidFill>
                    <a:srgbClr val="FFFFFF"/>
                  </a:solidFill>
                  <a:latin typeface="Poppins"/>
                </a:rPr>
                <a:t>Consult. ponctuelles en hôpital</a:t>
              </a:r>
            </a:p>
          </p:txBody>
        </p:sp>
        <p:sp>
          <p:nvSpPr>
            <p:cNvPr name="TextBox 218" id="218"/>
            <p:cNvSpPr txBox="true"/>
            <p:nvPr/>
          </p:nvSpPr>
          <p:spPr>
            <a:xfrm rot="0">
              <a:off x="7861283" y="12206871"/>
              <a:ext cx="2351327" cy="1010966"/>
            </a:xfrm>
            <a:prstGeom prst="rect">
              <a:avLst/>
            </a:prstGeom>
          </p:spPr>
          <p:txBody>
            <a:bodyPr anchor="t" rtlCol="false" tIns="0" lIns="0" bIns="0" rIns="0">
              <a:spAutoFit/>
            </a:bodyPr>
            <a:lstStyle/>
            <a:p>
              <a:pPr>
                <a:lnSpc>
                  <a:spcPts val="1486"/>
                </a:lnSpc>
              </a:pPr>
              <a:r>
                <a:rPr lang="en-US" sz="1218" spc="-4">
                  <a:solidFill>
                    <a:srgbClr val="FFFFFF"/>
                  </a:solidFill>
                  <a:latin typeface="Poppins"/>
                </a:rPr>
                <a:t>Abandon de critères</a:t>
              </a:r>
            </a:p>
            <a:p>
              <a:pPr>
                <a:lnSpc>
                  <a:spcPts val="1486"/>
                </a:lnSpc>
              </a:pPr>
              <a:r>
                <a:rPr lang="en-US" sz="1218" spc="-4">
                  <a:solidFill>
                    <a:srgbClr val="FFFFFF"/>
                  </a:solidFill>
                  <a:latin typeface="Poppins"/>
                </a:rPr>
                <a:t>Sentiment d’injustice</a:t>
              </a:r>
            </a:p>
            <a:p>
              <a:pPr>
                <a:lnSpc>
                  <a:spcPts val="1486"/>
                </a:lnSpc>
              </a:pPr>
              <a:r>
                <a:rPr lang="en-US" sz="1218" spc="-4">
                  <a:solidFill>
                    <a:srgbClr val="FFFFFF"/>
                  </a:solidFill>
                  <a:latin typeface="Poppins"/>
                </a:rPr>
                <a:t>Ressources </a:t>
              </a:r>
            </a:p>
            <a:p>
              <a:pPr>
                <a:lnSpc>
                  <a:spcPts val="1486"/>
                </a:lnSpc>
              </a:pPr>
              <a:r>
                <a:rPr lang="en-US" sz="1218" spc="-4">
                  <a:solidFill>
                    <a:srgbClr val="FFFFFF"/>
                  </a:solidFill>
                  <a:latin typeface="Poppins"/>
                </a:rPr>
                <a:t>personnelles</a:t>
              </a:r>
            </a:p>
          </p:txBody>
        </p:sp>
        <p:sp>
          <p:nvSpPr>
            <p:cNvPr name="TextBox 219" id="219"/>
            <p:cNvSpPr txBox="true"/>
            <p:nvPr/>
          </p:nvSpPr>
          <p:spPr>
            <a:xfrm rot="0">
              <a:off x="7861283" y="10978900"/>
              <a:ext cx="2153216" cy="759574"/>
            </a:xfrm>
            <a:prstGeom prst="rect">
              <a:avLst/>
            </a:prstGeom>
          </p:spPr>
          <p:txBody>
            <a:bodyPr anchor="t" rtlCol="false" tIns="0" lIns="0" bIns="0" rIns="0">
              <a:spAutoFit/>
            </a:bodyPr>
            <a:lstStyle/>
            <a:p>
              <a:pPr>
                <a:lnSpc>
                  <a:spcPts val="1486"/>
                </a:lnSpc>
              </a:pPr>
              <a:r>
                <a:rPr lang="en-US" sz="1218" spc="-4">
                  <a:solidFill>
                    <a:srgbClr val="FFFFFF"/>
                  </a:solidFill>
                  <a:latin typeface="Poppins"/>
                </a:rPr>
                <a:t>Perte de confiance</a:t>
              </a:r>
            </a:p>
            <a:p>
              <a:pPr>
                <a:lnSpc>
                  <a:spcPts val="1486"/>
                </a:lnSpc>
              </a:pPr>
              <a:r>
                <a:rPr lang="en-US" sz="1218" spc="-4">
                  <a:solidFill>
                    <a:srgbClr val="FFFFFF"/>
                  </a:solidFill>
                  <a:latin typeface="Poppins"/>
                </a:rPr>
                <a:t>Suivis en parallèle</a:t>
              </a:r>
            </a:p>
            <a:p>
              <a:pPr>
                <a:lnSpc>
                  <a:spcPts val="1486"/>
                </a:lnSpc>
              </a:pPr>
              <a:r>
                <a:rPr lang="en-US" sz="1218" spc="-4">
                  <a:solidFill>
                    <a:srgbClr val="FFFFFF"/>
                  </a:solidFill>
                  <a:latin typeface="Poppins"/>
                </a:rPr>
                <a:t>Contrainte de l’att.</a:t>
              </a:r>
            </a:p>
          </p:txBody>
        </p:sp>
        <p:grpSp>
          <p:nvGrpSpPr>
            <p:cNvPr name="Group 220" id="220"/>
            <p:cNvGrpSpPr/>
            <p:nvPr/>
          </p:nvGrpSpPr>
          <p:grpSpPr>
            <a:xfrm rot="0">
              <a:off x="111606" y="20086763"/>
              <a:ext cx="10204982" cy="1265286"/>
              <a:chOff x="0" y="0"/>
              <a:chExt cx="4378932" cy="542931"/>
            </a:xfrm>
          </p:grpSpPr>
          <p:sp>
            <p:nvSpPr>
              <p:cNvPr name="Freeform 221" id="221"/>
              <p:cNvSpPr/>
              <p:nvPr/>
            </p:nvSpPr>
            <p:spPr>
              <a:xfrm flipH="false" flipV="false" rot="0">
                <a:off x="0" y="0"/>
                <a:ext cx="4378932" cy="542931"/>
              </a:xfrm>
              <a:custGeom>
                <a:avLst/>
                <a:gdLst/>
                <a:ahLst/>
                <a:cxnLst/>
                <a:rect r="r" b="b" t="t" l="l"/>
                <a:pathLst>
                  <a:path h="542931" w="4378932">
                    <a:moveTo>
                      <a:pt x="51687" y="0"/>
                    </a:moveTo>
                    <a:lnTo>
                      <a:pt x="4327246" y="0"/>
                    </a:lnTo>
                    <a:cubicBezTo>
                      <a:pt x="4340954" y="0"/>
                      <a:pt x="4354100" y="5446"/>
                      <a:pt x="4363793" y="15139"/>
                    </a:cubicBezTo>
                    <a:cubicBezTo>
                      <a:pt x="4373487" y="24832"/>
                      <a:pt x="4378932" y="37978"/>
                      <a:pt x="4378932" y="51687"/>
                    </a:cubicBezTo>
                    <a:lnTo>
                      <a:pt x="4378932" y="491244"/>
                    </a:lnTo>
                    <a:cubicBezTo>
                      <a:pt x="4378932" y="519790"/>
                      <a:pt x="4355791" y="542931"/>
                      <a:pt x="4327246" y="542931"/>
                    </a:cubicBezTo>
                    <a:lnTo>
                      <a:pt x="51687" y="542931"/>
                    </a:lnTo>
                    <a:cubicBezTo>
                      <a:pt x="37978" y="542931"/>
                      <a:pt x="24832" y="537485"/>
                      <a:pt x="15139" y="527792"/>
                    </a:cubicBezTo>
                    <a:cubicBezTo>
                      <a:pt x="5446" y="518099"/>
                      <a:pt x="0" y="504953"/>
                      <a:pt x="0" y="491244"/>
                    </a:cubicBezTo>
                    <a:lnTo>
                      <a:pt x="0" y="51687"/>
                    </a:lnTo>
                    <a:cubicBezTo>
                      <a:pt x="0" y="23141"/>
                      <a:pt x="23141" y="0"/>
                      <a:pt x="51687" y="0"/>
                    </a:cubicBezTo>
                    <a:close/>
                  </a:path>
                </a:pathLst>
              </a:custGeom>
              <a:solidFill>
                <a:srgbClr val="2A1E50"/>
              </a:solidFill>
              <a:ln w="38100" cap="rnd">
                <a:solidFill>
                  <a:srgbClr val="000000"/>
                </a:solidFill>
                <a:prstDash val="solid"/>
                <a:round/>
              </a:ln>
            </p:spPr>
          </p:sp>
          <p:sp>
            <p:nvSpPr>
              <p:cNvPr name="TextBox 222" id="222"/>
              <p:cNvSpPr txBox="true"/>
              <p:nvPr/>
            </p:nvSpPr>
            <p:spPr>
              <a:xfrm>
                <a:off x="0" y="-38100"/>
                <a:ext cx="812800" cy="850900"/>
              </a:xfrm>
              <a:prstGeom prst="rect">
                <a:avLst/>
              </a:prstGeom>
            </p:spPr>
            <p:txBody>
              <a:bodyPr anchor="ctr" rtlCol="false" tIns="50800" lIns="50800" bIns="50800" rIns="50800"/>
              <a:lstStyle/>
              <a:p>
                <a:pPr algn="ctr">
                  <a:lnSpc>
                    <a:spcPts val="2659"/>
                  </a:lnSpc>
                  <a:spcBef>
                    <a:spcPct val="0"/>
                  </a:spcBef>
                </a:pPr>
              </a:p>
            </p:txBody>
          </p:sp>
        </p:grpSp>
        <p:grpSp>
          <p:nvGrpSpPr>
            <p:cNvPr name="Group 223" id="223"/>
            <p:cNvGrpSpPr/>
            <p:nvPr/>
          </p:nvGrpSpPr>
          <p:grpSpPr>
            <a:xfrm rot="0">
              <a:off x="111606" y="16079981"/>
              <a:ext cx="10064137" cy="1265286"/>
              <a:chOff x="0" y="0"/>
              <a:chExt cx="4318496" cy="542931"/>
            </a:xfrm>
          </p:grpSpPr>
          <p:sp>
            <p:nvSpPr>
              <p:cNvPr name="Freeform 224" id="224"/>
              <p:cNvSpPr/>
              <p:nvPr/>
            </p:nvSpPr>
            <p:spPr>
              <a:xfrm flipH="false" flipV="false" rot="0">
                <a:off x="0" y="0"/>
                <a:ext cx="4318496" cy="542931"/>
              </a:xfrm>
              <a:custGeom>
                <a:avLst/>
                <a:gdLst/>
                <a:ahLst/>
                <a:cxnLst/>
                <a:rect r="r" b="b" t="t" l="l"/>
                <a:pathLst>
                  <a:path h="542931" w="4318496">
                    <a:moveTo>
                      <a:pt x="52410" y="0"/>
                    </a:moveTo>
                    <a:lnTo>
                      <a:pt x="4266086" y="0"/>
                    </a:lnTo>
                    <a:cubicBezTo>
                      <a:pt x="4295031" y="0"/>
                      <a:pt x="4318496" y="23465"/>
                      <a:pt x="4318496" y="52410"/>
                    </a:cubicBezTo>
                    <a:lnTo>
                      <a:pt x="4318496" y="490521"/>
                    </a:lnTo>
                    <a:cubicBezTo>
                      <a:pt x="4318496" y="519466"/>
                      <a:pt x="4295031" y="542931"/>
                      <a:pt x="4266086" y="542931"/>
                    </a:cubicBezTo>
                    <a:lnTo>
                      <a:pt x="52410" y="542931"/>
                    </a:lnTo>
                    <a:cubicBezTo>
                      <a:pt x="23465" y="542931"/>
                      <a:pt x="0" y="519466"/>
                      <a:pt x="0" y="490521"/>
                    </a:cubicBezTo>
                    <a:lnTo>
                      <a:pt x="0" y="52410"/>
                    </a:lnTo>
                    <a:cubicBezTo>
                      <a:pt x="0" y="23465"/>
                      <a:pt x="23465" y="0"/>
                      <a:pt x="52410" y="0"/>
                    </a:cubicBezTo>
                    <a:close/>
                  </a:path>
                </a:pathLst>
              </a:custGeom>
              <a:solidFill>
                <a:srgbClr val="2A1E50"/>
              </a:solidFill>
              <a:ln w="38100" cap="rnd">
                <a:solidFill>
                  <a:srgbClr val="000000"/>
                </a:solidFill>
                <a:prstDash val="solid"/>
                <a:round/>
              </a:ln>
            </p:spPr>
          </p:sp>
          <p:sp>
            <p:nvSpPr>
              <p:cNvPr name="TextBox 225" id="225"/>
              <p:cNvSpPr txBox="true"/>
              <p:nvPr/>
            </p:nvSpPr>
            <p:spPr>
              <a:xfrm>
                <a:off x="0" y="-38100"/>
                <a:ext cx="812800" cy="850900"/>
              </a:xfrm>
              <a:prstGeom prst="rect">
                <a:avLst/>
              </a:prstGeom>
            </p:spPr>
            <p:txBody>
              <a:bodyPr anchor="ctr" rtlCol="false" tIns="50800" lIns="50800" bIns="50800" rIns="50800"/>
              <a:lstStyle/>
              <a:p>
                <a:pPr algn="ctr">
                  <a:lnSpc>
                    <a:spcPts val="2659"/>
                  </a:lnSpc>
                  <a:spcBef>
                    <a:spcPct val="0"/>
                  </a:spcBef>
                </a:pPr>
              </a:p>
            </p:txBody>
          </p:sp>
        </p:grpSp>
        <p:grpSp>
          <p:nvGrpSpPr>
            <p:cNvPr name="Group 226" id="226"/>
            <p:cNvGrpSpPr/>
            <p:nvPr/>
          </p:nvGrpSpPr>
          <p:grpSpPr>
            <a:xfrm rot="0">
              <a:off x="439234" y="20378838"/>
              <a:ext cx="681134" cy="681134"/>
              <a:chOff x="0" y="0"/>
              <a:chExt cx="812800" cy="812800"/>
            </a:xfrm>
          </p:grpSpPr>
          <p:sp>
            <p:nvSpPr>
              <p:cNvPr name="Freeform 227" id="22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228" id="228"/>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229" id="229"/>
            <p:cNvSpPr txBox="true"/>
            <p:nvPr/>
          </p:nvSpPr>
          <p:spPr>
            <a:xfrm rot="0">
              <a:off x="1203060" y="20209160"/>
              <a:ext cx="2589378" cy="1010966"/>
            </a:xfrm>
            <a:prstGeom prst="rect">
              <a:avLst/>
            </a:prstGeom>
          </p:spPr>
          <p:txBody>
            <a:bodyPr anchor="t" rtlCol="false" tIns="0" lIns="0" bIns="0" rIns="0">
              <a:spAutoFit/>
            </a:bodyPr>
            <a:lstStyle/>
            <a:p>
              <a:pPr>
                <a:lnSpc>
                  <a:spcPts val="1486"/>
                </a:lnSpc>
              </a:pPr>
              <a:r>
                <a:rPr lang="en-US" sz="1218" spc="-4">
                  <a:solidFill>
                    <a:srgbClr val="FFFFFF"/>
                  </a:solidFill>
                  <a:latin typeface="Poppins"/>
                </a:rPr>
                <a:t>Liste de services</a:t>
              </a:r>
            </a:p>
            <a:p>
              <a:pPr>
                <a:lnSpc>
                  <a:spcPts val="1486"/>
                </a:lnSpc>
              </a:pPr>
              <a:r>
                <a:rPr lang="en-US" sz="1218" spc="-4">
                  <a:solidFill>
                    <a:srgbClr val="FFFFFF"/>
                  </a:solidFill>
                  <a:latin typeface="Poppins"/>
                </a:rPr>
                <a:t>Critère économique</a:t>
              </a:r>
            </a:p>
            <a:p>
              <a:pPr>
                <a:lnSpc>
                  <a:spcPts val="1486"/>
                </a:lnSpc>
              </a:pPr>
              <a:r>
                <a:rPr lang="en-US" sz="1218" spc="-4">
                  <a:solidFill>
                    <a:srgbClr val="FFFFFF"/>
                  </a:solidFill>
                  <a:latin typeface="Poppins"/>
                </a:rPr>
                <a:t>Sentiment d’urgence élevé</a:t>
              </a:r>
            </a:p>
          </p:txBody>
        </p:sp>
        <p:grpSp>
          <p:nvGrpSpPr>
            <p:cNvPr name="Group 230" id="230"/>
            <p:cNvGrpSpPr/>
            <p:nvPr/>
          </p:nvGrpSpPr>
          <p:grpSpPr>
            <a:xfrm rot="0">
              <a:off x="3792438" y="20411549"/>
              <a:ext cx="681134" cy="681134"/>
              <a:chOff x="0" y="0"/>
              <a:chExt cx="812800" cy="812800"/>
            </a:xfrm>
          </p:grpSpPr>
          <p:sp>
            <p:nvSpPr>
              <p:cNvPr name="Freeform 231" id="231"/>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232" id="232"/>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233" id="233"/>
            <p:cNvGrpSpPr/>
            <p:nvPr/>
          </p:nvGrpSpPr>
          <p:grpSpPr>
            <a:xfrm rot="0">
              <a:off x="7160662" y="20395652"/>
              <a:ext cx="681134" cy="681134"/>
              <a:chOff x="0" y="0"/>
              <a:chExt cx="812800" cy="812800"/>
            </a:xfrm>
          </p:grpSpPr>
          <p:sp>
            <p:nvSpPr>
              <p:cNvPr name="Freeform 234" id="23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235" id="235"/>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236" id="236"/>
            <p:cNvSpPr txBox="true"/>
            <p:nvPr/>
          </p:nvSpPr>
          <p:spPr>
            <a:xfrm rot="0">
              <a:off x="7952877" y="20241871"/>
              <a:ext cx="2351327" cy="1010966"/>
            </a:xfrm>
            <a:prstGeom prst="rect">
              <a:avLst/>
            </a:prstGeom>
          </p:spPr>
          <p:txBody>
            <a:bodyPr anchor="t" rtlCol="false" tIns="0" lIns="0" bIns="0" rIns="0">
              <a:spAutoFit/>
            </a:bodyPr>
            <a:lstStyle/>
            <a:p>
              <a:pPr>
                <a:lnSpc>
                  <a:spcPts val="1486"/>
                </a:lnSpc>
              </a:pPr>
              <a:r>
                <a:rPr lang="en-US" sz="1218" spc="-4">
                  <a:solidFill>
                    <a:srgbClr val="FFFFFF"/>
                  </a:solidFill>
                  <a:latin typeface="Poppins"/>
                </a:rPr>
                <a:t>Abandon de critères</a:t>
              </a:r>
            </a:p>
            <a:p>
              <a:pPr>
                <a:lnSpc>
                  <a:spcPts val="1486"/>
                </a:lnSpc>
              </a:pPr>
              <a:r>
                <a:rPr lang="en-US" sz="1218" spc="-4">
                  <a:solidFill>
                    <a:srgbClr val="FFFFFF"/>
                  </a:solidFill>
                  <a:latin typeface="Poppins"/>
                </a:rPr>
                <a:t>Multip. des demandes</a:t>
              </a:r>
            </a:p>
            <a:p>
              <a:pPr>
                <a:lnSpc>
                  <a:spcPts val="1486"/>
                </a:lnSpc>
              </a:pPr>
              <a:r>
                <a:rPr lang="en-US" sz="1218" spc="-4">
                  <a:solidFill>
                    <a:srgbClr val="FFFFFF"/>
                  </a:solidFill>
                  <a:latin typeface="Poppins"/>
                </a:rPr>
                <a:t>Consult. de PPL et de perm. d’accueil</a:t>
              </a:r>
            </a:p>
          </p:txBody>
        </p:sp>
        <p:grpSp>
          <p:nvGrpSpPr>
            <p:cNvPr name="Group 237" id="237"/>
            <p:cNvGrpSpPr/>
            <p:nvPr/>
          </p:nvGrpSpPr>
          <p:grpSpPr>
            <a:xfrm rot="0">
              <a:off x="111606" y="18751093"/>
              <a:ext cx="10204982" cy="1265286"/>
              <a:chOff x="0" y="0"/>
              <a:chExt cx="4378932" cy="542931"/>
            </a:xfrm>
          </p:grpSpPr>
          <p:sp>
            <p:nvSpPr>
              <p:cNvPr name="Freeform 238" id="238"/>
              <p:cNvSpPr/>
              <p:nvPr/>
            </p:nvSpPr>
            <p:spPr>
              <a:xfrm flipH="false" flipV="false" rot="0">
                <a:off x="0" y="0"/>
                <a:ext cx="4378932" cy="542931"/>
              </a:xfrm>
              <a:custGeom>
                <a:avLst/>
                <a:gdLst/>
                <a:ahLst/>
                <a:cxnLst/>
                <a:rect r="r" b="b" t="t" l="l"/>
                <a:pathLst>
                  <a:path h="542931" w="4378932">
                    <a:moveTo>
                      <a:pt x="51687" y="0"/>
                    </a:moveTo>
                    <a:lnTo>
                      <a:pt x="4327246" y="0"/>
                    </a:lnTo>
                    <a:cubicBezTo>
                      <a:pt x="4340954" y="0"/>
                      <a:pt x="4354100" y="5446"/>
                      <a:pt x="4363793" y="15139"/>
                    </a:cubicBezTo>
                    <a:cubicBezTo>
                      <a:pt x="4373487" y="24832"/>
                      <a:pt x="4378932" y="37978"/>
                      <a:pt x="4378932" y="51687"/>
                    </a:cubicBezTo>
                    <a:lnTo>
                      <a:pt x="4378932" y="491244"/>
                    </a:lnTo>
                    <a:cubicBezTo>
                      <a:pt x="4378932" y="519790"/>
                      <a:pt x="4355791" y="542931"/>
                      <a:pt x="4327246" y="542931"/>
                    </a:cubicBezTo>
                    <a:lnTo>
                      <a:pt x="51687" y="542931"/>
                    </a:lnTo>
                    <a:cubicBezTo>
                      <a:pt x="37978" y="542931"/>
                      <a:pt x="24832" y="537485"/>
                      <a:pt x="15139" y="527792"/>
                    </a:cubicBezTo>
                    <a:cubicBezTo>
                      <a:pt x="5446" y="518099"/>
                      <a:pt x="0" y="504953"/>
                      <a:pt x="0" y="491244"/>
                    </a:cubicBezTo>
                    <a:lnTo>
                      <a:pt x="0" y="51687"/>
                    </a:lnTo>
                    <a:cubicBezTo>
                      <a:pt x="0" y="23141"/>
                      <a:pt x="23141" y="0"/>
                      <a:pt x="51687" y="0"/>
                    </a:cubicBezTo>
                    <a:close/>
                  </a:path>
                </a:pathLst>
              </a:custGeom>
              <a:solidFill>
                <a:srgbClr val="2A1E50"/>
              </a:solidFill>
              <a:ln w="38100" cap="rnd">
                <a:solidFill>
                  <a:srgbClr val="000000"/>
                </a:solidFill>
                <a:prstDash val="solid"/>
                <a:round/>
              </a:ln>
            </p:spPr>
          </p:sp>
          <p:sp>
            <p:nvSpPr>
              <p:cNvPr name="TextBox 239" id="239"/>
              <p:cNvSpPr txBox="true"/>
              <p:nvPr/>
            </p:nvSpPr>
            <p:spPr>
              <a:xfrm>
                <a:off x="0" y="-38100"/>
                <a:ext cx="812800" cy="850900"/>
              </a:xfrm>
              <a:prstGeom prst="rect">
                <a:avLst/>
              </a:prstGeom>
            </p:spPr>
            <p:txBody>
              <a:bodyPr anchor="ctr" rtlCol="false" tIns="50800" lIns="50800" bIns="50800" rIns="50800"/>
              <a:lstStyle/>
              <a:p>
                <a:pPr algn="ctr">
                  <a:lnSpc>
                    <a:spcPts val="2659"/>
                  </a:lnSpc>
                  <a:spcBef>
                    <a:spcPct val="0"/>
                  </a:spcBef>
                </a:pPr>
              </a:p>
            </p:txBody>
          </p:sp>
        </p:grpSp>
        <p:grpSp>
          <p:nvGrpSpPr>
            <p:cNvPr name="Group 240" id="240"/>
            <p:cNvGrpSpPr/>
            <p:nvPr/>
          </p:nvGrpSpPr>
          <p:grpSpPr>
            <a:xfrm rot="0">
              <a:off x="439234" y="19043168"/>
              <a:ext cx="681134" cy="681134"/>
              <a:chOff x="0" y="0"/>
              <a:chExt cx="812800" cy="812800"/>
            </a:xfrm>
          </p:grpSpPr>
          <p:sp>
            <p:nvSpPr>
              <p:cNvPr name="Freeform 241" id="241"/>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242" id="242"/>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243" id="243"/>
            <p:cNvSpPr txBox="true"/>
            <p:nvPr/>
          </p:nvSpPr>
          <p:spPr>
            <a:xfrm rot="0">
              <a:off x="1203060" y="18873490"/>
              <a:ext cx="2589378" cy="1010966"/>
            </a:xfrm>
            <a:prstGeom prst="rect">
              <a:avLst/>
            </a:prstGeom>
          </p:spPr>
          <p:txBody>
            <a:bodyPr anchor="t" rtlCol="false" tIns="0" lIns="0" bIns="0" rIns="0">
              <a:spAutoFit/>
            </a:bodyPr>
            <a:lstStyle/>
            <a:p>
              <a:pPr>
                <a:lnSpc>
                  <a:spcPts val="1486"/>
                </a:lnSpc>
              </a:pPr>
              <a:r>
                <a:rPr lang="en-US" sz="1218" spc="-4">
                  <a:solidFill>
                    <a:srgbClr val="FFFFFF"/>
                  </a:solidFill>
                  <a:latin typeface="Poppins"/>
                </a:rPr>
                <a:t>Bouche-à-oreille</a:t>
              </a:r>
            </a:p>
            <a:p>
              <a:pPr>
                <a:lnSpc>
                  <a:spcPts val="1486"/>
                </a:lnSpc>
              </a:pPr>
              <a:r>
                <a:rPr lang="en-US" sz="1218" spc="-4">
                  <a:solidFill>
                    <a:srgbClr val="FFFFFF"/>
                  </a:solidFill>
                  <a:latin typeface="Poppins"/>
                </a:rPr>
                <a:t>Spécificité du service</a:t>
              </a:r>
            </a:p>
            <a:p>
              <a:pPr>
                <a:lnSpc>
                  <a:spcPts val="1486"/>
                </a:lnSpc>
              </a:pPr>
              <a:r>
                <a:rPr lang="en-US" sz="1218" spc="-4">
                  <a:solidFill>
                    <a:srgbClr val="FFFFFF"/>
                  </a:solidFill>
                  <a:latin typeface="Poppins"/>
                </a:rPr>
                <a:t>Sentiment d’urgence modéré</a:t>
              </a:r>
            </a:p>
          </p:txBody>
        </p:sp>
        <p:grpSp>
          <p:nvGrpSpPr>
            <p:cNvPr name="Group 244" id="244"/>
            <p:cNvGrpSpPr/>
            <p:nvPr/>
          </p:nvGrpSpPr>
          <p:grpSpPr>
            <a:xfrm rot="0">
              <a:off x="3792438" y="19075879"/>
              <a:ext cx="681134" cy="681134"/>
              <a:chOff x="0" y="0"/>
              <a:chExt cx="812800" cy="812800"/>
            </a:xfrm>
          </p:grpSpPr>
          <p:sp>
            <p:nvSpPr>
              <p:cNvPr name="Freeform 245" id="245"/>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246" id="246"/>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247" id="247"/>
            <p:cNvGrpSpPr/>
            <p:nvPr/>
          </p:nvGrpSpPr>
          <p:grpSpPr>
            <a:xfrm rot="0">
              <a:off x="7160662" y="19059982"/>
              <a:ext cx="681134" cy="681134"/>
              <a:chOff x="0" y="0"/>
              <a:chExt cx="812800" cy="812800"/>
            </a:xfrm>
          </p:grpSpPr>
          <p:sp>
            <p:nvSpPr>
              <p:cNvPr name="Freeform 248" id="24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249" id="249"/>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250" id="250"/>
            <p:cNvGrpSpPr/>
            <p:nvPr/>
          </p:nvGrpSpPr>
          <p:grpSpPr>
            <a:xfrm rot="0">
              <a:off x="111606" y="17415423"/>
              <a:ext cx="10090429" cy="1265286"/>
              <a:chOff x="0" y="0"/>
              <a:chExt cx="4329778" cy="542931"/>
            </a:xfrm>
          </p:grpSpPr>
          <p:sp>
            <p:nvSpPr>
              <p:cNvPr name="Freeform 251" id="251"/>
              <p:cNvSpPr/>
              <p:nvPr/>
            </p:nvSpPr>
            <p:spPr>
              <a:xfrm flipH="false" flipV="false" rot="0">
                <a:off x="0" y="0"/>
                <a:ext cx="4329778" cy="542931"/>
              </a:xfrm>
              <a:custGeom>
                <a:avLst/>
                <a:gdLst/>
                <a:ahLst/>
                <a:cxnLst/>
                <a:rect r="r" b="b" t="t" l="l"/>
                <a:pathLst>
                  <a:path h="542931" w="4329778">
                    <a:moveTo>
                      <a:pt x="52273" y="0"/>
                    </a:moveTo>
                    <a:lnTo>
                      <a:pt x="4277504" y="0"/>
                    </a:lnTo>
                    <a:cubicBezTo>
                      <a:pt x="4306374" y="0"/>
                      <a:pt x="4329778" y="23404"/>
                      <a:pt x="4329778" y="52273"/>
                    </a:cubicBezTo>
                    <a:lnTo>
                      <a:pt x="4329778" y="490658"/>
                    </a:lnTo>
                    <a:cubicBezTo>
                      <a:pt x="4329778" y="519527"/>
                      <a:pt x="4306374" y="542931"/>
                      <a:pt x="4277504" y="542931"/>
                    </a:cubicBezTo>
                    <a:lnTo>
                      <a:pt x="52273" y="542931"/>
                    </a:lnTo>
                    <a:cubicBezTo>
                      <a:pt x="23404" y="542931"/>
                      <a:pt x="0" y="519527"/>
                      <a:pt x="0" y="490658"/>
                    </a:cubicBezTo>
                    <a:lnTo>
                      <a:pt x="0" y="52273"/>
                    </a:lnTo>
                    <a:cubicBezTo>
                      <a:pt x="0" y="23404"/>
                      <a:pt x="23404" y="0"/>
                      <a:pt x="52273" y="0"/>
                    </a:cubicBezTo>
                    <a:close/>
                  </a:path>
                </a:pathLst>
              </a:custGeom>
              <a:solidFill>
                <a:srgbClr val="2A1E50"/>
              </a:solidFill>
              <a:ln w="38100" cap="rnd">
                <a:solidFill>
                  <a:srgbClr val="000000"/>
                </a:solidFill>
                <a:prstDash val="solid"/>
                <a:round/>
              </a:ln>
            </p:spPr>
          </p:sp>
          <p:sp>
            <p:nvSpPr>
              <p:cNvPr name="TextBox 252" id="252"/>
              <p:cNvSpPr txBox="true"/>
              <p:nvPr/>
            </p:nvSpPr>
            <p:spPr>
              <a:xfrm>
                <a:off x="0" y="-38100"/>
                <a:ext cx="812800" cy="850900"/>
              </a:xfrm>
              <a:prstGeom prst="rect">
                <a:avLst/>
              </a:prstGeom>
            </p:spPr>
            <p:txBody>
              <a:bodyPr anchor="ctr" rtlCol="false" tIns="50800" lIns="50800" bIns="50800" rIns="50800"/>
              <a:lstStyle/>
              <a:p>
                <a:pPr algn="ctr">
                  <a:lnSpc>
                    <a:spcPts val="2659"/>
                  </a:lnSpc>
                  <a:spcBef>
                    <a:spcPct val="0"/>
                  </a:spcBef>
                </a:pPr>
              </a:p>
            </p:txBody>
          </p:sp>
        </p:grpSp>
        <p:grpSp>
          <p:nvGrpSpPr>
            <p:cNvPr name="Group 253" id="253"/>
            <p:cNvGrpSpPr/>
            <p:nvPr/>
          </p:nvGrpSpPr>
          <p:grpSpPr>
            <a:xfrm rot="0">
              <a:off x="439234" y="17707499"/>
              <a:ext cx="681134" cy="681134"/>
              <a:chOff x="0" y="0"/>
              <a:chExt cx="812800" cy="812800"/>
            </a:xfrm>
          </p:grpSpPr>
          <p:sp>
            <p:nvSpPr>
              <p:cNvPr name="Freeform 254" id="25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255" id="255"/>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256" id="256"/>
            <p:cNvSpPr txBox="true"/>
            <p:nvPr/>
          </p:nvSpPr>
          <p:spPr>
            <a:xfrm rot="0">
              <a:off x="1203060" y="17537820"/>
              <a:ext cx="2589378" cy="1010966"/>
            </a:xfrm>
            <a:prstGeom prst="rect">
              <a:avLst/>
            </a:prstGeom>
          </p:spPr>
          <p:txBody>
            <a:bodyPr anchor="t" rtlCol="false" tIns="0" lIns="0" bIns="0" rIns="0">
              <a:spAutoFit/>
            </a:bodyPr>
            <a:lstStyle/>
            <a:p>
              <a:pPr algn="just">
                <a:lnSpc>
                  <a:spcPts val="1486"/>
                </a:lnSpc>
              </a:pPr>
              <a:r>
                <a:rPr lang="en-US" sz="1218" spc="-4">
                  <a:solidFill>
                    <a:srgbClr val="FFFFFF"/>
                  </a:solidFill>
                  <a:latin typeface="Poppins"/>
                </a:rPr>
                <a:t>Fréquentation passée</a:t>
              </a:r>
            </a:p>
            <a:p>
              <a:pPr algn="just">
                <a:lnSpc>
                  <a:spcPts val="1486"/>
                </a:lnSpc>
              </a:pPr>
              <a:r>
                <a:rPr lang="en-US" sz="1218" spc="-4">
                  <a:solidFill>
                    <a:srgbClr val="FFFFFF"/>
                  </a:solidFill>
                  <a:latin typeface="Poppins"/>
                </a:rPr>
                <a:t>Tarif et administatif</a:t>
              </a:r>
            </a:p>
            <a:p>
              <a:pPr>
                <a:lnSpc>
                  <a:spcPts val="1486"/>
                </a:lnSpc>
              </a:pPr>
              <a:r>
                <a:rPr lang="en-US" sz="1218" spc="-4">
                  <a:solidFill>
                    <a:srgbClr val="FFFFFF"/>
                  </a:solidFill>
                  <a:latin typeface="Poppins"/>
                </a:rPr>
                <a:t>Sentiment d’urgence élevé</a:t>
              </a:r>
              <a:r>
                <a:rPr lang="en-US" sz="1218" spc="-4">
                  <a:solidFill>
                    <a:srgbClr val="FFFFFF"/>
                  </a:solidFill>
                  <a:latin typeface="Poppins Italics"/>
                </a:rPr>
                <a:t> - pression du SAJ</a:t>
              </a:r>
            </a:p>
          </p:txBody>
        </p:sp>
        <p:grpSp>
          <p:nvGrpSpPr>
            <p:cNvPr name="Group 257" id="257"/>
            <p:cNvGrpSpPr/>
            <p:nvPr/>
          </p:nvGrpSpPr>
          <p:grpSpPr>
            <a:xfrm rot="0">
              <a:off x="3792438" y="17740210"/>
              <a:ext cx="681134" cy="681134"/>
              <a:chOff x="0" y="0"/>
              <a:chExt cx="812800" cy="812800"/>
            </a:xfrm>
          </p:grpSpPr>
          <p:sp>
            <p:nvSpPr>
              <p:cNvPr name="Freeform 258" id="25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259" id="259"/>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260" id="260"/>
            <p:cNvSpPr txBox="true"/>
            <p:nvPr/>
          </p:nvSpPr>
          <p:spPr>
            <a:xfrm rot="0">
              <a:off x="3964797" y="17937197"/>
              <a:ext cx="336416" cy="269758"/>
            </a:xfrm>
            <a:prstGeom prst="rect">
              <a:avLst/>
            </a:prstGeom>
          </p:spPr>
          <p:txBody>
            <a:bodyPr anchor="t" rtlCol="false" tIns="0" lIns="0" bIns="0" rIns="0">
              <a:spAutoFit/>
            </a:bodyPr>
            <a:lstStyle/>
            <a:p>
              <a:pPr algn="ctr" marL="0" indent="0" lvl="0">
                <a:lnSpc>
                  <a:spcPts val="1284"/>
                </a:lnSpc>
              </a:pPr>
              <a:r>
                <a:rPr lang="en-US" sz="1427" spc="-14">
                  <a:solidFill>
                    <a:srgbClr val="FFFFFF"/>
                  </a:solidFill>
                  <a:latin typeface="Poppins"/>
                </a:rPr>
                <a:t>2</a:t>
              </a:r>
            </a:p>
          </p:txBody>
        </p:sp>
        <p:sp>
          <p:nvSpPr>
            <p:cNvPr name="TextBox 261" id="261"/>
            <p:cNvSpPr txBox="true"/>
            <p:nvPr/>
          </p:nvSpPr>
          <p:spPr>
            <a:xfrm rot="0">
              <a:off x="4555421" y="17554634"/>
              <a:ext cx="2494161" cy="1010966"/>
            </a:xfrm>
            <a:prstGeom prst="rect">
              <a:avLst/>
            </a:prstGeom>
          </p:spPr>
          <p:txBody>
            <a:bodyPr anchor="t" rtlCol="false" tIns="0" lIns="0" bIns="0" rIns="0">
              <a:spAutoFit/>
            </a:bodyPr>
            <a:lstStyle/>
            <a:p>
              <a:pPr>
                <a:lnSpc>
                  <a:spcPts val="1486"/>
                </a:lnSpc>
              </a:pPr>
              <a:r>
                <a:rPr lang="en-US" sz="1218" spc="-4">
                  <a:solidFill>
                    <a:srgbClr val="FFFFFF"/>
                  </a:solidFill>
                  <a:latin typeface="Poppins"/>
                </a:rPr>
                <a:t>Temps long</a:t>
              </a:r>
            </a:p>
            <a:p>
              <a:pPr>
                <a:lnSpc>
                  <a:spcPts val="1486"/>
                </a:lnSpc>
              </a:pPr>
              <a:r>
                <a:rPr lang="en-US" sz="1218" spc="-4">
                  <a:solidFill>
                    <a:srgbClr val="FFFFFF"/>
                  </a:solidFill>
                  <a:latin typeface="Poppins"/>
                </a:rPr>
                <a:t>Espace d’écoute</a:t>
              </a:r>
            </a:p>
            <a:p>
              <a:pPr>
                <a:lnSpc>
                  <a:spcPts val="1486"/>
                </a:lnSpc>
              </a:pPr>
              <a:r>
                <a:rPr lang="en-US" sz="1218" spc="-4">
                  <a:solidFill>
                    <a:srgbClr val="FFFFFF"/>
                  </a:solidFill>
                  <a:latin typeface="Poppins"/>
                </a:rPr>
                <a:t>Fréquentation passée et déduction des besoins</a:t>
              </a:r>
            </a:p>
          </p:txBody>
        </p:sp>
        <p:grpSp>
          <p:nvGrpSpPr>
            <p:cNvPr name="Group 262" id="262"/>
            <p:cNvGrpSpPr/>
            <p:nvPr/>
          </p:nvGrpSpPr>
          <p:grpSpPr>
            <a:xfrm rot="0">
              <a:off x="7160662" y="17724313"/>
              <a:ext cx="681134" cy="681134"/>
              <a:chOff x="0" y="0"/>
              <a:chExt cx="812800" cy="812800"/>
            </a:xfrm>
          </p:grpSpPr>
          <p:sp>
            <p:nvSpPr>
              <p:cNvPr name="Freeform 263" id="26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264" id="264"/>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265" id="265"/>
            <p:cNvGrpSpPr/>
            <p:nvPr/>
          </p:nvGrpSpPr>
          <p:grpSpPr>
            <a:xfrm rot="0">
              <a:off x="439234" y="16372057"/>
              <a:ext cx="681134" cy="681134"/>
              <a:chOff x="0" y="0"/>
              <a:chExt cx="812800" cy="812800"/>
            </a:xfrm>
          </p:grpSpPr>
          <p:sp>
            <p:nvSpPr>
              <p:cNvPr name="Freeform 266" id="26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267" id="267"/>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268" id="268"/>
            <p:cNvSpPr txBox="true"/>
            <p:nvPr/>
          </p:nvSpPr>
          <p:spPr>
            <a:xfrm rot="0">
              <a:off x="611593" y="16569045"/>
              <a:ext cx="336416" cy="269758"/>
            </a:xfrm>
            <a:prstGeom prst="rect">
              <a:avLst/>
            </a:prstGeom>
          </p:spPr>
          <p:txBody>
            <a:bodyPr anchor="t" rtlCol="false" tIns="0" lIns="0" bIns="0" rIns="0">
              <a:spAutoFit/>
            </a:bodyPr>
            <a:lstStyle/>
            <a:p>
              <a:pPr algn="ctr" marL="0" indent="0" lvl="0">
                <a:lnSpc>
                  <a:spcPts val="1284"/>
                </a:lnSpc>
              </a:pPr>
              <a:r>
                <a:rPr lang="en-US" sz="1427" spc="-14">
                  <a:solidFill>
                    <a:srgbClr val="FFFFFF"/>
                  </a:solidFill>
                  <a:latin typeface="Poppins"/>
                </a:rPr>
                <a:t>1</a:t>
              </a:r>
            </a:p>
          </p:txBody>
        </p:sp>
        <p:grpSp>
          <p:nvGrpSpPr>
            <p:cNvPr name="Group 269" id="269"/>
            <p:cNvGrpSpPr/>
            <p:nvPr/>
          </p:nvGrpSpPr>
          <p:grpSpPr>
            <a:xfrm rot="0">
              <a:off x="3792438" y="16404768"/>
              <a:ext cx="681134" cy="681134"/>
              <a:chOff x="0" y="0"/>
              <a:chExt cx="812800" cy="812800"/>
            </a:xfrm>
          </p:grpSpPr>
          <p:sp>
            <p:nvSpPr>
              <p:cNvPr name="Freeform 270" id="27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271" id="271"/>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272" id="272"/>
            <p:cNvSpPr txBox="true"/>
            <p:nvPr/>
          </p:nvSpPr>
          <p:spPr>
            <a:xfrm rot="0">
              <a:off x="1203060" y="16329821"/>
              <a:ext cx="2589378" cy="756081"/>
            </a:xfrm>
            <a:prstGeom prst="rect">
              <a:avLst/>
            </a:prstGeom>
          </p:spPr>
          <p:txBody>
            <a:bodyPr anchor="t" rtlCol="false" tIns="0" lIns="0" bIns="0" rIns="0">
              <a:spAutoFit/>
            </a:bodyPr>
            <a:lstStyle/>
            <a:p>
              <a:pPr algn="just">
                <a:lnSpc>
                  <a:spcPts val="1486"/>
                </a:lnSpc>
              </a:pPr>
              <a:r>
                <a:rPr lang="en-US" sz="1218" spc="-4">
                  <a:solidFill>
                    <a:srgbClr val="FFFFFF"/>
                  </a:solidFill>
                  <a:latin typeface="Poppins"/>
                </a:rPr>
                <a:t>Confiance en l’envoyeur</a:t>
              </a:r>
            </a:p>
            <a:p>
              <a:pPr algn="just">
                <a:lnSpc>
                  <a:spcPts val="1486"/>
                </a:lnSpc>
              </a:pPr>
              <a:r>
                <a:rPr lang="en-US" sz="1218" spc="-4">
                  <a:solidFill>
                    <a:srgbClr val="FFFFFF"/>
                  </a:solidFill>
                  <a:latin typeface="Poppins"/>
                </a:rPr>
                <a:t>Spécificité du service</a:t>
              </a:r>
            </a:p>
            <a:p>
              <a:pPr algn="just">
                <a:lnSpc>
                  <a:spcPts val="1486"/>
                </a:lnSpc>
              </a:pPr>
              <a:r>
                <a:rPr lang="en-US" sz="1218" spc="-4">
                  <a:solidFill>
                    <a:srgbClr val="FFFFFF"/>
                  </a:solidFill>
                  <a:latin typeface="Poppins"/>
                </a:rPr>
                <a:t>Peu ou pas d’urgence</a:t>
              </a:r>
            </a:p>
          </p:txBody>
        </p:sp>
        <p:grpSp>
          <p:nvGrpSpPr>
            <p:cNvPr name="Group 273" id="273"/>
            <p:cNvGrpSpPr/>
            <p:nvPr/>
          </p:nvGrpSpPr>
          <p:grpSpPr>
            <a:xfrm rot="0">
              <a:off x="7160662" y="16372057"/>
              <a:ext cx="681134" cy="681134"/>
              <a:chOff x="0" y="0"/>
              <a:chExt cx="812800" cy="812800"/>
            </a:xfrm>
          </p:grpSpPr>
          <p:sp>
            <p:nvSpPr>
              <p:cNvPr name="Freeform 274" id="27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275" id="275"/>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276" id="276"/>
            <p:cNvSpPr txBox="true"/>
            <p:nvPr/>
          </p:nvSpPr>
          <p:spPr>
            <a:xfrm rot="0">
              <a:off x="611593" y="19240156"/>
              <a:ext cx="336416" cy="269758"/>
            </a:xfrm>
            <a:prstGeom prst="rect">
              <a:avLst/>
            </a:prstGeom>
          </p:spPr>
          <p:txBody>
            <a:bodyPr anchor="t" rtlCol="false" tIns="0" lIns="0" bIns="0" rIns="0">
              <a:spAutoFit/>
            </a:bodyPr>
            <a:lstStyle/>
            <a:p>
              <a:pPr algn="ctr" marL="0" indent="0" lvl="0">
                <a:lnSpc>
                  <a:spcPts val="1284"/>
                </a:lnSpc>
              </a:pPr>
              <a:r>
                <a:rPr lang="en-US" sz="1427" spc="-14">
                  <a:solidFill>
                    <a:srgbClr val="FFFFFF"/>
                  </a:solidFill>
                  <a:latin typeface="Poppins"/>
                </a:rPr>
                <a:t>1</a:t>
              </a:r>
            </a:p>
          </p:txBody>
        </p:sp>
        <p:sp>
          <p:nvSpPr>
            <p:cNvPr name="TextBox 277" id="277"/>
            <p:cNvSpPr txBox="true"/>
            <p:nvPr/>
          </p:nvSpPr>
          <p:spPr>
            <a:xfrm rot="0">
              <a:off x="3964797" y="19272867"/>
              <a:ext cx="336416" cy="269758"/>
            </a:xfrm>
            <a:prstGeom prst="rect">
              <a:avLst/>
            </a:prstGeom>
          </p:spPr>
          <p:txBody>
            <a:bodyPr anchor="t" rtlCol="false" tIns="0" lIns="0" bIns="0" rIns="0">
              <a:spAutoFit/>
            </a:bodyPr>
            <a:lstStyle/>
            <a:p>
              <a:pPr algn="ctr" marL="0" indent="0" lvl="0">
                <a:lnSpc>
                  <a:spcPts val="1284"/>
                </a:lnSpc>
              </a:pPr>
              <a:r>
                <a:rPr lang="en-US" sz="1427" spc="-14">
                  <a:solidFill>
                    <a:srgbClr val="FFFFFF"/>
                  </a:solidFill>
                  <a:latin typeface="Poppins"/>
                </a:rPr>
                <a:t>2</a:t>
              </a:r>
            </a:p>
          </p:txBody>
        </p:sp>
        <p:sp>
          <p:nvSpPr>
            <p:cNvPr name="TextBox 278" id="278"/>
            <p:cNvSpPr txBox="true"/>
            <p:nvPr/>
          </p:nvSpPr>
          <p:spPr>
            <a:xfrm rot="0">
              <a:off x="4555421" y="18816912"/>
              <a:ext cx="2324167" cy="1010966"/>
            </a:xfrm>
            <a:prstGeom prst="rect">
              <a:avLst/>
            </a:prstGeom>
          </p:spPr>
          <p:txBody>
            <a:bodyPr anchor="t" rtlCol="false" tIns="0" lIns="0" bIns="0" rIns="0">
              <a:spAutoFit/>
            </a:bodyPr>
            <a:lstStyle/>
            <a:p>
              <a:pPr>
                <a:lnSpc>
                  <a:spcPts val="1486"/>
                </a:lnSpc>
              </a:pPr>
              <a:r>
                <a:rPr lang="en-US" sz="1218" spc="-4">
                  <a:solidFill>
                    <a:srgbClr val="FFFFFF"/>
                  </a:solidFill>
                  <a:latin typeface="Poppins"/>
                </a:rPr>
                <a:t>Temps long</a:t>
              </a:r>
            </a:p>
            <a:p>
              <a:pPr>
                <a:lnSpc>
                  <a:spcPts val="1486"/>
                </a:lnSpc>
              </a:pPr>
              <a:r>
                <a:rPr lang="en-US" sz="1218" spc="-4">
                  <a:solidFill>
                    <a:srgbClr val="FFFFFF"/>
                  </a:solidFill>
                  <a:latin typeface="Poppins"/>
                </a:rPr>
                <a:t>Compréhension de le.a thérapeute </a:t>
              </a:r>
            </a:p>
            <a:p>
              <a:pPr>
                <a:lnSpc>
                  <a:spcPts val="1486"/>
                </a:lnSpc>
              </a:pPr>
              <a:r>
                <a:rPr lang="en-US" sz="1218" spc="-4">
                  <a:solidFill>
                    <a:srgbClr val="FFFFFF"/>
                  </a:solidFill>
                  <a:latin typeface="Poppins"/>
                </a:rPr>
                <a:t>Consult. ponctuelles</a:t>
              </a:r>
            </a:p>
          </p:txBody>
        </p:sp>
        <p:sp>
          <p:nvSpPr>
            <p:cNvPr name="TextBox 279" id="279"/>
            <p:cNvSpPr txBox="true"/>
            <p:nvPr/>
          </p:nvSpPr>
          <p:spPr>
            <a:xfrm rot="0">
              <a:off x="7333021" y="19256970"/>
              <a:ext cx="336416" cy="269758"/>
            </a:xfrm>
            <a:prstGeom prst="rect">
              <a:avLst/>
            </a:prstGeom>
          </p:spPr>
          <p:txBody>
            <a:bodyPr anchor="t" rtlCol="false" tIns="0" lIns="0" bIns="0" rIns="0">
              <a:spAutoFit/>
            </a:bodyPr>
            <a:lstStyle/>
            <a:p>
              <a:pPr algn="ctr" marL="0" indent="0" lvl="0">
                <a:lnSpc>
                  <a:spcPts val="1284"/>
                </a:lnSpc>
              </a:pPr>
              <a:r>
                <a:rPr lang="en-US" sz="1427" spc="-14">
                  <a:solidFill>
                    <a:srgbClr val="FFFFFF"/>
                  </a:solidFill>
                  <a:latin typeface="Poppins"/>
                </a:rPr>
                <a:t>3</a:t>
              </a:r>
            </a:p>
          </p:txBody>
        </p:sp>
        <p:sp>
          <p:nvSpPr>
            <p:cNvPr name="TextBox 280" id="280"/>
            <p:cNvSpPr txBox="true"/>
            <p:nvPr/>
          </p:nvSpPr>
          <p:spPr>
            <a:xfrm rot="0">
              <a:off x="611593" y="17904486"/>
              <a:ext cx="336416" cy="269758"/>
            </a:xfrm>
            <a:prstGeom prst="rect">
              <a:avLst/>
            </a:prstGeom>
          </p:spPr>
          <p:txBody>
            <a:bodyPr anchor="t" rtlCol="false" tIns="0" lIns="0" bIns="0" rIns="0">
              <a:spAutoFit/>
            </a:bodyPr>
            <a:lstStyle/>
            <a:p>
              <a:pPr algn="ctr" marL="0" indent="0" lvl="0">
                <a:lnSpc>
                  <a:spcPts val="1284"/>
                </a:lnSpc>
              </a:pPr>
              <a:r>
                <a:rPr lang="en-US" sz="1427" spc="-14">
                  <a:solidFill>
                    <a:srgbClr val="FFFFFF"/>
                  </a:solidFill>
                  <a:latin typeface="Poppins"/>
                </a:rPr>
                <a:t>1</a:t>
              </a:r>
            </a:p>
          </p:txBody>
        </p:sp>
        <p:sp>
          <p:nvSpPr>
            <p:cNvPr name="TextBox 281" id="281"/>
            <p:cNvSpPr txBox="true"/>
            <p:nvPr/>
          </p:nvSpPr>
          <p:spPr>
            <a:xfrm rot="0">
              <a:off x="7333021" y="17921300"/>
              <a:ext cx="336416" cy="269758"/>
            </a:xfrm>
            <a:prstGeom prst="rect">
              <a:avLst/>
            </a:prstGeom>
          </p:spPr>
          <p:txBody>
            <a:bodyPr anchor="t" rtlCol="false" tIns="0" lIns="0" bIns="0" rIns="0">
              <a:spAutoFit/>
            </a:bodyPr>
            <a:lstStyle/>
            <a:p>
              <a:pPr algn="ctr" marL="0" indent="0" lvl="0">
                <a:lnSpc>
                  <a:spcPts val="1284"/>
                </a:lnSpc>
              </a:pPr>
              <a:r>
                <a:rPr lang="en-US" sz="1427" spc="-14">
                  <a:solidFill>
                    <a:srgbClr val="FFFFFF"/>
                  </a:solidFill>
                  <a:latin typeface="Poppins"/>
                </a:rPr>
                <a:t>3</a:t>
              </a:r>
            </a:p>
          </p:txBody>
        </p:sp>
        <p:sp>
          <p:nvSpPr>
            <p:cNvPr name="TextBox 282" id="282"/>
            <p:cNvSpPr txBox="true"/>
            <p:nvPr/>
          </p:nvSpPr>
          <p:spPr>
            <a:xfrm rot="0">
              <a:off x="3964797" y="16601756"/>
              <a:ext cx="336416" cy="269758"/>
            </a:xfrm>
            <a:prstGeom prst="rect">
              <a:avLst/>
            </a:prstGeom>
          </p:spPr>
          <p:txBody>
            <a:bodyPr anchor="t" rtlCol="false" tIns="0" lIns="0" bIns="0" rIns="0">
              <a:spAutoFit/>
            </a:bodyPr>
            <a:lstStyle/>
            <a:p>
              <a:pPr algn="ctr" marL="0" indent="0" lvl="0">
                <a:lnSpc>
                  <a:spcPts val="1284"/>
                </a:lnSpc>
              </a:pPr>
              <a:r>
                <a:rPr lang="en-US" sz="1427" spc="-14">
                  <a:solidFill>
                    <a:srgbClr val="FFFFFF"/>
                  </a:solidFill>
                  <a:latin typeface="Poppins"/>
                </a:rPr>
                <a:t>2</a:t>
              </a:r>
            </a:p>
          </p:txBody>
        </p:sp>
        <p:sp>
          <p:nvSpPr>
            <p:cNvPr name="TextBox 283" id="283"/>
            <p:cNvSpPr txBox="true"/>
            <p:nvPr/>
          </p:nvSpPr>
          <p:spPr>
            <a:xfrm rot="0">
              <a:off x="4555421" y="16219193"/>
              <a:ext cx="2324167" cy="1010966"/>
            </a:xfrm>
            <a:prstGeom prst="rect">
              <a:avLst/>
            </a:prstGeom>
          </p:spPr>
          <p:txBody>
            <a:bodyPr anchor="t" rtlCol="false" tIns="0" lIns="0" bIns="0" rIns="0">
              <a:spAutoFit/>
            </a:bodyPr>
            <a:lstStyle/>
            <a:p>
              <a:pPr>
                <a:lnSpc>
                  <a:spcPts val="1486"/>
                </a:lnSpc>
              </a:pPr>
              <a:r>
                <a:rPr lang="en-US" sz="1218" spc="-4">
                  <a:solidFill>
                    <a:srgbClr val="FFFFFF"/>
                  </a:solidFill>
                  <a:latin typeface="Poppins"/>
                </a:rPr>
                <a:t>Temps long</a:t>
              </a:r>
            </a:p>
            <a:p>
              <a:pPr>
                <a:lnSpc>
                  <a:spcPts val="1486"/>
                </a:lnSpc>
              </a:pPr>
              <a:r>
                <a:rPr lang="en-US" sz="1218" spc="-4">
                  <a:solidFill>
                    <a:srgbClr val="FFFFFF"/>
                  </a:solidFill>
                  <a:latin typeface="Poppins"/>
                </a:rPr>
                <a:t>Connexion avec le.a thérapeute </a:t>
              </a:r>
            </a:p>
            <a:p>
              <a:pPr>
                <a:lnSpc>
                  <a:spcPts val="1486"/>
                </a:lnSpc>
              </a:pPr>
              <a:r>
                <a:rPr lang="en-US" sz="1218" spc="-4">
                  <a:solidFill>
                    <a:srgbClr val="FFFFFF"/>
                  </a:solidFill>
                  <a:latin typeface="Poppins"/>
                </a:rPr>
                <a:t>Long parcours de soin</a:t>
              </a:r>
            </a:p>
          </p:txBody>
        </p:sp>
        <p:sp>
          <p:nvSpPr>
            <p:cNvPr name="TextBox 284" id="284"/>
            <p:cNvSpPr txBox="true"/>
            <p:nvPr/>
          </p:nvSpPr>
          <p:spPr>
            <a:xfrm rot="0">
              <a:off x="7333021" y="16569045"/>
              <a:ext cx="336416" cy="269758"/>
            </a:xfrm>
            <a:prstGeom prst="rect">
              <a:avLst/>
            </a:prstGeom>
          </p:spPr>
          <p:txBody>
            <a:bodyPr anchor="t" rtlCol="false" tIns="0" lIns="0" bIns="0" rIns="0">
              <a:spAutoFit/>
            </a:bodyPr>
            <a:lstStyle/>
            <a:p>
              <a:pPr algn="ctr" marL="0" indent="0" lvl="0">
                <a:lnSpc>
                  <a:spcPts val="1284"/>
                </a:lnSpc>
              </a:pPr>
              <a:r>
                <a:rPr lang="en-US" sz="1427" spc="-14">
                  <a:solidFill>
                    <a:srgbClr val="FFFFFF"/>
                  </a:solidFill>
                  <a:latin typeface="Poppins"/>
                </a:rPr>
                <a:t>3</a:t>
              </a:r>
            </a:p>
          </p:txBody>
        </p:sp>
        <p:sp>
          <p:nvSpPr>
            <p:cNvPr name="TextBox 285" id="285"/>
            <p:cNvSpPr txBox="true"/>
            <p:nvPr/>
          </p:nvSpPr>
          <p:spPr>
            <a:xfrm rot="0">
              <a:off x="611593" y="20575826"/>
              <a:ext cx="336416" cy="269758"/>
            </a:xfrm>
            <a:prstGeom prst="rect">
              <a:avLst/>
            </a:prstGeom>
          </p:spPr>
          <p:txBody>
            <a:bodyPr anchor="t" rtlCol="false" tIns="0" lIns="0" bIns="0" rIns="0">
              <a:spAutoFit/>
            </a:bodyPr>
            <a:lstStyle/>
            <a:p>
              <a:pPr algn="ctr" marL="0" indent="0" lvl="0">
                <a:lnSpc>
                  <a:spcPts val="1284"/>
                </a:lnSpc>
              </a:pPr>
              <a:r>
                <a:rPr lang="en-US" sz="1427" spc="-14">
                  <a:solidFill>
                    <a:srgbClr val="FFFFFF"/>
                  </a:solidFill>
                  <a:latin typeface="Poppins"/>
                </a:rPr>
                <a:t>1</a:t>
              </a:r>
            </a:p>
          </p:txBody>
        </p:sp>
        <p:sp>
          <p:nvSpPr>
            <p:cNvPr name="TextBox 286" id="286"/>
            <p:cNvSpPr txBox="true"/>
            <p:nvPr/>
          </p:nvSpPr>
          <p:spPr>
            <a:xfrm rot="0">
              <a:off x="3964797" y="20608537"/>
              <a:ext cx="336416" cy="269758"/>
            </a:xfrm>
            <a:prstGeom prst="rect">
              <a:avLst/>
            </a:prstGeom>
          </p:spPr>
          <p:txBody>
            <a:bodyPr anchor="t" rtlCol="false" tIns="0" lIns="0" bIns="0" rIns="0">
              <a:spAutoFit/>
            </a:bodyPr>
            <a:lstStyle/>
            <a:p>
              <a:pPr algn="ctr" marL="0" indent="0" lvl="0">
                <a:lnSpc>
                  <a:spcPts val="1284"/>
                </a:lnSpc>
              </a:pPr>
              <a:r>
                <a:rPr lang="en-US" sz="1427" spc="-14">
                  <a:solidFill>
                    <a:srgbClr val="FFFFFF"/>
                  </a:solidFill>
                  <a:latin typeface="Poppins"/>
                </a:rPr>
                <a:t>2</a:t>
              </a:r>
            </a:p>
          </p:txBody>
        </p:sp>
        <p:sp>
          <p:nvSpPr>
            <p:cNvPr name="TextBox 287" id="287"/>
            <p:cNvSpPr txBox="true"/>
            <p:nvPr/>
          </p:nvSpPr>
          <p:spPr>
            <a:xfrm rot="0">
              <a:off x="4555421" y="20225974"/>
              <a:ext cx="2494161" cy="1010966"/>
            </a:xfrm>
            <a:prstGeom prst="rect">
              <a:avLst/>
            </a:prstGeom>
          </p:spPr>
          <p:txBody>
            <a:bodyPr anchor="t" rtlCol="false" tIns="0" lIns="0" bIns="0" rIns="0">
              <a:spAutoFit/>
            </a:bodyPr>
            <a:lstStyle/>
            <a:p>
              <a:pPr>
                <a:lnSpc>
                  <a:spcPts val="1486"/>
                </a:lnSpc>
              </a:pPr>
              <a:r>
                <a:rPr lang="en-US" sz="1218" spc="-4">
                  <a:solidFill>
                    <a:srgbClr val="FFFFFF"/>
                  </a:solidFill>
                  <a:latin typeface="Poppins"/>
                </a:rPr>
                <a:t>Temps long</a:t>
              </a:r>
            </a:p>
            <a:p>
              <a:pPr>
                <a:lnSpc>
                  <a:spcPts val="1486"/>
                </a:lnSpc>
              </a:pPr>
              <a:r>
                <a:rPr lang="en-US" sz="1218" spc="-4">
                  <a:solidFill>
                    <a:srgbClr val="FFFFFF"/>
                  </a:solidFill>
                  <a:latin typeface="Poppins"/>
                </a:rPr>
                <a:t>Solutions concrètes</a:t>
              </a:r>
            </a:p>
            <a:p>
              <a:pPr>
                <a:lnSpc>
                  <a:spcPts val="1486"/>
                </a:lnSpc>
              </a:pPr>
              <a:r>
                <a:rPr lang="en-US" sz="1218" spc="-4">
                  <a:solidFill>
                    <a:srgbClr val="FFFFFF"/>
                  </a:solidFill>
                  <a:latin typeface="Poppins"/>
                </a:rPr>
                <a:t>Comparaison avec précédentes consult.</a:t>
              </a:r>
            </a:p>
          </p:txBody>
        </p:sp>
        <p:sp>
          <p:nvSpPr>
            <p:cNvPr name="TextBox 288" id="288"/>
            <p:cNvSpPr txBox="true"/>
            <p:nvPr/>
          </p:nvSpPr>
          <p:spPr>
            <a:xfrm rot="0">
              <a:off x="7333021" y="20592640"/>
              <a:ext cx="336416" cy="269758"/>
            </a:xfrm>
            <a:prstGeom prst="rect">
              <a:avLst/>
            </a:prstGeom>
          </p:spPr>
          <p:txBody>
            <a:bodyPr anchor="t" rtlCol="false" tIns="0" lIns="0" bIns="0" rIns="0">
              <a:spAutoFit/>
            </a:bodyPr>
            <a:lstStyle/>
            <a:p>
              <a:pPr algn="ctr" marL="0" indent="0" lvl="0">
                <a:lnSpc>
                  <a:spcPts val="1284"/>
                </a:lnSpc>
              </a:pPr>
              <a:r>
                <a:rPr lang="en-US" sz="1427" spc="-14">
                  <a:solidFill>
                    <a:srgbClr val="FFFFFF"/>
                  </a:solidFill>
                  <a:latin typeface="Poppins"/>
                </a:rPr>
                <a:t>3</a:t>
              </a:r>
            </a:p>
          </p:txBody>
        </p:sp>
        <p:sp>
          <p:nvSpPr>
            <p:cNvPr name="TextBox 289" id="289"/>
            <p:cNvSpPr txBox="true"/>
            <p:nvPr/>
          </p:nvSpPr>
          <p:spPr>
            <a:xfrm rot="0">
              <a:off x="7952877" y="18906201"/>
              <a:ext cx="2351327" cy="1010966"/>
            </a:xfrm>
            <a:prstGeom prst="rect">
              <a:avLst/>
            </a:prstGeom>
          </p:spPr>
          <p:txBody>
            <a:bodyPr anchor="t" rtlCol="false" tIns="0" lIns="0" bIns="0" rIns="0">
              <a:spAutoFit/>
            </a:bodyPr>
            <a:lstStyle/>
            <a:p>
              <a:pPr>
                <a:lnSpc>
                  <a:spcPts val="1486"/>
                </a:lnSpc>
              </a:pPr>
              <a:r>
                <a:rPr lang="en-US" sz="1218" spc="-4">
                  <a:solidFill>
                    <a:srgbClr val="FFFFFF"/>
                  </a:solidFill>
                  <a:latin typeface="Poppins"/>
                </a:rPr>
                <a:t>Découragement</a:t>
              </a:r>
            </a:p>
            <a:p>
              <a:pPr>
                <a:lnSpc>
                  <a:spcPts val="1486"/>
                </a:lnSpc>
              </a:pPr>
              <a:r>
                <a:rPr lang="en-US" sz="1218" spc="-4">
                  <a:solidFill>
                    <a:srgbClr val="FFFFFF"/>
                  </a:solidFill>
                  <a:latin typeface="Poppins"/>
                </a:rPr>
                <a:t>Attente “habituelle”</a:t>
              </a:r>
            </a:p>
            <a:p>
              <a:pPr>
                <a:lnSpc>
                  <a:spcPts val="1486"/>
                </a:lnSpc>
              </a:pPr>
              <a:r>
                <a:rPr lang="en-US" sz="1218" spc="-4">
                  <a:solidFill>
                    <a:srgbClr val="FFFFFF"/>
                  </a:solidFill>
                  <a:latin typeface="Poppins"/>
                </a:rPr>
                <a:t>Consult. ponctuelles en hôpital</a:t>
              </a:r>
            </a:p>
          </p:txBody>
        </p:sp>
        <p:sp>
          <p:nvSpPr>
            <p:cNvPr name="TextBox 290" id="290"/>
            <p:cNvSpPr txBox="true"/>
            <p:nvPr/>
          </p:nvSpPr>
          <p:spPr>
            <a:xfrm rot="0">
              <a:off x="7952877" y="17570531"/>
              <a:ext cx="2351327" cy="1010966"/>
            </a:xfrm>
            <a:prstGeom prst="rect">
              <a:avLst/>
            </a:prstGeom>
          </p:spPr>
          <p:txBody>
            <a:bodyPr anchor="t" rtlCol="false" tIns="0" lIns="0" bIns="0" rIns="0">
              <a:spAutoFit/>
            </a:bodyPr>
            <a:lstStyle/>
            <a:p>
              <a:pPr>
                <a:lnSpc>
                  <a:spcPts val="1486"/>
                </a:lnSpc>
              </a:pPr>
              <a:r>
                <a:rPr lang="en-US" sz="1218" spc="-4">
                  <a:solidFill>
                    <a:srgbClr val="FFFFFF"/>
                  </a:solidFill>
                  <a:latin typeface="Poppins"/>
                </a:rPr>
                <a:t>Abandon de critères</a:t>
              </a:r>
            </a:p>
            <a:p>
              <a:pPr>
                <a:lnSpc>
                  <a:spcPts val="1486"/>
                </a:lnSpc>
              </a:pPr>
              <a:r>
                <a:rPr lang="en-US" sz="1218" spc="-4">
                  <a:solidFill>
                    <a:srgbClr val="FFFFFF"/>
                  </a:solidFill>
                  <a:latin typeface="Poppins"/>
                </a:rPr>
                <a:t>Sentiment d’injustice</a:t>
              </a:r>
            </a:p>
            <a:p>
              <a:pPr>
                <a:lnSpc>
                  <a:spcPts val="1486"/>
                </a:lnSpc>
              </a:pPr>
              <a:r>
                <a:rPr lang="en-US" sz="1218" spc="-4">
                  <a:solidFill>
                    <a:srgbClr val="FFFFFF"/>
                  </a:solidFill>
                  <a:latin typeface="Poppins"/>
                </a:rPr>
                <a:t>Ressources </a:t>
              </a:r>
            </a:p>
            <a:p>
              <a:pPr>
                <a:lnSpc>
                  <a:spcPts val="1486"/>
                </a:lnSpc>
              </a:pPr>
              <a:r>
                <a:rPr lang="en-US" sz="1218" spc="-4">
                  <a:solidFill>
                    <a:srgbClr val="FFFFFF"/>
                  </a:solidFill>
                  <a:latin typeface="Poppins"/>
                </a:rPr>
                <a:t>personnelles</a:t>
              </a:r>
            </a:p>
          </p:txBody>
        </p:sp>
        <p:sp>
          <p:nvSpPr>
            <p:cNvPr name="TextBox 291" id="291"/>
            <p:cNvSpPr txBox="true"/>
            <p:nvPr/>
          </p:nvSpPr>
          <p:spPr>
            <a:xfrm rot="0">
              <a:off x="7952877" y="16342560"/>
              <a:ext cx="2153216" cy="759574"/>
            </a:xfrm>
            <a:prstGeom prst="rect">
              <a:avLst/>
            </a:prstGeom>
          </p:spPr>
          <p:txBody>
            <a:bodyPr anchor="t" rtlCol="false" tIns="0" lIns="0" bIns="0" rIns="0">
              <a:spAutoFit/>
            </a:bodyPr>
            <a:lstStyle/>
            <a:p>
              <a:pPr>
                <a:lnSpc>
                  <a:spcPts val="1486"/>
                </a:lnSpc>
              </a:pPr>
              <a:r>
                <a:rPr lang="en-US" sz="1218" spc="-4">
                  <a:solidFill>
                    <a:srgbClr val="FFFFFF"/>
                  </a:solidFill>
                  <a:latin typeface="Poppins"/>
                </a:rPr>
                <a:t>Perte de confiance</a:t>
              </a:r>
            </a:p>
            <a:p>
              <a:pPr>
                <a:lnSpc>
                  <a:spcPts val="1486"/>
                </a:lnSpc>
              </a:pPr>
              <a:r>
                <a:rPr lang="en-US" sz="1218" spc="-4">
                  <a:solidFill>
                    <a:srgbClr val="FFFFFF"/>
                  </a:solidFill>
                  <a:latin typeface="Poppins"/>
                </a:rPr>
                <a:t>Suivis en parallèle</a:t>
              </a:r>
            </a:p>
            <a:p>
              <a:pPr>
                <a:lnSpc>
                  <a:spcPts val="1486"/>
                </a:lnSpc>
              </a:pPr>
              <a:r>
                <a:rPr lang="en-US" sz="1218" spc="-4">
                  <a:solidFill>
                    <a:srgbClr val="FFFFFF"/>
                  </a:solidFill>
                  <a:latin typeface="Poppins"/>
                </a:rPr>
                <a:t>Contrainte de l’att.</a:t>
              </a:r>
            </a:p>
          </p:txBody>
        </p:sp>
        <p:grpSp>
          <p:nvGrpSpPr>
            <p:cNvPr name="Group 292" id="292"/>
            <p:cNvGrpSpPr/>
            <p:nvPr/>
          </p:nvGrpSpPr>
          <p:grpSpPr>
            <a:xfrm rot="0">
              <a:off x="180302" y="25413957"/>
              <a:ext cx="10204982" cy="1265286"/>
              <a:chOff x="0" y="0"/>
              <a:chExt cx="4378932" cy="542931"/>
            </a:xfrm>
          </p:grpSpPr>
          <p:sp>
            <p:nvSpPr>
              <p:cNvPr name="Freeform 293" id="293"/>
              <p:cNvSpPr/>
              <p:nvPr/>
            </p:nvSpPr>
            <p:spPr>
              <a:xfrm flipH="false" flipV="false" rot="0">
                <a:off x="0" y="0"/>
                <a:ext cx="4378932" cy="542931"/>
              </a:xfrm>
              <a:custGeom>
                <a:avLst/>
                <a:gdLst/>
                <a:ahLst/>
                <a:cxnLst/>
                <a:rect r="r" b="b" t="t" l="l"/>
                <a:pathLst>
                  <a:path h="542931" w="4378932">
                    <a:moveTo>
                      <a:pt x="51687" y="0"/>
                    </a:moveTo>
                    <a:lnTo>
                      <a:pt x="4327246" y="0"/>
                    </a:lnTo>
                    <a:cubicBezTo>
                      <a:pt x="4340954" y="0"/>
                      <a:pt x="4354100" y="5446"/>
                      <a:pt x="4363793" y="15139"/>
                    </a:cubicBezTo>
                    <a:cubicBezTo>
                      <a:pt x="4373487" y="24832"/>
                      <a:pt x="4378932" y="37978"/>
                      <a:pt x="4378932" y="51687"/>
                    </a:cubicBezTo>
                    <a:lnTo>
                      <a:pt x="4378932" y="491244"/>
                    </a:lnTo>
                    <a:cubicBezTo>
                      <a:pt x="4378932" y="519790"/>
                      <a:pt x="4355791" y="542931"/>
                      <a:pt x="4327246" y="542931"/>
                    </a:cubicBezTo>
                    <a:lnTo>
                      <a:pt x="51687" y="542931"/>
                    </a:lnTo>
                    <a:cubicBezTo>
                      <a:pt x="37978" y="542931"/>
                      <a:pt x="24832" y="537485"/>
                      <a:pt x="15139" y="527792"/>
                    </a:cubicBezTo>
                    <a:cubicBezTo>
                      <a:pt x="5446" y="518099"/>
                      <a:pt x="0" y="504953"/>
                      <a:pt x="0" y="491244"/>
                    </a:cubicBezTo>
                    <a:lnTo>
                      <a:pt x="0" y="51687"/>
                    </a:lnTo>
                    <a:cubicBezTo>
                      <a:pt x="0" y="23141"/>
                      <a:pt x="23141" y="0"/>
                      <a:pt x="51687" y="0"/>
                    </a:cubicBezTo>
                    <a:close/>
                  </a:path>
                </a:pathLst>
              </a:custGeom>
              <a:solidFill>
                <a:srgbClr val="2A1E50"/>
              </a:solidFill>
              <a:ln w="38100" cap="rnd">
                <a:solidFill>
                  <a:srgbClr val="000000"/>
                </a:solidFill>
                <a:prstDash val="solid"/>
                <a:round/>
              </a:ln>
            </p:spPr>
          </p:sp>
          <p:sp>
            <p:nvSpPr>
              <p:cNvPr name="TextBox 294" id="294"/>
              <p:cNvSpPr txBox="true"/>
              <p:nvPr/>
            </p:nvSpPr>
            <p:spPr>
              <a:xfrm>
                <a:off x="0" y="-38100"/>
                <a:ext cx="812800" cy="850900"/>
              </a:xfrm>
              <a:prstGeom prst="rect">
                <a:avLst/>
              </a:prstGeom>
            </p:spPr>
            <p:txBody>
              <a:bodyPr anchor="ctr" rtlCol="false" tIns="50800" lIns="50800" bIns="50800" rIns="50800"/>
              <a:lstStyle/>
              <a:p>
                <a:pPr algn="ctr">
                  <a:lnSpc>
                    <a:spcPts val="2659"/>
                  </a:lnSpc>
                  <a:spcBef>
                    <a:spcPct val="0"/>
                  </a:spcBef>
                </a:pPr>
              </a:p>
            </p:txBody>
          </p:sp>
        </p:grpSp>
        <p:grpSp>
          <p:nvGrpSpPr>
            <p:cNvPr name="Group 295" id="295"/>
            <p:cNvGrpSpPr/>
            <p:nvPr/>
          </p:nvGrpSpPr>
          <p:grpSpPr>
            <a:xfrm rot="0">
              <a:off x="180302" y="21407176"/>
              <a:ext cx="10064137" cy="1265286"/>
              <a:chOff x="0" y="0"/>
              <a:chExt cx="4318496" cy="542931"/>
            </a:xfrm>
          </p:grpSpPr>
          <p:sp>
            <p:nvSpPr>
              <p:cNvPr name="Freeform 296" id="296"/>
              <p:cNvSpPr/>
              <p:nvPr/>
            </p:nvSpPr>
            <p:spPr>
              <a:xfrm flipH="false" flipV="false" rot="0">
                <a:off x="0" y="0"/>
                <a:ext cx="4318496" cy="542931"/>
              </a:xfrm>
              <a:custGeom>
                <a:avLst/>
                <a:gdLst/>
                <a:ahLst/>
                <a:cxnLst/>
                <a:rect r="r" b="b" t="t" l="l"/>
                <a:pathLst>
                  <a:path h="542931" w="4318496">
                    <a:moveTo>
                      <a:pt x="52410" y="0"/>
                    </a:moveTo>
                    <a:lnTo>
                      <a:pt x="4266086" y="0"/>
                    </a:lnTo>
                    <a:cubicBezTo>
                      <a:pt x="4295031" y="0"/>
                      <a:pt x="4318496" y="23465"/>
                      <a:pt x="4318496" y="52410"/>
                    </a:cubicBezTo>
                    <a:lnTo>
                      <a:pt x="4318496" y="490521"/>
                    </a:lnTo>
                    <a:cubicBezTo>
                      <a:pt x="4318496" y="519466"/>
                      <a:pt x="4295031" y="542931"/>
                      <a:pt x="4266086" y="542931"/>
                    </a:cubicBezTo>
                    <a:lnTo>
                      <a:pt x="52410" y="542931"/>
                    </a:lnTo>
                    <a:cubicBezTo>
                      <a:pt x="23465" y="542931"/>
                      <a:pt x="0" y="519466"/>
                      <a:pt x="0" y="490521"/>
                    </a:cubicBezTo>
                    <a:lnTo>
                      <a:pt x="0" y="52410"/>
                    </a:lnTo>
                    <a:cubicBezTo>
                      <a:pt x="0" y="23465"/>
                      <a:pt x="23465" y="0"/>
                      <a:pt x="52410" y="0"/>
                    </a:cubicBezTo>
                    <a:close/>
                  </a:path>
                </a:pathLst>
              </a:custGeom>
              <a:solidFill>
                <a:srgbClr val="2A1E50"/>
              </a:solidFill>
              <a:ln w="38100" cap="rnd">
                <a:solidFill>
                  <a:srgbClr val="000000"/>
                </a:solidFill>
                <a:prstDash val="solid"/>
                <a:round/>
              </a:ln>
            </p:spPr>
          </p:sp>
          <p:sp>
            <p:nvSpPr>
              <p:cNvPr name="TextBox 297" id="297"/>
              <p:cNvSpPr txBox="true"/>
              <p:nvPr/>
            </p:nvSpPr>
            <p:spPr>
              <a:xfrm>
                <a:off x="0" y="-38100"/>
                <a:ext cx="812800" cy="850900"/>
              </a:xfrm>
              <a:prstGeom prst="rect">
                <a:avLst/>
              </a:prstGeom>
            </p:spPr>
            <p:txBody>
              <a:bodyPr anchor="ctr" rtlCol="false" tIns="50800" lIns="50800" bIns="50800" rIns="50800"/>
              <a:lstStyle/>
              <a:p>
                <a:pPr algn="ctr">
                  <a:lnSpc>
                    <a:spcPts val="2659"/>
                  </a:lnSpc>
                  <a:spcBef>
                    <a:spcPct val="0"/>
                  </a:spcBef>
                </a:pPr>
              </a:p>
            </p:txBody>
          </p:sp>
        </p:grpSp>
        <p:grpSp>
          <p:nvGrpSpPr>
            <p:cNvPr name="Group 298" id="298"/>
            <p:cNvGrpSpPr/>
            <p:nvPr/>
          </p:nvGrpSpPr>
          <p:grpSpPr>
            <a:xfrm rot="0">
              <a:off x="507929" y="25706033"/>
              <a:ext cx="681134" cy="681134"/>
              <a:chOff x="0" y="0"/>
              <a:chExt cx="812800" cy="812800"/>
            </a:xfrm>
          </p:grpSpPr>
          <p:sp>
            <p:nvSpPr>
              <p:cNvPr name="Freeform 299" id="29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300" id="300"/>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301" id="301"/>
            <p:cNvSpPr txBox="true"/>
            <p:nvPr/>
          </p:nvSpPr>
          <p:spPr>
            <a:xfrm rot="0">
              <a:off x="1271756" y="25536355"/>
              <a:ext cx="2589378" cy="1010966"/>
            </a:xfrm>
            <a:prstGeom prst="rect">
              <a:avLst/>
            </a:prstGeom>
          </p:spPr>
          <p:txBody>
            <a:bodyPr anchor="t" rtlCol="false" tIns="0" lIns="0" bIns="0" rIns="0">
              <a:spAutoFit/>
            </a:bodyPr>
            <a:lstStyle/>
            <a:p>
              <a:pPr>
                <a:lnSpc>
                  <a:spcPts val="1486"/>
                </a:lnSpc>
              </a:pPr>
              <a:r>
                <a:rPr lang="en-US" sz="1218" spc="-4">
                  <a:solidFill>
                    <a:srgbClr val="FFFFFF"/>
                  </a:solidFill>
                  <a:latin typeface="Poppins"/>
                </a:rPr>
                <a:t>Liste de services</a:t>
              </a:r>
            </a:p>
            <a:p>
              <a:pPr>
                <a:lnSpc>
                  <a:spcPts val="1486"/>
                </a:lnSpc>
              </a:pPr>
              <a:r>
                <a:rPr lang="en-US" sz="1218" spc="-4">
                  <a:solidFill>
                    <a:srgbClr val="FFFFFF"/>
                  </a:solidFill>
                  <a:latin typeface="Poppins"/>
                </a:rPr>
                <a:t>Critère économique</a:t>
              </a:r>
            </a:p>
            <a:p>
              <a:pPr>
                <a:lnSpc>
                  <a:spcPts val="1486"/>
                </a:lnSpc>
              </a:pPr>
              <a:r>
                <a:rPr lang="en-US" sz="1218" spc="-4">
                  <a:solidFill>
                    <a:srgbClr val="FFFFFF"/>
                  </a:solidFill>
                  <a:latin typeface="Poppins"/>
                </a:rPr>
                <a:t>Sentiment d’urgence élevé</a:t>
              </a:r>
            </a:p>
          </p:txBody>
        </p:sp>
        <p:grpSp>
          <p:nvGrpSpPr>
            <p:cNvPr name="Group 302" id="302"/>
            <p:cNvGrpSpPr/>
            <p:nvPr/>
          </p:nvGrpSpPr>
          <p:grpSpPr>
            <a:xfrm rot="0">
              <a:off x="3861134" y="25738744"/>
              <a:ext cx="681134" cy="681134"/>
              <a:chOff x="0" y="0"/>
              <a:chExt cx="812800" cy="812800"/>
            </a:xfrm>
          </p:grpSpPr>
          <p:sp>
            <p:nvSpPr>
              <p:cNvPr name="Freeform 303" id="30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304" id="304"/>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305" id="305"/>
            <p:cNvGrpSpPr/>
            <p:nvPr/>
          </p:nvGrpSpPr>
          <p:grpSpPr>
            <a:xfrm rot="0">
              <a:off x="7229357" y="25722847"/>
              <a:ext cx="681134" cy="681134"/>
              <a:chOff x="0" y="0"/>
              <a:chExt cx="812800" cy="812800"/>
            </a:xfrm>
          </p:grpSpPr>
          <p:sp>
            <p:nvSpPr>
              <p:cNvPr name="Freeform 306" id="30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307" id="307"/>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308" id="308"/>
            <p:cNvSpPr txBox="true"/>
            <p:nvPr/>
          </p:nvSpPr>
          <p:spPr>
            <a:xfrm rot="0">
              <a:off x="8021572" y="25569066"/>
              <a:ext cx="2351327" cy="1010966"/>
            </a:xfrm>
            <a:prstGeom prst="rect">
              <a:avLst/>
            </a:prstGeom>
          </p:spPr>
          <p:txBody>
            <a:bodyPr anchor="t" rtlCol="false" tIns="0" lIns="0" bIns="0" rIns="0">
              <a:spAutoFit/>
            </a:bodyPr>
            <a:lstStyle/>
            <a:p>
              <a:pPr>
                <a:lnSpc>
                  <a:spcPts val="1486"/>
                </a:lnSpc>
              </a:pPr>
              <a:r>
                <a:rPr lang="en-US" sz="1218" spc="-4">
                  <a:solidFill>
                    <a:srgbClr val="FFFFFF"/>
                  </a:solidFill>
                  <a:latin typeface="Poppins"/>
                </a:rPr>
                <a:t>Abandon de critères</a:t>
              </a:r>
            </a:p>
            <a:p>
              <a:pPr>
                <a:lnSpc>
                  <a:spcPts val="1486"/>
                </a:lnSpc>
              </a:pPr>
              <a:r>
                <a:rPr lang="en-US" sz="1218" spc="-4">
                  <a:solidFill>
                    <a:srgbClr val="FFFFFF"/>
                  </a:solidFill>
                  <a:latin typeface="Poppins"/>
                </a:rPr>
                <a:t>Multip. des demandes</a:t>
              </a:r>
            </a:p>
            <a:p>
              <a:pPr>
                <a:lnSpc>
                  <a:spcPts val="1486"/>
                </a:lnSpc>
              </a:pPr>
              <a:r>
                <a:rPr lang="en-US" sz="1218" spc="-4">
                  <a:solidFill>
                    <a:srgbClr val="FFFFFF"/>
                  </a:solidFill>
                  <a:latin typeface="Poppins"/>
                </a:rPr>
                <a:t>Consult. de PPL et de perm. d’accueil</a:t>
              </a:r>
            </a:p>
          </p:txBody>
        </p:sp>
        <p:grpSp>
          <p:nvGrpSpPr>
            <p:cNvPr name="Group 309" id="309"/>
            <p:cNvGrpSpPr/>
            <p:nvPr/>
          </p:nvGrpSpPr>
          <p:grpSpPr>
            <a:xfrm rot="0">
              <a:off x="180302" y="24078287"/>
              <a:ext cx="10204982" cy="1265286"/>
              <a:chOff x="0" y="0"/>
              <a:chExt cx="4378932" cy="542931"/>
            </a:xfrm>
          </p:grpSpPr>
          <p:sp>
            <p:nvSpPr>
              <p:cNvPr name="Freeform 310" id="310"/>
              <p:cNvSpPr/>
              <p:nvPr/>
            </p:nvSpPr>
            <p:spPr>
              <a:xfrm flipH="false" flipV="false" rot="0">
                <a:off x="0" y="0"/>
                <a:ext cx="4378932" cy="542931"/>
              </a:xfrm>
              <a:custGeom>
                <a:avLst/>
                <a:gdLst/>
                <a:ahLst/>
                <a:cxnLst/>
                <a:rect r="r" b="b" t="t" l="l"/>
                <a:pathLst>
                  <a:path h="542931" w="4378932">
                    <a:moveTo>
                      <a:pt x="51687" y="0"/>
                    </a:moveTo>
                    <a:lnTo>
                      <a:pt x="4327246" y="0"/>
                    </a:lnTo>
                    <a:cubicBezTo>
                      <a:pt x="4340954" y="0"/>
                      <a:pt x="4354100" y="5446"/>
                      <a:pt x="4363793" y="15139"/>
                    </a:cubicBezTo>
                    <a:cubicBezTo>
                      <a:pt x="4373487" y="24832"/>
                      <a:pt x="4378932" y="37978"/>
                      <a:pt x="4378932" y="51687"/>
                    </a:cubicBezTo>
                    <a:lnTo>
                      <a:pt x="4378932" y="491244"/>
                    </a:lnTo>
                    <a:cubicBezTo>
                      <a:pt x="4378932" y="519790"/>
                      <a:pt x="4355791" y="542931"/>
                      <a:pt x="4327246" y="542931"/>
                    </a:cubicBezTo>
                    <a:lnTo>
                      <a:pt x="51687" y="542931"/>
                    </a:lnTo>
                    <a:cubicBezTo>
                      <a:pt x="37978" y="542931"/>
                      <a:pt x="24832" y="537485"/>
                      <a:pt x="15139" y="527792"/>
                    </a:cubicBezTo>
                    <a:cubicBezTo>
                      <a:pt x="5446" y="518099"/>
                      <a:pt x="0" y="504953"/>
                      <a:pt x="0" y="491244"/>
                    </a:cubicBezTo>
                    <a:lnTo>
                      <a:pt x="0" y="51687"/>
                    </a:lnTo>
                    <a:cubicBezTo>
                      <a:pt x="0" y="23141"/>
                      <a:pt x="23141" y="0"/>
                      <a:pt x="51687" y="0"/>
                    </a:cubicBezTo>
                    <a:close/>
                  </a:path>
                </a:pathLst>
              </a:custGeom>
              <a:solidFill>
                <a:srgbClr val="2A1E50"/>
              </a:solidFill>
              <a:ln w="38100" cap="rnd">
                <a:solidFill>
                  <a:srgbClr val="000000"/>
                </a:solidFill>
                <a:prstDash val="solid"/>
                <a:round/>
              </a:ln>
            </p:spPr>
          </p:sp>
          <p:sp>
            <p:nvSpPr>
              <p:cNvPr name="TextBox 311" id="311"/>
              <p:cNvSpPr txBox="true"/>
              <p:nvPr/>
            </p:nvSpPr>
            <p:spPr>
              <a:xfrm>
                <a:off x="0" y="-38100"/>
                <a:ext cx="812800" cy="850900"/>
              </a:xfrm>
              <a:prstGeom prst="rect">
                <a:avLst/>
              </a:prstGeom>
            </p:spPr>
            <p:txBody>
              <a:bodyPr anchor="ctr" rtlCol="false" tIns="50800" lIns="50800" bIns="50800" rIns="50800"/>
              <a:lstStyle/>
              <a:p>
                <a:pPr algn="ctr">
                  <a:lnSpc>
                    <a:spcPts val="2659"/>
                  </a:lnSpc>
                  <a:spcBef>
                    <a:spcPct val="0"/>
                  </a:spcBef>
                </a:pPr>
              </a:p>
            </p:txBody>
          </p:sp>
        </p:grpSp>
        <p:grpSp>
          <p:nvGrpSpPr>
            <p:cNvPr name="Group 312" id="312"/>
            <p:cNvGrpSpPr/>
            <p:nvPr/>
          </p:nvGrpSpPr>
          <p:grpSpPr>
            <a:xfrm rot="0">
              <a:off x="507929" y="24370363"/>
              <a:ext cx="681134" cy="681134"/>
              <a:chOff x="0" y="0"/>
              <a:chExt cx="812800" cy="812800"/>
            </a:xfrm>
          </p:grpSpPr>
          <p:sp>
            <p:nvSpPr>
              <p:cNvPr name="Freeform 313" id="31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314" id="314"/>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315" id="315"/>
            <p:cNvSpPr txBox="true"/>
            <p:nvPr/>
          </p:nvSpPr>
          <p:spPr>
            <a:xfrm rot="0">
              <a:off x="1271756" y="24200685"/>
              <a:ext cx="2589378" cy="1010966"/>
            </a:xfrm>
            <a:prstGeom prst="rect">
              <a:avLst/>
            </a:prstGeom>
          </p:spPr>
          <p:txBody>
            <a:bodyPr anchor="t" rtlCol="false" tIns="0" lIns="0" bIns="0" rIns="0">
              <a:spAutoFit/>
            </a:bodyPr>
            <a:lstStyle/>
            <a:p>
              <a:pPr>
                <a:lnSpc>
                  <a:spcPts val="1486"/>
                </a:lnSpc>
              </a:pPr>
              <a:r>
                <a:rPr lang="en-US" sz="1218" spc="-4">
                  <a:solidFill>
                    <a:srgbClr val="FFFFFF"/>
                  </a:solidFill>
                  <a:latin typeface="Poppins"/>
                </a:rPr>
                <a:t>Bouche-à-oreille</a:t>
              </a:r>
            </a:p>
            <a:p>
              <a:pPr>
                <a:lnSpc>
                  <a:spcPts val="1486"/>
                </a:lnSpc>
              </a:pPr>
              <a:r>
                <a:rPr lang="en-US" sz="1218" spc="-4">
                  <a:solidFill>
                    <a:srgbClr val="FFFFFF"/>
                  </a:solidFill>
                  <a:latin typeface="Poppins"/>
                </a:rPr>
                <a:t>Spécificité du service</a:t>
              </a:r>
            </a:p>
            <a:p>
              <a:pPr>
                <a:lnSpc>
                  <a:spcPts val="1486"/>
                </a:lnSpc>
              </a:pPr>
              <a:r>
                <a:rPr lang="en-US" sz="1218" spc="-4">
                  <a:solidFill>
                    <a:srgbClr val="FFFFFF"/>
                  </a:solidFill>
                  <a:latin typeface="Poppins"/>
                </a:rPr>
                <a:t>Sentiment d’urgence modéré</a:t>
              </a:r>
            </a:p>
          </p:txBody>
        </p:sp>
        <p:grpSp>
          <p:nvGrpSpPr>
            <p:cNvPr name="Group 316" id="316"/>
            <p:cNvGrpSpPr/>
            <p:nvPr/>
          </p:nvGrpSpPr>
          <p:grpSpPr>
            <a:xfrm rot="0">
              <a:off x="3861134" y="24403074"/>
              <a:ext cx="681134" cy="681134"/>
              <a:chOff x="0" y="0"/>
              <a:chExt cx="812800" cy="812800"/>
            </a:xfrm>
          </p:grpSpPr>
          <p:sp>
            <p:nvSpPr>
              <p:cNvPr name="Freeform 317" id="31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318" id="318"/>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319" id="319"/>
            <p:cNvGrpSpPr/>
            <p:nvPr/>
          </p:nvGrpSpPr>
          <p:grpSpPr>
            <a:xfrm rot="0">
              <a:off x="7229357" y="24387177"/>
              <a:ext cx="681134" cy="681134"/>
              <a:chOff x="0" y="0"/>
              <a:chExt cx="812800" cy="812800"/>
            </a:xfrm>
          </p:grpSpPr>
          <p:sp>
            <p:nvSpPr>
              <p:cNvPr name="Freeform 320" id="32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321" id="321"/>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322" id="322"/>
            <p:cNvGrpSpPr/>
            <p:nvPr/>
          </p:nvGrpSpPr>
          <p:grpSpPr>
            <a:xfrm rot="0">
              <a:off x="180302" y="22742618"/>
              <a:ext cx="10090429" cy="1265286"/>
              <a:chOff x="0" y="0"/>
              <a:chExt cx="4329778" cy="542931"/>
            </a:xfrm>
          </p:grpSpPr>
          <p:sp>
            <p:nvSpPr>
              <p:cNvPr name="Freeform 323" id="323"/>
              <p:cNvSpPr/>
              <p:nvPr/>
            </p:nvSpPr>
            <p:spPr>
              <a:xfrm flipH="false" flipV="false" rot="0">
                <a:off x="0" y="0"/>
                <a:ext cx="4329778" cy="542931"/>
              </a:xfrm>
              <a:custGeom>
                <a:avLst/>
                <a:gdLst/>
                <a:ahLst/>
                <a:cxnLst/>
                <a:rect r="r" b="b" t="t" l="l"/>
                <a:pathLst>
                  <a:path h="542931" w="4329778">
                    <a:moveTo>
                      <a:pt x="52273" y="0"/>
                    </a:moveTo>
                    <a:lnTo>
                      <a:pt x="4277504" y="0"/>
                    </a:lnTo>
                    <a:cubicBezTo>
                      <a:pt x="4306374" y="0"/>
                      <a:pt x="4329778" y="23404"/>
                      <a:pt x="4329778" y="52273"/>
                    </a:cubicBezTo>
                    <a:lnTo>
                      <a:pt x="4329778" y="490658"/>
                    </a:lnTo>
                    <a:cubicBezTo>
                      <a:pt x="4329778" y="519527"/>
                      <a:pt x="4306374" y="542931"/>
                      <a:pt x="4277504" y="542931"/>
                    </a:cubicBezTo>
                    <a:lnTo>
                      <a:pt x="52273" y="542931"/>
                    </a:lnTo>
                    <a:cubicBezTo>
                      <a:pt x="23404" y="542931"/>
                      <a:pt x="0" y="519527"/>
                      <a:pt x="0" y="490658"/>
                    </a:cubicBezTo>
                    <a:lnTo>
                      <a:pt x="0" y="52273"/>
                    </a:lnTo>
                    <a:cubicBezTo>
                      <a:pt x="0" y="23404"/>
                      <a:pt x="23404" y="0"/>
                      <a:pt x="52273" y="0"/>
                    </a:cubicBezTo>
                    <a:close/>
                  </a:path>
                </a:pathLst>
              </a:custGeom>
              <a:solidFill>
                <a:srgbClr val="2A1E50"/>
              </a:solidFill>
              <a:ln w="38100" cap="rnd">
                <a:solidFill>
                  <a:srgbClr val="000000"/>
                </a:solidFill>
                <a:prstDash val="solid"/>
                <a:round/>
              </a:ln>
            </p:spPr>
          </p:sp>
          <p:sp>
            <p:nvSpPr>
              <p:cNvPr name="TextBox 324" id="324"/>
              <p:cNvSpPr txBox="true"/>
              <p:nvPr/>
            </p:nvSpPr>
            <p:spPr>
              <a:xfrm>
                <a:off x="0" y="-38100"/>
                <a:ext cx="812800" cy="850900"/>
              </a:xfrm>
              <a:prstGeom prst="rect">
                <a:avLst/>
              </a:prstGeom>
            </p:spPr>
            <p:txBody>
              <a:bodyPr anchor="ctr" rtlCol="false" tIns="50800" lIns="50800" bIns="50800" rIns="50800"/>
              <a:lstStyle/>
              <a:p>
                <a:pPr algn="ctr">
                  <a:lnSpc>
                    <a:spcPts val="2659"/>
                  </a:lnSpc>
                  <a:spcBef>
                    <a:spcPct val="0"/>
                  </a:spcBef>
                </a:pPr>
              </a:p>
            </p:txBody>
          </p:sp>
        </p:grpSp>
        <p:grpSp>
          <p:nvGrpSpPr>
            <p:cNvPr name="Group 325" id="325"/>
            <p:cNvGrpSpPr/>
            <p:nvPr/>
          </p:nvGrpSpPr>
          <p:grpSpPr>
            <a:xfrm rot="0">
              <a:off x="507929" y="23034693"/>
              <a:ext cx="681134" cy="681134"/>
              <a:chOff x="0" y="0"/>
              <a:chExt cx="812800" cy="812800"/>
            </a:xfrm>
          </p:grpSpPr>
          <p:sp>
            <p:nvSpPr>
              <p:cNvPr name="Freeform 326" id="32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327" id="327"/>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328" id="328"/>
            <p:cNvSpPr txBox="true"/>
            <p:nvPr/>
          </p:nvSpPr>
          <p:spPr>
            <a:xfrm rot="0">
              <a:off x="1271756" y="22865015"/>
              <a:ext cx="2589378" cy="1010966"/>
            </a:xfrm>
            <a:prstGeom prst="rect">
              <a:avLst/>
            </a:prstGeom>
          </p:spPr>
          <p:txBody>
            <a:bodyPr anchor="t" rtlCol="false" tIns="0" lIns="0" bIns="0" rIns="0">
              <a:spAutoFit/>
            </a:bodyPr>
            <a:lstStyle/>
            <a:p>
              <a:pPr algn="just">
                <a:lnSpc>
                  <a:spcPts val="1486"/>
                </a:lnSpc>
              </a:pPr>
              <a:r>
                <a:rPr lang="en-US" sz="1218" spc="-4">
                  <a:solidFill>
                    <a:srgbClr val="FFFFFF"/>
                  </a:solidFill>
                  <a:latin typeface="Poppins"/>
                </a:rPr>
                <a:t>Fréquentation passée</a:t>
              </a:r>
            </a:p>
            <a:p>
              <a:pPr algn="just">
                <a:lnSpc>
                  <a:spcPts val="1486"/>
                </a:lnSpc>
              </a:pPr>
              <a:r>
                <a:rPr lang="en-US" sz="1218" spc="-4">
                  <a:solidFill>
                    <a:srgbClr val="FFFFFF"/>
                  </a:solidFill>
                  <a:latin typeface="Poppins"/>
                </a:rPr>
                <a:t>Tarif et administatif</a:t>
              </a:r>
            </a:p>
            <a:p>
              <a:pPr>
                <a:lnSpc>
                  <a:spcPts val="1486"/>
                </a:lnSpc>
              </a:pPr>
              <a:r>
                <a:rPr lang="en-US" sz="1218" spc="-4">
                  <a:solidFill>
                    <a:srgbClr val="FFFFFF"/>
                  </a:solidFill>
                  <a:latin typeface="Poppins"/>
                </a:rPr>
                <a:t>Sentiment d’urgence élevé</a:t>
              </a:r>
              <a:r>
                <a:rPr lang="en-US" sz="1218" spc="-4">
                  <a:solidFill>
                    <a:srgbClr val="FFFFFF"/>
                  </a:solidFill>
                  <a:latin typeface="Poppins Italics"/>
                </a:rPr>
                <a:t> - pression du SAJ</a:t>
              </a:r>
            </a:p>
          </p:txBody>
        </p:sp>
        <p:grpSp>
          <p:nvGrpSpPr>
            <p:cNvPr name="Group 329" id="329"/>
            <p:cNvGrpSpPr/>
            <p:nvPr/>
          </p:nvGrpSpPr>
          <p:grpSpPr>
            <a:xfrm rot="0">
              <a:off x="3861134" y="23067404"/>
              <a:ext cx="681134" cy="681134"/>
              <a:chOff x="0" y="0"/>
              <a:chExt cx="812800" cy="812800"/>
            </a:xfrm>
          </p:grpSpPr>
          <p:sp>
            <p:nvSpPr>
              <p:cNvPr name="Freeform 330" id="33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331" id="331"/>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332" id="332"/>
            <p:cNvSpPr txBox="true"/>
            <p:nvPr/>
          </p:nvSpPr>
          <p:spPr>
            <a:xfrm rot="0">
              <a:off x="4033493" y="23264392"/>
              <a:ext cx="336416" cy="269758"/>
            </a:xfrm>
            <a:prstGeom prst="rect">
              <a:avLst/>
            </a:prstGeom>
          </p:spPr>
          <p:txBody>
            <a:bodyPr anchor="t" rtlCol="false" tIns="0" lIns="0" bIns="0" rIns="0">
              <a:spAutoFit/>
            </a:bodyPr>
            <a:lstStyle/>
            <a:p>
              <a:pPr algn="ctr" marL="0" indent="0" lvl="0">
                <a:lnSpc>
                  <a:spcPts val="1284"/>
                </a:lnSpc>
              </a:pPr>
              <a:r>
                <a:rPr lang="en-US" sz="1427" spc="-14">
                  <a:solidFill>
                    <a:srgbClr val="FFFFFF"/>
                  </a:solidFill>
                  <a:latin typeface="Poppins"/>
                </a:rPr>
                <a:t>2</a:t>
              </a:r>
            </a:p>
          </p:txBody>
        </p:sp>
        <p:sp>
          <p:nvSpPr>
            <p:cNvPr name="TextBox 333" id="333"/>
            <p:cNvSpPr txBox="true"/>
            <p:nvPr/>
          </p:nvSpPr>
          <p:spPr>
            <a:xfrm rot="0">
              <a:off x="4624116" y="22881829"/>
              <a:ext cx="2494161" cy="1010966"/>
            </a:xfrm>
            <a:prstGeom prst="rect">
              <a:avLst/>
            </a:prstGeom>
          </p:spPr>
          <p:txBody>
            <a:bodyPr anchor="t" rtlCol="false" tIns="0" lIns="0" bIns="0" rIns="0">
              <a:spAutoFit/>
            </a:bodyPr>
            <a:lstStyle/>
            <a:p>
              <a:pPr>
                <a:lnSpc>
                  <a:spcPts val="1486"/>
                </a:lnSpc>
              </a:pPr>
              <a:r>
                <a:rPr lang="en-US" sz="1218" spc="-4">
                  <a:solidFill>
                    <a:srgbClr val="FFFFFF"/>
                  </a:solidFill>
                  <a:latin typeface="Poppins"/>
                </a:rPr>
                <a:t>Temps long</a:t>
              </a:r>
            </a:p>
            <a:p>
              <a:pPr>
                <a:lnSpc>
                  <a:spcPts val="1486"/>
                </a:lnSpc>
              </a:pPr>
              <a:r>
                <a:rPr lang="en-US" sz="1218" spc="-4">
                  <a:solidFill>
                    <a:srgbClr val="FFFFFF"/>
                  </a:solidFill>
                  <a:latin typeface="Poppins"/>
                </a:rPr>
                <a:t>Espace d’écoute</a:t>
              </a:r>
            </a:p>
            <a:p>
              <a:pPr>
                <a:lnSpc>
                  <a:spcPts val="1486"/>
                </a:lnSpc>
              </a:pPr>
              <a:r>
                <a:rPr lang="en-US" sz="1218" spc="-4">
                  <a:solidFill>
                    <a:srgbClr val="FFFFFF"/>
                  </a:solidFill>
                  <a:latin typeface="Poppins"/>
                </a:rPr>
                <a:t>Fréquentation passée et déduction des besoins</a:t>
              </a:r>
            </a:p>
          </p:txBody>
        </p:sp>
        <p:grpSp>
          <p:nvGrpSpPr>
            <p:cNvPr name="Group 334" id="334"/>
            <p:cNvGrpSpPr/>
            <p:nvPr/>
          </p:nvGrpSpPr>
          <p:grpSpPr>
            <a:xfrm rot="0">
              <a:off x="7229357" y="23051507"/>
              <a:ext cx="681134" cy="681134"/>
              <a:chOff x="0" y="0"/>
              <a:chExt cx="812800" cy="812800"/>
            </a:xfrm>
          </p:grpSpPr>
          <p:sp>
            <p:nvSpPr>
              <p:cNvPr name="Freeform 335" id="335"/>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336" id="336"/>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337" id="337"/>
            <p:cNvGrpSpPr/>
            <p:nvPr/>
          </p:nvGrpSpPr>
          <p:grpSpPr>
            <a:xfrm rot="0">
              <a:off x="507929" y="21699252"/>
              <a:ext cx="681134" cy="681134"/>
              <a:chOff x="0" y="0"/>
              <a:chExt cx="812800" cy="812800"/>
            </a:xfrm>
          </p:grpSpPr>
          <p:sp>
            <p:nvSpPr>
              <p:cNvPr name="Freeform 338" id="33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339" id="339"/>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340" id="340"/>
            <p:cNvSpPr txBox="true"/>
            <p:nvPr/>
          </p:nvSpPr>
          <p:spPr>
            <a:xfrm rot="0">
              <a:off x="680288" y="21896239"/>
              <a:ext cx="336416" cy="269758"/>
            </a:xfrm>
            <a:prstGeom prst="rect">
              <a:avLst/>
            </a:prstGeom>
          </p:spPr>
          <p:txBody>
            <a:bodyPr anchor="t" rtlCol="false" tIns="0" lIns="0" bIns="0" rIns="0">
              <a:spAutoFit/>
            </a:bodyPr>
            <a:lstStyle/>
            <a:p>
              <a:pPr algn="ctr" marL="0" indent="0" lvl="0">
                <a:lnSpc>
                  <a:spcPts val="1284"/>
                </a:lnSpc>
              </a:pPr>
              <a:r>
                <a:rPr lang="en-US" sz="1427" spc="-14">
                  <a:solidFill>
                    <a:srgbClr val="FFFFFF"/>
                  </a:solidFill>
                  <a:latin typeface="Poppins"/>
                </a:rPr>
                <a:t>1</a:t>
              </a:r>
            </a:p>
          </p:txBody>
        </p:sp>
        <p:grpSp>
          <p:nvGrpSpPr>
            <p:cNvPr name="Group 341" id="341"/>
            <p:cNvGrpSpPr/>
            <p:nvPr/>
          </p:nvGrpSpPr>
          <p:grpSpPr>
            <a:xfrm rot="0">
              <a:off x="3861134" y="21731963"/>
              <a:ext cx="681134" cy="681134"/>
              <a:chOff x="0" y="0"/>
              <a:chExt cx="812800" cy="812800"/>
            </a:xfrm>
          </p:grpSpPr>
          <p:sp>
            <p:nvSpPr>
              <p:cNvPr name="Freeform 342" id="342"/>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343" id="343"/>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344" id="344"/>
            <p:cNvSpPr txBox="true"/>
            <p:nvPr/>
          </p:nvSpPr>
          <p:spPr>
            <a:xfrm rot="0">
              <a:off x="1271756" y="21657016"/>
              <a:ext cx="2589378" cy="756081"/>
            </a:xfrm>
            <a:prstGeom prst="rect">
              <a:avLst/>
            </a:prstGeom>
          </p:spPr>
          <p:txBody>
            <a:bodyPr anchor="t" rtlCol="false" tIns="0" lIns="0" bIns="0" rIns="0">
              <a:spAutoFit/>
            </a:bodyPr>
            <a:lstStyle/>
            <a:p>
              <a:pPr algn="just">
                <a:lnSpc>
                  <a:spcPts val="1486"/>
                </a:lnSpc>
              </a:pPr>
              <a:r>
                <a:rPr lang="en-US" sz="1218" spc="-4">
                  <a:solidFill>
                    <a:srgbClr val="FFFFFF"/>
                  </a:solidFill>
                  <a:latin typeface="Poppins"/>
                </a:rPr>
                <a:t>Confiance en l’envoyeur</a:t>
              </a:r>
            </a:p>
            <a:p>
              <a:pPr algn="just">
                <a:lnSpc>
                  <a:spcPts val="1486"/>
                </a:lnSpc>
              </a:pPr>
              <a:r>
                <a:rPr lang="en-US" sz="1218" spc="-4">
                  <a:solidFill>
                    <a:srgbClr val="FFFFFF"/>
                  </a:solidFill>
                  <a:latin typeface="Poppins"/>
                </a:rPr>
                <a:t>Spécificité du service</a:t>
              </a:r>
            </a:p>
            <a:p>
              <a:pPr algn="just">
                <a:lnSpc>
                  <a:spcPts val="1486"/>
                </a:lnSpc>
              </a:pPr>
              <a:r>
                <a:rPr lang="en-US" sz="1218" spc="-4">
                  <a:solidFill>
                    <a:srgbClr val="FFFFFF"/>
                  </a:solidFill>
                  <a:latin typeface="Poppins"/>
                </a:rPr>
                <a:t>Peu ou pas d’urgence</a:t>
              </a:r>
            </a:p>
          </p:txBody>
        </p:sp>
        <p:grpSp>
          <p:nvGrpSpPr>
            <p:cNvPr name="Group 345" id="345"/>
            <p:cNvGrpSpPr/>
            <p:nvPr/>
          </p:nvGrpSpPr>
          <p:grpSpPr>
            <a:xfrm rot="0">
              <a:off x="7229357" y="21699252"/>
              <a:ext cx="681134" cy="681134"/>
              <a:chOff x="0" y="0"/>
              <a:chExt cx="812800" cy="812800"/>
            </a:xfrm>
          </p:grpSpPr>
          <p:sp>
            <p:nvSpPr>
              <p:cNvPr name="Freeform 346" id="34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347" id="347"/>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348" id="348"/>
            <p:cNvSpPr txBox="true"/>
            <p:nvPr/>
          </p:nvSpPr>
          <p:spPr>
            <a:xfrm rot="0">
              <a:off x="680288" y="24567351"/>
              <a:ext cx="336416" cy="269758"/>
            </a:xfrm>
            <a:prstGeom prst="rect">
              <a:avLst/>
            </a:prstGeom>
          </p:spPr>
          <p:txBody>
            <a:bodyPr anchor="t" rtlCol="false" tIns="0" lIns="0" bIns="0" rIns="0">
              <a:spAutoFit/>
            </a:bodyPr>
            <a:lstStyle/>
            <a:p>
              <a:pPr algn="ctr" marL="0" indent="0" lvl="0">
                <a:lnSpc>
                  <a:spcPts val="1284"/>
                </a:lnSpc>
              </a:pPr>
              <a:r>
                <a:rPr lang="en-US" sz="1427" spc="-14">
                  <a:solidFill>
                    <a:srgbClr val="FFFFFF"/>
                  </a:solidFill>
                  <a:latin typeface="Poppins"/>
                </a:rPr>
                <a:t>1</a:t>
              </a:r>
            </a:p>
          </p:txBody>
        </p:sp>
        <p:sp>
          <p:nvSpPr>
            <p:cNvPr name="TextBox 349" id="349"/>
            <p:cNvSpPr txBox="true"/>
            <p:nvPr/>
          </p:nvSpPr>
          <p:spPr>
            <a:xfrm rot="0">
              <a:off x="4033493" y="24600062"/>
              <a:ext cx="336416" cy="269758"/>
            </a:xfrm>
            <a:prstGeom prst="rect">
              <a:avLst/>
            </a:prstGeom>
          </p:spPr>
          <p:txBody>
            <a:bodyPr anchor="t" rtlCol="false" tIns="0" lIns="0" bIns="0" rIns="0">
              <a:spAutoFit/>
            </a:bodyPr>
            <a:lstStyle/>
            <a:p>
              <a:pPr algn="ctr" marL="0" indent="0" lvl="0">
                <a:lnSpc>
                  <a:spcPts val="1284"/>
                </a:lnSpc>
              </a:pPr>
              <a:r>
                <a:rPr lang="en-US" sz="1427" spc="-14">
                  <a:solidFill>
                    <a:srgbClr val="FFFFFF"/>
                  </a:solidFill>
                  <a:latin typeface="Poppins"/>
                </a:rPr>
                <a:t>2</a:t>
              </a:r>
            </a:p>
          </p:txBody>
        </p:sp>
        <p:sp>
          <p:nvSpPr>
            <p:cNvPr name="TextBox 350" id="350"/>
            <p:cNvSpPr txBox="true"/>
            <p:nvPr/>
          </p:nvSpPr>
          <p:spPr>
            <a:xfrm rot="0">
              <a:off x="4624116" y="24144107"/>
              <a:ext cx="2324167" cy="1010966"/>
            </a:xfrm>
            <a:prstGeom prst="rect">
              <a:avLst/>
            </a:prstGeom>
          </p:spPr>
          <p:txBody>
            <a:bodyPr anchor="t" rtlCol="false" tIns="0" lIns="0" bIns="0" rIns="0">
              <a:spAutoFit/>
            </a:bodyPr>
            <a:lstStyle/>
            <a:p>
              <a:pPr>
                <a:lnSpc>
                  <a:spcPts val="1486"/>
                </a:lnSpc>
              </a:pPr>
              <a:r>
                <a:rPr lang="en-US" sz="1218" spc="-4">
                  <a:solidFill>
                    <a:srgbClr val="FFFFFF"/>
                  </a:solidFill>
                  <a:latin typeface="Poppins"/>
                </a:rPr>
                <a:t>Temps long</a:t>
              </a:r>
            </a:p>
            <a:p>
              <a:pPr>
                <a:lnSpc>
                  <a:spcPts val="1486"/>
                </a:lnSpc>
              </a:pPr>
              <a:r>
                <a:rPr lang="en-US" sz="1218" spc="-4">
                  <a:solidFill>
                    <a:srgbClr val="FFFFFF"/>
                  </a:solidFill>
                  <a:latin typeface="Poppins"/>
                </a:rPr>
                <a:t>Compréhension de le.a thérapeute </a:t>
              </a:r>
            </a:p>
            <a:p>
              <a:pPr>
                <a:lnSpc>
                  <a:spcPts val="1486"/>
                </a:lnSpc>
              </a:pPr>
              <a:r>
                <a:rPr lang="en-US" sz="1218" spc="-4">
                  <a:solidFill>
                    <a:srgbClr val="FFFFFF"/>
                  </a:solidFill>
                  <a:latin typeface="Poppins"/>
                </a:rPr>
                <a:t>Consult. ponctuelles</a:t>
              </a:r>
            </a:p>
          </p:txBody>
        </p:sp>
        <p:sp>
          <p:nvSpPr>
            <p:cNvPr name="TextBox 351" id="351"/>
            <p:cNvSpPr txBox="true"/>
            <p:nvPr/>
          </p:nvSpPr>
          <p:spPr>
            <a:xfrm rot="0">
              <a:off x="7401716" y="24584165"/>
              <a:ext cx="336416" cy="269758"/>
            </a:xfrm>
            <a:prstGeom prst="rect">
              <a:avLst/>
            </a:prstGeom>
          </p:spPr>
          <p:txBody>
            <a:bodyPr anchor="t" rtlCol="false" tIns="0" lIns="0" bIns="0" rIns="0">
              <a:spAutoFit/>
            </a:bodyPr>
            <a:lstStyle/>
            <a:p>
              <a:pPr algn="ctr" marL="0" indent="0" lvl="0">
                <a:lnSpc>
                  <a:spcPts val="1284"/>
                </a:lnSpc>
              </a:pPr>
              <a:r>
                <a:rPr lang="en-US" sz="1427" spc="-14">
                  <a:solidFill>
                    <a:srgbClr val="FFFFFF"/>
                  </a:solidFill>
                  <a:latin typeface="Poppins"/>
                </a:rPr>
                <a:t>3</a:t>
              </a:r>
            </a:p>
          </p:txBody>
        </p:sp>
        <p:sp>
          <p:nvSpPr>
            <p:cNvPr name="TextBox 352" id="352"/>
            <p:cNvSpPr txBox="true"/>
            <p:nvPr/>
          </p:nvSpPr>
          <p:spPr>
            <a:xfrm rot="0">
              <a:off x="680288" y="23231681"/>
              <a:ext cx="336416" cy="269758"/>
            </a:xfrm>
            <a:prstGeom prst="rect">
              <a:avLst/>
            </a:prstGeom>
          </p:spPr>
          <p:txBody>
            <a:bodyPr anchor="t" rtlCol="false" tIns="0" lIns="0" bIns="0" rIns="0">
              <a:spAutoFit/>
            </a:bodyPr>
            <a:lstStyle/>
            <a:p>
              <a:pPr algn="ctr" marL="0" indent="0" lvl="0">
                <a:lnSpc>
                  <a:spcPts val="1284"/>
                </a:lnSpc>
              </a:pPr>
              <a:r>
                <a:rPr lang="en-US" sz="1427" spc="-14">
                  <a:solidFill>
                    <a:srgbClr val="FFFFFF"/>
                  </a:solidFill>
                  <a:latin typeface="Poppins"/>
                </a:rPr>
                <a:t>1</a:t>
              </a:r>
            </a:p>
          </p:txBody>
        </p:sp>
        <p:sp>
          <p:nvSpPr>
            <p:cNvPr name="TextBox 353" id="353"/>
            <p:cNvSpPr txBox="true"/>
            <p:nvPr/>
          </p:nvSpPr>
          <p:spPr>
            <a:xfrm rot="0">
              <a:off x="7401716" y="23248495"/>
              <a:ext cx="336416" cy="269758"/>
            </a:xfrm>
            <a:prstGeom prst="rect">
              <a:avLst/>
            </a:prstGeom>
          </p:spPr>
          <p:txBody>
            <a:bodyPr anchor="t" rtlCol="false" tIns="0" lIns="0" bIns="0" rIns="0">
              <a:spAutoFit/>
            </a:bodyPr>
            <a:lstStyle/>
            <a:p>
              <a:pPr algn="ctr" marL="0" indent="0" lvl="0">
                <a:lnSpc>
                  <a:spcPts val="1284"/>
                </a:lnSpc>
              </a:pPr>
              <a:r>
                <a:rPr lang="en-US" sz="1427" spc="-14">
                  <a:solidFill>
                    <a:srgbClr val="FFFFFF"/>
                  </a:solidFill>
                  <a:latin typeface="Poppins"/>
                </a:rPr>
                <a:t>3</a:t>
              </a:r>
            </a:p>
          </p:txBody>
        </p:sp>
        <p:sp>
          <p:nvSpPr>
            <p:cNvPr name="TextBox 354" id="354"/>
            <p:cNvSpPr txBox="true"/>
            <p:nvPr/>
          </p:nvSpPr>
          <p:spPr>
            <a:xfrm rot="0">
              <a:off x="4033493" y="21928950"/>
              <a:ext cx="336416" cy="269758"/>
            </a:xfrm>
            <a:prstGeom prst="rect">
              <a:avLst/>
            </a:prstGeom>
          </p:spPr>
          <p:txBody>
            <a:bodyPr anchor="t" rtlCol="false" tIns="0" lIns="0" bIns="0" rIns="0">
              <a:spAutoFit/>
            </a:bodyPr>
            <a:lstStyle/>
            <a:p>
              <a:pPr algn="ctr" marL="0" indent="0" lvl="0">
                <a:lnSpc>
                  <a:spcPts val="1284"/>
                </a:lnSpc>
              </a:pPr>
              <a:r>
                <a:rPr lang="en-US" sz="1427" spc="-14">
                  <a:solidFill>
                    <a:srgbClr val="FFFFFF"/>
                  </a:solidFill>
                  <a:latin typeface="Poppins"/>
                </a:rPr>
                <a:t>2</a:t>
              </a:r>
            </a:p>
          </p:txBody>
        </p:sp>
        <p:sp>
          <p:nvSpPr>
            <p:cNvPr name="TextBox 355" id="355"/>
            <p:cNvSpPr txBox="true"/>
            <p:nvPr/>
          </p:nvSpPr>
          <p:spPr>
            <a:xfrm rot="0">
              <a:off x="4624116" y="21546387"/>
              <a:ext cx="2324167" cy="1010966"/>
            </a:xfrm>
            <a:prstGeom prst="rect">
              <a:avLst/>
            </a:prstGeom>
          </p:spPr>
          <p:txBody>
            <a:bodyPr anchor="t" rtlCol="false" tIns="0" lIns="0" bIns="0" rIns="0">
              <a:spAutoFit/>
            </a:bodyPr>
            <a:lstStyle/>
            <a:p>
              <a:pPr>
                <a:lnSpc>
                  <a:spcPts val="1486"/>
                </a:lnSpc>
              </a:pPr>
              <a:r>
                <a:rPr lang="en-US" sz="1218" spc="-4">
                  <a:solidFill>
                    <a:srgbClr val="FFFFFF"/>
                  </a:solidFill>
                  <a:latin typeface="Poppins"/>
                </a:rPr>
                <a:t>Temps long</a:t>
              </a:r>
            </a:p>
            <a:p>
              <a:pPr>
                <a:lnSpc>
                  <a:spcPts val="1486"/>
                </a:lnSpc>
              </a:pPr>
              <a:r>
                <a:rPr lang="en-US" sz="1218" spc="-4">
                  <a:solidFill>
                    <a:srgbClr val="FFFFFF"/>
                  </a:solidFill>
                  <a:latin typeface="Poppins"/>
                </a:rPr>
                <a:t>Connexion avec le.a thérapeute </a:t>
              </a:r>
            </a:p>
            <a:p>
              <a:pPr>
                <a:lnSpc>
                  <a:spcPts val="1486"/>
                </a:lnSpc>
              </a:pPr>
              <a:r>
                <a:rPr lang="en-US" sz="1218" spc="-4">
                  <a:solidFill>
                    <a:srgbClr val="FFFFFF"/>
                  </a:solidFill>
                  <a:latin typeface="Poppins"/>
                </a:rPr>
                <a:t>Long parcours de soin</a:t>
              </a:r>
            </a:p>
          </p:txBody>
        </p:sp>
        <p:sp>
          <p:nvSpPr>
            <p:cNvPr name="TextBox 356" id="356"/>
            <p:cNvSpPr txBox="true"/>
            <p:nvPr/>
          </p:nvSpPr>
          <p:spPr>
            <a:xfrm rot="0">
              <a:off x="7401716" y="21896239"/>
              <a:ext cx="336416" cy="269758"/>
            </a:xfrm>
            <a:prstGeom prst="rect">
              <a:avLst/>
            </a:prstGeom>
          </p:spPr>
          <p:txBody>
            <a:bodyPr anchor="t" rtlCol="false" tIns="0" lIns="0" bIns="0" rIns="0">
              <a:spAutoFit/>
            </a:bodyPr>
            <a:lstStyle/>
            <a:p>
              <a:pPr algn="ctr" marL="0" indent="0" lvl="0">
                <a:lnSpc>
                  <a:spcPts val="1284"/>
                </a:lnSpc>
              </a:pPr>
              <a:r>
                <a:rPr lang="en-US" sz="1427" spc="-14">
                  <a:solidFill>
                    <a:srgbClr val="FFFFFF"/>
                  </a:solidFill>
                  <a:latin typeface="Poppins"/>
                </a:rPr>
                <a:t>3</a:t>
              </a:r>
            </a:p>
          </p:txBody>
        </p:sp>
        <p:sp>
          <p:nvSpPr>
            <p:cNvPr name="TextBox 357" id="357"/>
            <p:cNvSpPr txBox="true"/>
            <p:nvPr/>
          </p:nvSpPr>
          <p:spPr>
            <a:xfrm rot="0">
              <a:off x="680288" y="25903020"/>
              <a:ext cx="336416" cy="269758"/>
            </a:xfrm>
            <a:prstGeom prst="rect">
              <a:avLst/>
            </a:prstGeom>
          </p:spPr>
          <p:txBody>
            <a:bodyPr anchor="t" rtlCol="false" tIns="0" lIns="0" bIns="0" rIns="0">
              <a:spAutoFit/>
            </a:bodyPr>
            <a:lstStyle/>
            <a:p>
              <a:pPr algn="ctr" marL="0" indent="0" lvl="0">
                <a:lnSpc>
                  <a:spcPts val="1284"/>
                </a:lnSpc>
              </a:pPr>
              <a:r>
                <a:rPr lang="en-US" sz="1427" spc="-14">
                  <a:solidFill>
                    <a:srgbClr val="FFFFFF"/>
                  </a:solidFill>
                  <a:latin typeface="Poppins"/>
                </a:rPr>
                <a:t>1</a:t>
              </a:r>
            </a:p>
          </p:txBody>
        </p:sp>
        <p:sp>
          <p:nvSpPr>
            <p:cNvPr name="TextBox 358" id="358"/>
            <p:cNvSpPr txBox="true"/>
            <p:nvPr/>
          </p:nvSpPr>
          <p:spPr>
            <a:xfrm rot="0">
              <a:off x="4033493" y="25935731"/>
              <a:ext cx="336416" cy="269758"/>
            </a:xfrm>
            <a:prstGeom prst="rect">
              <a:avLst/>
            </a:prstGeom>
          </p:spPr>
          <p:txBody>
            <a:bodyPr anchor="t" rtlCol="false" tIns="0" lIns="0" bIns="0" rIns="0">
              <a:spAutoFit/>
            </a:bodyPr>
            <a:lstStyle/>
            <a:p>
              <a:pPr algn="ctr" marL="0" indent="0" lvl="0">
                <a:lnSpc>
                  <a:spcPts val="1284"/>
                </a:lnSpc>
              </a:pPr>
              <a:r>
                <a:rPr lang="en-US" sz="1427" spc="-14">
                  <a:solidFill>
                    <a:srgbClr val="FFFFFF"/>
                  </a:solidFill>
                  <a:latin typeface="Poppins"/>
                </a:rPr>
                <a:t>2</a:t>
              </a:r>
            </a:p>
          </p:txBody>
        </p:sp>
        <p:sp>
          <p:nvSpPr>
            <p:cNvPr name="TextBox 359" id="359"/>
            <p:cNvSpPr txBox="true"/>
            <p:nvPr/>
          </p:nvSpPr>
          <p:spPr>
            <a:xfrm rot="0">
              <a:off x="4624116" y="25553168"/>
              <a:ext cx="2494161" cy="1010966"/>
            </a:xfrm>
            <a:prstGeom prst="rect">
              <a:avLst/>
            </a:prstGeom>
          </p:spPr>
          <p:txBody>
            <a:bodyPr anchor="t" rtlCol="false" tIns="0" lIns="0" bIns="0" rIns="0">
              <a:spAutoFit/>
            </a:bodyPr>
            <a:lstStyle/>
            <a:p>
              <a:pPr>
                <a:lnSpc>
                  <a:spcPts val="1486"/>
                </a:lnSpc>
              </a:pPr>
              <a:r>
                <a:rPr lang="en-US" sz="1218" spc="-4">
                  <a:solidFill>
                    <a:srgbClr val="FFFFFF"/>
                  </a:solidFill>
                  <a:latin typeface="Poppins"/>
                </a:rPr>
                <a:t>Temps long</a:t>
              </a:r>
            </a:p>
            <a:p>
              <a:pPr>
                <a:lnSpc>
                  <a:spcPts val="1486"/>
                </a:lnSpc>
              </a:pPr>
              <a:r>
                <a:rPr lang="en-US" sz="1218" spc="-4">
                  <a:solidFill>
                    <a:srgbClr val="FFFFFF"/>
                  </a:solidFill>
                  <a:latin typeface="Poppins"/>
                </a:rPr>
                <a:t>Solutions concrètes</a:t>
              </a:r>
            </a:p>
            <a:p>
              <a:pPr>
                <a:lnSpc>
                  <a:spcPts val="1486"/>
                </a:lnSpc>
              </a:pPr>
              <a:r>
                <a:rPr lang="en-US" sz="1218" spc="-4">
                  <a:solidFill>
                    <a:srgbClr val="FFFFFF"/>
                  </a:solidFill>
                  <a:latin typeface="Poppins"/>
                </a:rPr>
                <a:t>Comparaison avec précédentes consult.</a:t>
              </a:r>
            </a:p>
          </p:txBody>
        </p:sp>
        <p:sp>
          <p:nvSpPr>
            <p:cNvPr name="TextBox 360" id="360"/>
            <p:cNvSpPr txBox="true"/>
            <p:nvPr/>
          </p:nvSpPr>
          <p:spPr>
            <a:xfrm rot="0">
              <a:off x="7401716" y="25919834"/>
              <a:ext cx="336416" cy="269758"/>
            </a:xfrm>
            <a:prstGeom prst="rect">
              <a:avLst/>
            </a:prstGeom>
          </p:spPr>
          <p:txBody>
            <a:bodyPr anchor="t" rtlCol="false" tIns="0" lIns="0" bIns="0" rIns="0">
              <a:spAutoFit/>
            </a:bodyPr>
            <a:lstStyle/>
            <a:p>
              <a:pPr algn="ctr" marL="0" indent="0" lvl="0">
                <a:lnSpc>
                  <a:spcPts val="1284"/>
                </a:lnSpc>
              </a:pPr>
              <a:r>
                <a:rPr lang="en-US" sz="1427" spc="-14">
                  <a:solidFill>
                    <a:srgbClr val="FFFFFF"/>
                  </a:solidFill>
                  <a:latin typeface="Poppins"/>
                </a:rPr>
                <a:t>3</a:t>
              </a:r>
            </a:p>
          </p:txBody>
        </p:sp>
        <p:sp>
          <p:nvSpPr>
            <p:cNvPr name="TextBox 361" id="361"/>
            <p:cNvSpPr txBox="true"/>
            <p:nvPr/>
          </p:nvSpPr>
          <p:spPr>
            <a:xfrm rot="0">
              <a:off x="8021572" y="24233396"/>
              <a:ext cx="2351327" cy="1010966"/>
            </a:xfrm>
            <a:prstGeom prst="rect">
              <a:avLst/>
            </a:prstGeom>
          </p:spPr>
          <p:txBody>
            <a:bodyPr anchor="t" rtlCol="false" tIns="0" lIns="0" bIns="0" rIns="0">
              <a:spAutoFit/>
            </a:bodyPr>
            <a:lstStyle/>
            <a:p>
              <a:pPr>
                <a:lnSpc>
                  <a:spcPts val="1486"/>
                </a:lnSpc>
              </a:pPr>
              <a:r>
                <a:rPr lang="en-US" sz="1218" spc="-4">
                  <a:solidFill>
                    <a:srgbClr val="FFFFFF"/>
                  </a:solidFill>
                  <a:latin typeface="Poppins"/>
                </a:rPr>
                <a:t>Découragement</a:t>
              </a:r>
            </a:p>
            <a:p>
              <a:pPr>
                <a:lnSpc>
                  <a:spcPts val="1486"/>
                </a:lnSpc>
              </a:pPr>
              <a:r>
                <a:rPr lang="en-US" sz="1218" spc="-4">
                  <a:solidFill>
                    <a:srgbClr val="FFFFFF"/>
                  </a:solidFill>
                  <a:latin typeface="Poppins"/>
                </a:rPr>
                <a:t>Attente “habituelle”</a:t>
              </a:r>
            </a:p>
            <a:p>
              <a:pPr>
                <a:lnSpc>
                  <a:spcPts val="1486"/>
                </a:lnSpc>
              </a:pPr>
              <a:r>
                <a:rPr lang="en-US" sz="1218" spc="-4">
                  <a:solidFill>
                    <a:srgbClr val="FFFFFF"/>
                  </a:solidFill>
                  <a:latin typeface="Poppins"/>
                </a:rPr>
                <a:t>Consult. ponctuelles en hôpital</a:t>
              </a:r>
            </a:p>
          </p:txBody>
        </p:sp>
        <p:sp>
          <p:nvSpPr>
            <p:cNvPr name="TextBox 362" id="362"/>
            <p:cNvSpPr txBox="true"/>
            <p:nvPr/>
          </p:nvSpPr>
          <p:spPr>
            <a:xfrm rot="0">
              <a:off x="8021572" y="22897726"/>
              <a:ext cx="2351327" cy="1010966"/>
            </a:xfrm>
            <a:prstGeom prst="rect">
              <a:avLst/>
            </a:prstGeom>
          </p:spPr>
          <p:txBody>
            <a:bodyPr anchor="t" rtlCol="false" tIns="0" lIns="0" bIns="0" rIns="0">
              <a:spAutoFit/>
            </a:bodyPr>
            <a:lstStyle/>
            <a:p>
              <a:pPr>
                <a:lnSpc>
                  <a:spcPts val="1486"/>
                </a:lnSpc>
              </a:pPr>
              <a:r>
                <a:rPr lang="en-US" sz="1218" spc="-4">
                  <a:solidFill>
                    <a:srgbClr val="FFFFFF"/>
                  </a:solidFill>
                  <a:latin typeface="Poppins"/>
                </a:rPr>
                <a:t>Abandon de critères</a:t>
              </a:r>
            </a:p>
            <a:p>
              <a:pPr>
                <a:lnSpc>
                  <a:spcPts val="1486"/>
                </a:lnSpc>
              </a:pPr>
              <a:r>
                <a:rPr lang="en-US" sz="1218" spc="-4">
                  <a:solidFill>
                    <a:srgbClr val="FFFFFF"/>
                  </a:solidFill>
                  <a:latin typeface="Poppins"/>
                </a:rPr>
                <a:t>Sentiment d’injustice</a:t>
              </a:r>
            </a:p>
            <a:p>
              <a:pPr>
                <a:lnSpc>
                  <a:spcPts val="1486"/>
                </a:lnSpc>
              </a:pPr>
              <a:r>
                <a:rPr lang="en-US" sz="1218" spc="-4">
                  <a:solidFill>
                    <a:srgbClr val="FFFFFF"/>
                  </a:solidFill>
                  <a:latin typeface="Poppins"/>
                </a:rPr>
                <a:t>Ressources </a:t>
              </a:r>
            </a:p>
            <a:p>
              <a:pPr>
                <a:lnSpc>
                  <a:spcPts val="1486"/>
                </a:lnSpc>
              </a:pPr>
              <a:r>
                <a:rPr lang="en-US" sz="1218" spc="-4">
                  <a:solidFill>
                    <a:srgbClr val="FFFFFF"/>
                  </a:solidFill>
                  <a:latin typeface="Poppins"/>
                </a:rPr>
                <a:t>personnelles</a:t>
              </a:r>
            </a:p>
          </p:txBody>
        </p:sp>
        <p:sp>
          <p:nvSpPr>
            <p:cNvPr name="TextBox 363" id="363"/>
            <p:cNvSpPr txBox="true"/>
            <p:nvPr/>
          </p:nvSpPr>
          <p:spPr>
            <a:xfrm rot="0">
              <a:off x="8021572" y="21669755"/>
              <a:ext cx="2153216" cy="759574"/>
            </a:xfrm>
            <a:prstGeom prst="rect">
              <a:avLst/>
            </a:prstGeom>
          </p:spPr>
          <p:txBody>
            <a:bodyPr anchor="t" rtlCol="false" tIns="0" lIns="0" bIns="0" rIns="0">
              <a:spAutoFit/>
            </a:bodyPr>
            <a:lstStyle/>
            <a:p>
              <a:pPr>
                <a:lnSpc>
                  <a:spcPts val="1486"/>
                </a:lnSpc>
              </a:pPr>
              <a:r>
                <a:rPr lang="en-US" sz="1218" spc="-4">
                  <a:solidFill>
                    <a:srgbClr val="FFFFFF"/>
                  </a:solidFill>
                  <a:latin typeface="Poppins"/>
                </a:rPr>
                <a:t>Perte de confiance</a:t>
              </a:r>
            </a:p>
            <a:p>
              <a:pPr>
                <a:lnSpc>
                  <a:spcPts val="1486"/>
                </a:lnSpc>
              </a:pPr>
              <a:r>
                <a:rPr lang="en-US" sz="1218" spc="-4">
                  <a:solidFill>
                    <a:srgbClr val="FFFFFF"/>
                  </a:solidFill>
                  <a:latin typeface="Poppins"/>
                </a:rPr>
                <a:t>Suivis en parallèle</a:t>
              </a:r>
            </a:p>
            <a:p>
              <a:pPr>
                <a:lnSpc>
                  <a:spcPts val="1486"/>
                </a:lnSpc>
              </a:pPr>
              <a:r>
                <a:rPr lang="en-US" sz="1218" spc="-4">
                  <a:solidFill>
                    <a:srgbClr val="FFFFFF"/>
                  </a:solidFill>
                  <a:latin typeface="Poppins"/>
                </a:rPr>
                <a:t>Contrainte de l’att.</a:t>
              </a:r>
            </a:p>
          </p:txBody>
        </p:sp>
        <p:grpSp>
          <p:nvGrpSpPr>
            <p:cNvPr name="Group 364" id="364"/>
            <p:cNvGrpSpPr/>
            <p:nvPr/>
          </p:nvGrpSpPr>
          <p:grpSpPr>
            <a:xfrm rot="0">
              <a:off x="200314" y="30769311"/>
              <a:ext cx="10204982" cy="1265286"/>
              <a:chOff x="0" y="0"/>
              <a:chExt cx="4378932" cy="542931"/>
            </a:xfrm>
          </p:grpSpPr>
          <p:sp>
            <p:nvSpPr>
              <p:cNvPr name="Freeform 365" id="365"/>
              <p:cNvSpPr/>
              <p:nvPr/>
            </p:nvSpPr>
            <p:spPr>
              <a:xfrm flipH="false" flipV="false" rot="0">
                <a:off x="0" y="0"/>
                <a:ext cx="4378932" cy="542931"/>
              </a:xfrm>
              <a:custGeom>
                <a:avLst/>
                <a:gdLst/>
                <a:ahLst/>
                <a:cxnLst/>
                <a:rect r="r" b="b" t="t" l="l"/>
                <a:pathLst>
                  <a:path h="542931" w="4378932">
                    <a:moveTo>
                      <a:pt x="112220" y="0"/>
                    </a:moveTo>
                    <a:lnTo>
                      <a:pt x="4266712" y="0"/>
                    </a:lnTo>
                    <a:cubicBezTo>
                      <a:pt x="4296474" y="0"/>
                      <a:pt x="4325018" y="11823"/>
                      <a:pt x="4346063" y="32869"/>
                    </a:cubicBezTo>
                    <a:cubicBezTo>
                      <a:pt x="4367109" y="53914"/>
                      <a:pt x="4378932" y="82458"/>
                      <a:pt x="4378932" y="112220"/>
                    </a:cubicBezTo>
                    <a:lnTo>
                      <a:pt x="4378932" y="430711"/>
                    </a:lnTo>
                    <a:cubicBezTo>
                      <a:pt x="4378932" y="492688"/>
                      <a:pt x="4328689" y="542931"/>
                      <a:pt x="4266712" y="542931"/>
                    </a:cubicBezTo>
                    <a:lnTo>
                      <a:pt x="112220" y="542931"/>
                    </a:lnTo>
                    <a:cubicBezTo>
                      <a:pt x="50243" y="542931"/>
                      <a:pt x="0" y="492688"/>
                      <a:pt x="0" y="430711"/>
                    </a:cubicBezTo>
                    <a:lnTo>
                      <a:pt x="0" y="112220"/>
                    </a:lnTo>
                    <a:cubicBezTo>
                      <a:pt x="0" y="50243"/>
                      <a:pt x="50243" y="0"/>
                      <a:pt x="112220" y="0"/>
                    </a:cubicBezTo>
                    <a:close/>
                  </a:path>
                </a:pathLst>
              </a:custGeom>
              <a:solidFill>
                <a:srgbClr val="2A1E50"/>
              </a:solidFill>
              <a:ln w="38100" cap="rnd">
                <a:solidFill>
                  <a:srgbClr val="000000"/>
                </a:solidFill>
                <a:prstDash val="solid"/>
                <a:round/>
              </a:ln>
            </p:spPr>
          </p:sp>
          <p:sp>
            <p:nvSpPr>
              <p:cNvPr name="TextBox 366" id="366"/>
              <p:cNvSpPr txBox="true"/>
              <p:nvPr/>
            </p:nvSpPr>
            <p:spPr>
              <a:xfrm>
                <a:off x="0" y="-38100"/>
                <a:ext cx="812800" cy="850900"/>
              </a:xfrm>
              <a:prstGeom prst="rect">
                <a:avLst/>
              </a:prstGeom>
            </p:spPr>
            <p:txBody>
              <a:bodyPr anchor="ctr" rtlCol="false" tIns="50800" lIns="50800" bIns="50800" rIns="50800"/>
              <a:lstStyle/>
              <a:p>
                <a:pPr algn="ctr">
                  <a:lnSpc>
                    <a:spcPts val="2659"/>
                  </a:lnSpc>
                  <a:spcBef>
                    <a:spcPct val="0"/>
                  </a:spcBef>
                </a:pPr>
              </a:p>
            </p:txBody>
          </p:sp>
        </p:grpSp>
        <p:grpSp>
          <p:nvGrpSpPr>
            <p:cNvPr name="Group 367" id="367"/>
            <p:cNvGrpSpPr/>
            <p:nvPr/>
          </p:nvGrpSpPr>
          <p:grpSpPr>
            <a:xfrm rot="0">
              <a:off x="200314" y="26762530"/>
              <a:ext cx="10064137" cy="1265286"/>
              <a:chOff x="0" y="0"/>
              <a:chExt cx="4318496" cy="542931"/>
            </a:xfrm>
          </p:grpSpPr>
          <p:sp>
            <p:nvSpPr>
              <p:cNvPr name="Freeform 368" id="368"/>
              <p:cNvSpPr/>
              <p:nvPr/>
            </p:nvSpPr>
            <p:spPr>
              <a:xfrm flipH="false" flipV="false" rot="0">
                <a:off x="0" y="0"/>
                <a:ext cx="4318496" cy="542931"/>
              </a:xfrm>
              <a:custGeom>
                <a:avLst/>
                <a:gdLst/>
                <a:ahLst/>
                <a:cxnLst/>
                <a:rect r="r" b="b" t="t" l="l"/>
                <a:pathLst>
                  <a:path h="542931" w="4318496">
                    <a:moveTo>
                      <a:pt x="113791" y="0"/>
                    </a:moveTo>
                    <a:lnTo>
                      <a:pt x="4204705" y="0"/>
                    </a:lnTo>
                    <a:cubicBezTo>
                      <a:pt x="4267550" y="0"/>
                      <a:pt x="4318496" y="50946"/>
                      <a:pt x="4318496" y="113791"/>
                    </a:cubicBezTo>
                    <a:lnTo>
                      <a:pt x="4318496" y="429140"/>
                    </a:lnTo>
                    <a:cubicBezTo>
                      <a:pt x="4318496" y="491985"/>
                      <a:pt x="4267550" y="542931"/>
                      <a:pt x="4204705" y="542931"/>
                    </a:cubicBezTo>
                    <a:lnTo>
                      <a:pt x="113791" y="542931"/>
                    </a:lnTo>
                    <a:cubicBezTo>
                      <a:pt x="50946" y="542931"/>
                      <a:pt x="0" y="491985"/>
                      <a:pt x="0" y="429140"/>
                    </a:cubicBezTo>
                    <a:lnTo>
                      <a:pt x="0" y="113791"/>
                    </a:lnTo>
                    <a:cubicBezTo>
                      <a:pt x="0" y="50946"/>
                      <a:pt x="50946" y="0"/>
                      <a:pt x="113791" y="0"/>
                    </a:cubicBezTo>
                    <a:close/>
                  </a:path>
                </a:pathLst>
              </a:custGeom>
              <a:solidFill>
                <a:srgbClr val="2A1E50"/>
              </a:solidFill>
              <a:ln w="38100" cap="rnd">
                <a:solidFill>
                  <a:srgbClr val="000000"/>
                </a:solidFill>
                <a:prstDash val="solid"/>
                <a:round/>
              </a:ln>
            </p:spPr>
          </p:sp>
          <p:sp>
            <p:nvSpPr>
              <p:cNvPr name="TextBox 369" id="369"/>
              <p:cNvSpPr txBox="true"/>
              <p:nvPr/>
            </p:nvSpPr>
            <p:spPr>
              <a:xfrm>
                <a:off x="0" y="-38100"/>
                <a:ext cx="812800" cy="850900"/>
              </a:xfrm>
              <a:prstGeom prst="rect">
                <a:avLst/>
              </a:prstGeom>
            </p:spPr>
            <p:txBody>
              <a:bodyPr anchor="ctr" rtlCol="false" tIns="50800" lIns="50800" bIns="50800" rIns="50800"/>
              <a:lstStyle/>
              <a:p>
                <a:pPr algn="ctr">
                  <a:lnSpc>
                    <a:spcPts val="2659"/>
                  </a:lnSpc>
                  <a:spcBef>
                    <a:spcPct val="0"/>
                  </a:spcBef>
                </a:pPr>
              </a:p>
            </p:txBody>
          </p:sp>
        </p:grpSp>
        <p:grpSp>
          <p:nvGrpSpPr>
            <p:cNvPr name="Group 370" id="370"/>
            <p:cNvGrpSpPr/>
            <p:nvPr/>
          </p:nvGrpSpPr>
          <p:grpSpPr>
            <a:xfrm rot="0">
              <a:off x="527941" y="31061387"/>
              <a:ext cx="681134" cy="681134"/>
              <a:chOff x="0" y="0"/>
              <a:chExt cx="812800" cy="812800"/>
            </a:xfrm>
          </p:grpSpPr>
          <p:sp>
            <p:nvSpPr>
              <p:cNvPr name="Freeform 371" id="371"/>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372" id="372"/>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373" id="373"/>
            <p:cNvSpPr txBox="true"/>
            <p:nvPr/>
          </p:nvSpPr>
          <p:spPr>
            <a:xfrm rot="0">
              <a:off x="1291768" y="30891709"/>
              <a:ext cx="2589378" cy="1010966"/>
            </a:xfrm>
            <a:prstGeom prst="rect">
              <a:avLst/>
            </a:prstGeom>
          </p:spPr>
          <p:txBody>
            <a:bodyPr anchor="t" rtlCol="false" tIns="0" lIns="0" bIns="0" rIns="0">
              <a:spAutoFit/>
            </a:bodyPr>
            <a:lstStyle/>
            <a:p>
              <a:pPr>
                <a:lnSpc>
                  <a:spcPts val="1486"/>
                </a:lnSpc>
              </a:pPr>
              <a:r>
                <a:rPr lang="en-US" sz="1218" spc="-4">
                  <a:solidFill>
                    <a:srgbClr val="FFFFFF"/>
                  </a:solidFill>
                  <a:latin typeface="Poppins"/>
                </a:rPr>
                <a:t>Liste de services</a:t>
              </a:r>
            </a:p>
            <a:p>
              <a:pPr>
                <a:lnSpc>
                  <a:spcPts val="1486"/>
                </a:lnSpc>
              </a:pPr>
              <a:r>
                <a:rPr lang="en-US" sz="1218" spc="-4">
                  <a:solidFill>
                    <a:srgbClr val="FFFFFF"/>
                  </a:solidFill>
                  <a:latin typeface="Poppins"/>
                </a:rPr>
                <a:t>Critère économique</a:t>
              </a:r>
            </a:p>
            <a:p>
              <a:pPr>
                <a:lnSpc>
                  <a:spcPts val="1486"/>
                </a:lnSpc>
              </a:pPr>
              <a:r>
                <a:rPr lang="en-US" sz="1218" spc="-4">
                  <a:solidFill>
                    <a:srgbClr val="FFFFFF"/>
                  </a:solidFill>
                  <a:latin typeface="Poppins"/>
                </a:rPr>
                <a:t>Sentiment d’urgence élevé</a:t>
              </a:r>
            </a:p>
          </p:txBody>
        </p:sp>
        <p:grpSp>
          <p:nvGrpSpPr>
            <p:cNvPr name="Group 374" id="374"/>
            <p:cNvGrpSpPr/>
            <p:nvPr/>
          </p:nvGrpSpPr>
          <p:grpSpPr>
            <a:xfrm rot="0">
              <a:off x="3881146" y="31094098"/>
              <a:ext cx="681134" cy="681134"/>
              <a:chOff x="0" y="0"/>
              <a:chExt cx="812800" cy="812800"/>
            </a:xfrm>
          </p:grpSpPr>
          <p:sp>
            <p:nvSpPr>
              <p:cNvPr name="Freeform 375" id="375"/>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376" id="376"/>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377" id="377"/>
            <p:cNvGrpSpPr/>
            <p:nvPr/>
          </p:nvGrpSpPr>
          <p:grpSpPr>
            <a:xfrm rot="0">
              <a:off x="7249370" y="31078201"/>
              <a:ext cx="681134" cy="681134"/>
              <a:chOff x="0" y="0"/>
              <a:chExt cx="812800" cy="812800"/>
            </a:xfrm>
          </p:grpSpPr>
          <p:sp>
            <p:nvSpPr>
              <p:cNvPr name="Freeform 378" id="37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379" id="379"/>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380" id="380"/>
            <p:cNvSpPr txBox="true"/>
            <p:nvPr/>
          </p:nvSpPr>
          <p:spPr>
            <a:xfrm rot="0">
              <a:off x="8041584" y="30924420"/>
              <a:ext cx="2351327" cy="1010966"/>
            </a:xfrm>
            <a:prstGeom prst="rect">
              <a:avLst/>
            </a:prstGeom>
          </p:spPr>
          <p:txBody>
            <a:bodyPr anchor="t" rtlCol="false" tIns="0" lIns="0" bIns="0" rIns="0">
              <a:spAutoFit/>
            </a:bodyPr>
            <a:lstStyle/>
            <a:p>
              <a:pPr>
                <a:lnSpc>
                  <a:spcPts val="1486"/>
                </a:lnSpc>
              </a:pPr>
              <a:r>
                <a:rPr lang="en-US" sz="1218" spc="-4">
                  <a:solidFill>
                    <a:srgbClr val="FFFFFF"/>
                  </a:solidFill>
                  <a:latin typeface="Poppins"/>
                </a:rPr>
                <a:t>Abandon de critères</a:t>
              </a:r>
            </a:p>
            <a:p>
              <a:pPr>
                <a:lnSpc>
                  <a:spcPts val="1486"/>
                </a:lnSpc>
              </a:pPr>
              <a:r>
                <a:rPr lang="en-US" sz="1218" spc="-4">
                  <a:solidFill>
                    <a:srgbClr val="FFFFFF"/>
                  </a:solidFill>
                  <a:latin typeface="Poppins"/>
                </a:rPr>
                <a:t>Multip. des demandes</a:t>
              </a:r>
            </a:p>
            <a:p>
              <a:pPr>
                <a:lnSpc>
                  <a:spcPts val="1486"/>
                </a:lnSpc>
              </a:pPr>
              <a:r>
                <a:rPr lang="en-US" sz="1218" spc="-4">
                  <a:solidFill>
                    <a:srgbClr val="FFFFFF"/>
                  </a:solidFill>
                  <a:latin typeface="Poppins"/>
                </a:rPr>
                <a:t>Consult. de PPL et de perm. d’accueil</a:t>
              </a:r>
            </a:p>
          </p:txBody>
        </p:sp>
        <p:grpSp>
          <p:nvGrpSpPr>
            <p:cNvPr name="Group 381" id="381"/>
            <p:cNvGrpSpPr/>
            <p:nvPr/>
          </p:nvGrpSpPr>
          <p:grpSpPr>
            <a:xfrm rot="0">
              <a:off x="200314" y="29433641"/>
              <a:ext cx="10204982" cy="1265286"/>
              <a:chOff x="0" y="0"/>
              <a:chExt cx="4378932" cy="542931"/>
            </a:xfrm>
          </p:grpSpPr>
          <p:sp>
            <p:nvSpPr>
              <p:cNvPr name="Freeform 382" id="382"/>
              <p:cNvSpPr/>
              <p:nvPr/>
            </p:nvSpPr>
            <p:spPr>
              <a:xfrm flipH="false" flipV="false" rot="0">
                <a:off x="0" y="0"/>
                <a:ext cx="4378932" cy="542931"/>
              </a:xfrm>
              <a:custGeom>
                <a:avLst/>
                <a:gdLst/>
                <a:ahLst/>
                <a:cxnLst/>
                <a:rect r="r" b="b" t="t" l="l"/>
                <a:pathLst>
                  <a:path h="542931" w="4378932">
                    <a:moveTo>
                      <a:pt x="112220" y="0"/>
                    </a:moveTo>
                    <a:lnTo>
                      <a:pt x="4266712" y="0"/>
                    </a:lnTo>
                    <a:cubicBezTo>
                      <a:pt x="4296474" y="0"/>
                      <a:pt x="4325018" y="11823"/>
                      <a:pt x="4346063" y="32869"/>
                    </a:cubicBezTo>
                    <a:cubicBezTo>
                      <a:pt x="4367109" y="53914"/>
                      <a:pt x="4378932" y="82458"/>
                      <a:pt x="4378932" y="112220"/>
                    </a:cubicBezTo>
                    <a:lnTo>
                      <a:pt x="4378932" y="430711"/>
                    </a:lnTo>
                    <a:cubicBezTo>
                      <a:pt x="4378932" y="492688"/>
                      <a:pt x="4328689" y="542931"/>
                      <a:pt x="4266712" y="542931"/>
                    </a:cubicBezTo>
                    <a:lnTo>
                      <a:pt x="112220" y="542931"/>
                    </a:lnTo>
                    <a:cubicBezTo>
                      <a:pt x="50243" y="542931"/>
                      <a:pt x="0" y="492688"/>
                      <a:pt x="0" y="430711"/>
                    </a:cubicBezTo>
                    <a:lnTo>
                      <a:pt x="0" y="112220"/>
                    </a:lnTo>
                    <a:cubicBezTo>
                      <a:pt x="0" y="50243"/>
                      <a:pt x="50243" y="0"/>
                      <a:pt x="112220" y="0"/>
                    </a:cubicBezTo>
                    <a:close/>
                  </a:path>
                </a:pathLst>
              </a:custGeom>
              <a:solidFill>
                <a:srgbClr val="2A1E50"/>
              </a:solidFill>
              <a:ln w="38100" cap="rnd">
                <a:solidFill>
                  <a:srgbClr val="000000"/>
                </a:solidFill>
                <a:prstDash val="solid"/>
                <a:round/>
              </a:ln>
            </p:spPr>
          </p:sp>
          <p:sp>
            <p:nvSpPr>
              <p:cNvPr name="TextBox 383" id="383"/>
              <p:cNvSpPr txBox="true"/>
              <p:nvPr/>
            </p:nvSpPr>
            <p:spPr>
              <a:xfrm>
                <a:off x="0" y="-38100"/>
                <a:ext cx="812800" cy="850900"/>
              </a:xfrm>
              <a:prstGeom prst="rect">
                <a:avLst/>
              </a:prstGeom>
            </p:spPr>
            <p:txBody>
              <a:bodyPr anchor="ctr" rtlCol="false" tIns="50800" lIns="50800" bIns="50800" rIns="50800"/>
              <a:lstStyle/>
              <a:p>
                <a:pPr algn="ctr">
                  <a:lnSpc>
                    <a:spcPts val="2659"/>
                  </a:lnSpc>
                  <a:spcBef>
                    <a:spcPct val="0"/>
                  </a:spcBef>
                </a:pPr>
              </a:p>
            </p:txBody>
          </p:sp>
        </p:grpSp>
        <p:grpSp>
          <p:nvGrpSpPr>
            <p:cNvPr name="Group 384" id="384"/>
            <p:cNvGrpSpPr/>
            <p:nvPr/>
          </p:nvGrpSpPr>
          <p:grpSpPr>
            <a:xfrm rot="0">
              <a:off x="527941" y="29725717"/>
              <a:ext cx="681134" cy="681134"/>
              <a:chOff x="0" y="0"/>
              <a:chExt cx="812800" cy="812800"/>
            </a:xfrm>
          </p:grpSpPr>
          <p:sp>
            <p:nvSpPr>
              <p:cNvPr name="Freeform 385" id="385"/>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386" id="386"/>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387" id="387"/>
            <p:cNvSpPr txBox="true"/>
            <p:nvPr/>
          </p:nvSpPr>
          <p:spPr>
            <a:xfrm rot="0">
              <a:off x="1291768" y="29556039"/>
              <a:ext cx="2589378" cy="1010966"/>
            </a:xfrm>
            <a:prstGeom prst="rect">
              <a:avLst/>
            </a:prstGeom>
          </p:spPr>
          <p:txBody>
            <a:bodyPr anchor="t" rtlCol="false" tIns="0" lIns="0" bIns="0" rIns="0">
              <a:spAutoFit/>
            </a:bodyPr>
            <a:lstStyle/>
            <a:p>
              <a:pPr>
                <a:lnSpc>
                  <a:spcPts val="1486"/>
                </a:lnSpc>
              </a:pPr>
              <a:r>
                <a:rPr lang="en-US" sz="1218" spc="-4">
                  <a:solidFill>
                    <a:srgbClr val="FFFFFF"/>
                  </a:solidFill>
                  <a:latin typeface="Poppins"/>
                </a:rPr>
                <a:t>Bouche-à-oreille</a:t>
              </a:r>
            </a:p>
            <a:p>
              <a:pPr>
                <a:lnSpc>
                  <a:spcPts val="1486"/>
                </a:lnSpc>
              </a:pPr>
              <a:r>
                <a:rPr lang="en-US" sz="1218" spc="-4">
                  <a:solidFill>
                    <a:srgbClr val="FFFFFF"/>
                  </a:solidFill>
                  <a:latin typeface="Poppins"/>
                </a:rPr>
                <a:t>Spécificité du service</a:t>
              </a:r>
            </a:p>
            <a:p>
              <a:pPr>
                <a:lnSpc>
                  <a:spcPts val="1486"/>
                </a:lnSpc>
              </a:pPr>
              <a:r>
                <a:rPr lang="en-US" sz="1218" spc="-4">
                  <a:solidFill>
                    <a:srgbClr val="FFFFFF"/>
                  </a:solidFill>
                  <a:latin typeface="Poppins"/>
                </a:rPr>
                <a:t>Sentiment d’urgence modéré</a:t>
              </a:r>
            </a:p>
          </p:txBody>
        </p:sp>
        <p:grpSp>
          <p:nvGrpSpPr>
            <p:cNvPr name="Group 388" id="388"/>
            <p:cNvGrpSpPr/>
            <p:nvPr/>
          </p:nvGrpSpPr>
          <p:grpSpPr>
            <a:xfrm rot="0">
              <a:off x="3881146" y="29758428"/>
              <a:ext cx="681134" cy="681134"/>
              <a:chOff x="0" y="0"/>
              <a:chExt cx="812800" cy="812800"/>
            </a:xfrm>
          </p:grpSpPr>
          <p:sp>
            <p:nvSpPr>
              <p:cNvPr name="Freeform 389" id="38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390" id="390"/>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391" id="391"/>
            <p:cNvGrpSpPr/>
            <p:nvPr/>
          </p:nvGrpSpPr>
          <p:grpSpPr>
            <a:xfrm rot="0">
              <a:off x="7249370" y="29742531"/>
              <a:ext cx="681134" cy="681134"/>
              <a:chOff x="0" y="0"/>
              <a:chExt cx="812800" cy="812800"/>
            </a:xfrm>
          </p:grpSpPr>
          <p:sp>
            <p:nvSpPr>
              <p:cNvPr name="Freeform 392" id="392"/>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393" id="393"/>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394" id="394"/>
            <p:cNvGrpSpPr/>
            <p:nvPr/>
          </p:nvGrpSpPr>
          <p:grpSpPr>
            <a:xfrm rot="0">
              <a:off x="200314" y="28097972"/>
              <a:ext cx="10090429" cy="1265286"/>
              <a:chOff x="0" y="0"/>
              <a:chExt cx="4329778" cy="542931"/>
            </a:xfrm>
          </p:grpSpPr>
          <p:sp>
            <p:nvSpPr>
              <p:cNvPr name="Freeform 395" id="395"/>
              <p:cNvSpPr/>
              <p:nvPr/>
            </p:nvSpPr>
            <p:spPr>
              <a:xfrm flipH="false" flipV="false" rot="0">
                <a:off x="0" y="0"/>
                <a:ext cx="4329778" cy="542931"/>
              </a:xfrm>
              <a:custGeom>
                <a:avLst/>
                <a:gdLst/>
                <a:ahLst/>
                <a:cxnLst/>
                <a:rect r="r" b="b" t="t" l="l"/>
                <a:pathLst>
                  <a:path h="542931" w="4329778">
                    <a:moveTo>
                      <a:pt x="113494" y="0"/>
                    </a:moveTo>
                    <a:lnTo>
                      <a:pt x="4216283" y="0"/>
                    </a:lnTo>
                    <a:cubicBezTo>
                      <a:pt x="4278964" y="0"/>
                      <a:pt x="4329778" y="50813"/>
                      <a:pt x="4329778" y="113494"/>
                    </a:cubicBezTo>
                    <a:lnTo>
                      <a:pt x="4329778" y="429437"/>
                    </a:lnTo>
                    <a:cubicBezTo>
                      <a:pt x="4329778" y="492118"/>
                      <a:pt x="4278964" y="542931"/>
                      <a:pt x="4216283" y="542931"/>
                    </a:cubicBezTo>
                    <a:lnTo>
                      <a:pt x="113494" y="542931"/>
                    </a:lnTo>
                    <a:cubicBezTo>
                      <a:pt x="50813" y="542931"/>
                      <a:pt x="0" y="492118"/>
                      <a:pt x="0" y="429437"/>
                    </a:cubicBezTo>
                    <a:lnTo>
                      <a:pt x="0" y="113494"/>
                    </a:lnTo>
                    <a:cubicBezTo>
                      <a:pt x="0" y="50813"/>
                      <a:pt x="50813" y="0"/>
                      <a:pt x="113494" y="0"/>
                    </a:cubicBezTo>
                    <a:close/>
                  </a:path>
                </a:pathLst>
              </a:custGeom>
              <a:solidFill>
                <a:srgbClr val="2A1E50"/>
              </a:solidFill>
              <a:ln w="38100" cap="rnd">
                <a:solidFill>
                  <a:srgbClr val="000000"/>
                </a:solidFill>
                <a:prstDash val="solid"/>
                <a:round/>
              </a:ln>
            </p:spPr>
          </p:sp>
          <p:sp>
            <p:nvSpPr>
              <p:cNvPr name="TextBox 396" id="396"/>
              <p:cNvSpPr txBox="true"/>
              <p:nvPr/>
            </p:nvSpPr>
            <p:spPr>
              <a:xfrm>
                <a:off x="0" y="-38100"/>
                <a:ext cx="812800" cy="850900"/>
              </a:xfrm>
              <a:prstGeom prst="rect">
                <a:avLst/>
              </a:prstGeom>
            </p:spPr>
            <p:txBody>
              <a:bodyPr anchor="ctr" rtlCol="false" tIns="50800" lIns="50800" bIns="50800" rIns="50800"/>
              <a:lstStyle/>
              <a:p>
                <a:pPr algn="ctr">
                  <a:lnSpc>
                    <a:spcPts val="2659"/>
                  </a:lnSpc>
                  <a:spcBef>
                    <a:spcPct val="0"/>
                  </a:spcBef>
                </a:pPr>
              </a:p>
            </p:txBody>
          </p:sp>
        </p:grpSp>
        <p:grpSp>
          <p:nvGrpSpPr>
            <p:cNvPr name="Group 397" id="397"/>
            <p:cNvGrpSpPr/>
            <p:nvPr/>
          </p:nvGrpSpPr>
          <p:grpSpPr>
            <a:xfrm rot="0">
              <a:off x="527941" y="28390047"/>
              <a:ext cx="681134" cy="681134"/>
              <a:chOff x="0" y="0"/>
              <a:chExt cx="812800" cy="812800"/>
            </a:xfrm>
          </p:grpSpPr>
          <p:sp>
            <p:nvSpPr>
              <p:cNvPr name="Freeform 398" id="39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399" id="399"/>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400" id="400"/>
            <p:cNvSpPr txBox="true"/>
            <p:nvPr/>
          </p:nvSpPr>
          <p:spPr>
            <a:xfrm rot="0">
              <a:off x="1291768" y="28220369"/>
              <a:ext cx="2589378" cy="1010966"/>
            </a:xfrm>
            <a:prstGeom prst="rect">
              <a:avLst/>
            </a:prstGeom>
          </p:spPr>
          <p:txBody>
            <a:bodyPr anchor="t" rtlCol="false" tIns="0" lIns="0" bIns="0" rIns="0">
              <a:spAutoFit/>
            </a:bodyPr>
            <a:lstStyle/>
            <a:p>
              <a:pPr algn="just">
                <a:lnSpc>
                  <a:spcPts val="1486"/>
                </a:lnSpc>
              </a:pPr>
              <a:r>
                <a:rPr lang="en-US" sz="1218" spc="-4">
                  <a:solidFill>
                    <a:srgbClr val="FFFFFF"/>
                  </a:solidFill>
                  <a:latin typeface="Poppins"/>
                </a:rPr>
                <a:t>Fréquentation passée</a:t>
              </a:r>
            </a:p>
            <a:p>
              <a:pPr algn="just">
                <a:lnSpc>
                  <a:spcPts val="1486"/>
                </a:lnSpc>
              </a:pPr>
              <a:r>
                <a:rPr lang="en-US" sz="1218" spc="-4">
                  <a:solidFill>
                    <a:srgbClr val="FFFFFF"/>
                  </a:solidFill>
                  <a:latin typeface="Poppins"/>
                </a:rPr>
                <a:t>Tarif et administatif</a:t>
              </a:r>
            </a:p>
            <a:p>
              <a:pPr>
                <a:lnSpc>
                  <a:spcPts val="1486"/>
                </a:lnSpc>
              </a:pPr>
              <a:r>
                <a:rPr lang="en-US" sz="1218" spc="-4">
                  <a:solidFill>
                    <a:srgbClr val="FFFFFF"/>
                  </a:solidFill>
                  <a:latin typeface="Poppins"/>
                </a:rPr>
                <a:t>Sentiment d’urgence élevé</a:t>
              </a:r>
              <a:r>
                <a:rPr lang="en-US" sz="1218" spc="-4">
                  <a:solidFill>
                    <a:srgbClr val="FFFFFF"/>
                  </a:solidFill>
                  <a:latin typeface="Poppins Italics"/>
                </a:rPr>
                <a:t> - pression du SAJ</a:t>
              </a:r>
            </a:p>
          </p:txBody>
        </p:sp>
        <p:grpSp>
          <p:nvGrpSpPr>
            <p:cNvPr name="Group 401" id="401"/>
            <p:cNvGrpSpPr/>
            <p:nvPr/>
          </p:nvGrpSpPr>
          <p:grpSpPr>
            <a:xfrm rot="0">
              <a:off x="3881146" y="28422758"/>
              <a:ext cx="681134" cy="681134"/>
              <a:chOff x="0" y="0"/>
              <a:chExt cx="812800" cy="812800"/>
            </a:xfrm>
          </p:grpSpPr>
          <p:sp>
            <p:nvSpPr>
              <p:cNvPr name="Freeform 402" id="402"/>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403" id="403"/>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404" id="404"/>
            <p:cNvSpPr txBox="true"/>
            <p:nvPr/>
          </p:nvSpPr>
          <p:spPr>
            <a:xfrm rot="0">
              <a:off x="4053505" y="28619746"/>
              <a:ext cx="336416" cy="269758"/>
            </a:xfrm>
            <a:prstGeom prst="rect">
              <a:avLst/>
            </a:prstGeom>
          </p:spPr>
          <p:txBody>
            <a:bodyPr anchor="t" rtlCol="false" tIns="0" lIns="0" bIns="0" rIns="0">
              <a:spAutoFit/>
            </a:bodyPr>
            <a:lstStyle/>
            <a:p>
              <a:pPr algn="ctr" marL="0" indent="0" lvl="0">
                <a:lnSpc>
                  <a:spcPts val="1284"/>
                </a:lnSpc>
              </a:pPr>
              <a:r>
                <a:rPr lang="en-US" sz="1427" spc="-14">
                  <a:solidFill>
                    <a:srgbClr val="FFFFFF"/>
                  </a:solidFill>
                  <a:latin typeface="Poppins"/>
                </a:rPr>
                <a:t>2</a:t>
              </a:r>
            </a:p>
          </p:txBody>
        </p:sp>
        <p:sp>
          <p:nvSpPr>
            <p:cNvPr name="TextBox 405" id="405"/>
            <p:cNvSpPr txBox="true"/>
            <p:nvPr/>
          </p:nvSpPr>
          <p:spPr>
            <a:xfrm rot="0">
              <a:off x="4644129" y="28237183"/>
              <a:ext cx="2494161" cy="1010966"/>
            </a:xfrm>
            <a:prstGeom prst="rect">
              <a:avLst/>
            </a:prstGeom>
          </p:spPr>
          <p:txBody>
            <a:bodyPr anchor="t" rtlCol="false" tIns="0" lIns="0" bIns="0" rIns="0">
              <a:spAutoFit/>
            </a:bodyPr>
            <a:lstStyle/>
            <a:p>
              <a:pPr>
                <a:lnSpc>
                  <a:spcPts val="1486"/>
                </a:lnSpc>
              </a:pPr>
              <a:r>
                <a:rPr lang="en-US" sz="1218" spc="-4">
                  <a:solidFill>
                    <a:srgbClr val="FFFFFF"/>
                  </a:solidFill>
                  <a:latin typeface="Poppins"/>
                </a:rPr>
                <a:t>Temps long</a:t>
              </a:r>
            </a:p>
            <a:p>
              <a:pPr>
                <a:lnSpc>
                  <a:spcPts val="1486"/>
                </a:lnSpc>
              </a:pPr>
              <a:r>
                <a:rPr lang="en-US" sz="1218" spc="-4">
                  <a:solidFill>
                    <a:srgbClr val="FFFFFF"/>
                  </a:solidFill>
                  <a:latin typeface="Poppins"/>
                </a:rPr>
                <a:t>Espace d’écoute</a:t>
              </a:r>
            </a:p>
            <a:p>
              <a:pPr>
                <a:lnSpc>
                  <a:spcPts val="1486"/>
                </a:lnSpc>
              </a:pPr>
              <a:r>
                <a:rPr lang="en-US" sz="1218" spc="-4">
                  <a:solidFill>
                    <a:srgbClr val="FFFFFF"/>
                  </a:solidFill>
                  <a:latin typeface="Poppins"/>
                </a:rPr>
                <a:t>Fréquentation passée et déduction des besoins</a:t>
              </a:r>
            </a:p>
          </p:txBody>
        </p:sp>
        <p:grpSp>
          <p:nvGrpSpPr>
            <p:cNvPr name="Group 406" id="406"/>
            <p:cNvGrpSpPr/>
            <p:nvPr/>
          </p:nvGrpSpPr>
          <p:grpSpPr>
            <a:xfrm rot="0">
              <a:off x="7249370" y="28406861"/>
              <a:ext cx="681134" cy="681134"/>
              <a:chOff x="0" y="0"/>
              <a:chExt cx="812800" cy="812800"/>
            </a:xfrm>
          </p:grpSpPr>
          <p:sp>
            <p:nvSpPr>
              <p:cNvPr name="Freeform 407" id="40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408" id="408"/>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409" id="409"/>
            <p:cNvGrpSpPr/>
            <p:nvPr/>
          </p:nvGrpSpPr>
          <p:grpSpPr>
            <a:xfrm rot="0">
              <a:off x="527941" y="27054606"/>
              <a:ext cx="681134" cy="681134"/>
              <a:chOff x="0" y="0"/>
              <a:chExt cx="812800" cy="812800"/>
            </a:xfrm>
          </p:grpSpPr>
          <p:sp>
            <p:nvSpPr>
              <p:cNvPr name="Freeform 410" id="41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411" id="411"/>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412" id="412"/>
            <p:cNvSpPr txBox="true"/>
            <p:nvPr/>
          </p:nvSpPr>
          <p:spPr>
            <a:xfrm rot="0">
              <a:off x="700300" y="27251593"/>
              <a:ext cx="336416" cy="269758"/>
            </a:xfrm>
            <a:prstGeom prst="rect">
              <a:avLst/>
            </a:prstGeom>
          </p:spPr>
          <p:txBody>
            <a:bodyPr anchor="t" rtlCol="false" tIns="0" lIns="0" bIns="0" rIns="0">
              <a:spAutoFit/>
            </a:bodyPr>
            <a:lstStyle/>
            <a:p>
              <a:pPr algn="ctr" marL="0" indent="0" lvl="0">
                <a:lnSpc>
                  <a:spcPts val="1284"/>
                </a:lnSpc>
              </a:pPr>
              <a:r>
                <a:rPr lang="en-US" sz="1427" spc="-14">
                  <a:solidFill>
                    <a:srgbClr val="FFFFFF"/>
                  </a:solidFill>
                  <a:latin typeface="Poppins"/>
                </a:rPr>
                <a:t>1</a:t>
              </a:r>
            </a:p>
          </p:txBody>
        </p:sp>
        <p:grpSp>
          <p:nvGrpSpPr>
            <p:cNvPr name="Group 413" id="413"/>
            <p:cNvGrpSpPr/>
            <p:nvPr/>
          </p:nvGrpSpPr>
          <p:grpSpPr>
            <a:xfrm rot="0">
              <a:off x="3881146" y="27087317"/>
              <a:ext cx="681134" cy="681134"/>
              <a:chOff x="0" y="0"/>
              <a:chExt cx="812800" cy="812800"/>
            </a:xfrm>
          </p:grpSpPr>
          <p:sp>
            <p:nvSpPr>
              <p:cNvPr name="Freeform 414" id="41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415" id="415"/>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416" id="416"/>
            <p:cNvSpPr txBox="true"/>
            <p:nvPr/>
          </p:nvSpPr>
          <p:spPr>
            <a:xfrm rot="0">
              <a:off x="1291768" y="27012370"/>
              <a:ext cx="2589378" cy="756081"/>
            </a:xfrm>
            <a:prstGeom prst="rect">
              <a:avLst/>
            </a:prstGeom>
          </p:spPr>
          <p:txBody>
            <a:bodyPr anchor="t" rtlCol="false" tIns="0" lIns="0" bIns="0" rIns="0">
              <a:spAutoFit/>
            </a:bodyPr>
            <a:lstStyle/>
            <a:p>
              <a:pPr algn="just">
                <a:lnSpc>
                  <a:spcPts val="1486"/>
                </a:lnSpc>
              </a:pPr>
              <a:r>
                <a:rPr lang="en-US" sz="1218" spc="-4">
                  <a:solidFill>
                    <a:srgbClr val="FFFFFF"/>
                  </a:solidFill>
                  <a:latin typeface="Poppins"/>
                </a:rPr>
                <a:t>Confiance en l’envoyeur</a:t>
              </a:r>
            </a:p>
            <a:p>
              <a:pPr algn="just">
                <a:lnSpc>
                  <a:spcPts val="1486"/>
                </a:lnSpc>
              </a:pPr>
              <a:r>
                <a:rPr lang="en-US" sz="1218" spc="-4">
                  <a:solidFill>
                    <a:srgbClr val="FFFFFF"/>
                  </a:solidFill>
                  <a:latin typeface="Poppins"/>
                </a:rPr>
                <a:t>Spécificité du service</a:t>
              </a:r>
            </a:p>
            <a:p>
              <a:pPr algn="just">
                <a:lnSpc>
                  <a:spcPts val="1486"/>
                </a:lnSpc>
              </a:pPr>
              <a:r>
                <a:rPr lang="en-US" sz="1218" spc="-4">
                  <a:solidFill>
                    <a:srgbClr val="FFFFFF"/>
                  </a:solidFill>
                  <a:latin typeface="Poppins"/>
                </a:rPr>
                <a:t>Peu ou pas d’urgence</a:t>
              </a:r>
            </a:p>
          </p:txBody>
        </p:sp>
        <p:grpSp>
          <p:nvGrpSpPr>
            <p:cNvPr name="Group 417" id="417"/>
            <p:cNvGrpSpPr/>
            <p:nvPr/>
          </p:nvGrpSpPr>
          <p:grpSpPr>
            <a:xfrm rot="0">
              <a:off x="7249370" y="27054606"/>
              <a:ext cx="681134" cy="681134"/>
              <a:chOff x="0" y="0"/>
              <a:chExt cx="812800" cy="812800"/>
            </a:xfrm>
          </p:grpSpPr>
          <p:sp>
            <p:nvSpPr>
              <p:cNvPr name="Freeform 418" id="41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419" id="419"/>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420" id="420"/>
            <p:cNvSpPr txBox="true"/>
            <p:nvPr/>
          </p:nvSpPr>
          <p:spPr>
            <a:xfrm rot="0">
              <a:off x="700300" y="29922705"/>
              <a:ext cx="336416" cy="269758"/>
            </a:xfrm>
            <a:prstGeom prst="rect">
              <a:avLst/>
            </a:prstGeom>
          </p:spPr>
          <p:txBody>
            <a:bodyPr anchor="t" rtlCol="false" tIns="0" lIns="0" bIns="0" rIns="0">
              <a:spAutoFit/>
            </a:bodyPr>
            <a:lstStyle/>
            <a:p>
              <a:pPr algn="ctr" marL="0" indent="0" lvl="0">
                <a:lnSpc>
                  <a:spcPts val="1284"/>
                </a:lnSpc>
              </a:pPr>
              <a:r>
                <a:rPr lang="en-US" sz="1427" spc="-14">
                  <a:solidFill>
                    <a:srgbClr val="FFFFFF"/>
                  </a:solidFill>
                  <a:latin typeface="Poppins"/>
                </a:rPr>
                <a:t>1</a:t>
              </a:r>
            </a:p>
          </p:txBody>
        </p:sp>
        <p:sp>
          <p:nvSpPr>
            <p:cNvPr name="TextBox 421" id="421"/>
            <p:cNvSpPr txBox="true"/>
            <p:nvPr/>
          </p:nvSpPr>
          <p:spPr>
            <a:xfrm rot="0">
              <a:off x="4053505" y="29955416"/>
              <a:ext cx="336416" cy="269758"/>
            </a:xfrm>
            <a:prstGeom prst="rect">
              <a:avLst/>
            </a:prstGeom>
          </p:spPr>
          <p:txBody>
            <a:bodyPr anchor="t" rtlCol="false" tIns="0" lIns="0" bIns="0" rIns="0">
              <a:spAutoFit/>
            </a:bodyPr>
            <a:lstStyle/>
            <a:p>
              <a:pPr algn="ctr" marL="0" indent="0" lvl="0">
                <a:lnSpc>
                  <a:spcPts val="1284"/>
                </a:lnSpc>
              </a:pPr>
              <a:r>
                <a:rPr lang="en-US" sz="1427" spc="-14">
                  <a:solidFill>
                    <a:srgbClr val="FFFFFF"/>
                  </a:solidFill>
                  <a:latin typeface="Poppins"/>
                </a:rPr>
                <a:t>2</a:t>
              </a:r>
            </a:p>
          </p:txBody>
        </p:sp>
        <p:sp>
          <p:nvSpPr>
            <p:cNvPr name="TextBox 422" id="422"/>
            <p:cNvSpPr txBox="true"/>
            <p:nvPr/>
          </p:nvSpPr>
          <p:spPr>
            <a:xfrm rot="0">
              <a:off x="4644129" y="29499461"/>
              <a:ext cx="2324167" cy="1010966"/>
            </a:xfrm>
            <a:prstGeom prst="rect">
              <a:avLst/>
            </a:prstGeom>
          </p:spPr>
          <p:txBody>
            <a:bodyPr anchor="t" rtlCol="false" tIns="0" lIns="0" bIns="0" rIns="0">
              <a:spAutoFit/>
            </a:bodyPr>
            <a:lstStyle/>
            <a:p>
              <a:pPr>
                <a:lnSpc>
                  <a:spcPts val="1486"/>
                </a:lnSpc>
              </a:pPr>
              <a:r>
                <a:rPr lang="en-US" sz="1218" spc="-4">
                  <a:solidFill>
                    <a:srgbClr val="FFFFFF"/>
                  </a:solidFill>
                  <a:latin typeface="Poppins"/>
                </a:rPr>
                <a:t>Temps long</a:t>
              </a:r>
            </a:p>
            <a:p>
              <a:pPr>
                <a:lnSpc>
                  <a:spcPts val="1486"/>
                </a:lnSpc>
              </a:pPr>
              <a:r>
                <a:rPr lang="en-US" sz="1218" spc="-4">
                  <a:solidFill>
                    <a:srgbClr val="FFFFFF"/>
                  </a:solidFill>
                  <a:latin typeface="Poppins"/>
                </a:rPr>
                <a:t>Compréhension de le.a thérapeute </a:t>
              </a:r>
            </a:p>
            <a:p>
              <a:pPr>
                <a:lnSpc>
                  <a:spcPts val="1486"/>
                </a:lnSpc>
              </a:pPr>
              <a:r>
                <a:rPr lang="en-US" sz="1218" spc="-4">
                  <a:solidFill>
                    <a:srgbClr val="FFFFFF"/>
                  </a:solidFill>
                  <a:latin typeface="Poppins"/>
                </a:rPr>
                <a:t>Consult. ponctuelles</a:t>
              </a:r>
            </a:p>
          </p:txBody>
        </p:sp>
        <p:sp>
          <p:nvSpPr>
            <p:cNvPr name="TextBox 423" id="423"/>
            <p:cNvSpPr txBox="true"/>
            <p:nvPr/>
          </p:nvSpPr>
          <p:spPr>
            <a:xfrm rot="0">
              <a:off x="7421729" y="29939519"/>
              <a:ext cx="336416" cy="269758"/>
            </a:xfrm>
            <a:prstGeom prst="rect">
              <a:avLst/>
            </a:prstGeom>
          </p:spPr>
          <p:txBody>
            <a:bodyPr anchor="t" rtlCol="false" tIns="0" lIns="0" bIns="0" rIns="0">
              <a:spAutoFit/>
            </a:bodyPr>
            <a:lstStyle/>
            <a:p>
              <a:pPr algn="ctr" marL="0" indent="0" lvl="0">
                <a:lnSpc>
                  <a:spcPts val="1284"/>
                </a:lnSpc>
              </a:pPr>
              <a:r>
                <a:rPr lang="en-US" sz="1427" spc="-14">
                  <a:solidFill>
                    <a:srgbClr val="FFFFFF"/>
                  </a:solidFill>
                  <a:latin typeface="Poppins"/>
                </a:rPr>
                <a:t>3</a:t>
              </a:r>
            </a:p>
          </p:txBody>
        </p:sp>
        <p:sp>
          <p:nvSpPr>
            <p:cNvPr name="TextBox 424" id="424"/>
            <p:cNvSpPr txBox="true"/>
            <p:nvPr/>
          </p:nvSpPr>
          <p:spPr>
            <a:xfrm rot="0">
              <a:off x="700300" y="28587035"/>
              <a:ext cx="336416" cy="269758"/>
            </a:xfrm>
            <a:prstGeom prst="rect">
              <a:avLst/>
            </a:prstGeom>
          </p:spPr>
          <p:txBody>
            <a:bodyPr anchor="t" rtlCol="false" tIns="0" lIns="0" bIns="0" rIns="0">
              <a:spAutoFit/>
            </a:bodyPr>
            <a:lstStyle/>
            <a:p>
              <a:pPr algn="ctr" marL="0" indent="0" lvl="0">
                <a:lnSpc>
                  <a:spcPts val="1284"/>
                </a:lnSpc>
              </a:pPr>
              <a:r>
                <a:rPr lang="en-US" sz="1427" spc="-14">
                  <a:solidFill>
                    <a:srgbClr val="FFFFFF"/>
                  </a:solidFill>
                  <a:latin typeface="Poppins"/>
                </a:rPr>
                <a:t>1</a:t>
              </a:r>
            </a:p>
          </p:txBody>
        </p:sp>
        <p:sp>
          <p:nvSpPr>
            <p:cNvPr name="TextBox 425" id="425"/>
            <p:cNvSpPr txBox="true"/>
            <p:nvPr/>
          </p:nvSpPr>
          <p:spPr>
            <a:xfrm rot="0">
              <a:off x="7421729" y="28603849"/>
              <a:ext cx="336416" cy="269758"/>
            </a:xfrm>
            <a:prstGeom prst="rect">
              <a:avLst/>
            </a:prstGeom>
          </p:spPr>
          <p:txBody>
            <a:bodyPr anchor="t" rtlCol="false" tIns="0" lIns="0" bIns="0" rIns="0">
              <a:spAutoFit/>
            </a:bodyPr>
            <a:lstStyle/>
            <a:p>
              <a:pPr algn="ctr" marL="0" indent="0" lvl="0">
                <a:lnSpc>
                  <a:spcPts val="1284"/>
                </a:lnSpc>
              </a:pPr>
              <a:r>
                <a:rPr lang="en-US" sz="1427" spc="-14">
                  <a:solidFill>
                    <a:srgbClr val="FFFFFF"/>
                  </a:solidFill>
                  <a:latin typeface="Poppins"/>
                </a:rPr>
                <a:t>3</a:t>
              </a:r>
            </a:p>
          </p:txBody>
        </p:sp>
        <p:sp>
          <p:nvSpPr>
            <p:cNvPr name="TextBox 426" id="426"/>
            <p:cNvSpPr txBox="true"/>
            <p:nvPr/>
          </p:nvSpPr>
          <p:spPr>
            <a:xfrm rot="0">
              <a:off x="4053505" y="27284304"/>
              <a:ext cx="336416" cy="269758"/>
            </a:xfrm>
            <a:prstGeom prst="rect">
              <a:avLst/>
            </a:prstGeom>
          </p:spPr>
          <p:txBody>
            <a:bodyPr anchor="t" rtlCol="false" tIns="0" lIns="0" bIns="0" rIns="0">
              <a:spAutoFit/>
            </a:bodyPr>
            <a:lstStyle/>
            <a:p>
              <a:pPr algn="ctr" marL="0" indent="0" lvl="0">
                <a:lnSpc>
                  <a:spcPts val="1284"/>
                </a:lnSpc>
              </a:pPr>
              <a:r>
                <a:rPr lang="en-US" sz="1427" spc="-14">
                  <a:solidFill>
                    <a:srgbClr val="FFFFFF"/>
                  </a:solidFill>
                  <a:latin typeface="Poppins"/>
                </a:rPr>
                <a:t>2</a:t>
              </a:r>
            </a:p>
          </p:txBody>
        </p:sp>
        <p:sp>
          <p:nvSpPr>
            <p:cNvPr name="TextBox 427" id="427"/>
            <p:cNvSpPr txBox="true"/>
            <p:nvPr/>
          </p:nvSpPr>
          <p:spPr>
            <a:xfrm rot="0">
              <a:off x="4644129" y="26901741"/>
              <a:ext cx="2324167" cy="1010966"/>
            </a:xfrm>
            <a:prstGeom prst="rect">
              <a:avLst/>
            </a:prstGeom>
          </p:spPr>
          <p:txBody>
            <a:bodyPr anchor="t" rtlCol="false" tIns="0" lIns="0" bIns="0" rIns="0">
              <a:spAutoFit/>
            </a:bodyPr>
            <a:lstStyle/>
            <a:p>
              <a:pPr>
                <a:lnSpc>
                  <a:spcPts val="1486"/>
                </a:lnSpc>
              </a:pPr>
              <a:r>
                <a:rPr lang="en-US" sz="1218" spc="-4">
                  <a:solidFill>
                    <a:srgbClr val="FFFFFF"/>
                  </a:solidFill>
                  <a:latin typeface="Poppins"/>
                </a:rPr>
                <a:t>Temps long</a:t>
              </a:r>
            </a:p>
            <a:p>
              <a:pPr>
                <a:lnSpc>
                  <a:spcPts val="1486"/>
                </a:lnSpc>
              </a:pPr>
              <a:r>
                <a:rPr lang="en-US" sz="1218" spc="-4">
                  <a:solidFill>
                    <a:srgbClr val="FFFFFF"/>
                  </a:solidFill>
                  <a:latin typeface="Poppins"/>
                </a:rPr>
                <a:t>Connexion avec le.a thérapeute </a:t>
              </a:r>
            </a:p>
            <a:p>
              <a:pPr>
                <a:lnSpc>
                  <a:spcPts val="1486"/>
                </a:lnSpc>
              </a:pPr>
              <a:r>
                <a:rPr lang="en-US" sz="1218" spc="-4">
                  <a:solidFill>
                    <a:srgbClr val="FFFFFF"/>
                  </a:solidFill>
                  <a:latin typeface="Poppins"/>
                </a:rPr>
                <a:t>Long parcours de soin</a:t>
              </a:r>
            </a:p>
          </p:txBody>
        </p:sp>
        <p:sp>
          <p:nvSpPr>
            <p:cNvPr name="TextBox 428" id="428"/>
            <p:cNvSpPr txBox="true"/>
            <p:nvPr/>
          </p:nvSpPr>
          <p:spPr>
            <a:xfrm rot="0">
              <a:off x="7421729" y="27251593"/>
              <a:ext cx="336416" cy="269758"/>
            </a:xfrm>
            <a:prstGeom prst="rect">
              <a:avLst/>
            </a:prstGeom>
          </p:spPr>
          <p:txBody>
            <a:bodyPr anchor="t" rtlCol="false" tIns="0" lIns="0" bIns="0" rIns="0">
              <a:spAutoFit/>
            </a:bodyPr>
            <a:lstStyle/>
            <a:p>
              <a:pPr algn="ctr" marL="0" indent="0" lvl="0">
                <a:lnSpc>
                  <a:spcPts val="1284"/>
                </a:lnSpc>
              </a:pPr>
              <a:r>
                <a:rPr lang="en-US" sz="1427" spc="-14">
                  <a:solidFill>
                    <a:srgbClr val="FFFFFF"/>
                  </a:solidFill>
                  <a:latin typeface="Poppins"/>
                </a:rPr>
                <a:t>3</a:t>
              </a:r>
            </a:p>
          </p:txBody>
        </p:sp>
        <p:sp>
          <p:nvSpPr>
            <p:cNvPr name="TextBox 429" id="429"/>
            <p:cNvSpPr txBox="true"/>
            <p:nvPr/>
          </p:nvSpPr>
          <p:spPr>
            <a:xfrm rot="0">
              <a:off x="700300" y="31258374"/>
              <a:ext cx="336416" cy="269758"/>
            </a:xfrm>
            <a:prstGeom prst="rect">
              <a:avLst/>
            </a:prstGeom>
          </p:spPr>
          <p:txBody>
            <a:bodyPr anchor="t" rtlCol="false" tIns="0" lIns="0" bIns="0" rIns="0">
              <a:spAutoFit/>
            </a:bodyPr>
            <a:lstStyle/>
            <a:p>
              <a:pPr algn="ctr" marL="0" indent="0" lvl="0">
                <a:lnSpc>
                  <a:spcPts val="1284"/>
                </a:lnSpc>
              </a:pPr>
              <a:r>
                <a:rPr lang="en-US" sz="1427" spc="-14">
                  <a:solidFill>
                    <a:srgbClr val="FFFFFF"/>
                  </a:solidFill>
                  <a:latin typeface="Poppins"/>
                </a:rPr>
                <a:t>1</a:t>
              </a:r>
            </a:p>
          </p:txBody>
        </p:sp>
        <p:sp>
          <p:nvSpPr>
            <p:cNvPr name="TextBox 430" id="430"/>
            <p:cNvSpPr txBox="true"/>
            <p:nvPr/>
          </p:nvSpPr>
          <p:spPr>
            <a:xfrm rot="0">
              <a:off x="4053505" y="31291085"/>
              <a:ext cx="336416" cy="269758"/>
            </a:xfrm>
            <a:prstGeom prst="rect">
              <a:avLst/>
            </a:prstGeom>
          </p:spPr>
          <p:txBody>
            <a:bodyPr anchor="t" rtlCol="false" tIns="0" lIns="0" bIns="0" rIns="0">
              <a:spAutoFit/>
            </a:bodyPr>
            <a:lstStyle/>
            <a:p>
              <a:pPr algn="ctr" marL="0" indent="0" lvl="0">
                <a:lnSpc>
                  <a:spcPts val="1284"/>
                </a:lnSpc>
              </a:pPr>
              <a:r>
                <a:rPr lang="en-US" sz="1427" spc="-14">
                  <a:solidFill>
                    <a:srgbClr val="FFFFFF"/>
                  </a:solidFill>
                  <a:latin typeface="Poppins"/>
                </a:rPr>
                <a:t>2</a:t>
              </a:r>
            </a:p>
          </p:txBody>
        </p:sp>
        <p:sp>
          <p:nvSpPr>
            <p:cNvPr name="TextBox 431" id="431"/>
            <p:cNvSpPr txBox="true"/>
            <p:nvPr/>
          </p:nvSpPr>
          <p:spPr>
            <a:xfrm rot="0">
              <a:off x="4644129" y="30908522"/>
              <a:ext cx="2494161" cy="1010966"/>
            </a:xfrm>
            <a:prstGeom prst="rect">
              <a:avLst/>
            </a:prstGeom>
          </p:spPr>
          <p:txBody>
            <a:bodyPr anchor="t" rtlCol="false" tIns="0" lIns="0" bIns="0" rIns="0">
              <a:spAutoFit/>
            </a:bodyPr>
            <a:lstStyle/>
            <a:p>
              <a:pPr>
                <a:lnSpc>
                  <a:spcPts val="1486"/>
                </a:lnSpc>
              </a:pPr>
              <a:r>
                <a:rPr lang="en-US" sz="1218" spc="-4">
                  <a:solidFill>
                    <a:srgbClr val="FFFFFF"/>
                  </a:solidFill>
                  <a:latin typeface="Poppins"/>
                </a:rPr>
                <a:t>Temps long</a:t>
              </a:r>
            </a:p>
            <a:p>
              <a:pPr>
                <a:lnSpc>
                  <a:spcPts val="1486"/>
                </a:lnSpc>
              </a:pPr>
              <a:r>
                <a:rPr lang="en-US" sz="1218" spc="-4">
                  <a:solidFill>
                    <a:srgbClr val="FFFFFF"/>
                  </a:solidFill>
                  <a:latin typeface="Poppins"/>
                </a:rPr>
                <a:t>Solutions concrètes</a:t>
              </a:r>
            </a:p>
            <a:p>
              <a:pPr>
                <a:lnSpc>
                  <a:spcPts val="1486"/>
                </a:lnSpc>
              </a:pPr>
              <a:r>
                <a:rPr lang="en-US" sz="1218" spc="-4">
                  <a:solidFill>
                    <a:srgbClr val="FFFFFF"/>
                  </a:solidFill>
                  <a:latin typeface="Poppins"/>
                </a:rPr>
                <a:t>Comparaison avec précédentes consult.</a:t>
              </a:r>
            </a:p>
          </p:txBody>
        </p:sp>
        <p:sp>
          <p:nvSpPr>
            <p:cNvPr name="TextBox 432" id="432"/>
            <p:cNvSpPr txBox="true"/>
            <p:nvPr/>
          </p:nvSpPr>
          <p:spPr>
            <a:xfrm rot="0">
              <a:off x="7421729" y="31275188"/>
              <a:ext cx="336416" cy="269758"/>
            </a:xfrm>
            <a:prstGeom prst="rect">
              <a:avLst/>
            </a:prstGeom>
          </p:spPr>
          <p:txBody>
            <a:bodyPr anchor="t" rtlCol="false" tIns="0" lIns="0" bIns="0" rIns="0">
              <a:spAutoFit/>
            </a:bodyPr>
            <a:lstStyle/>
            <a:p>
              <a:pPr algn="ctr" marL="0" indent="0" lvl="0">
                <a:lnSpc>
                  <a:spcPts val="1284"/>
                </a:lnSpc>
              </a:pPr>
              <a:r>
                <a:rPr lang="en-US" sz="1427" spc="-14">
                  <a:solidFill>
                    <a:srgbClr val="FFFFFF"/>
                  </a:solidFill>
                  <a:latin typeface="Poppins"/>
                </a:rPr>
                <a:t>3</a:t>
              </a:r>
            </a:p>
          </p:txBody>
        </p:sp>
        <p:sp>
          <p:nvSpPr>
            <p:cNvPr name="TextBox 433" id="433"/>
            <p:cNvSpPr txBox="true"/>
            <p:nvPr/>
          </p:nvSpPr>
          <p:spPr>
            <a:xfrm rot="0">
              <a:off x="8041584" y="29588750"/>
              <a:ext cx="2351327" cy="1010966"/>
            </a:xfrm>
            <a:prstGeom prst="rect">
              <a:avLst/>
            </a:prstGeom>
          </p:spPr>
          <p:txBody>
            <a:bodyPr anchor="t" rtlCol="false" tIns="0" lIns="0" bIns="0" rIns="0">
              <a:spAutoFit/>
            </a:bodyPr>
            <a:lstStyle/>
            <a:p>
              <a:pPr>
                <a:lnSpc>
                  <a:spcPts val="1486"/>
                </a:lnSpc>
              </a:pPr>
              <a:r>
                <a:rPr lang="en-US" sz="1218" spc="-4">
                  <a:solidFill>
                    <a:srgbClr val="FFFFFF"/>
                  </a:solidFill>
                  <a:latin typeface="Poppins"/>
                </a:rPr>
                <a:t>Découragement</a:t>
              </a:r>
            </a:p>
            <a:p>
              <a:pPr>
                <a:lnSpc>
                  <a:spcPts val="1486"/>
                </a:lnSpc>
              </a:pPr>
              <a:r>
                <a:rPr lang="en-US" sz="1218" spc="-4">
                  <a:solidFill>
                    <a:srgbClr val="FFFFFF"/>
                  </a:solidFill>
                  <a:latin typeface="Poppins"/>
                </a:rPr>
                <a:t>Attente “habituelle”</a:t>
              </a:r>
            </a:p>
            <a:p>
              <a:pPr>
                <a:lnSpc>
                  <a:spcPts val="1486"/>
                </a:lnSpc>
              </a:pPr>
              <a:r>
                <a:rPr lang="en-US" sz="1218" spc="-4">
                  <a:solidFill>
                    <a:srgbClr val="FFFFFF"/>
                  </a:solidFill>
                  <a:latin typeface="Poppins"/>
                </a:rPr>
                <a:t>Consult. ponctuelles en hôpital</a:t>
              </a:r>
            </a:p>
          </p:txBody>
        </p:sp>
        <p:sp>
          <p:nvSpPr>
            <p:cNvPr name="TextBox 434" id="434"/>
            <p:cNvSpPr txBox="true"/>
            <p:nvPr/>
          </p:nvSpPr>
          <p:spPr>
            <a:xfrm rot="0">
              <a:off x="8041584" y="28253080"/>
              <a:ext cx="2351327" cy="1010966"/>
            </a:xfrm>
            <a:prstGeom prst="rect">
              <a:avLst/>
            </a:prstGeom>
          </p:spPr>
          <p:txBody>
            <a:bodyPr anchor="t" rtlCol="false" tIns="0" lIns="0" bIns="0" rIns="0">
              <a:spAutoFit/>
            </a:bodyPr>
            <a:lstStyle/>
            <a:p>
              <a:pPr>
                <a:lnSpc>
                  <a:spcPts val="1486"/>
                </a:lnSpc>
              </a:pPr>
              <a:r>
                <a:rPr lang="en-US" sz="1218" spc="-4">
                  <a:solidFill>
                    <a:srgbClr val="FFFFFF"/>
                  </a:solidFill>
                  <a:latin typeface="Poppins"/>
                </a:rPr>
                <a:t>Abandon de critères</a:t>
              </a:r>
            </a:p>
            <a:p>
              <a:pPr>
                <a:lnSpc>
                  <a:spcPts val="1486"/>
                </a:lnSpc>
              </a:pPr>
              <a:r>
                <a:rPr lang="en-US" sz="1218" spc="-4">
                  <a:solidFill>
                    <a:srgbClr val="FFFFFF"/>
                  </a:solidFill>
                  <a:latin typeface="Poppins"/>
                </a:rPr>
                <a:t>Sentiment d’injustice</a:t>
              </a:r>
            </a:p>
            <a:p>
              <a:pPr>
                <a:lnSpc>
                  <a:spcPts val="1486"/>
                </a:lnSpc>
              </a:pPr>
              <a:r>
                <a:rPr lang="en-US" sz="1218" spc="-4">
                  <a:solidFill>
                    <a:srgbClr val="FFFFFF"/>
                  </a:solidFill>
                  <a:latin typeface="Poppins"/>
                </a:rPr>
                <a:t>Ressources </a:t>
              </a:r>
            </a:p>
            <a:p>
              <a:pPr>
                <a:lnSpc>
                  <a:spcPts val="1486"/>
                </a:lnSpc>
              </a:pPr>
              <a:r>
                <a:rPr lang="en-US" sz="1218" spc="-4">
                  <a:solidFill>
                    <a:srgbClr val="FFFFFF"/>
                  </a:solidFill>
                  <a:latin typeface="Poppins"/>
                </a:rPr>
                <a:t>personnelles</a:t>
              </a:r>
            </a:p>
          </p:txBody>
        </p:sp>
        <p:sp>
          <p:nvSpPr>
            <p:cNvPr name="TextBox 435" id="435"/>
            <p:cNvSpPr txBox="true"/>
            <p:nvPr/>
          </p:nvSpPr>
          <p:spPr>
            <a:xfrm rot="0">
              <a:off x="8041584" y="27025109"/>
              <a:ext cx="2153216" cy="759574"/>
            </a:xfrm>
            <a:prstGeom prst="rect">
              <a:avLst/>
            </a:prstGeom>
          </p:spPr>
          <p:txBody>
            <a:bodyPr anchor="t" rtlCol="false" tIns="0" lIns="0" bIns="0" rIns="0">
              <a:spAutoFit/>
            </a:bodyPr>
            <a:lstStyle/>
            <a:p>
              <a:pPr>
                <a:lnSpc>
                  <a:spcPts val="1486"/>
                </a:lnSpc>
              </a:pPr>
              <a:r>
                <a:rPr lang="en-US" sz="1218" spc="-4">
                  <a:solidFill>
                    <a:srgbClr val="FFFFFF"/>
                  </a:solidFill>
                  <a:latin typeface="Poppins"/>
                </a:rPr>
                <a:t>Perte de confiance</a:t>
              </a:r>
            </a:p>
            <a:p>
              <a:pPr>
                <a:lnSpc>
                  <a:spcPts val="1486"/>
                </a:lnSpc>
              </a:pPr>
              <a:r>
                <a:rPr lang="en-US" sz="1218" spc="-4">
                  <a:solidFill>
                    <a:srgbClr val="FFFFFF"/>
                  </a:solidFill>
                  <a:latin typeface="Poppins"/>
                </a:rPr>
                <a:t>Suivis en parallèle</a:t>
              </a:r>
            </a:p>
            <a:p>
              <a:pPr>
                <a:lnSpc>
                  <a:spcPts val="1486"/>
                </a:lnSpc>
              </a:pPr>
              <a:r>
                <a:rPr lang="en-US" sz="1218" spc="-4">
                  <a:solidFill>
                    <a:srgbClr val="FFFFFF"/>
                  </a:solidFill>
                  <a:latin typeface="Poppins"/>
                </a:rPr>
                <a:t>Contrainte de l’att.</a:t>
              </a:r>
            </a:p>
          </p:txBody>
        </p:sp>
        <p:grpSp>
          <p:nvGrpSpPr>
            <p:cNvPr name="Group 436" id="436"/>
            <p:cNvGrpSpPr/>
            <p:nvPr/>
          </p:nvGrpSpPr>
          <p:grpSpPr>
            <a:xfrm rot="0">
              <a:off x="200314" y="36130278"/>
              <a:ext cx="10204982" cy="1265286"/>
              <a:chOff x="0" y="0"/>
              <a:chExt cx="4378932" cy="542931"/>
            </a:xfrm>
          </p:grpSpPr>
          <p:sp>
            <p:nvSpPr>
              <p:cNvPr name="Freeform 437" id="437"/>
              <p:cNvSpPr/>
              <p:nvPr/>
            </p:nvSpPr>
            <p:spPr>
              <a:xfrm flipH="false" flipV="false" rot="0">
                <a:off x="0" y="0"/>
                <a:ext cx="4378932" cy="542931"/>
              </a:xfrm>
              <a:custGeom>
                <a:avLst/>
                <a:gdLst/>
                <a:ahLst/>
                <a:cxnLst/>
                <a:rect r="r" b="b" t="t" l="l"/>
                <a:pathLst>
                  <a:path h="542931" w="4378932">
                    <a:moveTo>
                      <a:pt x="112220" y="0"/>
                    </a:moveTo>
                    <a:lnTo>
                      <a:pt x="4266712" y="0"/>
                    </a:lnTo>
                    <a:cubicBezTo>
                      <a:pt x="4296474" y="0"/>
                      <a:pt x="4325018" y="11823"/>
                      <a:pt x="4346063" y="32869"/>
                    </a:cubicBezTo>
                    <a:cubicBezTo>
                      <a:pt x="4367109" y="53914"/>
                      <a:pt x="4378932" y="82458"/>
                      <a:pt x="4378932" y="112220"/>
                    </a:cubicBezTo>
                    <a:lnTo>
                      <a:pt x="4378932" y="430711"/>
                    </a:lnTo>
                    <a:cubicBezTo>
                      <a:pt x="4378932" y="492688"/>
                      <a:pt x="4328689" y="542931"/>
                      <a:pt x="4266712" y="542931"/>
                    </a:cubicBezTo>
                    <a:lnTo>
                      <a:pt x="112220" y="542931"/>
                    </a:lnTo>
                    <a:cubicBezTo>
                      <a:pt x="50243" y="542931"/>
                      <a:pt x="0" y="492688"/>
                      <a:pt x="0" y="430711"/>
                    </a:cubicBezTo>
                    <a:lnTo>
                      <a:pt x="0" y="112220"/>
                    </a:lnTo>
                    <a:cubicBezTo>
                      <a:pt x="0" y="50243"/>
                      <a:pt x="50243" y="0"/>
                      <a:pt x="112220" y="0"/>
                    </a:cubicBezTo>
                    <a:close/>
                  </a:path>
                </a:pathLst>
              </a:custGeom>
              <a:solidFill>
                <a:srgbClr val="2A1E50"/>
              </a:solidFill>
              <a:ln w="38100" cap="rnd">
                <a:solidFill>
                  <a:srgbClr val="000000"/>
                </a:solidFill>
                <a:prstDash val="solid"/>
                <a:round/>
              </a:ln>
            </p:spPr>
          </p:sp>
          <p:sp>
            <p:nvSpPr>
              <p:cNvPr name="TextBox 438" id="438"/>
              <p:cNvSpPr txBox="true"/>
              <p:nvPr/>
            </p:nvSpPr>
            <p:spPr>
              <a:xfrm>
                <a:off x="0" y="-38100"/>
                <a:ext cx="812800" cy="850900"/>
              </a:xfrm>
              <a:prstGeom prst="rect">
                <a:avLst/>
              </a:prstGeom>
            </p:spPr>
            <p:txBody>
              <a:bodyPr anchor="ctr" rtlCol="false" tIns="50800" lIns="50800" bIns="50800" rIns="50800"/>
              <a:lstStyle/>
              <a:p>
                <a:pPr algn="ctr">
                  <a:lnSpc>
                    <a:spcPts val="2659"/>
                  </a:lnSpc>
                  <a:spcBef>
                    <a:spcPct val="0"/>
                  </a:spcBef>
                </a:pPr>
              </a:p>
            </p:txBody>
          </p:sp>
        </p:grpSp>
        <p:grpSp>
          <p:nvGrpSpPr>
            <p:cNvPr name="Group 439" id="439"/>
            <p:cNvGrpSpPr/>
            <p:nvPr/>
          </p:nvGrpSpPr>
          <p:grpSpPr>
            <a:xfrm rot="0">
              <a:off x="200314" y="32123497"/>
              <a:ext cx="10064137" cy="1265286"/>
              <a:chOff x="0" y="0"/>
              <a:chExt cx="4318496" cy="542931"/>
            </a:xfrm>
          </p:grpSpPr>
          <p:sp>
            <p:nvSpPr>
              <p:cNvPr name="Freeform 440" id="440"/>
              <p:cNvSpPr/>
              <p:nvPr/>
            </p:nvSpPr>
            <p:spPr>
              <a:xfrm flipH="false" flipV="false" rot="0">
                <a:off x="0" y="0"/>
                <a:ext cx="4318496" cy="542931"/>
              </a:xfrm>
              <a:custGeom>
                <a:avLst/>
                <a:gdLst/>
                <a:ahLst/>
                <a:cxnLst/>
                <a:rect r="r" b="b" t="t" l="l"/>
                <a:pathLst>
                  <a:path h="542931" w="4318496">
                    <a:moveTo>
                      <a:pt x="113791" y="0"/>
                    </a:moveTo>
                    <a:lnTo>
                      <a:pt x="4204705" y="0"/>
                    </a:lnTo>
                    <a:cubicBezTo>
                      <a:pt x="4267550" y="0"/>
                      <a:pt x="4318496" y="50946"/>
                      <a:pt x="4318496" y="113791"/>
                    </a:cubicBezTo>
                    <a:lnTo>
                      <a:pt x="4318496" y="429140"/>
                    </a:lnTo>
                    <a:cubicBezTo>
                      <a:pt x="4318496" y="491985"/>
                      <a:pt x="4267550" y="542931"/>
                      <a:pt x="4204705" y="542931"/>
                    </a:cubicBezTo>
                    <a:lnTo>
                      <a:pt x="113791" y="542931"/>
                    </a:lnTo>
                    <a:cubicBezTo>
                      <a:pt x="50946" y="542931"/>
                      <a:pt x="0" y="491985"/>
                      <a:pt x="0" y="429140"/>
                    </a:cubicBezTo>
                    <a:lnTo>
                      <a:pt x="0" y="113791"/>
                    </a:lnTo>
                    <a:cubicBezTo>
                      <a:pt x="0" y="50946"/>
                      <a:pt x="50946" y="0"/>
                      <a:pt x="113791" y="0"/>
                    </a:cubicBezTo>
                    <a:close/>
                  </a:path>
                </a:pathLst>
              </a:custGeom>
              <a:solidFill>
                <a:srgbClr val="2A1E50"/>
              </a:solidFill>
              <a:ln w="38100" cap="rnd">
                <a:solidFill>
                  <a:srgbClr val="000000"/>
                </a:solidFill>
                <a:prstDash val="solid"/>
                <a:round/>
              </a:ln>
            </p:spPr>
          </p:sp>
          <p:sp>
            <p:nvSpPr>
              <p:cNvPr name="TextBox 441" id="441"/>
              <p:cNvSpPr txBox="true"/>
              <p:nvPr/>
            </p:nvSpPr>
            <p:spPr>
              <a:xfrm>
                <a:off x="0" y="-38100"/>
                <a:ext cx="812800" cy="850900"/>
              </a:xfrm>
              <a:prstGeom prst="rect">
                <a:avLst/>
              </a:prstGeom>
            </p:spPr>
            <p:txBody>
              <a:bodyPr anchor="ctr" rtlCol="false" tIns="50800" lIns="50800" bIns="50800" rIns="50800"/>
              <a:lstStyle/>
              <a:p>
                <a:pPr algn="ctr">
                  <a:lnSpc>
                    <a:spcPts val="2659"/>
                  </a:lnSpc>
                  <a:spcBef>
                    <a:spcPct val="0"/>
                  </a:spcBef>
                </a:pPr>
              </a:p>
            </p:txBody>
          </p:sp>
        </p:grpSp>
        <p:grpSp>
          <p:nvGrpSpPr>
            <p:cNvPr name="Group 442" id="442"/>
            <p:cNvGrpSpPr/>
            <p:nvPr/>
          </p:nvGrpSpPr>
          <p:grpSpPr>
            <a:xfrm rot="0">
              <a:off x="527941" y="36422354"/>
              <a:ext cx="681134" cy="681134"/>
              <a:chOff x="0" y="0"/>
              <a:chExt cx="812800" cy="812800"/>
            </a:xfrm>
          </p:grpSpPr>
          <p:sp>
            <p:nvSpPr>
              <p:cNvPr name="Freeform 443" id="44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444" id="444"/>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445" id="445"/>
            <p:cNvSpPr txBox="true"/>
            <p:nvPr/>
          </p:nvSpPr>
          <p:spPr>
            <a:xfrm rot="0">
              <a:off x="1291768" y="36252675"/>
              <a:ext cx="2589378" cy="1010966"/>
            </a:xfrm>
            <a:prstGeom prst="rect">
              <a:avLst/>
            </a:prstGeom>
          </p:spPr>
          <p:txBody>
            <a:bodyPr anchor="t" rtlCol="false" tIns="0" lIns="0" bIns="0" rIns="0">
              <a:spAutoFit/>
            </a:bodyPr>
            <a:lstStyle/>
            <a:p>
              <a:pPr>
                <a:lnSpc>
                  <a:spcPts val="1486"/>
                </a:lnSpc>
              </a:pPr>
              <a:r>
                <a:rPr lang="en-US" sz="1218" spc="-4">
                  <a:solidFill>
                    <a:srgbClr val="FFFFFF"/>
                  </a:solidFill>
                  <a:latin typeface="Poppins"/>
                </a:rPr>
                <a:t>Liste de services</a:t>
              </a:r>
            </a:p>
            <a:p>
              <a:pPr>
                <a:lnSpc>
                  <a:spcPts val="1486"/>
                </a:lnSpc>
              </a:pPr>
              <a:r>
                <a:rPr lang="en-US" sz="1218" spc="-4">
                  <a:solidFill>
                    <a:srgbClr val="FFFFFF"/>
                  </a:solidFill>
                  <a:latin typeface="Poppins"/>
                </a:rPr>
                <a:t>Critère économique</a:t>
              </a:r>
            </a:p>
            <a:p>
              <a:pPr>
                <a:lnSpc>
                  <a:spcPts val="1486"/>
                </a:lnSpc>
              </a:pPr>
              <a:r>
                <a:rPr lang="en-US" sz="1218" spc="-4">
                  <a:solidFill>
                    <a:srgbClr val="FFFFFF"/>
                  </a:solidFill>
                  <a:latin typeface="Poppins"/>
                </a:rPr>
                <a:t>Sentiment d’urgence élevé</a:t>
              </a:r>
            </a:p>
          </p:txBody>
        </p:sp>
        <p:grpSp>
          <p:nvGrpSpPr>
            <p:cNvPr name="Group 446" id="446"/>
            <p:cNvGrpSpPr/>
            <p:nvPr/>
          </p:nvGrpSpPr>
          <p:grpSpPr>
            <a:xfrm rot="0">
              <a:off x="3881146" y="36455065"/>
              <a:ext cx="681134" cy="681134"/>
              <a:chOff x="0" y="0"/>
              <a:chExt cx="812800" cy="812800"/>
            </a:xfrm>
          </p:grpSpPr>
          <p:sp>
            <p:nvSpPr>
              <p:cNvPr name="Freeform 447" id="44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448" id="448"/>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449" id="449"/>
            <p:cNvGrpSpPr/>
            <p:nvPr/>
          </p:nvGrpSpPr>
          <p:grpSpPr>
            <a:xfrm rot="0">
              <a:off x="7249370" y="36439168"/>
              <a:ext cx="681134" cy="681134"/>
              <a:chOff x="0" y="0"/>
              <a:chExt cx="812800" cy="812800"/>
            </a:xfrm>
          </p:grpSpPr>
          <p:sp>
            <p:nvSpPr>
              <p:cNvPr name="Freeform 450" id="45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451" id="451"/>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452" id="452"/>
            <p:cNvSpPr txBox="true"/>
            <p:nvPr/>
          </p:nvSpPr>
          <p:spPr>
            <a:xfrm rot="0">
              <a:off x="8041584" y="36285386"/>
              <a:ext cx="2351327" cy="1010966"/>
            </a:xfrm>
            <a:prstGeom prst="rect">
              <a:avLst/>
            </a:prstGeom>
          </p:spPr>
          <p:txBody>
            <a:bodyPr anchor="t" rtlCol="false" tIns="0" lIns="0" bIns="0" rIns="0">
              <a:spAutoFit/>
            </a:bodyPr>
            <a:lstStyle/>
            <a:p>
              <a:pPr>
                <a:lnSpc>
                  <a:spcPts val="1486"/>
                </a:lnSpc>
              </a:pPr>
              <a:r>
                <a:rPr lang="en-US" sz="1218" spc="-4">
                  <a:solidFill>
                    <a:srgbClr val="FFFFFF"/>
                  </a:solidFill>
                  <a:latin typeface="Poppins"/>
                </a:rPr>
                <a:t>Abandon de critères</a:t>
              </a:r>
            </a:p>
            <a:p>
              <a:pPr>
                <a:lnSpc>
                  <a:spcPts val="1486"/>
                </a:lnSpc>
              </a:pPr>
              <a:r>
                <a:rPr lang="en-US" sz="1218" spc="-4">
                  <a:solidFill>
                    <a:srgbClr val="FFFFFF"/>
                  </a:solidFill>
                  <a:latin typeface="Poppins"/>
                </a:rPr>
                <a:t>Multip. des demandes</a:t>
              </a:r>
            </a:p>
            <a:p>
              <a:pPr>
                <a:lnSpc>
                  <a:spcPts val="1486"/>
                </a:lnSpc>
              </a:pPr>
              <a:r>
                <a:rPr lang="en-US" sz="1218" spc="-4">
                  <a:solidFill>
                    <a:srgbClr val="FFFFFF"/>
                  </a:solidFill>
                  <a:latin typeface="Poppins"/>
                </a:rPr>
                <a:t>Consult. de PPL et de perm. d’accueil</a:t>
              </a:r>
            </a:p>
          </p:txBody>
        </p:sp>
        <p:grpSp>
          <p:nvGrpSpPr>
            <p:cNvPr name="Group 453" id="453"/>
            <p:cNvGrpSpPr/>
            <p:nvPr/>
          </p:nvGrpSpPr>
          <p:grpSpPr>
            <a:xfrm rot="0">
              <a:off x="200314" y="34794608"/>
              <a:ext cx="10204982" cy="1265286"/>
              <a:chOff x="0" y="0"/>
              <a:chExt cx="4378932" cy="542931"/>
            </a:xfrm>
          </p:grpSpPr>
          <p:sp>
            <p:nvSpPr>
              <p:cNvPr name="Freeform 454" id="454"/>
              <p:cNvSpPr/>
              <p:nvPr/>
            </p:nvSpPr>
            <p:spPr>
              <a:xfrm flipH="false" flipV="false" rot="0">
                <a:off x="0" y="0"/>
                <a:ext cx="4378932" cy="542931"/>
              </a:xfrm>
              <a:custGeom>
                <a:avLst/>
                <a:gdLst/>
                <a:ahLst/>
                <a:cxnLst/>
                <a:rect r="r" b="b" t="t" l="l"/>
                <a:pathLst>
                  <a:path h="542931" w="4378932">
                    <a:moveTo>
                      <a:pt x="112220" y="0"/>
                    </a:moveTo>
                    <a:lnTo>
                      <a:pt x="4266712" y="0"/>
                    </a:lnTo>
                    <a:cubicBezTo>
                      <a:pt x="4296474" y="0"/>
                      <a:pt x="4325018" y="11823"/>
                      <a:pt x="4346063" y="32869"/>
                    </a:cubicBezTo>
                    <a:cubicBezTo>
                      <a:pt x="4367109" y="53914"/>
                      <a:pt x="4378932" y="82458"/>
                      <a:pt x="4378932" y="112220"/>
                    </a:cubicBezTo>
                    <a:lnTo>
                      <a:pt x="4378932" y="430711"/>
                    </a:lnTo>
                    <a:cubicBezTo>
                      <a:pt x="4378932" y="492688"/>
                      <a:pt x="4328689" y="542931"/>
                      <a:pt x="4266712" y="542931"/>
                    </a:cubicBezTo>
                    <a:lnTo>
                      <a:pt x="112220" y="542931"/>
                    </a:lnTo>
                    <a:cubicBezTo>
                      <a:pt x="50243" y="542931"/>
                      <a:pt x="0" y="492688"/>
                      <a:pt x="0" y="430711"/>
                    </a:cubicBezTo>
                    <a:lnTo>
                      <a:pt x="0" y="112220"/>
                    </a:lnTo>
                    <a:cubicBezTo>
                      <a:pt x="0" y="50243"/>
                      <a:pt x="50243" y="0"/>
                      <a:pt x="112220" y="0"/>
                    </a:cubicBezTo>
                    <a:close/>
                  </a:path>
                </a:pathLst>
              </a:custGeom>
              <a:solidFill>
                <a:srgbClr val="2A1E50"/>
              </a:solidFill>
              <a:ln w="38100" cap="rnd">
                <a:solidFill>
                  <a:srgbClr val="000000"/>
                </a:solidFill>
                <a:prstDash val="solid"/>
                <a:round/>
              </a:ln>
            </p:spPr>
          </p:sp>
          <p:sp>
            <p:nvSpPr>
              <p:cNvPr name="TextBox 455" id="455"/>
              <p:cNvSpPr txBox="true"/>
              <p:nvPr/>
            </p:nvSpPr>
            <p:spPr>
              <a:xfrm>
                <a:off x="0" y="-38100"/>
                <a:ext cx="812800" cy="850900"/>
              </a:xfrm>
              <a:prstGeom prst="rect">
                <a:avLst/>
              </a:prstGeom>
            </p:spPr>
            <p:txBody>
              <a:bodyPr anchor="ctr" rtlCol="false" tIns="50800" lIns="50800" bIns="50800" rIns="50800"/>
              <a:lstStyle/>
              <a:p>
                <a:pPr algn="ctr">
                  <a:lnSpc>
                    <a:spcPts val="2659"/>
                  </a:lnSpc>
                  <a:spcBef>
                    <a:spcPct val="0"/>
                  </a:spcBef>
                </a:pPr>
              </a:p>
            </p:txBody>
          </p:sp>
        </p:grpSp>
        <p:grpSp>
          <p:nvGrpSpPr>
            <p:cNvPr name="Group 456" id="456"/>
            <p:cNvGrpSpPr/>
            <p:nvPr/>
          </p:nvGrpSpPr>
          <p:grpSpPr>
            <a:xfrm rot="0">
              <a:off x="527941" y="35086684"/>
              <a:ext cx="681134" cy="681134"/>
              <a:chOff x="0" y="0"/>
              <a:chExt cx="812800" cy="812800"/>
            </a:xfrm>
          </p:grpSpPr>
          <p:sp>
            <p:nvSpPr>
              <p:cNvPr name="Freeform 457" id="45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458" id="458"/>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459" id="459"/>
            <p:cNvSpPr txBox="true"/>
            <p:nvPr/>
          </p:nvSpPr>
          <p:spPr>
            <a:xfrm rot="0">
              <a:off x="1291768" y="34917006"/>
              <a:ext cx="2589378" cy="1010966"/>
            </a:xfrm>
            <a:prstGeom prst="rect">
              <a:avLst/>
            </a:prstGeom>
          </p:spPr>
          <p:txBody>
            <a:bodyPr anchor="t" rtlCol="false" tIns="0" lIns="0" bIns="0" rIns="0">
              <a:spAutoFit/>
            </a:bodyPr>
            <a:lstStyle/>
            <a:p>
              <a:pPr>
                <a:lnSpc>
                  <a:spcPts val="1486"/>
                </a:lnSpc>
              </a:pPr>
              <a:r>
                <a:rPr lang="en-US" sz="1218" spc="-4">
                  <a:solidFill>
                    <a:srgbClr val="FFFFFF"/>
                  </a:solidFill>
                  <a:latin typeface="Poppins"/>
                </a:rPr>
                <a:t>Bouche-à-oreille</a:t>
              </a:r>
            </a:p>
            <a:p>
              <a:pPr>
                <a:lnSpc>
                  <a:spcPts val="1486"/>
                </a:lnSpc>
              </a:pPr>
              <a:r>
                <a:rPr lang="en-US" sz="1218" spc="-4">
                  <a:solidFill>
                    <a:srgbClr val="FFFFFF"/>
                  </a:solidFill>
                  <a:latin typeface="Poppins"/>
                </a:rPr>
                <a:t>Spécificité du service</a:t>
              </a:r>
            </a:p>
            <a:p>
              <a:pPr>
                <a:lnSpc>
                  <a:spcPts val="1486"/>
                </a:lnSpc>
              </a:pPr>
              <a:r>
                <a:rPr lang="en-US" sz="1218" spc="-4">
                  <a:solidFill>
                    <a:srgbClr val="FFFFFF"/>
                  </a:solidFill>
                  <a:latin typeface="Poppins"/>
                </a:rPr>
                <a:t>Sentiment d’urgence modéré</a:t>
              </a:r>
            </a:p>
          </p:txBody>
        </p:sp>
        <p:grpSp>
          <p:nvGrpSpPr>
            <p:cNvPr name="Group 460" id="460"/>
            <p:cNvGrpSpPr/>
            <p:nvPr/>
          </p:nvGrpSpPr>
          <p:grpSpPr>
            <a:xfrm rot="0">
              <a:off x="3881146" y="35119395"/>
              <a:ext cx="681134" cy="681134"/>
              <a:chOff x="0" y="0"/>
              <a:chExt cx="812800" cy="812800"/>
            </a:xfrm>
          </p:grpSpPr>
          <p:sp>
            <p:nvSpPr>
              <p:cNvPr name="Freeform 461" id="461"/>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462" id="462"/>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463" id="463"/>
            <p:cNvGrpSpPr/>
            <p:nvPr/>
          </p:nvGrpSpPr>
          <p:grpSpPr>
            <a:xfrm rot="0">
              <a:off x="7249370" y="35103498"/>
              <a:ext cx="681134" cy="681134"/>
              <a:chOff x="0" y="0"/>
              <a:chExt cx="812800" cy="812800"/>
            </a:xfrm>
          </p:grpSpPr>
          <p:sp>
            <p:nvSpPr>
              <p:cNvPr name="Freeform 464" id="46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465" id="465"/>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466" id="466"/>
            <p:cNvGrpSpPr/>
            <p:nvPr/>
          </p:nvGrpSpPr>
          <p:grpSpPr>
            <a:xfrm rot="0">
              <a:off x="200314" y="33458938"/>
              <a:ext cx="10090429" cy="1265286"/>
              <a:chOff x="0" y="0"/>
              <a:chExt cx="4329778" cy="542931"/>
            </a:xfrm>
          </p:grpSpPr>
          <p:sp>
            <p:nvSpPr>
              <p:cNvPr name="Freeform 467" id="467"/>
              <p:cNvSpPr/>
              <p:nvPr/>
            </p:nvSpPr>
            <p:spPr>
              <a:xfrm flipH="false" flipV="false" rot="0">
                <a:off x="0" y="0"/>
                <a:ext cx="4329778" cy="542931"/>
              </a:xfrm>
              <a:custGeom>
                <a:avLst/>
                <a:gdLst/>
                <a:ahLst/>
                <a:cxnLst/>
                <a:rect r="r" b="b" t="t" l="l"/>
                <a:pathLst>
                  <a:path h="542931" w="4329778">
                    <a:moveTo>
                      <a:pt x="113494" y="0"/>
                    </a:moveTo>
                    <a:lnTo>
                      <a:pt x="4216283" y="0"/>
                    </a:lnTo>
                    <a:cubicBezTo>
                      <a:pt x="4278964" y="0"/>
                      <a:pt x="4329778" y="50813"/>
                      <a:pt x="4329778" y="113494"/>
                    </a:cubicBezTo>
                    <a:lnTo>
                      <a:pt x="4329778" y="429437"/>
                    </a:lnTo>
                    <a:cubicBezTo>
                      <a:pt x="4329778" y="492118"/>
                      <a:pt x="4278964" y="542931"/>
                      <a:pt x="4216283" y="542931"/>
                    </a:cubicBezTo>
                    <a:lnTo>
                      <a:pt x="113494" y="542931"/>
                    </a:lnTo>
                    <a:cubicBezTo>
                      <a:pt x="50813" y="542931"/>
                      <a:pt x="0" y="492118"/>
                      <a:pt x="0" y="429437"/>
                    </a:cubicBezTo>
                    <a:lnTo>
                      <a:pt x="0" y="113494"/>
                    </a:lnTo>
                    <a:cubicBezTo>
                      <a:pt x="0" y="50813"/>
                      <a:pt x="50813" y="0"/>
                      <a:pt x="113494" y="0"/>
                    </a:cubicBezTo>
                    <a:close/>
                  </a:path>
                </a:pathLst>
              </a:custGeom>
              <a:solidFill>
                <a:srgbClr val="2A1E50"/>
              </a:solidFill>
              <a:ln w="38100" cap="rnd">
                <a:solidFill>
                  <a:srgbClr val="000000"/>
                </a:solidFill>
                <a:prstDash val="solid"/>
                <a:round/>
              </a:ln>
            </p:spPr>
          </p:sp>
          <p:sp>
            <p:nvSpPr>
              <p:cNvPr name="TextBox 468" id="468"/>
              <p:cNvSpPr txBox="true"/>
              <p:nvPr/>
            </p:nvSpPr>
            <p:spPr>
              <a:xfrm>
                <a:off x="0" y="-38100"/>
                <a:ext cx="812800" cy="850900"/>
              </a:xfrm>
              <a:prstGeom prst="rect">
                <a:avLst/>
              </a:prstGeom>
            </p:spPr>
            <p:txBody>
              <a:bodyPr anchor="ctr" rtlCol="false" tIns="50800" lIns="50800" bIns="50800" rIns="50800"/>
              <a:lstStyle/>
              <a:p>
                <a:pPr algn="ctr">
                  <a:lnSpc>
                    <a:spcPts val="2659"/>
                  </a:lnSpc>
                  <a:spcBef>
                    <a:spcPct val="0"/>
                  </a:spcBef>
                </a:pPr>
              </a:p>
            </p:txBody>
          </p:sp>
        </p:grpSp>
        <p:grpSp>
          <p:nvGrpSpPr>
            <p:cNvPr name="Group 469" id="469"/>
            <p:cNvGrpSpPr/>
            <p:nvPr/>
          </p:nvGrpSpPr>
          <p:grpSpPr>
            <a:xfrm rot="0">
              <a:off x="527941" y="33751014"/>
              <a:ext cx="681134" cy="681134"/>
              <a:chOff x="0" y="0"/>
              <a:chExt cx="812800" cy="812800"/>
            </a:xfrm>
          </p:grpSpPr>
          <p:sp>
            <p:nvSpPr>
              <p:cNvPr name="Freeform 470" id="47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471" id="471"/>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472" id="472"/>
            <p:cNvSpPr txBox="true"/>
            <p:nvPr/>
          </p:nvSpPr>
          <p:spPr>
            <a:xfrm rot="0">
              <a:off x="1291768" y="33581336"/>
              <a:ext cx="2589378" cy="1010966"/>
            </a:xfrm>
            <a:prstGeom prst="rect">
              <a:avLst/>
            </a:prstGeom>
          </p:spPr>
          <p:txBody>
            <a:bodyPr anchor="t" rtlCol="false" tIns="0" lIns="0" bIns="0" rIns="0">
              <a:spAutoFit/>
            </a:bodyPr>
            <a:lstStyle/>
            <a:p>
              <a:pPr algn="just">
                <a:lnSpc>
                  <a:spcPts val="1486"/>
                </a:lnSpc>
              </a:pPr>
              <a:r>
                <a:rPr lang="en-US" sz="1218" spc="-4">
                  <a:solidFill>
                    <a:srgbClr val="FFFFFF"/>
                  </a:solidFill>
                  <a:latin typeface="Poppins"/>
                </a:rPr>
                <a:t>Fréquentation passée</a:t>
              </a:r>
            </a:p>
            <a:p>
              <a:pPr algn="just">
                <a:lnSpc>
                  <a:spcPts val="1486"/>
                </a:lnSpc>
              </a:pPr>
              <a:r>
                <a:rPr lang="en-US" sz="1218" spc="-4">
                  <a:solidFill>
                    <a:srgbClr val="FFFFFF"/>
                  </a:solidFill>
                  <a:latin typeface="Poppins"/>
                </a:rPr>
                <a:t>Tarif et administatif</a:t>
              </a:r>
            </a:p>
            <a:p>
              <a:pPr>
                <a:lnSpc>
                  <a:spcPts val="1486"/>
                </a:lnSpc>
              </a:pPr>
              <a:r>
                <a:rPr lang="en-US" sz="1218" spc="-4">
                  <a:solidFill>
                    <a:srgbClr val="FFFFFF"/>
                  </a:solidFill>
                  <a:latin typeface="Poppins"/>
                </a:rPr>
                <a:t>Sentiment d’urgence élevé</a:t>
              </a:r>
              <a:r>
                <a:rPr lang="en-US" sz="1218" spc="-4">
                  <a:solidFill>
                    <a:srgbClr val="FFFFFF"/>
                  </a:solidFill>
                  <a:latin typeface="Poppins Italics"/>
                </a:rPr>
                <a:t> - pression du SAJ</a:t>
              </a:r>
            </a:p>
          </p:txBody>
        </p:sp>
        <p:grpSp>
          <p:nvGrpSpPr>
            <p:cNvPr name="Group 473" id="473"/>
            <p:cNvGrpSpPr/>
            <p:nvPr/>
          </p:nvGrpSpPr>
          <p:grpSpPr>
            <a:xfrm rot="0">
              <a:off x="3881146" y="33783725"/>
              <a:ext cx="681134" cy="681134"/>
              <a:chOff x="0" y="0"/>
              <a:chExt cx="812800" cy="812800"/>
            </a:xfrm>
          </p:grpSpPr>
          <p:sp>
            <p:nvSpPr>
              <p:cNvPr name="Freeform 474" id="47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475" id="475"/>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476" id="476"/>
            <p:cNvSpPr txBox="true"/>
            <p:nvPr/>
          </p:nvSpPr>
          <p:spPr>
            <a:xfrm rot="0">
              <a:off x="4053505" y="33980713"/>
              <a:ext cx="336416" cy="269758"/>
            </a:xfrm>
            <a:prstGeom prst="rect">
              <a:avLst/>
            </a:prstGeom>
          </p:spPr>
          <p:txBody>
            <a:bodyPr anchor="t" rtlCol="false" tIns="0" lIns="0" bIns="0" rIns="0">
              <a:spAutoFit/>
            </a:bodyPr>
            <a:lstStyle/>
            <a:p>
              <a:pPr algn="ctr" marL="0" indent="0" lvl="0">
                <a:lnSpc>
                  <a:spcPts val="1284"/>
                </a:lnSpc>
              </a:pPr>
              <a:r>
                <a:rPr lang="en-US" sz="1427" spc="-14">
                  <a:solidFill>
                    <a:srgbClr val="FFFFFF"/>
                  </a:solidFill>
                  <a:latin typeface="Poppins"/>
                </a:rPr>
                <a:t>2</a:t>
              </a:r>
            </a:p>
          </p:txBody>
        </p:sp>
        <p:sp>
          <p:nvSpPr>
            <p:cNvPr name="TextBox 477" id="477"/>
            <p:cNvSpPr txBox="true"/>
            <p:nvPr/>
          </p:nvSpPr>
          <p:spPr>
            <a:xfrm rot="0">
              <a:off x="4644129" y="33598150"/>
              <a:ext cx="2494161" cy="1010966"/>
            </a:xfrm>
            <a:prstGeom prst="rect">
              <a:avLst/>
            </a:prstGeom>
          </p:spPr>
          <p:txBody>
            <a:bodyPr anchor="t" rtlCol="false" tIns="0" lIns="0" bIns="0" rIns="0">
              <a:spAutoFit/>
            </a:bodyPr>
            <a:lstStyle/>
            <a:p>
              <a:pPr>
                <a:lnSpc>
                  <a:spcPts val="1486"/>
                </a:lnSpc>
              </a:pPr>
              <a:r>
                <a:rPr lang="en-US" sz="1218" spc="-4">
                  <a:solidFill>
                    <a:srgbClr val="FFFFFF"/>
                  </a:solidFill>
                  <a:latin typeface="Poppins"/>
                </a:rPr>
                <a:t>Temps long</a:t>
              </a:r>
            </a:p>
            <a:p>
              <a:pPr>
                <a:lnSpc>
                  <a:spcPts val="1486"/>
                </a:lnSpc>
              </a:pPr>
              <a:r>
                <a:rPr lang="en-US" sz="1218" spc="-4">
                  <a:solidFill>
                    <a:srgbClr val="FFFFFF"/>
                  </a:solidFill>
                  <a:latin typeface="Poppins"/>
                </a:rPr>
                <a:t>Espace d’écoute</a:t>
              </a:r>
            </a:p>
            <a:p>
              <a:pPr>
                <a:lnSpc>
                  <a:spcPts val="1486"/>
                </a:lnSpc>
              </a:pPr>
              <a:r>
                <a:rPr lang="en-US" sz="1218" spc="-4">
                  <a:solidFill>
                    <a:srgbClr val="FFFFFF"/>
                  </a:solidFill>
                  <a:latin typeface="Poppins"/>
                </a:rPr>
                <a:t>Fréquentation passée et déduction des besoins</a:t>
              </a:r>
            </a:p>
          </p:txBody>
        </p:sp>
        <p:grpSp>
          <p:nvGrpSpPr>
            <p:cNvPr name="Group 478" id="478"/>
            <p:cNvGrpSpPr/>
            <p:nvPr/>
          </p:nvGrpSpPr>
          <p:grpSpPr>
            <a:xfrm rot="0">
              <a:off x="7249370" y="33767828"/>
              <a:ext cx="681134" cy="681134"/>
              <a:chOff x="0" y="0"/>
              <a:chExt cx="812800" cy="812800"/>
            </a:xfrm>
          </p:grpSpPr>
          <p:sp>
            <p:nvSpPr>
              <p:cNvPr name="Freeform 479" id="47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480" id="480"/>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481" id="481"/>
            <p:cNvGrpSpPr/>
            <p:nvPr/>
          </p:nvGrpSpPr>
          <p:grpSpPr>
            <a:xfrm rot="0">
              <a:off x="527941" y="32415573"/>
              <a:ext cx="681134" cy="681134"/>
              <a:chOff x="0" y="0"/>
              <a:chExt cx="812800" cy="812800"/>
            </a:xfrm>
          </p:grpSpPr>
          <p:sp>
            <p:nvSpPr>
              <p:cNvPr name="Freeform 482" id="482"/>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483" id="483"/>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484" id="484"/>
            <p:cNvSpPr txBox="true"/>
            <p:nvPr/>
          </p:nvSpPr>
          <p:spPr>
            <a:xfrm rot="0">
              <a:off x="700300" y="32612560"/>
              <a:ext cx="336416" cy="269758"/>
            </a:xfrm>
            <a:prstGeom prst="rect">
              <a:avLst/>
            </a:prstGeom>
          </p:spPr>
          <p:txBody>
            <a:bodyPr anchor="t" rtlCol="false" tIns="0" lIns="0" bIns="0" rIns="0">
              <a:spAutoFit/>
            </a:bodyPr>
            <a:lstStyle/>
            <a:p>
              <a:pPr algn="ctr" marL="0" indent="0" lvl="0">
                <a:lnSpc>
                  <a:spcPts val="1284"/>
                </a:lnSpc>
              </a:pPr>
              <a:r>
                <a:rPr lang="en-US" sz="1427" spc="-14">
                  <a:solidFill>
                    <a:srgbClr val="FFFFFF"/>
                  </a:solidFill>
                  <a:latin typeface="Poppins"/>
                </a:rPr>
                <a:t>1</a:t>
              </a:r>
            </a:p>
          </p:txBody>
        </p:sp>
        <p:grpSp>
          <p:nvGrpSpPr>
            <p:cNvPr name="Group 485" id="485"/>
            <p:cNvGrpSpPr/>
            <p:nvPr/>
          </p:nvGrpSpPr>
          <p:grpSpPr>
            <a:xfrm rot="0">
              <a:off x="3881146" y="32448284"/>
              <a:ext cx="681134" cy="681134"/>
              <a:chOff x="0" y="0"/>
              <a:chExt cx="812800" cy="812800"/>
            </a:xfrm>
          </p:grpSpPr>
          <p:sp>
            <p:nvSpPr>
              <p:cNvPr name="Freeform 486" id="48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487" id="487"/>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488" id="488"/>
            <p:cNvSpPr txBox="true"/>
            <p:nvPr/>
          </p:nvSpPr>
          <p:spPr>
            <a:xfrm rot="0">
              <a:off x="1291768" y="32373337"/>
              <a:ext cx="2589378" cy="756081"/>
            </a:xfrm>
            <a:prstGeom prst="rect">
              <a:avLst/>
            </a:prstGeom>
          </p:spPr>
          <p:txBody>
            <a:bodyPr anchor="t" rtlCol="false" tIns="0" lIns="0" bIns="0" rIns="0">
              <a:spAutoFit/>
            </a:bodyPr>
            <a:lstStyle/>
            <a:p>
              <a:pPr algn="just">
                <a:lnSpc>
                  <a:spcPts val="1486"/>
                </a:lnSpc>
              </a:pPr>
              <a:r>
                <a:rPr lang="en-US" sz="1218" spc="-4">
                  <a:solidFill>
                    <a:srgbClr val="FFFFFF"/>
                  </a:solidFill>
                  <a:latin typeface="Poppins"/>
                </a:rPr>
                <a:t>Confiance en l’envoyeur</a:t>
              </a:r>
            </a:p>
            <a:p>
              <a:pPr algn="just">
                <a:lnSpc>
                  <a:spcPts val="1486"/>
                </a:lnSpc>
              </a:pPr>
              <a:r>
                <a:rPr lang="en-US" sz="1218" spc="-4">
                  <a:solidFill>
                    <a:srgbClr val="FFFFFF"/>
                  </a:solidFill>
                  <a:latin typeface="Poppins"/>
                </a:rPr>
                <a:t>Spécificité du service</a:t>
              </a:r>
            </a:p>
            <a:p>
              <a:pPr algn="just">
                <a:lnSpc>
                  <a:spcPts val="1486"/>
                </a:lnSpc>
              </a:pPr>
              <a:r>
                <a:rPr lang="en-US" sz="1218" spc="-4">
                  <a:solidFill>
                    <a:srgbClr val="FFFFFF"/>
                  </a:solidFill>
                  <a:latin typeface="Poppins"/>
                </a:rPr>
                <a:t>Peu ou pas d’urgence</a:t>
              </a:r>
            </a:p>
          </p:txBody>
        </p:sp>
        <p:grpSp>
          <p:nvGrpSpPr>
            <p:cNvPr name="Group 489" id="489"/>
            <p:cNvGrpSpPr/>
            <p:nvPr/>
          </p:nvGrpSpPr>
          <p:grpSpPr>
            <a:xfrm rot="0">
              <a:off x="7249370" y="32415573"/>
              <a:ext cx="681134" cy="681134"/>
              <a:chOff x="0" y="0"/>
              <a:chExt cx="812800" cy="812800"/>
            </a:xfrm>
          </p:grpSpPr>
          <p:sp>
            <p:nvSpPr>
              <p:cNvPr name="Freeform 490" id="49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491" id="491"/>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492" id="492"/>
            <p:cNvSpPr txBox="true"/>
            <p:nvPr/>
          </p:nvSpPr>
          <p:spPr>
            <a:xfrm rot="0">
              <a:off x="700300" y="35283672"/>
              <a:ext cx="336416" cy="269758"/>
            </a:xfrm>
            <a:prstGeom prst="rect">
              <a:avLst/>
            </a:prstGeom>
          </p:spPr>
          <p:txBody>
            <a:bodyPr anchor="t" rtlCol="false" tIns="0" lIns="0" bIns="0" rIns="0">
              <a:spAutoFit/>
            </a:bodyPr>
            <a:lstStyle/>
            <a:p>
              <a:pPr algn="ctr" marL="0" indent="0" lvl="0">
                <a:lnSpc>
                  <a:spcPts val="1284"/>
                </a:lnSpc>
              </a:pPr>
              <a:r>
                <a:rPr lang="en-US" sz="1427" spc="-14">
                  <a:solidFill>
                    <a:srgbClr val="FFFFFF"/>
                  </a:solidFill>
                  <a:latin typeface="Poppins"/>
                </a:rPr>
                <a:t>1</a:t>
              </a:r>
            </a:p>
          </p:txBody>
        </p:sp>
        <p:sp>
          <p:nvSpPr>
            <p:cNvPr name="TextBox 493" id="493"/>
            <p:cNvSpPr txBox="true"/>
            <p:nvPr/>
          </p:nvSpPr>
          <p:spPr>
            <a:xfrm rot="0">
              <a:off x="4053505" y="35316383"/>
              <a:ext cx="336416" cy="269758"/>
            </a:xfrm>
            <a:prstGeom prst="rect">
              <a:avLst/>
            </a:prstGeom>
          </p:spPr>
          <p:txBody>
            <a:bodyPr anchor="t" rtlCol="false" tIns="0" lIns="0" bIns="0" rIns="0">
              <a:spAutoFit/>
            </a:bodyPr>
            <a:lstStyle/>
            <a:p>
              <a:pPr algn="ctr" marL="0" indent="0" lvl="0">
                <a:lnSpc>
                  <a:spcPts val="1284"/>
                </a:lnSpc>
              </a:pPr>
              <a:r>
                <a:rPr lang="en-US" sz="1427" spc="-14">
                  <a:solidFill>
                    <a:srgbClr val="FFFFFF"/>
                  </a:solidFill>
                  <a:latin typeface="Poppins"/>
                </a:rPr>
                <a:t>2</a:t>
              </a:r>
            </a:p>
          </p:txBody>
        </p:sp>
        <p:sp>
          <p:nvSpPr>
            <p:cNvPr name="TextBox 494" id="494"/>
            <p:cNvSpPr txBox="true"/>
            <p:nvPr/>
          </p:nvSpPr>
          <p:spPr>
            <a:xfrm rot="0">
              <a:off x="4644129" y="34860428"/>
              <a:ext cx="2324167" cy="1010966"/>
            </a:xfrm>
            <a:prstGeom prst="rect">
              <a:avLst/>
            </a:prstGeom>
          </p:spPr>
          <p:txBody>
            <a:bodyPr anchor="t" rtlCol="false" tIns="0" lIns="0" bIns="0" rIns="0">
              <a:spAutoFit/>
            </a:bodyPr>
            <a:lstStyle/>
            <a:p>
              <a:pPr>
                <a:lnSpc>
                  <a:spcPts val="1486"/>
                </a:lnSpc>
              </a:pPr>
              <a:r>
                <a:rPr lang="en-US" sz="1218" spc="-4">
                  <a:solidFill>
                    <a:srgbClr val="FFFFFF"/>
                  </a:solidFill>
                  <a:latin typeface="Poppins"/>
                </a:rPr>
                <a:t>Temps long</a:t>
              </a:r>
            </a:p>
            <a:p>
              <a:pPr>
                <a:lnSpc>
                  <a:spcPts val="1486"/>
                </a:lnSpc>
              </a:pPr>
              <a:r>
                <a:rPr lang="en-US" sz="1218" spc="-4">
                  <a:solidFill>
                    <a:srgbClr val="FFFFFF"/>
                  </a:solidFill>
                  <a:latin typeface="Poppins"/>
                </a:rPr>
                <a:t>Compréhension de le.a thérapeute </a:t>
              </a:r>
            </a:p>
            <a:p>
              <a:pPr>
                <a:lnSpc>
                  <a:spcPts val="1486"/>
                </a:lnSpc>
              </a:pPr>
              <a:r>
                <a:rPr lang="en-US" sz="1218" spc="-4">
                  <a:solidFill>
                    <a:srgbClr val="FFFFFF"/>
                  </a:solidFill>
                  <a:latin typeface="Poppins"/>
                </a:rPr>
                <a:t>Consult. ponctuelles</a:t>
              </a:r>
            </a:p>
          </p:txBody>
        </p:sp>
        <p:sp>
          <p:nvSpPr>
            <p:cNvPr name="TextBox 495" id="495"/>
            <p:cNvSpPr txBox="true"/>
            <p:nvPr/>
          </p:nvSpPr>
          <p:spPr>
            <a:xfrm rot="0">
              <a:off x="7421729" y="35300485"/>
              <a:ext cx="336416" cy="269758"/>
            </a:xfrm>
            <a:prstGeom prst="rect">
              <a:avLst/>
            </a:prstGeom>
          </p:spPr>
          <p:txBody>
            <a:bodyPr anchor="t" rtlCol="false" tIns="0" lIns="0" bIns="0" rIns="0">
              <a:spAutoFit/>
            </a:bodyPr>
            <a:lstStyle/>
            <a:p>
              <a:pPr algn="ctr" marL="0" indent="0" lvl="0">
                <a:lnSpc>
                  <a:spcPts val="1284"/>
                </a:lnSpc>
              </a:pPr>
              <a:r>
                <a:rPr lang="en-US" sz="1427" spc="-14">
                  <a:solidFill>
                    <a:srgbClr val="FFFFFF"/>
                  </a:solidFill>
                  <a:latin typeface="Poppins"/>
                </a:rPr>
                <a:t>3</a:t>
              </a:r>
            </a:p>
          </p:txBody>
        </p:sp>
        <p:sp>
          <p:nvSpPr>
            <p:cNvPr name="TextBox 496" id="496"/>
            <p:cNvSpPr txBox="true"/>
            <p:nvPr/>
          </p:nvSpPr>
          <p:spPr>
            <a:xfrm rot="0">
              <a:off x="700300" y="33948002"/>
              <a:ext cx="336416" cy="269758"/>
            </a:xfrm>
            <a:prstGeom prst="rect">
              <a:avLst/>
            </a:prstGeom>
          </p:spPr>
          <p:txBody>
            <a:bodyPr anchor="t" rtlCol="false" tIns="0" lIns="0" bIns="0" rIns="0">
              <a:spAutoFit/>
            </a:bodyPr>
            <a:lstStyle/>
            <a:p>
              <a:pPr algn="ctr" marL="0" indent="0" lvl="0">
                <a:lnSpc>
                  <a:spcPts val="1284"/>
                </a:lnSpc>
              </a:pPr>
              <a:r>
                <a:rPr lang="en-US" sz="1427" spc="-14">
                  <a:solidFill>
                    <a:srgbClr val="FFFFFF"/>
                  </a:solidFill>
                  <a:latin typeface="Poppins"/>
                </a:rPr>
                <a:t>1</a:t>
              </a:r>
            </a:p>
          </p:txBody>
        </p:sp>
        <p:sp>
          <p:nvSpPr>
            <p:cNvPr name="TextBox 497" id="497"/>
            <p:cNvSpPr txBox="true"/>
            <p:nvPr/>
          </p:nvSpPr>
          <p:spPr>
            <a:xfrm rot="0">
              <a:off x="7421729" y="33964816"/>
              <a:ext cx="336416" cy="269758"/>
            </a:xfrm>
            <a:prstGeom prst="rect">
              <a:avLst/>
            </a:prstGeom>
          </p:spPr>
          <p:txBody>
            <a:bodyPr anchor="t" rtlCol="false" tIns="0" lIns="0" bIns="0" rIns="0">
              <a:spAutoFit/>
            </a:bodyPr>
            <a:lstStyle/>
            <a:p>
              <a:pPr algn="ctr" marL="0" indent="0" lvl="0">
                <a:lnSpc>
                  <a:spcPts val="1284"/>
                </a:lnSpc>
              </a:pPr>
              <a:r>
                <a:rPr lang="en-US" sz="1427" spc="-14">
                  <a:solidFill>
                    <a:srgbClr val="FFFFFF"/>
                  </a:solidFill>
                  <a:latin typeface="Poppins"/>
                </a:rPr>
                <a:t>3</a:t>
              </a:r>
            </a:p>
          </p:txBody>
        </p:sp>
        <p:sp>
          <p:nvSpPr>
            <p:cNvPr name="TextBox 498" id="498"/>
            <p:cNvSpPr txBox="true"/>
            <p:nvPr/>
          </p:nvSpPr>
          <p:spPr>
            <a:xfrm rot="0">
              <a:off x="4053505" y="32645271"/>
              <a:ext cx="336416" cy="269758"/>
            </a:xfrm>
            <a:prstGeom prst="rect">
              <a:avLst/>
            </a:prstGeom>
          </p:spPr>
          <p:txBody>
            <a:bodyPr anchor="t" rtlCol="false" tIns="0" lIns="0" bIns="0" rIns="0">
              <a:spAutoFit/>
            </a:bodyPr>
            <a:lstStyle/>
            <a:p>
              <a:pPr algn="ctr" marL="0" indent="0" lvl="0">
                <a:lnSpc>
                  <a:spcPts val="1284"/>
                </a:lnSpc>
              </a:pPr>
              <a:r>
                <a:rPr lang="en-US" sz="1427" spc="-14">
                  <a:solidFill>
                    <a:srgbClr val="FFFFFF"/>
                  </a:solidFill>
                  <a:latin typeface="Poppins"/>
                </a:rPr>
                <a:t>2</a:t>
              </a:r>
            </a:p>
          </p:txBody>
        </p:sp>
        <p:sp>
          <p:nvSpPr>
            <p:cNvPr name="TextBox 499" id="499"/>
            <p:cNvSpPr txBox="true"/>
            <p:nvPr/>
          </p:nvSpPr>
          <p:spPr>
            <a:xfrm rot="0">
              <a:off x="4644129" y="32262708"/>
              <a:ext cx="2324167" cy="1010966"/>
            </a:xfrm>
            <a:prstGeom prst="rect">
              <a:avLst/>
            </a:prstGeom>
          </p:spPr>
          <p:txBody>
            <a:bodyPr anchor="t" rtlCol="false" tIns="0" lIns="0" bIns="0" rIns="0">
              <a:spAutoFit/>
            </a:bodyPr>
            <a:lstStyle/>
            <a:p>
              <a:pPr>
                <a:lnSpc>
                  <a:spcPts val="1486"/>
                </a:lnSpc>
              </a:pPr>
              <a:r>
                <a:rPr lang="en-US" sz="1218" spc="-4">
                  <a:solidFill>
                    <a:srgbClr val="FFFFFF"/>
                  </a:solidFill>
                  <a:latin typeface="Poppins"/>
                </a:rPr>
                <a:t>Temps long</a:t>
              </a:r>
            </a:p>
            <a:p>
              <a:pPr>
                <a:lnSpc>
                  <a:spcPts val="1486"/>
                </a:lnSpc>
              </a:pPr>
              <a:r>
                <a:rPr lang="en-US" sz="1218" spc="-4">
                  <a:solidFill>
                    <a:srgbClr val="FFFFFF"/>
                  </a:solidFill>
                  <a:latin typeface="Poppins"/>
                </a:rPr>
                <a:t>Connexion avec le.a thérapeute </a:t>
              </a:r>
            </a:p>
            <a:p>
              <a:pPr>
                <a:lnSpc>
                  <a:spcPts val="1486"/>
                </a:lnSpc>
              </a:pPr>
              <a:r>
                <a:rPr lang="en-US" sz="1218" spc="-4">
                  <a:solidFill>
                    <a:srgbClr val="FFFFFF"/>
                  </a:solidFill>
                  <a:latin typeface="Poppins"/>
                </a:rPr>
                <a:t>Long parcours de soin</a:t>
              </a:r>
            </a:p>
          </p:txBody>
        </p:sp>
        <p:sp>
          <p:nvSpPr>
            <p:cNvPr name="TextBox 500" id="500"/>
            <p:cNvSpPr txBox="true"/>
            <p:nvPr/>
          </p:nvSpPr>
          <p:spPr>
            <a:xfrm rot="0">
              <a:off x="7421729" y="32612560"/>
              <a:ext cx="336416" cy="269758"/>
            </a:xfrm>
            <a:prstGeom prst="rect">
              <a:avLst/>
            </a:prstGeom>
          </p:spPr>
          <p:txBody>
            <a:bodyPr anchor="t" rtlCol="false" tIns="0" lIns="0" bIns="0" rIns="0">
              <a:spAutoFit/>
            </a:bodyPr>
            <a:lstStyle/>
            <a:p>
              <a:pPr algn="ctr" marL="0" indent="0" lvl="0">
                <a:lnSpc>
                  <a:spcPts val="1284"/>
                </a:lnSpc>
              </a:pPr>
              <a:r>
                <a:rPr lang="en-US" sz="1427" spc="-14">
                  <a:solidFill>
                    <a:srgbClr val="FFFFFF"/>
                  </a:solidFill>
                  <a:latin typeface="Poppins"/>
                </a:rPr>
                <a:t>3</a:t>
              </a:r>
            </a:p>
          </p:txBody>
        </p:sp>
        <p:sp>
          <p:nvSpPr>
            <p:cNvPr name="TextBox 501" id="501"/>
            <p:cNvSpPr txBox="true"/>
            <p:nvPr/>
          </p:nvSpPr>
          <p:spPr>
            <a:xfrm rot="0">
              <a:off x="700300" y="36619341"/>
              <a:ext cx="336416" cy="269758"/>
            </a:xfrm>
            <a:prstGeom prst="rect">
              <a:avLst/>
            </a:prstGeom>
          </p:spPr>
          <p:txBody>
            <a:bodyPr anchor="t" rtlCol="false" tIns="0" lIns="0" bIns="0" rIns="0">
              <a:spAutoFit/>
            </a:bodyPr>
            <a:lstStyle/>
            <a:p>
              <a:pPr algn="ctr" marL="0" indent="0" lvl="0">
                <a:lnSpc>
                  <a:spcPts val="1284"/>
                </a:lnSpc>
              </a:pPr>
              <a:r>
                <a:rPr lang="en-US" sz="1427" spc="-14">
                  <a:solidFill>
                    <a:srgbClr val="FFFFFF"/>
                  </a:solidFill>
                  <a:latin typeface="Poppins"/>
                </a:rPr>
                <a:t>1</a:t>
              </a:r>
            </a:p>
          </p:txBody>
        </p:sp>
        <p:sp>
          <p:nvSpPr>
            <p:cNvPr name="TextBox 502" id="502"/>
            <p:cNvSpPr txBox="true"/>
            <p:nvPr/>
          </p:nvSpPr>
          <p:spPr>
            <a:xfrm rot="0">
              <a:off x="4053505" y="36652052"/>
              <a:ext cx="336416" cy="269758"/>
            </a:xfrm>
            <a:prstGeom prst="rect">
              <a:avLst/>
            </a:prstGeom>
          </p:spPr>
          <p:txBody>
            <a:bodyPr anchor="t" rtlCol="false" tIns="0" lIns="0" bIns="0" rIns="0">
              <a:spAutoFit/>
            </a:bodyPr>
            <a:lstStyle/>
            <a:p>
              <a:pPr algn="ctr" marL="0" indent="0" lvl="0">
                <a:lnSpc>
                  <a:spcPts val="1284"/>
                </a:lnSpc>
              </a:pPr>
              <a:r>
                <a:rPr lang="en-US" sz="1427" spc="-14">
                  <a:solidFill>
                    <a:srgbClr val="FFFFFF"/>
                  </a:solidFill>
                  <a:latin typeface="Poppins"/>
                </a:rPr>
                <a:t>2</a:t>
              </a:r>
            </a:p>
          </p:txBody>
        </p:sp>
        <p:sp>
          <p:nvSpPr>
            <p:cNvPr name="TextBox 503" id="503"/>
            <p:cNvSpPr txBox="true"/>
            <p:nvPr/>
          </p:nvSpPr>
          <p:spPr>
            <a:xfrm rot="0">
              <a:off x="4644129" y="36269489"/>
              <a:ext cx="2494161" cy="1010966"/>
            </a:xfrm>
            <a:prstGeom prst="rect">
              <a:avLst/>
            </a:prstGeom>
          </p:spPr>
          <p:txBody>
            <a:bodyPr anchor="t" rtlCol="false" tIns="0" lIns="0" bIns="0" rIns="0">
              <a:spAutoFit/>
            </a:bodyPr>
            <a:lstStyle/>
            <a:p>
              <a:pPr>
                <a:lnSpc>
                  <a:spcPts val="1486"/>
                </a:lnSpc>
              </a:pPr>
              <a:r>
                <a:rPr lang="en-US" sz="1218" spc="-4">
                  <a:solidFill>
                    <a:srgbClr val="FFFFFF"/>
                  </a:solidFill>
                  <a:latin typeface="Poppins"/>
                </a:rPr>
                <a:t>Temps long</a:t>
              </a:r>
            </a:p>
            <a:p>
              <a:pPr>
                <a:lnSpc>
                  <a:spcPts val="1486"/>
                </a:lnSpc>
              </a:pPr>
              <a:r>
                <a:rPr lang="en-US" sz="1218" spc="-4">
                  <a:solidFill>
                    <a:srgbClr val="FFFFFF"/>
                  </a:solidFill>
                  <a:latin typeface="Poppins"/>
                </a:rPr>
                <a:t>Solutions concrètes</a:t>
              </a:r>
            </a:p>
            <a:p>
              <a:pPr>
                <a:lnSpc>
                  <a:spcPts val="1486"/>
                </a:lnSpc>
              </a:pPr>
              <a:r>
                <a:rPr lang="en-US" sz="1218" spc="-4">
                  <a:solidFill>
                    <a:srgbClr val="FFFFFF"/>
                  </a:solidFill>
                  <a:latin typeface="Poppins"/>
                </a:rPr>
                <a:t>Comparaison avec précédentes consult.</a:t>
              </a:r>
            </a:p>
          </p:txBody>
        </p:sp>
        <p:sp>
          <p:nvSpPr>
            <p:cNvPr name="TextBox 504" id="504"/>
            <p:cNvSpPr txBox="true"/>
            <p:nvPr/>
          </p:nvSpPr>
          <p:spPr>
            <a:xfrm rot="0">
              <a:off x="7421729" y="36636155"/>
              <a:ext cx="336416" cy="269758"/>
            </a:xfrm>
            <a:prstGeom prst="rect">
              <a:avLst/>
            </a:prstGeom>
          </p:spPr>
          <p:txBody>
            <a:bodyPr anchor="t" rtlCol="false" tIns="0" lIns="0" bIns="0" rIns="0">
              <a:spAutoFit/>
            </a:bodyPr>
            <a:lstStyle/>
            <a:p>
              <a:pPr algn="ctr" marL="0" indent="0" lvl="0">
                <a:lnSpc>
                  <a:spcPts val="1284"/>
                </a:lnSpc>
              </a:pPr>
              <a:r>
                <a:rPr lang="en-US" sz="1427" spc="-14">
                  <a:solidFill>
                    <a:srgbClr val="FFFFFF"/>
                  </a:solidFill>
                  <a:latin typeface="Poppins"/>
                </a:rPr>
                <a:t>3</a:t>
              </a:r>
            </a:p>
          </p:txBody>
        </p:sp>
        <p:sp>
          <p:nvSpPr>
            <p:cNvPr name="TextBox 505" id="505"/>
            <p:cNvSpPr txBox="true"/>
            <p:nvPr/>
          </p:nvSpPr>
          <p:spPr>
            <a:xfrm rot="0">
              <a:off x="8041584" y="34949717"/>
              <a:ext cx="2351327" cy="1010966"/>
            </a:xfrm>
            <a:prstGeom prst="rect">
              <a:avLst/>
            </a:prstGeom>
          </p:spPr>
          <p:txBody>
            <a:bodyPr anchor="t" rtlCol="false" tIns="0" lIns="0" bIns="0" rIns="0">
              <a:spAutoFit/>
            </a:bodyPr>
            <a:lstStyle/>
            <a:p>
              <a:pPr>
                <a:lnSpc>
                  <a:spcPts val="1486"/>
                </a:lnSpc>
              </a:pPr>
              <a:r>
                <a:rPr lang="en-US" sz="1218" spc="-4">
                  <a:solidFill>
                    <a:srgbClr val="FFFFFF"/>
                  </a:solidFill>
                  <a:latin typeface="Poppins"/>
                </a:rPr>
                <a:t>Découragement</a:t>
              </a:r>
            </a:p>
            <a:p>
              <a:pPr>
                <a:lnSpc>
                  <a:spcPts val="1486"/>
                </a:lnSpc>
              </a:pPr>
              <a:r>
                <a:rPr lang="en-US" sz="1218" spc="-4">
                  <a:solidFill>
                    <a:srgbClr val="FFFFFF"/>
                  </a:solidFill>
                  <a:latin typeface="Poppins"/>
                </a:rPr>
                <a:t>Attente “habituelle”</a:t>
              </a:r>
            </a:p>
            <a:p>
              <a:pPr>
                <a:lnSpc>
                  <a:spcPts val="1486"/>
                </a:lnSpc>
              </a:pPr>
              <a:r>
                <a:rPr lang="en-US" sz="1218" spc="-4">
                  <a:solidFill>
                    <a:srgbClr val="FFFFFF"/>
                  </a:solidFill>
                  <a:latin typeface="Poppins"/>
                </a:rPr>
                <a:t>Consult. ponctuelles en hôpital</a:t>
              </a:r>
            </a:p>
          </p:txBody>
        </p:sp>
        <p:sp>
          <p:nvSpPr>
            <p:cNvPr name="TextBox 506" id="506"/>
            <p:cNvSpPr txBox="true"/>
            <p:nvPr/>
          </p:nvSpPr>
          <p:spPr>
            <a:xfrm rot="0">
              <a:off x="8041584" y="33614047"/>
              <a:ext cx="2351327" cy="1010966"/>
            </a:xfrm>
            <a:prstGeom prst="rect">
              <a:avLst/>
            </a:prstGeom>
          </p:spPr>
          <p:txBody>
            <a:bodyPr anchor="t" rtlCol="false" tIns="0" lIns="0" bIns="0" rIns="0">
              <a:spAutoFit/>
            </a:bodyPr>
            <a:lstStyle/>
            <a:p>
              <a:pPr>
                <a:lnSpc>
                  <a:spcPts val="1486"/>
                </a:lnSpc>
              </a:pPr>
              <a:r>
                <a:rPr lang="en-US" sz="1218" spc="-4">
                  <a:solidFill>
                    <a:srgbClr val="FFFFFF"/>
                  </a:solidFill>
                  <a:latin typeface="Poppins"/>
                </a:rPr>
                <a:t>Abandon de critères</a:t>
              </a:r>
            </a:p>
            <a:p>
              <a:pPr>
                <a:lnSpc>
                  <a:spcPts val="1486"/>
                </a:lnSpc>
              </a:pPr>
              <a:r>
                <a:rPr lang="en-US" sz="1218" spc="-4">
                  <a:solidFill>
                    <a:srgbClr val="FFFFFF"/>
                  </a:solidFill>
                  <a:latin typeface="Poppins"/>
                </a:rPr>
                <a:t>Sentiment d’injustice</a:t>
              </a:r>
            </a:p>
            <a:p>
              <a:pPr>
                <a:lnSpc>
                  <a:spcPts val="1486"/>
                </a:lnSpc>
              </a:pPr>
              <a:r>
                <a:rPr lang="en-US" sz="1218" spc="-4">
                  <a:solidFill>
                    <a:srgbClr val="FFFFFF"/>
                  </a:solidFill>
                  <a:latin typeface="Poppins"/>
                </a:rPr>
                <a:t>Ressources </a:t>
              </a:r>
            </a:p>
            <a:p>
              <a:pPr>
                <a:lnSpc>
                  <a:spcPts val="1486"/>
                </a:lnSpc>
              </a:pPr>
              <a:r>
                <a:rPr lang="en-US" sz="1218" spc="-4">
                  <a:solidFill>
                    <a:srgbClr val="FFFFFF"/>
                  </a:solidFill>
                  <a:latin typeface="Poppins"/>
                </a:rPr>
                <a:t>personnelles</a:t>
              </a:r>
            </a:p>
          </p:txBody>
        </p:sp>
        <p:sp>
          <p:nvSpPr>
            <p:cNvPr name="TextBox 507" id="507"/>
            <p:cNvSpPr txBox="true"/>
            <p:nvPr/>
          </p:nvSpPr>
          <p:spPr>
            <a:xfrm rot="0">
              <a:off x="8041584" y="32386076"/>
              <a:ext cx="2153216" cy="759574"/>
            </a:xfrm>
            <a:prstGeom prst="rect">
              <a:avLst/>
            </a:prstGeom>
          </p:spPr>
          <p:txBody>
            <a:bodyPr anchor="t" rtlCol="false" tIns="0" lIns="0" bIns="0" rIns="0">
              <a:spAutoFit/>
            </a:bodyPr>
            <a:lstStyle/>
            <a:p>
              <a:pPr>
                <a:lnSpc>
                  <a:spcPts val="1486"/>
                </a:lnSpc>
              </a:pPr>
              <a:r>
                <a:rPr lang="en-US" sz="1218" spc="-4">
                  <a:solidFill>
                    <a:srgbClr val="FFFFFF"/>
                  </a:solidFill>
                  <a:latin typeface="Poppins"/>
                </a:rPr>
                <a:t>Perte de confiance</a:t>
              </a:r>
            </a:p>
            <a:p>
              <a:pPr>
                <a:lnSpc>
                  <a:spcPts val="1486"/>
                </a:lnSpc>
              </a:pPr>
              <a:r>
                <a:rPr lang="en-US" sz="1218" spc="-4">
                  <a:solidFill>
                    <a:srgbClr val="FFFFFF"/>
                  </a:solidFill>
                  <a:latin typeface="Poppins"/>
                </a:rPr>
                <a:t>Suivis en parallèle</a:t>
              </a:r>
            </a:p>
            <a:p>
              <a:pPr>
                <a:lnSpc>
                  <a:spcPts val="1486"/>
                </a:lnSpc>
              </a:pPr>
              <a:r>
                <a:rPr lang="en-US" sz="1218" spc="-4">
                  <a:solidFill>
                    <a:srgbClr val="FFFFFF"/>
                  </a:solidFill>
                  <a:latin typeface="Poppins"/>
                </a:rPr>
                <a:t>Contrainte de l’att.</a:t>
              </a:r>
            </a:p>
          </p:txBody>
        </p:sp>
        <p:grpSp>
          <p:nvGrpSpPr>
            <p:cNvPr name="Group 508" id="508"/>
            <p:cNvGrpSpPr/>
            <p:nvPr/>
          </p:nvGrpSpPr>
          <p:grpSpPr>
            <a:xfrm rot="0">
              <a:off x="291908" y="41493939"/>
              <a:ext cx="10204982" cy="1265286"/>
              <a:chOff x="0" y="0"/>
              <a:chExt cx="4378932" cy="542931"/>
            </a:xfrm>
          </p:grpSpPr>
          <p:sp>
            <p:nvSpPr>
              <p:cNvPr name="Freeform 509" id="509"/>
              <p:cNvSpPr/>
              <p:nvPr/>
            </p:nvSpPr>
            <p:spPr>
              <a:xfrm flipH="false" flipV="false" rot="0">
                <a:off x="0" y="0"/>
                <a:ext cx="4378932" cy="542931"/>
              </a:xfrm>
              <a:custGeom>
                <a:avLst/>
                <a:gdLst/>
                <a:ahLst/>
                <a:cxnLst/>
                <a:rect r="r" b="b" t="t" l="l"/>
                <a:pathLst>
                  <a:path h="542931" w="4378932">
                    <a:moveTo>
                      <a:pt x="112220" y="0"/>
                    </a:moveTo>
                    <a:lnTo>
                      <a:pt x="4266712" y="0"/>
                    </a:lnTo>
                    <a:cubicBezTo>
                      <a:pt x="4296474" y="0"/>
                      <a:pt x="4325018" y="11823"/>
                      <a:pt x="4346063" y="32869"/>
                    </a:cubicBezTo>
                    <a:cubicBezTo>
                      <a:pt x="4367109" y="53914"/>
                      <a:pt x="4378932" y="82458"/>
                      <a:pt x="4378932" y="112220"/>
                    </a:cubicBezTo>
                    <a:lnTo>
                      <a:pt x="4378932" y="430711"/>
                    </a:lnTo>
                    <a:cubicBezTo>
                      <a:pt x="4378932" y="492688"/>
                      <a:pt x="4328689" y="542931"/>
                      <a:pt x="4266712" y="542931"/>
                    </a:cubicBezTo>
                    <a:lnTo>
                      <a:pt x="112220" y="542931"/>
                    </a:lnTo>
                    <a:cubicBezTo>
                      <a:pt x="50243" y="542931"/>
                      <a:pt x="0" y="492688"/>
                      <a:pt x="0" y="430711"/>
                    </a:cubicBezTo>
                    <a:lnTo>
                      <a:pt x="0" y="112220"/>
                    </a:lnTo>
                    <a:cubicBezTo>
                      <a:pt x="0" y="50243"/>
                      <a:pt x="50243" y="0"/>
                      <a:pt x="112220" y="0"/>
                    </a:cubicBezTo>
                    <a:close/>
                  </a:path>
                </a:pathLst>
              </a:custGeom>
              <a:solidFill>
                <a:srgbClr val="2A1E50"/>
              </a:solidFill>
              <a:ln w="38100" cap="rnd">
                <a:solidFill>
                  <a:srgbClr val="000000"/>
                </a:solidFill>
                <a:prstDash val="solid"/>
                <a:round/>
              </a:ln>
            </p:spPr>
          </p:sp>
          <p:sp>
            <p:nvSpPr>
              <p:cNvPr name="TextBox 510" id="510"/>
              <p:cNvSpPr txBox="true"/>
              <p:nvPr/>
            </p:nvSpPr>
            <p:spPr>
              <a:xfrm>
                <a:off x="0" y="-38100"/>
                <a:ext cx="812800" cy="850900"/>
              </a:xfrm>
              <a:prstGeom prst="rect">
                <a:avLst/>
              </a:prstGeom>
            </p:spPr>
            <p:txBody>
              <a:bodyPr anchor="ctr" rtlCol="false" tIns="50800" lIns="50800" bIns="50800" rIns="50800"/>
              <a:lstStyle/>
              <a:p>
                <a:pPr algn="ctr">
                  <a:lnSpc>
                    <a:spcPts val="2659"/>
                  </a:lnSpc>
                  <a:spcBef>
                    <a:spcPct val="0"/>
                  </a:spcBef>
                </a:pPr>
              </a:p>
            </p:txBody>
          </p:sp>
        </p:grpSp>
        <p:grpSp>
          <p:nvGrpSpPr>
            <p:cNvPr name="Group 511" id="511"/>
            <p:cNvGrpSpPr/>
            <p:nvPr/>
          </p:nvGrpSpPr>
          <p:grpSpPr>
            <a:xfrm rot="0">
              <a:off x="291908" y="37487158"/>
              <a:ext cx="10064137" cy="1265286"/>
              <a:chOff x="0" y="0"/>
              <a:chExt cx="4318496" cy="542931"/>
            </a:xfrm>
          </p:grpSpPr>
          <p:sp>
            <p:nvSpPr>
              <p:cNvPr name="Freeform 512" id="512"/>
              <p:cNvSpPr/>
              <p:nvPr/>
            </p:nvSpPr>
            <p:spPr>
              <a:xfrm flipH="false" flipV="false" rot="0">
                <a:off x="0" y="0"/>
                <a:ext cx="4318496" cy="542931"/>
              </a:xfrm>
              <a:custGeom>
                <a:avLst/>
                <a:gdLst/>
                <a:ahLst/>
                <a:cxnLst/>
                <a:rect r="r" b="b" t="t" l="l"/>
                <a:pathLst>
                  <a:path h="542931" w="4318496">
                    <a:moveTo>
                      <a:pt x="113791" y="0"/>
                    </a:moveTo>
                    <a:lnTo>
                      <a:pt x="4204705" y="0"/>
                    </a:lnTo>
                    <a:cubicBezTo>
                      <a:pt x="4267550" y="0"/>
                      <a:pt x="4318496" y="50946"/>
                      <a:pt x="4318496" y="113791"/>
                    </a:cubicBezTo>
                    <a:lnTo>
                      <a:pt x="4318496" y="429140"/>
                    </a:lnTo>
                    <a:cubicBezTo>
                      <a:pt x="4318496" y="491985"/>
                      <a:pt x="4267550" y="542931"/>
                      <a:pt x="4204705" y="542931"/>
                    </a:cubicBezTo>
                    <a:lnTo>
                      <a:pt x="113791" y="542931"/>
                    </a:lnTo>
                    <a:cubicBezTo>
                      <a:pt x="50946" y="542931"/>
                      <a:pt x="0" y="491985"/>
                      <a:pt x="0" y="429140"/>
                    </a:cubicBezTo>
                    <a:lnTo>
                      <a:pt x="0" y="113791"/>
                    </a:lnTo>
                    <a:cubicBezTo>
                      <a:pt x="0" y="50946"/>
                      <a:pt x="50946" y="0"/>
                      <a:pt x="113791" y="0"/>
                    </a:cubicBezTo>
                    <a:close/>
                  </a:path>
                </a:pathLst>
              </a:custGeom>
              <a:solidFill>
                <a:srgbClr val="2A1E50"/>
              </a:solidFill>
              <a:ln w="38100" cap="rnd">
                <a:solidFill>
                  <a:srgbClr val="000000"/>
                </a:solidFill>
                <a:prstDash val="solid"/>
                <a:round/>
              </a:ln>
            </p:spPr>
          </p:sp>
          <p:sp>
            <p:nvSpPr>
              <p:cNvPr name="TextBox 513" id="513"/>
              <p:cNvSpPr txBox="true"/>
              <p:nvPr/>
            </p:nvSpPr>
            <p:spPr>
              <a:xfrm>
                <a:off x="0" y="-38100"/>
                <a:ext cx="812800" cy="850900"/>
              </a:xfrm>
              <a:prstGeom prst="rect">
                <a:avLst/>
              </a:prstGeom>
            </p:spPr>
            <p:txBody>
              <a:bodyPr anchor="ctr" rtlCol="false" tIns="50800" lIns="50800" bIns="50800" rIns="50800"/>
              <a:lstStyle/>
              <a:p>
                <a:pPr algn="ctr">
                  <a:lnSpc>
                    <a:spcPts val="2659"/>
                  </a:lnSpc>
                  <a:spcBef>
                    <a:spcPct val="0"/>
                  </a:spcBef>
                </a:pPr>
              </a:p>
            </p:txBody>
          </p:sp>
        </p:grpSp>
        <p:grpSp>
          <p:nvGrpSpPr>
            <p:cNvPr name="Group 514" id="514"/>
            <p:cNvGrpSpPr/>
            <p:nvPr/>
          </p:nvGrpSpPr>
          <p:grpSpPr>
            <a:xfrm rot="0">
              <a:off x="619535" y="41786014"/>
              <a:ext cx="681134" cy="681134"/>
              <a:chOff x="0" y="0"/>
              <a:chExt cx="812800" cy="812800"/>
            </a:xfrm>
          </p:grpSpPr>
          <p:sp>
            <p:nvSpPr>
              <p:cNvPr name="Freeform 515" id="515"/>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516" id="516"/>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517" id="517"/>
            <p:cNvSpPr txBox="true"/>
            <p:nvPr/>
          </p:nvSpPr>
          <p:spPr>
            <a:xfrm rot="0">
              <a:off x="1383362" y="41616336"/>
              <a:ext cx="2589378" cy="1010966"/>
            </a:xfrm>
            <a:prstGeom prst="rect">
              <a:avLst/>
            </a:prstGeom>
          </p:spPr>
          <p:txBody>
            <a:bodyPr anchor="t" rtlCol="false" tIns="0" lIns="0" bIns="0" rIns="0">
              <a:spAutoFit/>
            </a:bodyPr>
            <a:lstStyle/>
            <a:p>
              <a:pPr>
                <a:lnSpc>
                  <a:spcPts val="1486"/>
                </a:lnSpc>
              </a:pPr>
              <a:r>
                <a:rPr lang="en-US" sz="1218" spc="-4">
                  <a:solidFill>
                    <a:srgbClr val="FFFFFF"/>
                  </a:solidFill>
                  <a:latin typeface="Poppins"/>
                </a:rPr>
                <a:t>Liste de services</a:t>
              </a:r>
            </a:p>
            <a:p>
              <a:pPr>
                <a:lnSpc>
                  <a:spcPts val="1486"/>
                </a:lnSpc>
              </a:pPr>
              <a:r>
                <a:rPr lang="en-US" sz="1218" spc="-4">
                  <a:solidFill>
                    <a:srgbClr val="FFFFFF"/>
                  </a:solidFill>
                  <a:latin typeface="Poppins"/>
                </a:rPr>
                <a:t>Critère économique</a:t>
              </a:r>
            </a:p>
            <a:p>
              <a:pPr>
                <a:lnSpc>
                  <a:spcPts val="1486"/>
                </a:lnSpc>
              </a:pPr>
              <a:r>
                <a:rPr lang="en-US" sz="1218" spc="-4">
                  <a:solidFill>
                    <a:srgbClr val="FFFFFF"/>
                  </a:solidFill>
                  <a:latin typeface="Poppins"/>
                </a:rPr>
                <a:t>Sentiment d’urgence élevé</a:t>
              </a:r>
            </a:p>
          </p:txBody>
        </p:sp>
        <p:grpSp>
          <p:nvGrpSpPr>
            <p:cNvPr name="Group 518" id="518"/>
            <p:cNvGrpSpPr/>
            <p:nvPr/>
          </p:nvGrpSpPr>
          <p:grpSpPr>
            <a:xfrm rot="0">
              <a:off x="3972740" y="41818725"/>
              <a:ext cx="681134" cy="681134"/>
              <a:chOff x="0" y="0"/>
              <a:chExt cx="812800" cy="812800"/>
            </a:xfrm>
          </p:grpSpPr>
          <p:sp>
            <p:nvSpPr>
              <p:cNvPr name="Freeform 519" id="51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520" id="520"/>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521" id="521"/>
            <p:cNvGrpSpPr/>
            <p:nvPr/>
          </p:nvGrpSpPr>
          <p:grpSpPr>
            <a:xfrm rot="0">
              <a:off x="7340964" y="41802828"/>
              <a:ext cx="681134" cy="681134"/>
              <a:chOff x="0" y="0"/>
              <a:chExt cx="812800" cy="812800"/>
            </a:xfrm>
          </p:grpSpPr>
          <p:sp>
            <p:nvSpPr>
              <p:cNvPr name="Freeform 522" id="522"/>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523" id="523"/>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524" id="524"/>
            <p:cNvSpPr txBox="true"/>
            <p:nvPr/>
          </p:nvSpPr>
          <p:spPr>
            <a:xfrm rot="0">
              <a:off x="8133178" y="41649047"/>
              <a:ext cx="2351327" cy="1010966"/>
            </a:xfrm>
            <a:prstGeom prst="rect">
              <a:avLst/>
            </a:prstGeom>
          </p:spPr>
          <p:txBody>
            <a:bodyPr anchor="t" rtlCol="false" tIns="0" lIns="0" bIns="0" rIns="0">
              <a:spAutoFit/>
            </a:bodyPr>
            <a:lstStyle/>
            <a:p>
              <a:pPr>
                <a:lnSpc>
                  <a:spcPts val="1486"/>
                </a:lnSpc>
              </a:pPr>
              <a:r>
                <a:rPr lang="en-US" sz="1218" spc="-4">
                  <a:solidFill>
                    <a:srgbClr val="FFFFFF"/>
                  </a:solidFill>
                  <a:latin typeface="Poppins"/>
                </a:rPr>
                <a:t>Abandon de critères</a:t>
              </a:r>
            </a:p>
            <a:p>
              <a:pPr>
                <a:lnSpc>
                  <a:spcPts val="1486"/>
                </a:lnSpc>
              </a:pPr>
              <a:r>
                <a:rPr lang="en-US" sz="1218" spc="-4">
                  <a:solidFill>
                    <a:srgbClr val="FFFFFF"/>
                  </a:solidFill>
                  <a:latin typeface="Poppins"/>
                </a:rPr>
                <a:t>Multip. des demandes</a:t>
              </a:r>
            </a:p>
            <a:p>
              <a:pPr>
                <a:lnSpc>
                  <a:spcPts val="1486"/>
                </a:lnSpc>
              </a:pPr>
              <a:r>
                <a:rPr lang="en-US" sz="1218" spc="-4">
                  <a:solidFill>
                    <a:srgbClr val="FFFFFF"/>
                  </a:solidFill>
                  <a:latin typeface="Poppins"/>
                </a:rPr>
                <a:t>Consult. de PPL et de perm. d’accueil</a:t>
              </a:r>
            </a:p>
          </p:txBody>
        </p:sp>
        <p:grpSp>
          <p:nvGrpSpPr>
            <p:cNvPr name="Group 525" id="525"/>
            <p:cNvGrpSpPr/>
            <p:nvPr/>
          </p:nvGrpSpPr>
          <p:grpSpPr>
            <a:xfrm rot="0">
              <a:off x="291908" y="40158269"/>
              <a:ext cx="10204982" cy="1265286"/>
              <a:chOff x="0" y="0"/>
              <a:chExt cx="4378932" cy="542931"/>
            </a:xfrm>
          </p:grpSpPr>
          <p:sp>
            <p:nvSpPr>
              <p:cNvPr name="Freeform 526" id="526"/>
              <p:cNvSpPr/>
              <p:nvPr/>
            </p:nvSpPr>
            <p:spPr>
              <a:xfrm flipH="false" flipV="false" rot="0">
                <a:off x="0" y="0"/>
                <a:ext cx="4378932" cy="542931"/>
              </a:xfrm>
              <a:custGeom>
                <a:avLst/>
                <a:gdLst/>
                <a:ahLst/>
                <a:cxnLst/>
                <a:rect r="r" b="b" t="t" l="l"/>
                <a:pathLst>
                  <a:path h="542931" w="4378932">
                    <a:moveTo>
                      <a:pt x="112220" y="0"/>
                    </a:moveTo>
                    <a:lnTo>
                      <a:pt x="4266712" y="0"/>
                    </a:lnTo>
                    <a:cubicBezTo>
                      <a:pt x="4296474" y="0"/>
                      <a:pt x="4325018" y="11823"/>
                      <a:pt x="4346063" y="32869"/>
                    </a:cubicBezTo>
                    <a:cubicBezTo>
                      <a:pt x="4367109" y="53914"/>
                      <a:pt x="4378932" y="82458"/>
                      <a:pt x="4378932" y="112220"/>
                    </a:cubicBezTo>
                    <a:lnTo>
                      <a:pt x="4378932" y="430711"/>
                    </a:lnTo>
                    <a:cubicBezTo>
                      <a:pt x="4378932" y="492688"/>
                      <a:pt x="4328689" y="542931"/>
                      <a:pt x="4266712" y="542931"/>
                    </a:cubicBezTo>
                    <a:lnTo>
                      <a:pt x="112220" y="542931"/>
                    </a:lnTo>
                    <a:cubicBezTo>
                      <a:pt x="50243" y="542931"/>
                      <a:pt x="0" y="492688"/>
                      <a:pt x="0" y="430711"/>
                    </a:cubicBezTo>
                    <a:lnTo>
                      <a:pt x="0" y="112220"/>
                    </a:lnTo>
                    <a:cubicBezTo>
                      <a:pt x="0" y="50243"/>
                      <a:pt x="50243" y="0"/>
                      <a:pt x="112220" y="0"/>
                    </a:cubicBezTo>
                    <a:close/>
                  </a:path>
                </a:pathLst>
              </a:custGeom>
              <a:solidFill>
                <a:srgbClr val="2A1E50"/>
              </a:solidFill>
              <a:ln w="38100" cap="rnd">
                <a:solidFill>
                  <a:srgbClr val="000000"/>
                </a:solidFill>
                <a:prstDash val="solid"/>
                <a:round/>
              </a:ln>
            </p:spPr>
          </p:sp>
          <p:sp>
            <p:nvSpPr>
              <p:cNvPr name="TextBox 527" id="527"/>
              <p:cNvSpPr txBox="true"/>
              <p:nvPr/>
            </p:nvSpPr>
            <p:spPr>
              <a:xfrm>
                <a:off x="0" y="-38100"/>
                <a:ext cx="812800" cy="850900"/>
              </a:xfrm>
              <a:prstGeom prst="rect">
                <a:avLst/>
              </a:prstGeom>
            </p:spPr>
            <p:txBody>
              <a:bodyPr anchor="ctr" rtlCol="false" tIns="50800" lIns="50800" bIns="50800" rIns="50800"/>
              <a:lstStyle/>
              <a:p>
                <a:pPr algn="ctr">
                  <a:lnSpc>
                    <a:spcPts val="2659"/>
                  </a:lnSpc>
                  <a:spcBef>
                    <a:spcPct val="0"/>
                  </a:spcBef>
                </a:pPr>
              </a:p>
            </p:txBody>
          </p:sp>
        </p:grpSp>
        <p:grpSp>
          <p:nvGrpSpPr>
            <p:cNvPr name="Group 528" id="528"/>
            <p:cNvGrpSpPr/>
            <p:nvPr/>
          </p:nvGrpSpPr>
          <p:grpSpPr>
            <a:xfrm rot="0">
              <a:off x="619535" y="40450345"/>
              <a:ext cx="681134" cy="681134"/>
              <a:chOff x="0" y="0"/>
              <a:chExt cx="812800" cy="812800"/>
            </a:xfrm>
          </p:grpSpPr>
          <p:sp>
            <p:nvSpPr>
              <p:cNvPr name="Freeform 529" id="52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530" id="530"/>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531" id="531"/>
            <p:cNvSpPr txBox="true"/>
            <p:nvPr/>
          </p:nvSpPr>
          <p:spPr>
            <a:xfrm rot="0">
              <a:off x="1383362" y="40280666"/>
              <a:ext cx="2589378" cy="1010966"/>
            </a:xfrm>
            <a:prstGeom prst="rect">
              <a:avLst/>
            </a:prstGeom>
          </p:spPr>
          <p:txBody>
            <a:bodyPr anchor="t" rtlCol="false" tIns="0" lIns="0" bIns="0" rIns="0">
              <a:spAutoFit/>
            </a:bodyPr>
            <a:lstStyle/>
            <a:p>
              <a:pPr>
                <a:lnSpc>
                  <a:spcPts val="1486"/>
                </a:lnSpc>
              </a:pPr>
              <a:r>
                <a:rPr lang="en-US" sz="1218" spc="-4">
                  <a:solidFill>
                    <a:srgbClr val="FFFFFF"/>
                  </a:solidFill>
                  <a:latin typeface="Poppins"/>
                </a:rPr>
                <a:t>Bouche-à-oreille</a:t>
              </a:r>
            </a:p>
            <a:p>
              <a:pPr>
                <a:lnSpc>
                  <a:spcPts val="1486"/>
                </a:lnSpc>
              </a:pPr>
              <a:r>
                <a:rPr lang="en-US" sz="1218" spc="-4">
                  <a:solidFill>
                    <a:srgbClr val="FFFFFF"/>
                  </a:solidFill>
                  <a:latin typeface="Poppins"/>
                </a:rPr>
                <a:t>Spécificité du service</a:t>
              </a:r>
            </a:p>
            <a:p>
              <a:pPr>
                <a:lnSpc>
                  <a:spcPts val="1486"/>
                </a:lnSpc>
              </a:pPr>
              <a:r>
                <a:rPr lang="en-US" sz="1218" spc="-4">
                  <a:solidFill>
                    <a:srgbClr val="FFFFFF"/>
                  </a:solidFill>
                  <a:latin typeface="Poppins"/>
                </a:rPr>
                <a:t>Sentiment d’urgence modéré</a:t>
              </a:r>
            </a:p>
          </p:txBody>
        </p:sp>
        <p:grpSp>
          <p:nvGrpSpPr>
            <p:cNvPr name="Group 532" id="532"/>
            <p:cNvGrpSpPr/>
            <p:nvPr/>
          </p:nvGrpSpPr>
          <p:grpSpPr>
            <a:xfrm rot="0">
              <a:off x="3972740" y="40483056"/>
              <a:ext cx="681134" cy="681134"/>
              <a:chOff x="0" y="0"/>
              <a:chExt cx="812800" cy="812800"/>
            </a:xfrm>
          </p:grpSpPr>
          <p:sp>
            <p:nvSpPr>
              <p:cNvPr name="Freeform 533" id="53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534" id="534"/>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535" id="535"/>
            <p:cNvGrpSpPr/>
            <p:nvPr/>
          </p:nvGrpSpPr>
          <p:grpSpPr>
            <a:xfrm rot="0">
              <a:off x="7340964" y="40467158"/>
              <a:ext cx="681134" cy="681134"/>
              <a:chOff x="0" y="0"/>
              <a:chExt cx="812800" cy="812800"/>
            </a:xfrm>
          </p:grpSpPr>
          <p:sp>
            <p:nvSpPr>
              <p:cNvPr name="Freeform 536" id="53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537" id="537"/>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538" id="538"/>
            <p:cNvGrpSpPr/>
            <p:nvPr/>
          </p:nvGrpSpPr>
          <p:grpSpPr>
            <a:xfrm rot="0">
              <a:off x="291908" y="38822599"/>
              <a:ext cx="10090429" cy="1265286"/>
              <a:chOff x="0" y="0"/>
              <a:chExt cx="4329778" cy="542931"/>
            </a:xfrm>
          </p:grpSpPr>
          <p:sp>
            <p:nvSpPr>
              <p:cNvPr name="Freeform 539" id="539"/>
              <p:cNvSpPr/>
              <p:nvPr/>
            </p:nvSpPr>
            <p:spPr>
              <a:xfrm flipH="false" flipV="false" rot="0">
                <a:off x="0" y="0"/>
                <a:ext cx="4329778" cy="542931"/>
              </a:xfrm>
              <a:custGeom>
                <a:avLst/>
                <a:gdLst/>
                <a:ahLst/>
                <a:cxnLst/>
                <a:rect r="r" b="b" t="t" l="l"/>
                <a:pathLst>
                  <a:path h="542931" w="4329778">
                    <a:moveTo>
                      <a:pt x="113494" y="0"/>
                    </a:moveTo>
                    <a:lnTo>
                      <a:pt x="4216283" y="0"/>
                    </a:lnTo>
                    <a:cubicBezTo>
                      <a:pt x="4278964" y="0"/>
                      <a:pt x="4329778" y="50813"/>
                      <a:pt x="4329778" y="113494"/>
                    </a:cubicBezTo>
                    <a:lnTo>
                      <a:pt x="4329778" y="429437"/>
                    </a:lnTo>
                    <a:cubicBezTo>
                      <a:pt x="4329778" y="492118"/>
                      <a:pt x="4278964" y="542931"/>
                      <a:pt x="4216283" y="542931"/>
                    </a:cubicBezTo>
                    <a:lnTo>
                      <a:pt x="113494" y="542931"/>
                    </a:lnTo>
                    <a:cubicBezTo>
                      <a:pt x="50813" y="542931"/>
                      <a:pt x="0" y="492118"/>
                      <a:pt x="0" y="429437"/>
                    </a:cubicBezTo>
                    <a:lnTo>
                      <a:pt x="0" y="113494"/>
                    </a:lnTo>
                    <a:cubicBezTo>
                      <a:pt x="0" y="50813"/>
                      <a:pt x="50813" y="0"/>
                      <a:pt x="113494" y="0"/>
                    </a:cubicBezTo>
                    <a:close/>
                  </a:path>
                </a:pathLst>
              </a:custGeom>
              <a:solidFill>
                <a:srgbClr val="2A1E50"/>
              </a:solidFill>
              <a:ln w="38100" cap="rnd">
                <a:solidFill>
                  <a:srgbClr val="000000"/>
                </a:solidFill>
                <a:prstDash val="solid"/>
                <a:round/>
              </a:ln>
            </p:spPr>
          </p:sp>
          <p:sp>
            <p:nvSpPr>
              <p:cNvPr name="TextBox 540" id="540"/>
              <p:cNvSpPr txBox="true"/>
              <p:nvPr/>
            </p:nvSpPr>
            <p:spPr>
              <a:xfrm>
                <a:off x="0" y="-38100"/>
                <a:ext cx="812800" cy="850900"/>
              </a:xfrm>
              <a:prstGeom prst="rect">
                <a:avLst/>
              </a:prstGeom>
            </p:spPr>
            <p:txBody>
              <a:bodyPr anchor="ctr" rtlCol="false" tIns="50800" lIns="50800" bIns="50800" rIns="50800"/>
              <a:lstStyle/>
              <a:p>
                <a:pPr algn="ctr">
                  <a:lnSpc>
                    <a:spcPts val="2659"/>
                  </a:lnSpc>
                  <a:spcBef>
                    <a:spcPct val="0"/>
                  </a:spcBef>
                </a:pPr>
              </a:p>
            </p:txBody>
          </p:sp>
        </p:grpSp>
        <p:grpSp>
          <p:nvGrpSpPr>
            <p:cNvPr name="Group 541" id="541"/>
            <p:cNvGrpSpPr/>
            <p:nvPr/>
          </p:nvGrpSpPr>
          <p:grpSpPr>
            <a:xfrm rot="0">
              <a:off x="619535" y="39114675"/>
              <a:ext cx="681134" cy="681134"/>
              <a:chOff x="0" y="0"/>
              <a:chExt cx="812800" cy="812800"/>
            </a:xfrm>
          </p:grpSpPr>
          <p:sp>
            <p:nvSpPr>
              <p:cNvPr name="Freeform 542" id="542"/>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543" id="543"/>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544" id="544"/>
            <p:cNvSpPr txBox="true"/>
            <p:nvPr/>
          </p:nvSpPr>
          <p:spPr>
            <a:xfrm rot="0">
              <a:off x="1383362" y="38944997"/>
              <a:ext cx="2589378" cy="1010966"/>
            </a:xfrm>
            <a:prstGeom prst="rect">
              <a:avLst/>
            </a:prstGeom>
          </p:spPr>
          <p:txBody>
            <a:bodyPr anchor="t" rtlCol="false" tIns="0" lIns="0" bIns="0" rIns="0">
              <a:spAutoFit/>
            </a:bodyPr>
            <a:lstStyle/>
            <a:p>
              <a:pPr algn="just">
                <a:lnSpc>
                  <a:spcPts val="1486"/>
                </a:lnSpc>
              </a:pPr>
              <a:r>
                <a:rPr lang="en-US" sz="1218" spc="-4">
                  <a:solidFill>
                    <a:srgbClr val="FFFFFF"/>
                  </a:solidFill>
                  <a:latin typeface="Poppins"/>
                </a:rPr>
                <a:t>Fréquentation passée</a:t>
              </a:r>
            </a:p>
            <a:p>
              <a:pPr algn="just">
                <a:lnSpc>
                  <a:spcPts val="1486"/>
                </a:lnSpc>
              </a:pPr>
              <a:r>
                <a:rPr lang="en-US" sz="1218" spc="-4">
                  <a:solidFill>
                    <a:srgbClr val="FFFFFF"/>
                  </a:solidFill>
                  <a:latin typeface="Poppins"/>
                </a:rPr>
                <a:t>Tarif et administatif</a:t>
              </a:r>
            </a:p>
            <a:p>
              <a:pPr>
                <a:lnSpc>
                  <a:spcPts val="1486"/>
                </a:lnSpc>
              </a:pPr>
              <a:r>
                <a:rPr lang="en-US" sz="1218" spc="-4">
                  <a:solidFill>
                    <a:srgbClr val="FFFFFF"/>
                  </a:solidFill>
                  <a:latin typeface="Poppins"/>
                </a:rPr>
                <a:t>Sentiment d’urgence élevé</a:t>
              </a:r>
              <a:r>
                <a:rPr lang="en-US" sz="1218" spc="-4">
                  <a:solidFill>
                    <a:srgbClr val="FFFFFF"/>
                  </a:solidFill>
                  <a:latin typeface="Poppins Italics"/>
                </a:rPr>
                <a:t> - pression du SAJ</a:t>
              </a:r>
            </a:p>
          </p:txBody>
        </p:sp>
        <p:grpSp>
          <p:nvGrpSpPr>
            <p:cNvPr name="Group 545" id="545"/>
            <p:cNvGrpSpPr/>
            <p:nvPr/>
          </p:nvGrpSpPr>
          <p:grpSpPr>
            <a:xfrm rot="0">
              <a:off x="3972740" y="39147386"/>
              <a:ext cx="681134" cy="681134"/>
              <a:chOff x="0" y="0"/>
              <a:chExt cx="812800" cy="812800"/>
            </a:xfrm>
          </p:grpSpPr>
          <p:sp>
            <p:nvSpPr>
              <p:cNvPr name="Freeform 546" id="54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547" id="547"/>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548" id="548"/>
            <p:cNvSpPr txBox="true"/>
            <p:nvPr/>
          </p:nvSpPr>
          <p:spPr>
            <a:xfrm rot="0">
              <a:off x="4145099" y="39344373"/>
              <a:ext cx="336416" cy="269758"/>
            </a:xfrm>
            <a:prstGeom prst="rect">
              <a:avLst/>
            </a:prstGeom>
          </p:spPr>
          <p:txBody>
            <a:bodyPr anchor="t" rtlCol="false" tIns="0" lIns="0" bIns="0" rIns="0">
              <a:spAutoFit/>
            </a:bodyPr>
            <a:lstStyle/>
            <a:p>
              <a:pPr algn="ctr" marL="0" indent="0" lvl="0">
                <a:lnSpc>
                  <a:spcPts val="1284"/>
                </a:lnSpc>
              </a:pPr>
              <a:r>
                <a:rPr lang="en-US" sz="1427" spc="-14">
                  <a:solidFill>
                    <a:srgbClr val="FFFFFF"/>
                  </a:solidFill>
                  <a:latin typeface="Poppins"/>
                </a:rPr>
                <a:t>2</a:t>
              </a:r>
            </a:p>
          </p:txBody>
        </p:sp>
        <p:sp>
          <p:nvSpPr>
            <p:cNvPr name="TextBox 549" id="549"/>
            <p:cNvSpPr txBox="true"/>
            <p:nvPr/>
          </p:nvSpPr>
          <p:spPr>
            <a:xfrm rot="0">
              <a:off x="4735723" y="38961810"/>
              <a:ext cx="2494161" cy="1010966"/>
            </a:xfrm>
            <a:prstGeom prst="rect">
              <a:avLst/>
            </a:prstGeom>
          </p:spPr>
          <p:txBody>
            <a:bodyPr anchor="t" rtlCol="false" tIns="0" lIns="0" bIns="0" rIns="0">
              <a:spAutoFit/>
            </a:bodyPr>
            <a:lstStyle/>
            <a:p>
              <a:pPr>
                <a:lnSpc>
                  <a:spcPts val="1486"/>
                </a:lnSpc>
              </a:pPr>
              <a:r>
                <a:rPr lang="en-US" sz="1218" spc="-4">
                  <a:solidFill>
                    <a:srgbClr val="FFFFFF"/>
                  </a:solidFill>
                  <a:latin typeface="Poppins"/>
                </a:rPr>
                <a:t>Temps long</a:t>
              </a:r>
            </a:p>
            <a:p>
              <a:pPr>
                <a:lnSpc>
                  <a:spcPts val="1486"/>
                </a:lnSpc>
              </a:pPr>
              <a:r>
                <a:rPr lang="en-US" sz="1218" spc="-4">
                  <a:solidFill>
                    <a:srgbClr val="FFFFFF"/>
                  </a:solidFill>
                  <a:latin typeface="Poppins"/>
                </a:rPr>
                <a:t>Espace d’écoute</a:t>
              </a:r>
            </a:p>
            <a:p>
              <a:pPr>
                <a:lnSpc>
                  <a:spcPts val="1486"/>
                </a:lnSpc>
              </a:pPr>
              <a:r>
                <a:rPr lang="en-US" sz="1218" spc="-4">
                  <a:solidFill>
                    <a:srgbClr val="FFFFFF"/>
                  </a:solidFill>
                  <a:latin typeface="Poppins"/>
                </a:rPr>
                <a:t>Fréquentation passée et déduction des besoins</a:t>
              </a:r>
            </a:p>
          </p:txBody>
        </p:sp>
        <p:grpSp>
          <p:nvGrpSpPr>
            <p:cNvPr name="Group 550" id="550"/>
            <p:cNvGrpSpPr/>
            <p:nvPr/>
          </p:nvGrpSpPr>
          <p:grpSpPr>
            <a:xfrm rot="0">
              <a:off x="7340964" y="39131489"/>
              <a:ext cx="681134" cy="681134"/>
              <a:chOff x="0" y="0"/>
              <a:chExt cx="812800" cy="812800"/>
            </a:xfrm>
          </p:grpSpPr>
          <p:sp>
            <p:nvSpPr>
              <p:cNvPr name="Freeform 551" id="551"/>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552" id="552"/>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553" id="553"/>
            <p:cNvGrpSpPr/>
            <p:nvPr/>
          </p:nvGrpSpPr>
          <p:grpSpPr>
            <a:xfrm rot="0">
              <a:off x="619535" y="37779233"/>
              <a:ext cx="681134" cy="681134"/>
              <a:chOff x="0" y="0"/>
              <a:chExt cx="812800" cy="812800"/>
            </a:xfrm>
          </p:grpSpPr>
          <p:sp>
            <p:nvSpPr>
              <p:cNvPr name="Freeform 554" id="55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555" id="555"/>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556" id="556"/>
            <p:cNvSpPr txBox="true"/>
            <p:nvPr/>
          </p:nvSpPr>
          <p:spPr>
            <a:xfrm rot="0">
              <a:off x="791894" y="37976221"/>
              <a:ext cx="336416" cy="269758"/>
            </a:xfrm>
            <a:prstGeom prst="rect">
              <a:avLst/>
            </a:prstGeom>
          </p:spPr>
          <p:txBody>
            <a:bodyPr anchor="t" rtlCol="false" tIns="0" lIns="0" bIns="0" rIns="0">
              <a:spAutoFit/>
            </a:bodyPr>
            <a:lstStyle/>
            <a:p>
              <a:pPr algn="ctr" marL="0" indent="0" lvl="0">
                <a:lnSpc>
                  <a:spcPts val="1284"/>
                </a:lnSpc>
              </a:pPr>
              <a:r>
                <a:rPr lang="en-US" sz="1427" spc="-14">
                  <a:solidFill>
                    <a:srgbClr val="FFFFFF"/>
                  </a:solidFill>
                  <a:latin typeface="Poppins"/>
                </a:rPr>
                <a:t>1</a:t>
              </a:r>
            </a:p>
          </p:txBody>
        </p:sp>
        <p:grpSp>
          <p:nvGrpSpPr>
            <p:cNvPr name="Group 557" id="557"/>
            <p:cNvGrpSpPr/>
            <p:nvPr/>
          </p:nvGrpSpPr>
          <p:grpSpPr>
            <a:xfrm rot="0">
              <a:off x="3972740" y="37811944"/>
              <a:ext cx="681134" cy="681134"/>
              <a:chOff x="0" y="0"/>
              <a:chExt cx="812800" cy="812800"/>
            </a:xfrm>
          </p:grpSpPr>
          <p:sp>
            <p:nvSpPr>
              <p:cNvPr name="Freeform 558" id="55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559" id="559"/>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560" id="560"/>
            <p:cNvSpPr txBox="true"/>
            <p:nvPr/>
          </p:nvSpPr>
          <p:spPr>
            <a:xfrm rot="0">
              <a:off x="1383362" y="37736997"/>
              <a:ext cx="2589378" cy="756081"/>
            </a:xfrm>
            <a:prstGeom prst="rect">
              <a:avLst/>
            </a:prstGeom>
          </p:spPr>
          <p:txBody>
            <a:bodyPr anchor="t" rtlCol="false" tIns="0" lIns="0" bIns="0" rIns="0">
              <a:spAutoFit/>
            </a:bodyPr>
            <a:lstStyle/>
            <a:p>
              <a:pPr algn="just">
                <a:lnSpc>
                  <a:spcPts val="1486"/>
                </a:lnSpc>
              </a:pPr>
              <a:r>
                <a:rPr lang="en-US" sz="1218" spc="-4">
                  <a:solidFill>
                    <a:srgbClr val="FFFFFF"/>
                  </a:solidFill>
                  <a:latin typeface="Poppins"/>
                </a:rPr>
                <a:t>Confiance en l’envoyeur</a:t>
              </a:r>
            </a:p>
            <a:p>
              <a:pPr algn="just">
                <a:lnSpc>
                  <a:spcPts val="1486"/>
                </a:lnSpc>
              </a:pPr>
              <a:r>
                <a:rPr lang="en-US" sz="1218" spc="-4">
                  <a:solidFill>
                    <a:srgbClr val="FFFFFF"/>
                  </a:solidFill>
                  <a:latin typeface="Poppins"/>
                </a:rPr>
                <a:t>Spécificité du service</a:t>
              </a:r>
            </a:p>
            <a:p>
              <a:pPr algn="just">
                <a:lnSpc>
                  <a:spcPts val="1486"/>
                </a:lnSpc>
              </a:pPr>
              <a:r>
                <a:rPr lang="en-US" sz="1218" spc="-4">
                  <a:solidFill>
                    <a:srgbClr val="FFFFFF"/>
                  </a:solidFill>
                  <a:latin typeface="Poppins"/>
                </a:rPr>
                <a:t>Peu ou pas d’urgence</a:t>
              </a:r>
            </a:p>
          </p:txBody>
        </p:sp>
        <p:grpSp>
          <p:nvGrpSpPr>
            <p:cNvPr name="Group 561" id="561"/>
            <p:cNvGrpSpPr/>
            <p:nvPr/>
          </p:nvGrpSpPr>
          <p:grpSpPr>
            <a:xfrm rot="0">
              <a:off x="7340964" y="37779233"/>
              <a:ext cx="681134" cy="681134"/>
              <a:chOff x="0" y="0"/>
              <a:chExt cx="812800" cy="812800"/>
            </a:xfrm>
          </p:grpSpPr>
          <p:sp>
            <p:nvSpPr>
              <p:cNvPr name="Freeform 562" id="562"/>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563" id="563"/>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564" id="564"/>
            <p:cNvSpPr txBox="true"/>
            <p:nvPr/>
          </p:nvSpPr>
          <p:spPr>
            <a:xfrm rot="0">
              <a:off x="791894" y="40647332"/>
              <a:ext cx="336416" cy="269758"/>
            </a:xfrm>
            <a:prstGeom prst="rect">
              <a:avLst/>
            </a:prstGeom>
          </p:spPr>
          <p:txBody>
            <a:bodyPr anchor="t" rtlCol="false" tIns="0" lIns="0" bIns="0" rIns="0">
              <a:spAutoFit/>
            </a:bodyPr>
            <a:lstStyle/>
            <a:p>
              <a:pPr algn="ctr" marL="0" indent="0" lvl="0">
                <a:lnSpc>
                  <a:spcPts val="1284"/>
                </a:lnSpc>
              </a:pPr>
              <a:r>
                <a:rPr lang="en-US" sz="1427" spc="-14">
                  <a:solidFill>
                    <a:srgbClr val="FFFFFF"/>
                  </a:solidFill>
                  <a:latin typeface="Poppins"/>
                </a:rPr>
                <a:t>1</a:t>
              </a:r>
            </a:p>
          </p:txBody>
        </p:sp>
        <p:sp>
          <p:nvSpPr>
            <p:cNvPr name="TextBox 565" id="565"/>
            <p:cNvSpPr txBox="true"/>
            <p:nvPr/>
          </p:nvSpPr>
          <p:spPr>
            <a:xfrm rot="0">
              <a:off x="4145099" y="40680043"/>
              <a:ext cx="336416" cy="269758"/>
            </a:xfrm>
            <a:prstGeom prst="rect">
              <a:avLst/>
            </a:prstGeom>
          </p:spPr>
          <p:txBody>
            <a:bodyPr anchor="t" rtlCol="false" tIns="0" lIns="0" bIns="0" rIns="0">
              <a:spAutoFit/>
            </a:bodyPr>
            <a:lstStyle/>
            <a:p>
              <a:pPr algn="ctr" marL="0" indent="0" lvl="0">
                <a:lnSpc>
                  <a:spcPts val="1284"/>
                </a:lnSpc>
              </a:pPr>
              <a:r>
                <a:rPr lang="en-US" sz="1427" spc="-14">
                  <a:solidFill>
                    <a:srgbClr val="FFFFFF"/>
                  </a:solidFill>
                  <a:latin typeface="Poppins"/>
                </a:rPr>
                <a:t>2</a:t>
              </a:r>
            </a:p>
          </p:txBody>
        </p:sp>
        <p:sp>
          <p:nvSpPr>
            <p:cNvPr name="TextBox 566" id="566"/>
            <p:cNvSpPr txBox="true"/>
            <p:nvPr/>
          </p:nvSpPr>
          <p:spPr>
            <a:xfrm rot="0">
              <a:off x="4735723" y="40224088"/>
              <a:ext cx="2324167" cy="1010966"/>
            </a:xfrm>
            <a:prstGeom prst="rect">
              <a:avLst/>
            </a:prstGeom>
          </p:spPr>
          <p:txBody>
            <a:bodyPr anchor="t" rtlCol="false" tIns="0" lIns="0" bIns="0" rIns="0">
              <a:spAutoFit/>
            </a:bodyPr>
            <a:lstStyle/>
            <a:p>
              <a:pPr>
                <a:lnSpc>
                  <a:spcPts val="1486"/>
                </a:lnSpc>
              </a:pPr>
              <a:r>
                <a:rPr lang="en-US" sz="1218" spc="-4">
                  <a:solidFill>
                    <a:srgbClr val="FFFFFF"/>
                  </a:solidFill>
                  <a:latin typeface="Poppins"/>
                </a:rPr>
                <a:t>Temps long</a:t>
              </a:r>
            </a:p>
            <a:p>
              <a:pPr>
                <a:lnSpc>
                  <a:spcPts val="1486"/>
                </a:lnSpc>
              </a:pPr>
              <a:r>
                <a:rPr lang="en-US" sz="1218" spc="-4">
                  <a:solidFill>
                    <a:srgbClr val="FFFFFF"/>
                  </a:solidFill>
                  <a:latin typeface="Poppins"/>
                </a:rPr>
                <a:t>Compréhension de le.a thérapeute </a:t>
              </a:r>
            </a:p>
            <a:p>
              <a:pPr>
                <a:lnSpc>
                  <a:spcPts val="1486"/>
                </a:lnSpc>
              </a:pPr>
              <a:r>
                <a:rPr lang="en-US" sz="1218" spc="-4">
                  <a:solidFill>
                    <a:srgbClr val="FFFFFF"/>
                  </a:solidFill>
                  <a:latin typeface="Poppins"/>
                </a:rPr>
                <a:t>Consult. ponctuelles</a:t>
              </a:r>
            </a:p>
          </p:txBody>
        </p:sp>
        <p:sp>
          <p:nvSpPr>
            <p:cNvPr name="TextBox 567" id="567"/>
            <p:cNvSpPr txBox="true"/>
            <p:nvPr/>
          </p:nvSpPr>
          <p:spPr>
            <a:xfrm rot="0">
              <a:off x="7513323" y="40664146"/>
              <a:ext cx="336416" cy="269758"/>
            </a:xfrm>
            <a:prstGeom prst="rect">
              <a:avLst/>
            </a:prstGeom>
          </p:spPr>
          <p:txBody>
            <a:bodyPr anchor="t" rtlCol="false" tIns="0" lIns="0" bIns="0" rIns="0">
              <a:spAutoFit/>
            </a:bodyPr>
            <a:lstStyle/>
            <a:p>
              <a:pPr algn="ctr" marL="0" indent="0" lvl="0">
                <a:lnSpc>
                  <a:spcPts val="1284"/>
                </a:lnSpc>
              </a:pPr>
              <a:r>
                <a:rPr lang="en-US" sz="1427" spc="-14">
                  <a:solidFill>
                    <a:srgbClr val="FFFFFF"/>
                  </a:solidFill>
                  <a:latin typeface="Poppins"/>
                </a:rPr>
                <a:t>3</a:t>
              </a:r>
            </a:p>
          </p:txBody>
        </p:sp>
        <p:sp>
          <p:nvSpPr>
            <p:cNvPr name="TextBox 568" id="568"/>
            <p:cNvSpPr txBox="true"/>
            <p:nvPr/>
          </p:nvSpPr>
          <p:spPr>
            <a:xfrm rot="0">
              <a:off x="791894" y="39311662"/>
              <a:ext cx="336416" cy="269758"/>
            </a:xfrm>
            <a:prstGeom prst="rect">
              <a:avLst/>
            </a:prstGeom>
          </p:spPr>
          <p:txBody>
            <a:bodyPr anchor="t" rtlCol="false" tIns="0" lIns="0" bIns="0" rIns="0">
              <a:spAutoFit/>
            </a:bodyPr>
            <a:lstStyle/>
            <a:p>
              <a:pPr algn="ctr" marL="0" indent="0" lvl="0">
                <a:lnSpc>
                  <a:spcPts val="1284"/>
                </a:lnSpc>
              </a:pPr>
              <a:r>
                <a:rPr lang="en-US" sz="1427" spc="-14">
                  <a:solidFill>
                    <a:srgbClr val="FFFFFF"/>
                  </a:solidFill>
                  <a:latin typeface="Poppins"/>
                </a:rPr>
                <a:t>1</a:t>
              </a:r>
            </a:p>
          </p:txBody>
        </p:sp>
        <p:sp>
          <p:nvSpPr>
            <p:cNvPr name="TextBox 569" id="569"/>
            <p:cNvSpPr txBox="true"/>
            <p:nvPr/>
          </p:nvSpPr>
          <p:spPr>
            <a:xfrm rot="0">
              <a:off x="7513323" y="39328476"/>
              <a:ext cx="336416" cy="269758"/>
            </a:xfrm>
            <a:prstGeom prst="rect">
              <a:avLst/>
            </a:prstGeom>
          </p:spPr>
          <p:txBody>
            <a:bodyPr anchor="t" rtlCol="false" tIns="0" lIns="0" bIns="0" rIns="0">
              <a:spAutoFit/>
            </a:bodyPr>
            <a:lstStyle/>
            <a:p>
              <a:pPr algn="ctr" marL="0" indent="0" lvl="0">
                <a:lnSpc>
                  <a:spcPts val="1284"/>
                </a:lnSpc>
              </a:pPr>
              <a:r>
                <a:rPr lang="en-US" sz="1427" spc="-14">
                  <a:solidFill>
                    <a:srgbClr val="FFFFFF"/>
                  </a:solidFill>
                  <a:latin typeface="Poppins"/>
                </a:rPr>
                <a:t>3</a:t>
              </a:r>
            </a:p>
          </p:txBody>
        </p:sp>
        <p:sp>
          <p:nvSpPr>
            <p:cNvPr name="TextBox 570" id="570"/>
            <p:cNvSpPr txBox="true"/>
            <p:nvPr/>
          </p:nvSpPr>
          <p:spPr>
            <a:xfrm rot="0">
              <a:off x="4145099" y="38008932"/>
              <a:ext cx="336416" cy="269758"/>
            </a:xfrm>
            <a:prstGeom prst="rect">
              <a:avLst/>
            </a:prstGeom>
          </p:spPr>
          <p:txBody>
            <a:bodyPr anchor="t" rtlCol="false" tIns="0" lIns="0" bIns="0" rIns="0">
              <a:spAutoFit/>
            </a:bodyPr>
            <a:lstStyle/>
            <a:p>
              <a:pPr algn="ctr" marL="0" indent="0" lvl="0">
                <a:lnSpc>
                  <a:spcPts val="1284"/>
                </a:lnSpc>
              </a:pPr>
              <a:r>
                <a:rPr lang="en-US" sz="1427" spc="-14">
                  <a:solidFill>
                    <a:srgbClr val="FFFFFF"/>
                  </a:solidFill>
                  <a:latin typeface="Poppins"/>
                </a:rPr>
                <a:t>2</a:t>
              </a:r>
            </a:p>
          </p:txBody>
        </p:sp>
        <p:sp>
          <p:nvSpPr>
            <p:cNvPr name="TextBox 571" id="571"/>
            <p:cNvSpPr txBox="true"/>
            <p:nvPr/>
          </p:nvSpPr>
          <p:spPr>
            <a:xfrm rot="0">
              <a:off x="4735723" y="37626369"/>
              <a:ext cx="2324167" cy="1010966"/>
            </a:xfrm>
            <a:prstGeom prst="rect">
              <a:avLst/>
            </a:prstGeom>
          </p:spPr>
          <p:txBody>
            <a:bodyPr anchor="t" rtlCol="false" tIns="0" lIns="0" bIns="0" rIns="0">
              <a:spAutoFit/>
            </a:bodyPr>
            <a:lstStyle/>
            <a:p>
              <a:pPr>
                <a:lnSpc>
                  <a:spcPts val="1486"/>
                </a:lnSpc>
              </a:pPr>
              <a:r>
                <a:rPr lang="en-US" sz="1218" spc="-4">
                  <a:solidFill>
                    <a:srgbClr val="FFFFFF"/>
                  </a:solidFill>
                  <a:latin typeface="Poppins"/>
                </a:rPr>
                <a:t>Temps long</a:t>
              </a:r>
            </a:p>
            <a:p>
              <a:pPr>
                <a:lnSpc>
                  <a:spcPts val="1486"/>
                </a:lnSpc>
              </a:pPr>
              <a:r>
                <a:rPr lang="en-US" sz="1218" spc="-4">
                  <a:solidFill>
                    <a:srgbClr val="FFFFFF"/>
                  </a:solidFill>
                  <a:latin typeface="Poppins"/>
                </a:rPr>
                <a:t>Connexion avec le.a thérapeute </a:t>
              </a:r>
            </a:p>
            <a:p>
              <a:pPr>
                <a:lnSpc>
                  <a:spcPts val="1486"/>
                </a:lnSpc>
              </a:pPr>
              <a:r>
                <a:rPr lang="en-US" sz="1218" spc="-4">
                  <a:solidFill>
                    <a:srgbClr val="FFFFFF"/>
                  </a:solidFill>
                  <a:latin typeface="Poppins"/>
                </a:rPr>
                <a:t>Long parcours de soin</a:t>
              </a:r>
            </a:p>
          </p:txBody>
        </p:sp>
        <p:sp>
          <p:nvSpPr>
            <p:cNvPr name="TextBox 572" id="572"/>
            <p:cNvSpPr txBox="true"/>
            <p:nvPr/>
          </p:nvSpPr>
          <p:spPr>
            <a:xfrm rot="0">
              <a:off x="7513323" y="37976221"/>
              <a:ext cx="336416" cy="269758"/>
            </a:xfrm>
            <a:prstGeom prst="rect">
              <a:avLst/>
            </a:prstGeom>
          </p:spPr>
          <p:txBody>
            <a:bodyPr anchor="t" rtlCol="false" tIns="0" lIns="0" bIns="0" rIns="0">
              <a:spAutoFit/>
            </a:bodyPr>
            <a:lstStyle/>
            <a:p>
              <a:pPr algn="ctr" marL="0" indent="0" lvl="0">
                <a:lnSpc>
                  <a:spcPts val="1284"/>
                </a:lnSpc>
              </a:pPr>
              <a:r>
                <a:rPr lang="en-US" sz="1427" spc="-14">
                  <a:solidFill>
                    <a:srgbClr val="FFFFFF"/>
                  </a:solidFill>
                  <a:latin typeface="Poppins"/>
                </a:rPr>
                <a:t>3</a:t>
              </a:r>
            </a:p>
          </p:txBody>
        </p:sp>
        <p:sp>
          <p:nvSpPr>
            <p:cNvPr name="TextBox 573" id="573"/>
            <p:cNvSpPr txBox="true"/>
            <p:nvPr/>
          </p:nvSpPr>
          <p:spPr>
            <a:xfrm rot="0">
              <a:off x="791894" y="41983002"/>
              <a:ext cx="336416" cy="269758"/>
            </a:xfrm>
            <a:prstGeom prst="rect">
              <a:avLst/>
            </a:prstGeom>
          </p:spPr>
          <p:txBody>
            <a:bodyPr anchor="t" rtlCol="false" tIns="0" lIns="0" bIns="0" rIns="0">
              <a:spAutoFit/>
            </a:bodyPr>
            <a:lstStyle/>
            <a:p>
              <a:pPr algn="ctr" marL="0" indent="0" lvl="0">
                <a:lnSpc>
                  <a:spcPts val="1284"/>
                </a:lnSpc>
              </a:pPr>
              <a:r>
                <a:rPr lang="en-US" sz="1427" spc="-14">
                  <a:solidFill>
                    <a:srgbClr val="FFFFFF"/>
                  </a:solidFill>
                  <a:latin typeface="Poppins"/>
                </a:rPr>
                <a:t>1</a:t>
              </a:r>
            </a:p>
          </p:txBody>
        </p:sp>
        <p:sp>
          <p:nvSpPr>
            <p:cNvPr name="TextBox 574" id="574"/>
            <p:cNvSpPr txBox="true"/>
            <p:nvPr/>
          </p:nvSpPr>
          <p:spPr>
            <a:xfrm rot="0">
              <a:off x="4145099" y="42015713"/>
              <a:ext cx="336416" cy="269758"/>
            </a:xfrm>
            <a:prstGeom prst="rect">
              <a:avLst/>
            </a:prstGeom>
          </p:spPr>
          <p:txBody>
            <a:bodyPr anchor="t" rtlCol="false" tIns="0" lIns="0" bIns="0" rIns="0">
              <a:spAutoFit/>
            </a:bodyPr>
            <a:lstStyle/>
            <a:p>
              <a:pPr algn="ctr" marL="0" indent="0" lvl="0">
                <a:lnSpc>
                  <a:spcPts val="1284"/>
                </a:lnSpc>
              </a:pPr>
              <a:r>
                <a:rPr lang="en-US" sz="1427" spc="-14">
                  <a:solidFill>
                    <a:srgbClr val="FFFFFF"/>
                  </a:solidFill>
                  <a:latin typeface="Poppins"/>
                </a:rPr>
                <a:t>2</a:t>
              </a:r>
            </a:p>
          </p:txBody>
        </p:sp>
        <p:sp>
          <p:nvSpPr>
            <p:cNvPr name="TextBox 575" id="575"/>
            <p:cNvSpPr txBox="true"/>
            <p:nvPr/>
          </p:nvSpPr>
          <p:spPr>
            <a:xfrm rot="0">
              <a:off x="4735723" y="41633150"/>
              <a:ext cx="2494161" cy="1010966"/>
            </a:xfrm>
            <a:prstGeom prst="rect">
              <a:avLst/>
            </a:prstGeom>
          </p:spPr>
          <p:txBody>
            <a:bodyPr anchor="t" rtlCol="false" tIns="0" lIns="0" bIns="0" rIns="0">
              <a:spAutoFit/>
            </a:bodyPr>
            <a:lstStyle/>
            <a:p>
              <a:pPr>
                <a:lnSpc>
                  <a:spcPts val="1486"/>
                </a:lnSpc>
              </a:pPr>
              <a:r>
                <a:rPr lang="en-US" sz="1218" spc="-4">
                  <a:solidFill>
                    <a:srgbClr val="FFFFFF"/>
                  </a:solidFill>
                  <a:latin typeface="Poppins"/>
                </a:rPr>
                <a:t>Temps long</a:t>
              </a:r>
            </a:p>
            <a:p>
              <a:pPr>
                <a:lnSpc>
                  <a:spcPts val="1486"/>
                </a:lnSpc>
              </a:pPr>
              <a:r>
                <a:rPr lang="en-US" sz="1218" spc="-4">
                  <a:solidFill>
                    <a:srgbClr val="FFFFFF"/>
                  </a:solidFill>
                  <a:latin typeface="Poppins"/>
                </a:rPr>
                <a:t>Solutions concrètes</a:t>
              </a:r>
            </a:p>
            <a:p>
              <a:pPr>
                <a:lnSpc>
                  <a:spcPts val="1486"/>
                </a:lnSpc>
              </a:pPr>
              <a:r>
                <a:rPr lang="en-US" sz="1218" spc="-4">
                  <a:solidFill>
                    <a:srgbClr val="FFFFFF"/>
                  </a:solidFill>
                  <a:latin typeface="Poppins"/>
                </a:rPr>
                <a:t>Comparaison avec précédentes consult.</a:t>
              </a:r>
            </a:p>
          </p:txBody>
        </p:sp>
        <p:sp>
          <p:nvSpPr>
            <p:cNvPr name="TextBox 576" id="576"/>
            <p:cNvSpPr txBox="true"/>
            <p:nvPr/>
          </p:nvSpPr>
          <p:spPr>
            <a:xfrm rot="0">
              <a:off x="7513323" y="41999816"/>
              <a:ext cx="336416" cy="269758"/>
            </a:xfrm>
            <a:prstGeom prst="rect">
              <a:avLst/>
            </a:prstGeom>
          </p:spPr>
          <p:txBody>
            <a:bodyPr anchor="t" rtlCol="false" tIns="0" lIns="0" bIns="0" rIns="0">
              <a:spAutoFit/>
            </a:bodyPr>
            <a:lstStyle/>
            <a:p>
              <a:pPr algn="ctr" marL="0" indent="0" lvl="0">
                <a:lnSpc>
                  <a:spcPts val="1284"/>
                </a:lnSpc>
              </a:pPr>
              <a:r>
                <a:rPr lang="en-US" sz="1427" spc="-14">
                  <a:solidFill>
                    <a:srgbClr val="FFFFFF"/>
                  </a:solidFill>
                  <a:latin typeface="Poppins"/>
                </a:rPr>
                <a:t>3</a:t>
              </a:r>
            </a:p>
          </p:txBody>
        </p:sp>
        <p:sp>
          <p:nvSpPr>
            <p:cNvPr name="TextBox 577" id="577"/>
            <p:cNvSpPr txBox="true"/>
            <p:nvPr/>
          </p:nvSpPr>
          <p:spPr>
            <a:xfrm rot="0">
              <a:off x="8133178" y="40313377"/>
              <a:ext cx="2351327" cy="1010966"/>
            </a:xfrm>
            <a:prstGeom prst="rect">
              <a:avLst/>
            </a:prstGeom>
          </p:spPr>
          <p:txBody>
            <a:bodyPr anchor="t" rtlCol="false" tIns="0" lIns="0" bIns="0" rIns="0">
              <a:spAutoFit/>
            </a:bodyPr>
            <a:lstStyle/>
            <a:p>
              <a:pPr>
                <a:lnSpc>
                  <a:spcPts val="1486"/>
                </a:lnSpc>
              </a:pPr>
              <a:r>
                <a:rPr lang="en-US" sz="1218" spc="-4">
                  <a:solidFill>
                    <a:srgbClr val="FFFFFF"/>
                  </a:solidFill>
                  <a:latin typeface="Poppins"/>
                </a:rPr>
                <a:t>Découragement</a:t>
              </a:r>
            </a:p>
            <a:p>
              <a:pPr>
                <a:lnSpc>
                  <a:spcPts val="1486"/>
                </a:lnSpc>
              </a:pPr>
              <a:r>
                <a:rPr lang="en-US" sz="1218" spc="-4">
                  <a:solidFill>
                    <a:srgbClr val="FFFFFF"/>
                  </a:solidFill>
                  <a:latin typeface="Poppins"/>
                </a:rPr>
                <a:t>Attente “habituelle”</a:t>
              </a:r>
            </a:p>
            <a:p>
              <a:pPr>
                <a:lnSpc>
                  <a:spcPts val="1486"/>
                </a:lnSpc>
              </a:pPr>
              <a:r>
                <a:rPr lang="en-US" sz="1218" spc="-4">
                  <a:solidFill>
                    <a:srgbClr val="FFFFFF"/>
                  </a:solidFill>
                  <a:latin typeface="Poppins"/>
                </a:rPr>
                <a:t>Consult. ponctuelles en hôpital</a:t>
              </a:r>
            </a:p>
          </p:txBody>
        </p:sp>
        <p:sp>
          <p:nvSpPr>
            <p:cNvPr name="TextBox 578" id="578"/>
            <p:cNvSpPr txBox="true"/>
            <p:nvPr/>
          </p:nvSpPr>
          <p:spPr>
            <a:xfrm rot="0">
              <a:off x="8133178" y="38977708"/>
              <a:ext cx="2351327" cy="1010966"/>
            </a:xfrm>
            <a:prstGeom prst="rect">
              <a:avLst/>
            </a:prstGeom>
          </p:spPr>
          <p:txBody>
            <a:bodyPr anchor="t" rtlCol="false" tIns="0" lIns="0" bIns="0" rIns="0">
              <a:spAutoFit/>
            </a:bodyPr>
            <a:lstStyle/>
            <a:p>
              <a:pPr>
                <a:lnSpc>
                  <a:spcPts val="1486"/>
                </a:lnSpc>
              </a:pPr>
              <a:r>
                <a:rPr lang="en-US" sz="1218" spc="-4">
                  <a:solidFill>
                    <a:srgbClr val="FFFFFF"/>
                  </a:solidFill>
                  <a:latin typeface="Poppins"/>
                </a:rPr>
                <a:t>Abandon de critères</a:t>
              </a:r>
            </a:p>
            <a:p>
              <a:pPr>
                <a:lnSpc>
                  <a:spcPts val="1486"/>
                </a:lnSpc>
              </a:pPr>
              <a:r>
                <a:rPr lang="en-US" sz="1218" spc="-4">
                  <a:solidFill>
                    <a:srgbClr val="FFFFFF"/>
                  </a:solidFill>
                  <a:latin typeface="Poppins"/>
                </a:rPr>
                <a:t>Sentiment d’injustice</a:t>
              </a:r>
            </a:p>
            <a:p>
              <a:pPr>
                <a:lnSpc>
                  <a:spcPts val="1486"/>
                </a:lnSpc>
              </a:pPr>
              <a:r>
                <a:rPr lang="en-US" sz="1218" spc="-4">
                  <a:solidFill>
                    <a:srgbClr val="FFFFFF"/>
                  </a:solidFill>
                  <a:latin typeface="Poppins"/>
                </a:rPr>
                <a:t>Ressources </a:t>
              </a:r>
            </a:p>
            <a:p>
              <a:pPr>
                <a:lnSpc>
                  <a:spcPts val="1486"/>
                </a:lnSpc>
              </a:pPr>
              <a:r>
                <a:rPr lang="en-US" sz="1218" spc="-4">
                  <a:solidFill>
                    <a:srgbClr val="FFFFFF"/>
                  </a:solidFill>
                  <a:latin typeface="Poppins"/>
                </a:rPr>
                <a:t>personnelles</a:t>
              </a:r>
            </a:p>
          </p:txBody>
        </p:sp>
        <p:sp>
          <p:nvSpPr>
            <p:cNvPr name="TextBox 579" id="579"/>
            <p:cNvSpPr txBox="true"/>
            <p:nvPr/>
          </p:nvSpPr>
          <p:spPr>
            <a:xfrm rot="0">
              <a:off x="8133178" y="37749736"/>
              <a:ext cx="2153216" cy="759574"/>
            </a:xfrm>
            <a:prstGeom prst="rect">
              <a:avLst/>
            </a:prstGeom>
          </p:spPr>
          <p:txBody>
            <a:bodyPr anchor="t" rtlCol="false" tIns="0" lIns="0" bIns="0" rIns="0">
              <a:spAutoFit/>
            </a:bodyPr>
            <a:lstStyle/>
            <a:p>
              <a:pPr>
                <a:lnSpc>
                  <a:spcPts val="1486"/>
                </a:lnSpc>
              </a:pPr>
              <a:r>
                <a:rPr lang="en-US" sz="1218" spc="-4">
                  <a:solidFill>
                    <a:srgbClr val="FFFFFF"/>
                  </a:solidFill>
                  <a:latin typeface="Poppins"/>
                </a:rPr>
                <a:t>Perte de confiance</a:t>
              </a:r>
            </a:p>
            <a:p>
              <a:pPr>
                <a:lnSpc>
                  <a:spcPts val="1486"/>
                </a:lnSpc>
              </a:pPr>
              <a:r>
                <a:rPr lang="en-US" sz="1218" spc="-4">
                  <a:solidFill>
                    <a:srgbClr val="FFFFFF"/>
                  </a:solidFill>
                  <a:latin typeface="Poppins"/>
                </a:rPr>
                <a:t>Suivis en parallèle</a:t>
              </a:r>
            </a:p>
            <a:p>
              <a:pPr>
                <a:lnSpc>
                  <a:spcPts val="1486"/>
                </a:lnSpc>
              </a:pPr>
              <a:r>
                <a:rPr lang="en-US" sz="1218" spc="-4">
                  <a:solidFill>
                    <a:srgbClr val="FFFFFF"/>
                  </a:solidFill>
                  <a:latin typeface="Poppins"/>
                </a:rPr>
                <a:t>Contrainte de l’att.</a:t>
              </a:r>
            </a:p>
          </p:txBody>
        </p:sp>
      </p:grpSp>
      <p:grpSp>
        <p:nvGrpSpPr>
          <p:cNvPr name="Group 580" id="580"/>
          <p:cNvGrpSpPr/>
          <p:nvPr/>
        </p:nvGrpSpPr>
        <p:grpSpPr>
          <a:xfrm rot="0">
            <a:off x="11415176" y="377802"/>
            <a:ext cx="2984477" cy="3773851"/>
            <a:chOff x="0" y="0"/>
            <a:chExt cx="3979302" cy="5031802"/>
          </a:xfrm>
        </p:grpSpPr>
        <p:grpSp>
          <p:nvGrpSpPr>
            <p:cNvPr name="Group 581" id="581"/>
            <p:cNvGrpSpPr>
              <a:grpSpLocks noChangeAspect="true"/>
            </p:cNvGrpSpPr>
            <p:nvPr/>
          </p:nvGrpSpPr>
          <p:grpSpPr>
            <a:xfrm rot="0">
              <a:off x="0" y="0"/>
              <a:ext cx="3979302" cy="4371137"/>
              <a:chOff x="0" y="0"/>
              <a:chExt cx="5803900" cy="6375400"/>
            </a:xfrm>
          </p:grpSpPr>
          <p:sp>
            <p:nvSpPr>
              <p:cNvPr name="Freeform 582" id="582"/>
              <p:cNvSpPr/>
              <p:nvPr/>
            </p:nvSpPr>
            <p:spPr>
              <a:xfrm flipH="false" flipV="false" rot="0">
                <a:off x="12700" y="12700"/>
                <a:ext cx="5778500" cy="6350000"/>
              </a:xfrm>
              <a:custGeom>
                <a:avLst/>
                <a:gdLst/>
                <a:ahLst/>
                <a:cxnLst/>
                <a:rect r="r" b="b" t="t" l="l"/>
                <a:pathLst>
                  <a:path h="6350000" w="5778500">
                    <a:moveTo>
                      <a:pt x="2889250" y="0"/>
                    </a:moveTo>
                    <a:cubicBezTo>
                      <a:pt x="1258570" y="0"/>
                      <a:pt x="0" y="1144270"/>
                      <a:pt x="0" y="2917190"/>
                    </a:cubicBezTo>
                    <a:cubicBezTo>
                      <a:pt x="0" y="4175760"/>
                      <a:pt x="0" y="6350000"/>
                      <a:pt x="0" y="6350000"/>
                    </a:cubicBezTo>
                    <a:lnTo>
                      <a:pt x="2889250" y="6350000"/>
                    </a:lnTo>
                    <a:lnTo>
                      <a:pt x="5778500" y="6350000"/>
                    </a:lnTo>
                    <a:cubicBezTo>
                      <a:pt x="5778500" y="6350000"/>
                      <a:pt x="5778500" y="4175760"/>
                      <a:pt x="5778500" y="2917190"/>
                    </a:cubicBezTo>
                    <a:cubicBezTo>
                      <a:pt x="5778500" y="1144270"/>
                      <a:pt x="4519930" y="0"/>
                      <a:pt x="2889250" y="0"/>
                    </a:cubicBezTo>
                    <a:close/>
                  </a:path>
                </a:pathLst>
              </a:custGeom>
              <a:blipFill>
                <a:blip r:embed="rId4"/>
                <a:stretch>
                  <a:fillRect l="-4945" t="0" r="-4945" b="0"/>
                </a:stretch>
              </a:blipFill>
            </p:spPr>
          </p:sp>
          <p:sp>
            <p:nvSpPr>
              <p:cNvPr name="Freeform 583" id="583"/>
              <p:cNvSpPr/>
              <p:nvPr/>
            </p:nvSpPr>
            <p:spPr>
              <a:xfrm flipH="false" flipV="false" rot="0">
                <a:off x="0" y="0"/>
                <a:ext cx="5803900" cy="6375400"/>
              </a:xfrm>
              <a:custGeom>
                <a:avLst/>
                <a:gdLst/>
                <a:ahLst/>
                <a:cxnLst/>
                <a:rect r="r" b="b" t="t" l="l"/>
                <a:pathLst>
                  <a:path h="6375400" w="5803900">
                    <a:moveTo>
                      <a:pt x="5803900" y="6375400"/>
                    </a:moveTo>
                    <a:lnTo>
                      <a:pt x="0" y="6375400"/>
                    </a:lnTo>
                    <a:lnTo>
                      <a:pt x="0" y="2929890"/>
                    </a:lnTo>
                    <a:cubicBezTo>
                      <a:pt x="0" y="2495550"/>
                      <a:pt x="74930" y="2089150"/>
                      <a:pt x="223520" y="1720850"/>
                    </a:cubicBezTo>
                    <a:cubicBezTo>
                      <a:pt x="365760" y="1367790"/>
                      <a:pt x="571500" y="1056640"/>
                      <a:pt x="836930" y="797560"/>
                    </a:cubicBezTo>
                    <a:cubicBezTo>
                      <a:pt x="1361440" y="283210"/>
                      <a:pt x="2095500" y="0"/>
                      <a:pt x="2901950" y="0"/>
                    </a:cubicBezTo>
                    <a:cubicBezTo>
                      <a:pt x="3708400" y="0"/>
                      <a:pt x="4441190" y="283210"/>
                      <a:pt x="4966970" y="797560"/>
                    </a:cubicBezTo>
                    <a:cubicBezTo>
                      <a:pt x="5232400" y="1056640"/>
                      <a:pt x="5438140" y="1367790"/>
                      <a:pt x="5580380" y="1722120"/>
                    </a:cubicBezTo>
                    <a:cubicBezTo>
                      <a:pt x="5728970" y="2090420"/>
                      <a:pt x="5803900" y="2496820"/>
                      <a:pt x="5803900" y="2931160"/>
                    </a:cubicBezTo>
                    <a:lnTo>
                      <a:pt x="5803900" y="6375400"/>
                    </a:lnTo>
                    <a:close/>
                    <a:moveTo>
                      <a:pt x="25400" y="6350000"/>
                    </a:moveTo>
                    <a:lnTo>
                      <a:pt x="5778500" y="6350000"/>
                    </a:lnTo>
                    <a:lnTo>
                      <a:pt x="5778500" y="2929890"/>
                    </a:lnTo>
                    <a:cubicBezTo>
                      <a:pt x="5778500" y="2499360"/>
                      <a:pt x="5703570" y="2095500"/>
                      <a:pt x="5557520" y="1731010"/>
                    </a:cubicBezTo>
                    <a:cubicBezTo>
                      <a:pt x="5416550" y="1380490"/>
                      <a:pt x="5212080" y="1073150"/>
                      <a:pt x="4949190" y="815340"/>
                    </a:cubicBezTo>
                    <a:cubicBezTo>
                      <a:pt x="4428490" y="306070"/>
                      <a:pt x="3700780" y="25400"/>
                      <a:pt x="2901950" y="25400"/>
                    </a:cubicBezTo>
                    <a:cubicBezTo>
                      <a:pt x="2103120" y="25400"/>
                      <a:pt x="1375410" y="306070"/>
                      <a:pt x="854710" y="815340"/>
                    </a:cubicBezTo>
                    <a:cubicBezTo>
                      <a:pt x="591820" y="1071880"/>
                      <a:pt x="387350" y="1380490"/>
                      <a:pt x="246380" y="1731010"/>
                    </a:cubicBezTo>
                    <a:cubicBezTo>
                      <a:pt x="100330" y="2095500"/>
                      <a:pt x="25400" y="2499360"/>
                      <a:pt x="25400" y="2929890"/>
                    </a:cubicBezTo>
                    <a:lnTo>
                      <a:pt x="25400" y="6350000"/>
                    </a:lnTo>
                    <a:close/>
                  </a:path>
                </a:pathLst>
              </a:custGeom>
              <a:solidFill>
                <a:srgbClr val="2A1E50"/>
              </a:solidFill>
            </p:spPr>
          </p:sp>
        </p:grpSp>
        <p:grpSp>
          <p:nvGrpSpPr>
            <p:cNvPr name="Group 584" id="584"/>
            <p:cNvGrpSpPr/>
            <p:nvPr/>
          </p:nvGrpSpPr>
          <p:grpSpPr>
            <a:xfrm rot="0">
              <a:off x="575981" y="3710473"/>
              <a:ext cx="2827339" cy="1321329"/>
              <a:chOff x="0" y="0"/>
              <a:chExt cx="4149634" cy="1939290"/>
            </a:xfrm>
          </p:grpSpPr>
          <p:sp>
            <p:nvSpPr>
              <p:cNvPr name="Freeform 585" id="585"/>
              <p:cNvSpPr/>
              <p:nvPr/>
            </p:nvSpPr>
            <p:spPr>
              <a:xfrm flipH="false" flipV="false" rot="0">
                <a:off x="12700" y="12700"/>
                <a:ext cx="4124234" cy="1913890"/>
              </a:xfrm>
              <a:custGeom>
                <a:avLst/>
                <a:gdLst/>
                <a:ahLst/>
                <a:cxnLst/>
                <a:rect r="r" b="b" t="t" l="l"/>
                <a:pathLst>
                  <a:path h="1913890" w="4124234">
                    <a:moveTo>
                      <a:pt x="3167289" y="1913890"/>
                    </a:moveTo>
                    <a:lnTo>
                      <a:pt x="956945" y="1913890"/>
                    </a:lnTo>
                    <a:cubicBezTo>
                      <a:pt x="428371" y="1913890"/>
                      <a:pt x="0" y="1485392"/>
                      <a:pt x="0" y="956945"/>
                    </a:cubicBezTo>
                    <a:cubicBezTo>
                      <a:pt x="0" y="428371"/>
                      <a:pt x="428371" y="0"/>
                      <a:pt x="956945" y="0"/>
                    </a:cubicBezTo>
                    <a:lnTo>
                      <a:pt x="3167289" y="0"/>
                    </a:lnTo>
                    <a:cubicBezTo>
                      <a:pt x="3695736" y="0"/>
                      <a:pt x="4124234" y="428371"/>
                      <a:pt x="4124234" y="956945"/>
                    </a:cubicBezTo>
                    <a:cubicBezTo>
                      <a:pt x="4124234" y="1485392"/>
                      <a:pt x="3695736" y="1913890"/>
                      <a:pt x="3167289" y="1913890"/>
                    </a:cubicBezTo>
                    <a:close/>
                  </a:path>
                </a:pathLst>
              </a:custGeom>
              <a:solidFill>
                <a:srgbClr val="7EAF94"/>
              </a:solidFill>
            </p:spPr>
          </p:sp>
          <p:sp>
            <p:nvSpPr>
              <p:cNvPr name="Freeform 586" id="586"/>
              <p:cNvSpPr/>
              <p:nvPr/>
            </p:nvSpPr>
            <p:spPr>
              <a:xfrm flipH="false" flipV="false" rot="0">
                <a:off x="0" y="0"/>
                <a:ext cx="4149634" cy="1939290"/>
              </a:xfrm>
              <a:custGeom>
                <a:avLst/>
                <a:gdLst/>
                <a:ahLst/>
                <a:cxnLst/>
                <a:rect r="r" b="b" t="t" l="l"/>
                <a:pathLst>
                  <a:path h="1939290" w="4149634">
                    <a:moveTo>
                      <a:pt x="3179989" y="0"/>
                    </a:moveTo>
                    <a:lnTo>
                      <a:pt x="969645" y="0"/>
                    </a:lnTo>
                    <a:cubicBezTo>
                      <a:pt x="434975" y="0"/>
                      <a:pt x="0" y="434975"/>
                      <a:pt x="0" y="969645"/>
                    </a:cubicBezTo>
                    <a:cubicBezTo>
                      <a:pt x="0" y="1504315"/>
                      <a:pt x="434975" y="1939290"/>
                      <a:pt x="969645" y="1939290"/>
                    </a:cubicBezTo>
                    <a:lnTo>
                      <a:pt x="3179989" y="1939290"/>
                    </a:lnTo>
                    <a:cubicBezTo>
                      <a:pt x="3714659" y="1939290"/>
                      <a:pt x="4149634" y="1504315"/>
                      <a:pt x="4149634" y="969645"/>
                    </a:cubicBezTo>
                    <a:cubicBezTo>
                      <a:pt x="4149634" y="434975"/>
                      <a:pt x="3714659" y="0"/>
                      <a:pt x="3179989" y="0"/>
                    </a:cubicBezTo>
                    <a:close/>
                    <a:moveTo>
                      <a:pt x="3179989" y="1913890"/>
                    </a:moveTo>
                    <a:lnTo>
                      <a:pt x="969645" y="1913890"/>
                    </a:lnTo>
                    <a:cubicBezTo>
                      <a:pt x="448945" y="1913890"/>
                      <a:pt x="25400" y="1490345"/>
                      <a:pt x="25400" y="969645"/>
                    </a:cubicBezTo>
                    <a:cubicBezTo>
                      <a:pt x="25400" y="448945"/>
                      <a:pt x="448945" y="25400"/>
                      <a:pt x="969645" y="25400"/>
                    </a:cubicBezTo>
                    <a:lnTo>
                      <a:pt x="3179989" y="25400"/>
                    </a:lnTo>
                    <a:cubicBezTo>
                      <a:pt x="3700689" y="25400"/>
                      <a:pt x="4124234" y="448945"/>
                      <a:pt x="4124234" y="969645"/>
                    </a:cubicBezTo>
                    <a:cubicBezTo>
                      <a:pt x="4124234" y="1490345"/>
                      <a:pt x="3700689" y="1913890"/>
                      <a:pt x="3179989" y="1913890"/>
                    </a:cubicBezTo>
                    <a:close/>
                  </a:path>
                </a:pathLst>
              </a:custGeom>
              <a:solidFill>
                <a:srgbClr val="7EAF94"/>
              </a:solidFill>
            </p:spPr>
          </p:sp>
        </p:grpSp>
        <p:sp>
          <p:nvSpPr>
            <p:cNvPr name="TextBox 587" id="587"/>
            <p:cNvSpPr txBox="true"/>
            <p:nvPr/>
          </p:nvSpPr>
          <p:spPr>
            <a:xfrm rot="0">
              <a:off x="995587" y="4142720"/>
              <a:ext cx="1988129" cy="475885"/>
            </a:xfrm>
            <a:prstGeom prst="rect">
              <a:avLst/>
            </a:prstGeom>
          </p:spPr>
          <p:txBody>
            <a:bodyPr anchor="t" rtlCol="false" tIns="0" lIns="0" bIns="0" rIns="0">
              <a:spAutoFit/>
            </a:bodyPr>
            <a:lstStyle/>
            <a:p>
              <a:pPr algn="ctr">
                <a:lnSpc>
                  <a:spcPts val="2453"/>
                </a:lnSpc>
              </a:pPr>
              <a:r>
                <a:rPr lang="en-US" sz="2453" spc="-24">
                  <a:solidFill>
                    <a:srgbClr val="FFFFFF"/>
                  </a:solidFill>
                  <a:latin typeface="Poppins Bold"/>
                </a:rPr>
                <a:t>Bruno</a:t>
              </a:r>
            </a:p>
          </p:txBody>
        </p:sp>
      </p:grpSp>
      <p:grpSp>
        <p:nvGrpSpPr>
          <p:cNvPr name="Group 588" id="588"/>
          <p:cNvGrpSpPr/>
          <p:nvPr/>
        </p:nvGrpSpPr>
        <p:grpSpPr>
          <a:xfrm rot="0">
            <a:off x="8694077" y="4580278"/>
            <a:ext cx="9593923" cy="5403754"/>
            <a:chOff x="0" y="0"/>
            <a:chExt cx="12791897" cy="7205005"/>
          </a:xfrm>
        </p:grpSpPr>
        <p:sp>
          <p:nvSpPr>
            <p:cNvPr name="TextBox 589" id="589"/>
            <p:cNvSpPr txBox="true"/>
            <p:nvPr/>
          </p:nvSpPr>
          <p:spPr>
            <a:xfrm rot="0">
              <a:off x="0" y="-28575"/>
              <a:ext cx="6103371" cy="2981602"/>
            </a:xfrm>
            <a:prstGeom prst="rect">
              <a:avLst/>
            </a:prstGeom>
          </p:spPr>
          <p:txBody>
            <a:bodyPr anchor="t" rtlCol="false" tIns="0" lIns="0" bIns="0" rIns="0">
              <a:spAutoFit/>
            </a:bodyPr>
            <a:lstStyle/>
            <a:p>
              <a:pPr>
                <a:lnSpc>
                  <a:spcPts val="3503"/>
                </a:lnSpc>
              </a:pPr>
              <a:r>
                <a:rPr lang="en-US" sz="2871" spc="-11">
                  <a:solidFill>
                    <a:srgbClr val="2A1E50"/>
                  </a:solidFill>
                  <a:latin typeface="Poppins Bold"/>
                </a:rPr>
                <a:t>1 </a:t>
              </a:r>
              <a:r>
                <a:rPr lang="en-US" sz="2871" spc="-11">
                  <a:solidFill>
                    <a:srgbClr val="2A1E50"/>
                  </a:solidFill>
                  <a:latin typeface="Poppins"/>
                </a:rPr>
                <a:t>- Troubles d’angoisse et de </a:t>
              </a:r>
              <a:r>
                <a:rPr lang="en-US" sz="2871" spc="-11">
                  <a:solidFill>
                    <a:srgbClr val="2A1E50"/>
                  </a:solidFill>
                  <a:latin typeface="Poppins Bold"/>
                </a:rPr>
                <a:t>dépression</a:t>
              </a:r>
              <a:r>
                <a:rPr lang="en-US" sz="2871" spc="-11">
                  <a:solidFill>
                    <a:srgbClr val="2A1E50"/>
                  </a:solidFill>
                  <a:latin typeface="Poppins"/>
                </a:rPr>
                <a:t>, abstinence à l’alcool. Sort de l’hôpital psychiatrique. </a:t>
              </a:r>
            </a:p>
          </p:txBody>
        </p:sp>
        <p:sp>
          <p:nvSpPr>
            <p:cNvPr name="TextBox 590" id="590"/>
            <p:cNvSpPr txBox="true"/>
            <p:nvPr/>
          </p:nvSpPr>
          <p:spPr>
            <a:xfrm rot="0">
              <a:off x="6688527" y="-28575"/>
              <a:ext cx="6103371" cy="2981602"/>
            </a:xfrm>
            <a:prstGeom prst="rect">
              <a:avLst/>
            </a:prstGeom>
          </p:spPr>
          <p:txBody>
            <a:bodyPr anchor="t" rtlCol="false" tIns="0" lIns="0" bIns="0" rIns="0">
              <a:spAutoFit/>
            </a:bodyPr>
            <a:lstStyle/>
            <a:p>
              <a:pPr>
                <a:lnSpc>
                  <a:spcPts val="3503"/>
                </a:lnSpc>
              </a:pPr>
              <a:r>
                <a:rPr lang="en-US" sz="2871" spc="-11">
                  <a:solidFill>
                    <a:srgbClr val="2A1E50"/>
                  </a:solidFill>
                  <a:latin typeface="Poppins Bold"/>
                </a:rPr>
                <a:t>2</a:t>
              </a:r>
              <a:r>
                <a:rPr lang="en-US" sz="2871" spc="-11">
                  <a:solidFill>
                    <a:srgbClr val="2A1E50"/>
                  </a:solidFill>
                  <a:latin typeface="Poppins"/>
                </a:rPr>
                <a:t> - Est </a:t>
              </a:r>
              <a:r>
                <a:rPr lang="en-US" sz="2871" spc="-11">
                  <a:solidFill>
                    <a:srgbClr val="2A1E50"/>
                  </a:solidFill>
                  <a:latin typeface="Poppins Bold"/>
                </a:rPr>
                <a:t>obligé d’avoir un suivi psychiatrique</a:t>
              </a:r>
              <a:r>
                <a:rPr lang="en-US" sz="2871" spc="-11">
                  <a:solidFill>
                    <a:srgbClr val="2A1E50"/>
                  </a:solidFill>
                  <a:latin typeface="Poppins"/>
                </a:rPr>
                <a:t> après son hospitalisation, lui </a:t>
              </a:r>
              <a:r>
                <a:rPr lang="en-US" sz="2871" spc="-11">
                  <a:solidFill>
                    <a:srgbClr val="2A1E50"/>
                  </a:solidFill>
                  <a:latin typeface="Poppins Bold"/>
                </a:rPr>
                <a:t>ne comprend pas l’intérêt</a:t>
              </a:r>
            </a:p>
          </p:txBody>
        </p:sp>
        <p:sp>
          <p:nvSpPr>
            <p:cNvPr name="TextBox 591" id="591"/>
            <p:cNvSpPr txBox="true"/>
            <p:nvPr/>
          </p:nvSpPr>
          <p:spPr>
            <a:xfrm rot="0">
              <a:off x="6688527" y="3630852"/>
              <a:ext cx="6103371" cy="2981602"/>
            </a:xfrm>
            <a:prstGeom prst="rect">
              <a:avLst/>
            </a:prstGeom>
          </p:spPr>
          <p:txBody>
            <a:bodyPr anchor="t" rtlCol="false" tIns="0" lIns="0" bIns="0" rIns="0">
              <a:spAutoFit/>
            </a:bodyPr>
            <a:lstStyle/>
            <a:p>
              <a:pPr>
                <a:lnSpc>
                  <a:spcPts val="3503"/>
                </a:lnSpc>
              </a:pPr>
              <a:r>
                <a:rPr lang="en-US" sz="2871" spc="-11">
                  <a:solidFill>
                    <a:srgbClr val="2A1E50"/>
                  </a:solidFill>
                  <a:latin typeface="Poppins Bold"/>
                </a:rPr>
                <a:t>4</a:t>
              </a:r>
              <a:r>
                <a:rPr lang="en-US" sz="2871" spc="-11">
                  <a:solidFill>
                    <a:srgbClr val="2A1E50"/>
                  </a:solidFill>
                  <a:latin typeface="Poppins"/>
                </a:rPr>
                <a:t> - Ressent le besoin d’</a:t>
              </a:r>
              <a:r>
                <a:rPr lang="en-US" sz="2871" spc="-11">
                  <a:solidFill>
                    <a:srgbClr val="2A1E50"/>
                  </a:solidFill>
                  <a:latin typeface="Poppins Bold"/>
                </a:rPr>
                <a:t>être accompagné</a:t>
              </a:r>
              <a:r>
                <a:rPr lang="en-US" sz="2871" spc="-11">
                  <a:solidFill>
                    <a:srgbClr val="2A1E50"/>
                  </a:solidFill>
                  <a:latin typeface="Poppins"/>
                </a:rPr>
                <a:t> dans sa recherche mais a du mal a exprimé ses besoins au téléphone</a:t>
              </a:r>
            </a:p>
          </p:txBody>
        </p:sp>
        <p:sp>
          <p:nvSpPr>
            <p:cNvPr name="TextBox 592" id="592"/>
            <p:cNvSpPr txBox="true"/>
            <p:nvPr/>
          </p:nvSpPr>
          <p:spPr>
            <a:xfrm rot="0">
              <a:off x="0" y="3630852"/>
              <a:ext cx="6103371" cy="3574153"/>
            </a:xfrm>
            <a:prstGeom prst="rect">
              <a:avLst/>
            </a:prstGeom>
          </p:spPr>
          <p:txBody>
            <a:bodyPr anchor="t" rtlCol="false" tIns="0" lIns="0" bIns="0" rIns="0">
              <a:spAutoFit/>
            </a:bodyPr>
            <a:lstStyle/>
            <a:p>
              <a:pPr>
                <a:lnSpc>
                  <a:spcPts val="3503"/>
                </a:lnSpc>
              </a:pPr>
              <a:r>
                <a:rPr lang="en-US" sz="2871" spc="-11">
                  <a:solidFill>
                    <a:srgbClr val="2A1E50"/>
                  </a:solidFill>
                  <a:latin typeface="Poppins Bold"/>
                </a:rPr>
                <a:t>3 </a:t>
              </a:r>
              <a:r>
                <a:rPr lang="en-US" sz="2871" spc="-11">
                  <a:solidFill>
                    <a:srgbClr val="2A1E50"/>
                  </a:solidFill>
                  <a:latin typeface="Poppins"/>
                </a:rPr>
                <a:t>- </a:t>
              </a:r>
              <a:r>
                <a:rPr lang="en-US" sz="2871" spc="-11">
                  <a:solidFill>
                    <a:srgbClr val="2A1E50"/>
                  </a:solidFill>
                  <a:latin typeface="Poppins Bold"/>
                </a:rPr>
                <a:t>Réorienté </a:t>
              </a:r>
              <a:r>
                <a:rPr lang="en-US" sz="2871" spc="-11">
                  <a:solidFill>
                    <a:srgbClr val="2A1E50"/>
                  </a:solidFill>
                  <a:latin typeface="Poppins"/>
                </a:rPr>
                <a:t>trois fois avant d’avoir été mis en contact avec un PPL, avec qui il a eu un rendez-vous avant d’abandonner le suivi</a:t>
              </a:r>
            </a:p>
          </p:txBody>
        </p:sp>
      </p:grpSp>
    </p:spTree>
  </p:cSld>
  <p:clrMapOvr>
    <a:masterClrMapping/>
  </p:clrMapOvr>
</p:sld>
</file>

<file path=ppt/slides/slide51.xml><?xml version="1.0" encoding="utf-8"?>
<p:sld xmlns:p="http://schemas.openxmlformats.org/presentationml/2006/main" xmlns:a="http://schemas.openxmlformats.org/drawingml/2006/main" xmlns:r="http://schemas.openxmlformats.org/officeDocument/2006/relationships">
  <p:cSld>
    <p:bg>
      <p:bgPr>
        <a:solidFill>
          <a:srgbClr val="B1D4E0"/>
        </a:solidFill>
      </p:bgPr>
    </p:bg>
    <p:spTree>
      <p:nvGrpSpPr>
        <p:cNvPr id="1" name=""/>
        <p:cNvGrpSpPr/>
        <p:nvPr/>
      </p:nvGrpSpPr>
      <p:grpSpPr>
        <a:xfrm>
          <a:off x="0" y="0"/>
          <a:ext cx="0" cy="0"/>
          <a:chOff x="0" y="0"/>
          <a:chExt cx="0" cy="0"/>
        </a:xfrm>
      </p:grpSpPr>
      <p:sp>
        <p:nvSpPr>
          <p:cNvPr name="Freeform 2" id="2"/>
          <p:cNvSpPr/>
          <p:nvPr/>
        </p:nvSpPr>
        <p:spPr>
          <a:xfrm flipH="true" flipV="false" rot="0">
            <a:off x="-1586925" y="6804899"/>
            <a:ext cx="4214413" cy="4114800"/>
          </a:xfrm>
          <a:custGeom>
            <a:avLst/>
            <a:gdLst/>
            <a:ahLst/>
            <a:cxnLst/>
            <a:rect r="r" b="b" t="t" l="l"/>
            <a:pathLst>
              <a:path h="4114800" w="4214413">
                <a:moveTo>
                  <a:pt x="4214413" y="0"/>
                </a:moveTo>
                <a:lnTo>
                  <a:pt x="0" y="0"/>
                </a:lnTo>
                <a:lnTo>
                  <a:pt x="0" y="4114800"/>
                </a:lnTo>
                <a:lnTo>
                  <a:pt x="4214413" y="4114800"/>
                </a:lnTo>
                <a:lnTo>
                  <a:pt x="4214413"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3" id="3"/>
          <p:cNvGrpSpPr>
            <a:grpSpLocks noChangeAspect="true"/>
          </p:cNvGrpSpPr>
          <p:nvPr/>
        </p:nvGrpSpPr>
        <p:grpSpPr>
          <a:xfrm rot="0">
            <a:off x="8392949" y="8130026"/>
            <a:ext cx="1027133" cy="1128274"/>
            <a:chOff x="0" y="0"/>
            <a:chExt cx="5803900" cy="6375400"/>
          </a:xfrm>
        </p:grpSpPr>
        <p:sp>
          <p:nvSpPr>
            <p:cNvPr name="Freeform 4" id="4"/>
            <p:cNvSpPr/>
            <p:nvPr/>
          </p:nvSpPr>
          <p:spPr>
            <a:xfrm flipH="false" flipV="false" rot="0">
              <a:off x="12700" y="12700"/>
              <a:ext cx="5778500" cy="6350000"/>
            </a:xfrm>
            <a:custGeom>
              <a:avLst/>
              <a:gdLst/>
              <a:ahLst/>
              <a:cxnLst/>
              <a:rect r="r" b="b" t="t" l="l"/>
              <a:pathLst>
                <a:path h="6350000" w="5778500">
                  <a:moveTo>
                    <a:pt x="2889250" y="0"/>
                  </a:moveTo>
                  <a:cubicBezTo>
                    <a:pt x="1258570" y="0"/>
                    <a:pt x="0" y="1144270"/>
                    <a:pt x="0" y="2917190"/>
                  </a:cubicBezTo>
                  <a:cubicBezTo>
                    <a:pt x="0" y="4175760"/>
                    <a:pt x="0" y="6350000"/>
                    <a:pt x="0" y="6350000"/>
                  </a:cubicBezTo>
                  <a:lnTo>
                    <a:pt x="2889250" y="6350000"/>
                  </a:lnTo>
                  <a:lnTo>
                    <a:pt x="5778500" y="6350000"/>
                  </a:lnTo>
                  <a:cubicBezTo>
                    <a:pt x="5778500" y="6350000"/>
                    <a:pt x="5778500" y="4175760"/>
                    <a:pt x="5778500" y="2917190"/>
                  </a:cubicBezTo>
                  <a:cubicBezTo>
                    <a:pt x="5778500" y="1144270"/>
                    <a:pt x="4519930" y="0"/>
                    <a:pt x="2889250" y="0"/>
                  </a:cubicBezTo>
                  <a:close/>
                </a:path>
              </a:pathLst>
            </a:custGeom>
            <a:blipFill>
              <a:blip r:embed="rId5"/>
              <a:stretch>
                <a:fillRect l="-4945" t="0" r="-4945" b="0"/>
              </a:stretch>
            </a:blipFill>
          </p:spPr>
        </p:sp>
        <p:sp>
          <p:nvSpPr>
            <p:cNvPr name="Freeform 5" id="5"/>
            <p:cNvSpPr/>
            <p:nvPr/>
          </p:nvSpPr>
          <p:spPr>
            <a:xfrm flipH="false" flipV="false" rot="0">
              <a:off x="0" y="0"/>
              <a:ext cx="5803900" cy="6375400"/>
            </a:xfrm>
            <a:custGeom>
              <a:avLst/>
              <a:gdLst/>
              <a:ahLst/>
              <a:cxnLst/>
              <a:rect r="r" b="b" t="t" l="l"/>
              <a:pathLst>
                <a:path h="6375400" w="5803900">
                  <a:moveTo>
                    <a:pt x="5803900" y="6375400"/>
                  </a:moveTo>
                  <a:lnTo>
                    <a:pt x="0" y="6375400"/>
                  </a:lnTo>
                  <a:lnTo>
                    <a:pt x="0" y="2929890"/>
                  </a:lnTo>
                  <a:cubicBezTo>
                    <a:pt x="0" y="2495550"/>
                    <a:pt x="74930" y="2089150"/>
                    <a:pt x="223520" y="1720850"/>
                  </a:cubicBezTo>
                  <a:cubicBezTo>
                    <a:pt x="365760" y="1367790"/>
                    <a:pt x="571500" y="1056640"/>
                    <a:pt x="836930" y="797560"/>
                  </a:cubicBezTo>
                  <a:cubicBezTo>
                    <a:pt x="1361440" y="283210"/>
                    <a:pt x="2095500" y="0"/>
                    <a:pt x="2901950" y="0"/>
                  </a:cubicBezTo>
                  <a:cubicBezTo>
                    <a:pt x="3708400" y="0"/>
                    <a:pt x="4441190" y="283210"/>
                    <a:pt x="4966970" y="797560"/>
                  </a:cubicBezTo>
                  <a:cubicBezTo>
                    <a:pt x="5232400" y="1056640"/>
                    <a:pt x="5438140" y="1367790"/>
                    <a:pt x="5580380" y="1722120"/>
                  </a:cubicBezTo>
                  <a:cubicBezTo>
                    <a:pt x="5728970" y="2090420"/>
                    <a:pt x="5803900" y="2496820"/>
                    <a:pt x="5803900" y="2931160"/>
                  </a:cubicBezTo>
                  <a:lnTo>
                    <a:pt x="5803900" y="6375400"/>
                  </a:lnTo>
                  <a:close/>
                  <a:moveTo>
                    <a:pt x="25400" y="6350000"/>
                  </a:moveTo>
                  <a:lnTo>
                    <a:pt x="5778500" y="6350000"/>
                  </a:lnTo>
                  <a:lnTo>
                    <a:pt x="5778500" y="2929890"/>
                  </a:lnTo>
                  <a:cubicBezTo>
                    <a:pt x="5778500" y="2499360"/>
                    <a:pt x="5703570" y="2095500"/>
                    <a:pt x="5557520" y="1731010"/>
                  </a:cubicBezTo>
                  <a:cubicBezTo>
                    <a:pt x="5416550" y="1380490"/>
                    <a:pt x="5212080" y="1073150"/>
                    <a:pt x="4949190" y="815340"/>
                  </a:cubicBezTo>
                  <a:cubicBezTo>
                    <a:pt x="4428490" y="306070"/>
                    <a:pt x="3700780" y="25400"/>
                    <a:pt x="2901950" y="25400"/>
                  </a:cubicBezTo>
                  <a:cubicBezTo>
                    <a:pt x="2103120" y="25400"/>
                    <a:pt x="1375410" y="306070"/>
                    <a:pt x="854710" y="815340"/>
                  </a:cubicBezTo>
                  <a:cubicBezTo>
                    <a:pt x="591820" y="1071880"/>
                    <a:pt x="387350" y="1380490"/>
                    <a:pt x="246380" y="1731010"/>
                  </a:cubicBezTo>
                  <a:cubicBezTo>
                    <a:pt x="100330" y="2095500"/>
                    <a:pt x="25400" y="2499360"/>
                    <a:pt x="25400" y="2929890"/>
                  </a:cubicBezTo>
                  <a:lnTo>
                    <a:pt x="25400" y="6350000"/>
                  </a:lnTo>
                  <a:close/>
                </a:path>
              </a:pathLst>
            </a:custGeom>
            <a:solidFill>
              <a:srgbClr val="2A1E50"/>
            </a:solidFill>
          </p:spPr>
        </p:sp>
      </p:grpSp>
      <p:grpSp>
        <p:nvGrpSpPr>
          <p:cNvPr name="Group 6" id="6"/>
          <p:cNvGrpSpPr>
            <a:grpSpLocks noChangeAspect="true"/>
          </p:cNvGrpSpPr>
          <p:nvPr/>
        </p:nvGrpSpPr>
        <p:grpSpPr>
          <a:xfrm rot="0">
            <a:off x="8036323" y="3192094"/>
            <a:ext cx="1027133" cy="1128274"/>
            <a:chOff x="0" y="0"/>
            <a:chExt cx="5803900" cy="6375400"/>
          </a:xfrm>
        </p:grpSpPr>
        <p:sp>
          <p:nvSpPr>
            <p:cNvPr name="Freeform 7" id="7"/>
            <p:cNvSpPr/>
            <p:nvPr/>
          </p:nvSpPr>
          <p:spPr>
            <a:xfrm flipH="false" flipV="false" rot="0">
              <a:off x="12700" y="12700"/>
              <a:ext cx="5778500" cy="6350000"/>
            </a:xfrm>
            <a:custGeom>
              <a:avLst/>
              <a:gdLst/>
              <a:ahLst/>
              <a:cxnLst/>
              <a:rect r="r" b="b" t="t" l="l"/>
              <a:pathLst>
                <a:path h="6350000" w="5778500">
                  <a:moveTo>
                    <a:pt x="2889250" y="0"/>
                  </a:moveTo>
                  <a:cubicBezTo>
                    <a:pt x="1258570" y="0"/>
                    <a:pt x="0" y="1144270"/>
                    <a:pt x="0" y="2917190"/>
                  </a:cubicBezTo>
                  <a:cubicBezTo>
                    <a:pt x="0" y="4175760"/>
                    <a:pt x="0" y="6350000"/>
                    <a:pt x="0" y="6350000"/>
                  </a:cubicBezTo>
                  <a:lnTo>
                    <a:pt x="2889250" y="6350000"/>
                  </a:lnTo>
                  <a:lnTo>
                    <a:pt x="5778500" y="6350000"/>
                  </a:lnTo>
                  <a:cubicBezTo>
                    <a:pt x="5778500" y="6350000"/>
                    <a:pt x="5778500" y="4175760"/>
                    <a:pt x="5778500" y="2917190"/>
                  </a:cubicBezTo>
                  <a:cubicBezTo>
                    <a:pt x="5778500" y="1144270"/>
                    <a:pt x="4519930" y="0"/>
                    <a:pt x="2889250" y="0"/>
                  </a:cubicBezTo>
                  <a:close/>
                </a:path>
              </a:pathLst>
            </a:custGeom>
            <a:blipFill>
              <a:blip r:embed="rId5"/>
              <a:stretch>
                <a:fillRect l="-4945" t="0" r="-4945" b="0"/>
              </a:stretch>
            </a:blipFill>
          </p:spPr>
        </p:sp>
        <p:sp>
          <p:nvSpPr>
            <p:cNvPr name="Freeform 8" id="8"/>
            <p:cNvSpPr/>
            <p:nvPr/>
          </p:nvSpPr>
          <p:spPr>
            <a:xfrm flipH="false" flipV="false" rot="0">
              <a:off x="0" y="0"/>
              <a:ext cx="5803900" cy="6375400"/>
            </a:xfrm>
            <a:custGeom>
              <a:avLst/>
              <a:gdLst/>
              <a:ahLst/>
              <a:cxnLst/>
              <a:rect r="r" b="b" t="t" l="l"/>
              <a:pathLst>
                <a:path h="6375400" w="5803900">
                  <a:moveTo>
                    <a:pt x="5803900" y="6375400"/>
                  </a:moveTo>
                  <a:lnTo>
                    <a:pt x="0" y="6375400"/>
                  </a:lnTo>
                  <a:lnTo>
                    <a:pt x="0" y="2929890"/>
                  </a:lnTo>
                  <a:cubicBezTo>
                    <a:pt x="0" y="2495550"/>
                    <a:pt x="74930" y="2089150"/>
                    <a:pt x="223520" y="1720850"/>
                  </a:cubicBezTo>
                  <a:cubicBezTo>
                    <a:pt x="365760" y="1367790"/>
                    <a:pt x="571500" y="1056640"/>
                    <a:pt x="836930" y="797560"/>
                  </a:cubicBezTo>
                  <a:cubicBezTo>
                    <a:pt x="1361440" y="283210"/>
                    <a:pt x="2095500" y="0"/>
                    <a:pt x="2901950" y="0"/>
                  </a:cubicBezTo>
                  <a:cubicBezTo>
                    <a:pt x="3708400" y="0"/>
                    <a:pt x="4441190" y="283210"/>
                    <a:pt x="4966970" y="797560"/>
                  </a:cubicBezTo>
                  <a:cubicBezTo>
                    <a:pt x="5232400" y="1056640"/>
                    <a:pt x="5438140" y="1367790"/>
                    <a:pt x="5580380" y="1722120"/>
                  </a:cubicBezTo>
                  <a:cubicBezTo>
                    <a:pt x="5728970" y="2090420"/>
                    <a:pt x="5803900" y="2496820"/>
                    <a:pt x="5803900" y="2931160"/>
                  </a:cubicBezTo>
                  <a:lnTo>
                    <a:pt x="5803900" y="6375400"/>
                  </a:lnTo>
                  <a:close/>
                  <a:moveTo>
                    <a:pt x="25400" y="6350000"/>
                  </a:moveTo>
                  <a:lnTo>
                    <a:pt x="5778500" y="6350000"/>
                  </a:lnTo>
                  <a:lnTo>
                    <a:pt x="5778500" y="2929890"/>
                  </a:lnTo>
                  <a:cubicBezTo>
                    <a:pt x="5778500" y="2499360"/>
                    <a:pt x="5703570" y="2095500"/>
                    <a:pt x="5557520" y="1731010"/>
                  </a:cubicBezTo>
                  <a:cubicBezTo>
                    <a:pt x="5416550" y="1380490"/>
                    <a:pt x="5212080" y="1073150"/>
                    <a:pt x="4949190" y="815340"/>
                  </a:cubicBezTo>
                  <a:cubicBezTo>
                    <a:pt x="4428490" y="306070"/>
                    <a:pt x="3700780" y="25400"/>
                    <a:pt x="2901950" y="25400"/>
                  </a:cubicBezTo>
                  <a:cubicBezTo>
                    <a:pt x="2103120" y="25400"/>
                    <a:pt x="1375410" y="306070"/>
                    <a:pt x="854710" y="815340"/>
                  </a:cubicBezTo>
                  <a:cubicBezTo>
                    <a:pt x="591820" y="1071880"/>
                    <a:pt x="387350" y="1380490"/>
                    <a:pt x="246380" y="1731010"/>
                  </a:cubicBezTo>
                  <a:cubicBezTo>
                    <a:pt x="100330" y="2095500"/>
                    <a:pt x="25400" y="2499360"/>
                    <a:pt x="25400" y="2929890"/>
                  </a:cubicBezTo>
                  <a:lnTo>
                    <a:pt x="25400" y="6350000"/>
                  </a:lnTo>
                  <a:close/>
                </a:path>
              </a:pathLst>
            </a:custGeom>
            <a:solidFill>
              <a:srgbClr val="2A1E50"/>
            </a:solidFill>
          </p:spPr>
        </p:sp>
      </p:grpSp>
      <p:grpSp>
        <p:nvGrpSpPr>
          <p:cNvPr name="Group 9" id="9"/>
          <p:cNvGrpSpPr>
            <a:grpSpLocks noChangeAspect="true"/>
          </p:cNvGrpSpPr>
          <p:nvPr/>
        </p:nvGrpSpPr>
        <p:grpSpPr>
          <a:xfrm rot="0">
            <a:off x="8036323" y="-99574"/>
            <a:ext cx="1027133" cy="1128274"/>
            <a:chOff x="0" y="0"/>
            <a:chExt cx="5803900" cy="6375400"/>
          </a:xfrm>
        </p:grpSpPr>
        <p:sp>
          <p:nvSpPr>
            <p:cNvPr name="Freeform 10" id="10"/>
            <p:cNvSpPr/>
            <p:nvPr/>
          </p:nvSpPr>
          <p:spPr>
            <a:xfrm flipH="false" flipV="false" rot="0">
              <a:off x="12700" y="12700"/>
              <a:ext cx="5778500" cy="6350000"/>
            </a:xfrm>
            <a:custGeom>
              <a:avLst/>
              <a:gdLst/>
              <a:ahLst/>
              <a:cxnLst/>
              <a:rect r="r" b="b" t="t" l="l"/>
              <a:pathLst>
                <a:path h="6350000" w="5778500">
                  <a:moveTo>
                    <a:pt x="2889250" y="0"/>
                  </a:moveTo>
                  <a:cubicBezTo>
                    <a:pt x="1258570" y="0"/>
                    <a:pt x="0" y="1144270"/>
                    <a:pt x="0" y="2917190"/>
                  </a:cubicBezTo>
                  <a:cubicBezTo>
                    <a:pt x="0" y="4175760"/>
                    <a:pt x="0" y="6350000"/>
                    <a:pt x="0" y="6350000"/>
                  </a:cubicBezTo>
                  <a:lnTo>
                    <a:pt x="2889250" y="6350000"/>
                  </a:lnTo>
                  <a:lnTo>
                    <a:pt x="5778500" y="6350000"/>
                  </a:lnTo>
                  <a:cubicBezTo>
                    <a:pt x="5778500" y="6350000"/>
                    <a:pt x="5778500" y="4175760"/>
                    <a:pt x="5778500" y="2917190"/>
                  </a:cubicBezTo>
                  <a:cubicBezTo>
                    <a:pt x="5778500" y="1144270"/>
                    <a:pt x="4519930" y="0"/>
                    <a:pt x="2889250" y="0"/>
                  </a:cubicBezTo>
                  <a:close/>
                </a:path>
              </a:pathLst>
            </a:custGeom>
            <a:blipFill>
              <a:blip r:embed="rId5"/>
              <a:stretch>
                <a:fillRect l="-4945" t="0" r="-4945" b="0"/>
              </a:stretch>
            </a:blipFill>
          </p:spPr>
        </p:sp>
        <p:sp>
          <p:nvSpPr>
            <p:cNvPr name="Freeform 11" id="11"/>
            <p:cNvSpPr/>
            <p:nvPr/>
          </p:nvSpPr>
          <p:spPr>
            <a:xfrm flipH="false" flipV="false" rot="0">
              <a:off x="0" y="0"/>
              <a:ext cx="5803900" cy="6375400"/>
            </a:xfrm>
            <a:custGeom>
              <a:avLst/>
              <a:gdLst/>
              <a:ahLst/>
              <a:cxnLst/>
              <a:rect r="r" b="b" t="t" l="l"/>
              <a:pathLst>
                <a:path h="6375400" w="5803900">
                  <a:moveTo>
                    <a:pt x="5803900" y="6375400"/>
                  </a:moveTo>
                  <a:lnTo>
                    <a:pt x="0" y="6375400"/>
                  </a:lnTo>
                  <a:lnTo>
                    <a:pt x="0" y="2929890"/>
                  </a:lnTo>
                  <a:cubicBezTo>
                    <a:pt x="0" y="2495550"/>
                    <a:pt x="74930" y="2089150"/>
                    <a:pt x="223520" y="1720850"/>
                  </a:cubicBezTo>
                  <a:cubicBezTo>
                    <a:pt x="365760" y="1367790"/>
                    <a:pt x="571500" y="1056640"/>
                    <a:pt x="836930" y="797560"/>
                  </a:cubicBezTo>
                  <a:cubicBezTo>
                    <a:pt x="1361440" y="283210"/>
                    <a:pt x="2095500" y="0"/>
                    <a:pt x="2901950" y="0"/>
                  </a:cubicBezTo>
                  <a:cubicBezTo>
                    <a:pt x="3708400" y="0"/>
                    <a:pt x="4441190" y="283210"/>
                    <a:pt x="4966970" y="797560"/>
                  </a:cubicBezTo>
                  <a:cubicBezTo>
                    <a:pt x="5232400" y="1056640"/>
                    <a:pt x="5438140" y="1367790"/>
                    <a:pt x="5580380" y="1722120"/>
                  </a:cubicBezTo>
                  <a:cubicBezTo>
                    <a:pt x="5728970" y="2090420"/>
                    <a:pt x="5803900" y="2496820"/>
                    <a:pt x="5803900" y="2931160"/>
                  </a:cubicBezTo>
                  <a:lnTo>
                    <a:pt x="5803900" y="6375400"/>
                  </a:lnTo>
                  <a:close/>
                  <a:moveTo>
                    <a:pt x="25400" y="6350000"/>
                  </a:moveTo>
                  <a:lnTo>
                    <a:pt x="5778500" y="6350000"/>
                  </a:lnTo>
                  <a:lnTo>
                    <a:pt x="5778500" y="2929890"/>
                  </a:lnTo>
                  <a:cubicBezTo>
                    <a:pt x="5778500" y="2499360"/>
                    <a:pt x="5703570" y="2095500"/>
                    <a:pt x="5557520" y="1731010"/>
                  </a:cubicBezTo>
                  <a:cubicBezTo>
                    <a:pt x="5416550" y="1380490"/>
                    <a:pt x="5212080" y="1073150"/>
                    <a:pt x="4949190" y="815340"/>
                  </a:cubicBezTo>
                  <a:cubicBezTo>
                    <a:pt x="4428490" y="306070"/>
                    <a:pt x="3700780" y="25400"/>
                    <a:pt x="2901950" y="25400"/>
                  </a:cubicBezTo>
                  <a:cubicBezTo>
                    <a:pt x="2103120" y="25400"/>
                    <a:pt x="1375410" y="306070"/>
                    <a:pt x="854710" y="815340"/>
                  </a:cubicBezTo>
                  <a:cubicBezTo>
                    <a:pt x="591820" y="1071880"/>
                    <a:pt x="387350" y="1380490"/>
                    <a:pt x="246380" y="1731010"/>
                  </a:cubicBezTo>
                  <a:cubicBezTo>
                    <a:pt x="100330" y="2095500"/>
                    <a:pt x="25400" y="2499360"/>
                    <a:pt x="25400" y="2929890"/>
                  </a:cubicBezTo>
                  <a:lnTo>
                    <a:pt x="25400" y="6350000"/>
                  </a:lnTo>
                  <a:close/>
                </a:path>
              </a:pathLst>
            </a:custGeom>
            <a:solidFill>
              <a:srgbClr val="2A1E50"/>
            </a:solidFill>
          </p:spPr>
        </p:sp>
      </p:grpSp>
      <p:grpSp>
        <p:nvGrpSpPr>
          <p:cNvPr name="Group 12" id="12"/>
          <p:cNvGrpSpPr/>
          <p:nvPr/>
        </p:nvGrpSpPr>
        <p:grpSpPr>
          <a:xfrm rot="0">
            <a:off x="163656" y="-22085245"/>
            <a:ext cx="7872667" cy="32069418"/>
            <a:chOff x="0" y="0"/>
            <a:chExt cx="10496889" cy="42759224"/>
          </a:xfrm>
        </p:grpSpPr>
        <p:grpSp>
          <p:nvGrpSpPr>
            <p:cNvPr name="Group 13" id="13"/>
            <p:cNvGrpSpPr/>
            <p:nvPr/>
          </p:nvGrpSpPr>
          <p:grpSpPr>
            <a:xfrm rot="0">
              <a:off x="0" y="4006781"/>
              <a:ext cx="10204982" cy="1265286"/>
              <a:chOff x="0" y="0"/>
              <a:chExt cx="4378932" cy="542931"/>
            </a:xfrm>
          </p:grpSpPr>
          <p:sp>
            <p:nvSpPr>
              <p:cNvPr name="Freeform 14" id="14"/>
              <p:cNvSpPr/>
              <p:nvPr/>
            </p:nvSpPr>
            <p:spPr>
              <a:xfrm flipH="false" flipV="false" rot="0">
                <a:off x="0" y="0"/>
                <a:ext cx="4378932" cy="542931"/>
              </a:xfrm>
              <a:custGeom>
                <a:avLst/>
                <a:gdLst/>
                <a:ahLst/>
                <a:cxnLst/>
                <a:rect r="r" b="b" t="t" l="l"/>
                <a:pathLst>
                  <a:path h="542931" w="4378932">
                    <a:moveTo>
                      <a:pt x="23748" y="0"/>
                    </a:moveTo>
                    <a:lnTo>
                      <a:pt x="4355184" y="0"/>
                    </a:lnTo>
                    <a:cubicBezTo>
                      <a:pt x="4368300" y="0"/>
                      <a:pt x="4378932" y="10632"/>
                      <a:pt x="4378932" y="23748"/>
                    </a:cubicBezTo>
                    <a:lnTo>
                      <a:pt x="4378932" y="519183"/>
                    </a:lnTo>
                    <a:cubicBezTo>
                      <a:pt x="4378932" y="532299"/>
                      <a:pt x="4368300" y="542931"/>
                      <a:pt x="4355184" y="542931"/>
                    </a:cubicBezTo>
                    <a:lnTo>
                      <a:pt x="23748" y="542931"/>
                    </a:lnTo>
                    <a:cubicBezTo>
                      <a:pt x="10632" y="542931"/>
                      <a:pt x="0" y="532299"/>
                      <a:pt x="0" y="519183"/>
                    </a:cubicBezTo>
                    <a:lnTo>
                      <a:pt x="0" y="23748"/>
                    </a:lnTo>
                    <a:cubicBezTo>
                      <a:pt x="0" y="10632"/>
                      <a:pt x="10632" y="0"/>
                      <a:pt x="23748" y="0"/>
                    </a:cubicBezTo>
                    <a:close/>
                  </a:path>
                </a:pathLst>
              </a:custGeom>
              <a:solidFill>
                <a:srgbClr val="2A1E50"/>
              </a:solidFill>
              <a:ln w="38100" cap="rnd">
                <a:solidFill>
                  <a:srgbClr val="000000"/>
                </a:solidFill>
                <a:prstDash val="solid"/>
                <a:round/>
              </a:ln>
            </p:spPr>
          </p:sp>
          <p:sp>
            <p:nvSpPr>
              <p:cNvPr name="TextBox 15" id="15"/>
              <p:cNvSpPr txBox="true"/>
              <p:nvPr/>
            </p:nvSpPr>
            <p:spPr>
              <a:xfrm>
                <a:off x="0" y="-38100"/>
                <a:ext cx="812800" cy="850900"/>
              </a:xfrm>
              <a:prstGeom prst="rect">
                <a:avLst/>
              </a:prstGeom>
            </p:spPr>
            <p:txBody>
              <a:bodyPr anchor="ctr" rtlCol="false" tIns="50800" lIns="50800" bIns="50800" rIns="50800"/>
              <a:lstStyle/>
              <a:p>
                <a:pPr algn="ctr">
                  <a:lnSpc>
                    <a:spcPts val="2659"/>
                  </a:lnSpc>
                  <a:spcBef>
                    <a:spcPct val="0"/>
                  </a:spcBef>
                </a:pPr>
              </a:p>
            </p:txBody>
          </p:sp>
        </p:grpSp>
        <p:grpSp>
          <p:nvGrpSpPr>
            <p:cNvPr name="Group 16" id="16"/>
            <p:cNvGrpSpPr/>
            <p:nvPr/>
          </p:nvGrpSpPr>
          <p:grpSpPr>
            <a:xfrm rot="0">
              <a:off x="0" y="0"/>
              <a:ext cx="10064137" cy="1265286"/>
              <a:chOff x="0" y="0"/>
              <a:chExt cx="4318496" cy="542931"/>
            </a:xfrm>
          </p:grpSpPr>
          <p:sp>
            <p:nvSpPr>
              <p:cNvPr name="Freeform 17" id="17"/>
              <p:cNvSpPr/>
              <p:nvPr/>
            </p:nvSpPr>
            <p:spPr>
              <a:xfrm flipH="false" flipV="false" rot="0">
                <a:off x="0" y="0"/>
                <a:ext cx="4318496" cy="542931"/>
              </a:xfrm>
              <a:custGeom>
                <a:avLst/>
                <a:gdLst/>
                <a:ahLst/>
                <a:cxnLst/>
                <a:rect r="r" b="b" t="t" l="l"/>
                <a:pathLst>
                  <a:path h="542931" w="4318496">
                    <a:moveTo>
                      <a:pt x="24080" y="0"/>
                    </a:moveTo>
                    <a:lnTo>
                      <a:pt x="4294415" y="0"/>
                    </a:lnTo>
                    <a:cubicBezTo>
                      <a:pt x="4307715" y="0"/>
                      <a:pt x="4318496" y="10781"/>
                      <a:pt x="4318496" y="24080"/>
                    </a:cubicBezTo>
                    <a:lnTo>
                      <a:pt x="4318496" y="518851"/>
                    </a:lnTo>
                    <a:cubicBezTo>
                      <a:pt x="4318496" y="532150"/>
                      <a:pt x="4307715" y="542931"/>
                      <a:pt x="4294415" y="542931"/>
                    </a:cubicBezTo>
                    <a:lnTo>
                      <a:pt x="24080" y="542931"/>
                    </a:lnTo>
                    <a:cubicBezTo>
                      <a:pt x="17694" y="542931"/>
                      <a:pt x="11569" y="540394"/>
                      <a:pt x="7053" y="535878"/>
                    </a:cubicBezTo>
                    <a:cubicBezTo>
                      <a:pt x="2537" y="531362"/>
                      <a:pt x="0" y="525237"/>
                      <a:pt x="0" y="518851"/>
                    </a:cubicBezTo>
                    <a:lnTo>
                      <a:pt x="0" y="24080"/>
                    </a:lnTo>
                    <a:cubicBezTo>
                      <a:pt x="0" y="10781"/>
                      <a:pt x="10781" y="0"/>
                      <a:pt x="24080" y="0"/>
                    </a:cubicBezTo>
                    <a:close/>
                  </a:path>
                </a:pathLst>
              </a:custGeom>
              <a:solidFill>
                <a:srgbClr val="2A1E50"/>
              </a:solidFill>
              <a:ln w="38100" cap="rnd">
                <a:solidFill>
                  <a:srgbClr val="000000"/>
                </a:solidFill>
                <a:prstDash val="solid"/>
                <a:round/>
              </a:ln>
            </p:spPr>
          </p:sp>
          <p:sp>
            <p:nvSpPr>
              <p:cNvPr name="TextBox 18" id="18"/>
              <p:cNvSpPr txBox="true"/>
              <p:nvPr/>
            </p:nvSpPr>
            <p:spPr>
              <a:xfrm>
                <a:off x="0" y="-38100"/>
                <a:ext cx="812800" cy="850900"/>
              </a:xfrm>
              <a:prstGeom prst="rect">
                <a:avLst/>
              </a:prstGeom>
            </p:spPr>
            <p:txBody>
              <a:bodyPr anchor="ctr" rtlCol="false" tIns="50800" lIns="50800" bIns="50800" rIns="50800"/>
              <a:lstStyle/>
              <a:p>
                <a:pPr algn="ctr">
                  <a:lnSpc>
                    <a:spcPts val="2659"/>
                  </a:lnSpc>
                  <a:spcBef>
                    <a:spcPct val="0"/>
                  </a:spcBef>
                </a:pPr>
              </a:p>
            </p:txBody>
          </p:sp>
        </p:grpSp>
        <p:grpSp>
          <p:nvGrpSpPr>
            <p:cNvPr name="Group 19" id="19"/>
            <p:cNvGrpSpPr/>
            <p:nvPr/>
          </p:nvGrpSpPr>
          <p:grpSpPr>
            <a:xfrm rot="0">
              <a:off x="327627" y="4298857"/>
              <a:ext cx="681134" cy="681134"/>
              <a:chOff x="0" y="0"/>
              <a:chExt cx="812800" cy="812800"/>
            </a:xfrm>
          </p:grpSpPr>
          <p:sp>
            <p:nvSpPr>
              <p:cNvPr name="Freeform 20" id="2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21" id="21"/>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22" id="22"/>
            <p:cNvSpPr txBox="true"/>
            <p:nvPr/>
          </p:nvSpPr>
          <p:spPr>
            <a:xfrm rot="0">
              <a:off x="1091454" y="4129178"/>
              <a:ext cx="2589378" cy="1010966"/>
            </a:xfrm>
            <a:prstGeom prst="rect">
              <a:avLst/>
            </a:prstGeom>
          </p:spPr>
          <p:txBody>
            <a:bodyPr anchor="t" rtlCol="false" tIns="0" lIns="0" bIns="0" rIns="0">
              <a:spAutoFit/>
            </a:bodyPr>
            <a:lstStyle/>
            <a:p>
              <a:pPr>
                <a:lnSpc>
                  <a:spcPts val="1486"/>
                </a:lnSpc>
              </a:pPr>
              <a:r>
                <a:rPr lang="en-US" sz="1218" spc="-4">
                  <a:solidFill>
                    <a:srgbClr val="FFFFFF"/>
                  </a:solidFill>
                  <a:latin typeface="Poppins"/>
                </a:rPr>
                <a:t>Liste de services</a:t>
              </a:r>
            </a:p>
            <a:p>
              <a:pPr>
                <a:lnSpc>
                  <a:spcPts val="1486"/>
                </a:lnSpc>
              </a:pPr>
              <a:r>
                <a:rPr lang="en-US" sz="1218" spc="-4">
                  <a:solidFill>
                    <a:srgbClr val="FFFFFF"/>
                  </a:solidFill>
                  <a:latin typeface="Poppins"/>
                </a:rPr>
                <a:t>Critère économique</a:t>
              </a:r>
            </a:p>
            <a:p>
              <a:pPr>
                <a:lnSpc>
                  <a:spcPts val="1486"/>
                </a:lnSpc>
              </a:pPr>
              <a:r>
                <a:rPr lang="en-US" sz="1218" spc="-4">
                  <a:solidFill>
                    <a:srgbClr val="FFFFFF"/>
                  </a:solidFill>
                  <a:latin typeface="Poppins"/>
                </a:rPr>
                <a:t>Sentiment d’urgence élevé</a:t>
              </a:r>
            </a:p>
          </p:txBody>
        </p:sp>
        <p:grpSp>
          <p:nvGrpSpPr>
            <p:cNvPr name="Group 23" id="23"/>
            <p:cNvGrpSpPr/>
            <p:nvPr/>
          </p:nvGrpSpPr>
          <p:grpSpPr>
            <a:xfrm rot="0">
              <a:off x="3680832" y="4331568"/>
              <a:ext cx="681134" cy="681134"/>
              <a:chOff x="0" y="0"/>
              <a:chExt cx="812800" cy="812800"/>
            </a:xfrm>
          </p:grpSpPr>
          <p:sp>
            <p:nvSpPr>
              <p:cNvPr name="Freeform 24" id="2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25" id="25"/>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26" id="26"/>
            <p:cNvGrpSpPr/>
            <p:nvPr/>
          </p:nvGrpSpPr>
          <p:grpSpPr>
            <a:xfrm rot="0">
              <a:off x="7049056" y="4315671"/>
              <a:ext cx="681134" cy="681134"/>
              <a:chOff x="0" y="0"/>
              <a:chExt cx="812800" cy="812800"/>
            </a:xfrm>
          </p:grpSpPr>
          <p:sp>
            <p:nvSpPr>
              <p:cNvPr name="Freeform 27" id="2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28" id="28"/>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29" id="29"/>
            <p:cNvSpPr txBox="true"/>
            <p:nvPr/>
          </p:nvSpPr>
          <p:spPr>
            <a:xfrm rot="0">
              <a:off x="7841270" y="4161889"/>
              <a:ext cx="2351327" cy="1010966"/>
            </a:xfrm>
            <a:prstGeom prst="rect">
              <a:avLst/>
            </a:prstGeom>
          </p:spPr>
          <p:txBody>
            <a:bodyPr anchor="t" rtlCol="false" tIns="0" lIns="0" bIns="0" rIns="0">
              <a:spAutoFit/>
            </a:bodyPr>
            <a:lstStyle/>
            <a:p>
              <a:pPr>
                <a:lnSpc>
                  <a:spcPts val="1486"/>
                </a:lnSpc>
              </a:pPr>
              <a:r>
                <a:rPr lang="en-US" sz="1218" spc="-4">
                  <a:solidFill>
                    <a:srgbClr val="FFFFFF"/>
                  </a:solidFill>
                  <a:latin typeface="Poppins"/>
                </a:rPr>
                <a:t>Abandon de critères</a:t>
              </a:r>
            </a:p>
            <a:p>
              <a:pPr>
                <a:lnSpc>
                  <a:spcPts val="1486"/>
                </a:lnSpc>
              </a:pPr>
              <a:r>
                <a:rPr lang="en-US" sz="1218" spc="-4">
                  <a:solidFill>
                    <a:srgbClr val="FFFFFF"/>
                  </a:solidFill>
                  <a:latin typeface="Poppins"/>
                </a:rPr>
                <a:t>Multip. des demandes</a:t>
              </a:r>
            </a:p>
            <a:p>
              <a:pPr>
                <a:lnSpc>
                  <a:spcPts val="1486"/>
                </a:lnSpc>
              </a:pPr>
              <a:r>
                <a:rPr lang="en-US" sz="1218" spc="-4">
                  <a:solidFill>
                    <a:srgbClr val="FFFFFF"/>
                  </a:solidFill>
                  <a:latin typeface="Poppins"/>
                </a:rPr>
                <a:t>Consult. de PPL et de perm. d’accueil</a:t>
              </a:r>
            </a:p>
          </p:txBody>
        </p:sp>
        <p:grpSp>
          <p:nvGrpSpPr>
            <p:cNvPr name="Group 30" id="30"/>
            <p:cNvGrpSpPr/>
            <p:nvPr/>
          </p:nvGrpSpPr>
          <p:grpSpPr>
            <a:xfrm rot="0">
              <a:off x="0" y="2671111"/>
              <a:ext cx="10204982" cy="1265286"/>
              <a:chOff x="0" y="0"/>
              <a:chExt cx="4378932" cy="542931"/>
            </a:xfrm>
          </p:grpSpPr>
          <p:sp>
            <p:nvSpPr>
              <p:cNvPr name="Freeform 31" id="31"/>
              <p:cNvSpPr/>
              <p:nvPr/>
            </p:nvSpPr>
            <p:spPr>
              <a:xfrm flipH="false" flipV="false" rot="0">
                <a:off x="0" y="0"/>
                <a:ext cx="4378932" cy="542931"/>
              </a:xfrm>
              <a:custGeom>
                <a:avLst/>
                <a:gdLst/>
                <a:ahLst/>
                <a:cxnLst/>
                <a:rect r="r" b="b" t="t" l="l"/>
                <a:pathLst>
                  <a:path h="542931" w="4378932">
                    <a:moveTo>
                      <a:pt x="23748" y="0"/>
                    </a:moveTo>
                    <a:lnTo>
                      <a:pt x="4355184" y="0"/>
                    </a:lnTo>
                    <a:cubicBezTo>
                      <a:pt x="4368300" y="0"/>
                      <a:pt x="4378932" y="10632"/>
                      <a:pt x="4378932" y="23748"/>
                    </a:cubicBezTo>
                    <a:lnTo>
                      <a:pt x="4378932" y="519183"/>
                    </a:lnTo>
                    <a:cubicBezTo>
                      <a:pt x="4378932" y="532299"/>
                      <a:pt x="4368300" y="542931"/>
                      <a:pt x="4355184" y="542931"/>
                    </a:cubicBezTo>
                    <a:lnTo>
                      <a:pt x="23748" y="542931"/>
                    </a:lnTo>
                    <a:cubicBezTo>
                      <a:pt x="10632" y="542931"/>
                      <a:pt x="0" y="532299"/>
                      <a:pt x="0" y="519183"/>
                    </a:cubicBezTo>
                    <a:lnTo>
                      <a:pt x="0" y="23748"/>
                    </a:lnTo>
                    <a:cubicBezTo>
                      <a:pt x="0" y="10632"/>
                      <a:pt x="10632" y="0"/>
                      <a:pt x="23748" y="0"/>
                    </a:cubicBezTo>
                    <a:close/>
                  </a:path>
                </a:pathLst>
              </a:custGeom>
              <a:solidFill>
                <a:srgbClr val="2A1E50"/>
              </a:solidFill>
              <a:ln w="38100" cap="rnd">
                <a:solidFill>
                  <a:srgbClr val="000000"/>
                </a:solidFill>
                <a:prstDash val="solid"/>
                <a:round/>
              </a:ln>
            </p:spPr>
          </p:sp>
          <p:sp>
            <p:nvSpPr>
              <p:cNvPr name="TextBox 32" id="32"/>
              <p:cNvSpPr txBox="true"/>
              <p:nvPr/>
            </p:nvSpPr>
            <p:spPr>
              <a:xfrm>
                <a:off x="0" y="-38100"/>
                <a:ext cx="812800" cy="850900"/>
              </a:xfrm>
              <a:prstGeom prst="rect">
                <a:avLst/>
              </a:prstGeom>
            </p:spPr>
            <p:txBody>
              <a:bodyPr anchor="ctr" rtlCol="false" tIns="50800" lIns="50800" bIns="50800" rIns="50800"/>
              <a:lstStyle/>
              <a:p>
                <a:pPr algn="ctr">
                  <a:lnSpc>
                    <a:spcPts val="2659"/>
                  </a:lnSpc>
                  <a:spcBef>
                    <a:spcPct val="0"/>
                  </a:spcBef>
                </a:pPr>
              </a:p>
            </p:txBody>
          </p:sp>
        </p:grpSp>
        <p:grpSp>
          <p:nvGrpSpPr>
            <p:cNvPr name="Group 33" id="33"/>
            <p:cNvGrpSpPr/>
            <p:nvPr/>
          </p:nvGrpSpPr>
          <p:grpSpPr>
            <a:xfrm rot="0">
              <a:off x="327627" y="2963187"/>
              <a:ext cx="681134" cy="681134"/>
              <a:chOff x="0" y="0"/>
              <a:chExt cx="812800" cy="812800"/>
            </a:xfrm>
          </p:grpSpPr>
          <p:sp>
            <p:nvSpPr>
              <p:cNvPr name="Freeform 34" id="3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35" id="35"/>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36" id="36"/>
            <p:cNvSpPr txBox="true"/>
            <p:nvPr/>
          </p:nvSpPr>
          <p:spPr>
            <a:xfrm rot="0">
              <a:off x="1091454" y="2793509"/>
              <a:ext cx="2589378" cy="1010966"/>
            </a:xfrm>
            <a:prstGeom prst="rect">
              <a:avLst/>
            </a:prstGeom>
          </p:spPr>
          <p:txBody>
            <a:bodyPr anchor="t" rtlCol="false" tIns="0" lIns="0" bIns="0" rIns="0">
              <a:spAutoFit/>
            </a:bodyPr>
            <a:lstStyle/>
            <a:p>
              <a:pPr>
                <a:lnSpc>
                  <a:spcPts val="1486"/>
                </a:lnSpc>
              </a:pPr>
              <a:r>
                <a:rPr lang="en-US" sz="1218" spc="-4">
                  <a:solidFill>
                    <a:srgbClr val="FFFFFF"/>
                  </a:solidFill>
                  <a:latin typeface="Poppins"/>
                </a:rPr>
                <a:t>Bouche-à-oreille</a:t>
              </a:r>
            </a:p>
            <a:p>
              <a:pPr>
                <a:lnSpc>
                  <a:spcPts val="1486"/>
                </a:lnSpc>
              </a:pPr>
              <a:r>
                <a:rPr lang="en-US" sz="1218" spc="-4">
                  <a:solidFill>
                    <a:srgbClr val="FFFFFF"/>
                  </a:solidFill>
                  <a:latin typeface="Poppins"/>
                </a:rPr>
                <a:t>Spécificité du service</a:t>
              </a:r>
            </a:p>
            <a:p>
              <a:pPr>
                <a:lnSpc>
                  <a:spcPts val="1486"/>
                </a:lnSpc>
              </a:pPr>
              <a:r>
                <a:rPr lang="en-US" sz="1218" spc="-4">
                  <a:solidFill>
                    <a:srgbClr val="FFFFFF"/>
                  </a:solidFill>
                  <a:latin typeface="Poppins"/>
                </a:rPr>
                <a:t>Sentiment d’urgence modéré</a:t>
              </a:r>
            </a:p>
          </p:txBody>
        </p:sp>
        <p:grpSp>
          <p:nvGrpSpPr>
            <p:cNvPr name="Group 37" id="37"/>
            <p:cNvGrpSpPr/>
            <p:nvPr/>
          </p:nvGrpSpPr>
          <p:grpSpPr>
            <a:xfrm rot="0">
              <a:off x="3680832" y="2995898"/>
              <a:ext cx="681134" cy="681134"/>
              <a:chOff x="0" y="0"/>
              <a:chExt cx="812800" cy="812800"/>
            </a:xfrm>
          </p:grpSpPr>
          <p:sp>
            <p:nvSpPr>
              <p:cNvPr name="Freeform 38" id="3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39" id="39"/>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40" id="40"/>
            <p:cNvGrpSpPr/>
            <p:nvPr/>
          </p:nvGrpSpPr>
          <p:grpSpPr>
            <a:xfrm rot="0">
              <a:off x="7049056" y="2980001"/>
              <a:ext cx="681134" cy="681134"/>
              <a:chOff x="0" y="0"/>
              <a:chExt cx="812800" cy="812800"/>
            </a:xfrm>
          </p:grpSpPr>
          <p:sp>
            <p:nvSpPr>
              <p:cNvPr name="Freeform 41" id="41"/>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42" id="42"/>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43" id="43"/>
            <p:cNvGrpSpPr/>
            <p:nvPr/>
          </p:nvGrpSpPr>
          <p:grpSpPr>
            <a:xfrm rot="0">
              <a:off x="0" y="1335442"/>
              <a:ext cx="10090429" cy="1265286"/>
              <a:chOff x="0" y="0"/>
              <a:chExt cx="4329778" cy="542931"/>
            </a:xfrm>
          </p:grpSpPr>
          <p:sp>
            <p:nvSpPr>
              <p:cNvPr name="Freeform 44" id="44"/>
              <p:cNvSpPr/>
              <p:nvPr/>
            </p:nvSpPr>
            <p:spPr>
              <a:xfrm flipH="false" flipV="false" rot="0">
                <a:off x="0" y="0"/>
                <a:ext cx="4329778" cy="542931"/>
              </a:xfrm>
              <a:custGeom>
                <a:avLst/>
                <a:gdLst/>
                <a:ahLst/>
                <a:cxnLst/>
                <a:rect r="r" b="b" t="t" l="l"/>
                <a:pathLst>
                  <a:path h="542931" w="4329778">
                    <a:moveTo>
                      <a:pt x="24017" y="0"/>
                    </a:moveTo>
                    <a:lnTo>
                      <a:pt x="4305760" y="0"/>
                    </a:lnTo>
                    <a:cubicBezTo>
                      <a:pt x="4319025" y="0"/>
                      <a:pt x="4329778" y="10753"/>
                      <a:pt x="4329778" y="24017"/>
                    </a:cubicBezTo>
                    <a:lnTo>
                      <a:pt x="4329778" y="518913"/>
                    </a:lnTo>
                    <a:cubicBezTo>
                      <a:pt x="4329778" y="525283"/>
                      <a:pt x="4327247" y="531392"/>
                      <a:pt x="4322743" y="535896"/>
                    </a:cubicBezTo>
                    <a:cubicBezTo>
                      <a:pt x="4318239" y="540400"/>
                      <a:pt x="4312130" y="542931"/>
                      <a:pt x="4305760" y="542931"/>
                    </a:cubicBezTo>
                    <a:lnTo>
                      <a:pt x="24017" y="542931"/>
                    </a:lnTo>
                    <a:cubicBezTo>
                      <a:pt x="17648" y="542931"/>
                      <a:pt x="11539" y="540400"/>
                      <a:pt x="7035" y="535896"/>
                    </a:cubicBezTo>
                    <a:cubicBezTo>
                      <a:pt x="2530" y="531392"/>
                      <a:pt x="0" y="525283"/>
                      <a:pt x="0" y="518913"/>
                    </a:cubicBezTo>
                    <a:lnTo>
                      <a:pt x="0" y="24017"/>
                    </a:lnTo>
                    <a:cubicBezTo>
                      <a:pt x="0" y="17648"/>
                      <a:pt x="2530" y="11539"/>
                      <a:pt x="7035" y="7035"/>
                    </a:cubicBezTo>
                    <a:cubicBezTo>
                      <a:pt x="11539" y="2530"/>
                      <a:pt x="17648" y="0"/>
                      <a:pt x="24017" y="0"/>
                    </a:cubicBezTo>
                    <a:close/>
                  </a:path>
                </a:pathLst>
              </a:custGeom>
              <a:solidFill>
                <a:srgbClr val="2A1E50"/>
              </a:solidFill>
              <a:ln w="38100" cap="rnd">
                <a:solidFill>
                  <a:srgbClr val="000000"/>
                </a:solidFill>
                <a:prstDash val="solid"/>
                <a:round/>
              </a:ln>
            </p:spPr>
          </p:sp>
          <p:sp>
            <p:nvSpPr>
              <p:cNvPr name="TextBox 45" id="45"/>
              <p:cNvSpPr txBox="true"/>
              <p:nvPr/>
            </p:nvSpPr>
            <p:spPr>
              <a:xfrm>
                <a:off x="0" y="-38100"/>
                <a:ext cx="812800" cy="850900"/>
              </a:xfrm>
              <a:prstGeom prst="rect">
                <a:avLst/>
              </a:prstGeom>
            </p:spPr>
            <p:txBody>
              <a:bodyPr anchor="ctr" rtlCol="false" tIns="50800" lIns="50800" bIns="50800" rIns="50800"/>
              <a:lstStyle/>
              <a:p>
                <a:pPr algn="ctr">
                  <a:lnSpc>
                    <a:spcPts val="2659"/>
                  </a:lnSpc>
                  <a:spcBef>
                    <a:spcPct val="0"/>
                  </a:spcBef>
                </a:pPr>
              </a:p>
            </p:txBody>
          </p:sp>
        </p:grpSp>
        <p:grpSp>
          <p:nvGrpSpPr>
            <p:cNvPr name="Group 46" id="46"/>
            <p:cNvGrpSpPr/>
            <p:nvPr/>
          </p:nvGrpSpPr>
          <p:grpSpPr>
            <a:xfrm rot="0">
              <a:off x="327627" y="1627517"/>
              <a:ext cx="681134" cy="681134"/>
              <a:chOff x="0" y="0"/>
              <a:chExt cx="812800" cy="812800"/>
            </a:xfrm>
          </p:grpSpPr>
          <p:sp>
            <p:nvSpPr>
              <p:cNvPr name="Freeform 47" id="4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48" id="48"/>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49" id="49"/>
            <p:cNvSpPr txBox="true"/>
            <p:nvPr/>
          </p:nvSpPr>
          <p:spPr>
            <a:xfrm rot="0">
              <a:off x="1091454" y="1457839"/>
              <a:ext cx="2589378" cy="1010966"/>
            </a:xfrm>
            <a:prstGeom prst="rect">
              <a:avLst/>
            </a:prstGeom>
          </p:spPr>
          <p:txBody>
            <a:bodyPr anchor="t" rtlCol="false" tIns="0" lIns="0" bIns="0" rIns="0">
              <a:spAutoFit/>
            </a:bodyPr>
            <a:lstStyle/>
            <a:p>
              <a:pPr algn="just">
                <a:lnSpc>
                  <a:spcPts val="1486"/>
                </a:lnSpc>
              </a:pPr>
              <a:r>
                <a:rPr lang="en-US" sz="1218" spc="-4">
                  <a:solidFill>
                    <a:srgbClr val="FFFFFF"/>
                  </a:solidFill>
                  <a:latin typeface="Poppins"/>
                </a:rPr>
                <a:t>Fréquentation passée</a:t>
              </a:r>
            </a:p>
            <a:p>
              <a:pPr algn="just">
                <a:lnSpc>
                  <a:spcPts val="1486"/>
                </a:lnSpc>
              </a:pPr>
              <a:r>
                <a:rPr lang="en-US" sz="1218" spc="-4">
                  <a:solidFill>
                    <a:srgbClr val="FFFFFF"/>
                  </a:solidFill>
                  <a:latin typeface="Poppins"/>
                </a:rPr>
                <a:t>Tarif et administatif</a:t>
              </a:r>
            </a:p>
            <a:p>
              <a:pPr>
                <a:lnSpc>
                  <a:spcPts val="1486"/>
                </a:lnSpc>
              </a:pPr>
              <a:r>
                <a:rPr lang="en-US" sz="1218" spc="-4">
                  <a:solidFill>
                    <a:srgbClr val="FFFFFF"/>
                  </a:solidFill>
                  <a:latin typeface="Poppins"/>
                </a:rPr>
                <a:t>Sentiment d’urgence élevé</a:t>
              </a:r>
              <a:r>
                <a:rPr lang="en-US" sz="1218" spc="-4">
                  <a:solidFill>
                    <a:srgbClr val="FFFFFF"/>
                  </a:solidFill>
                  <a:latin typeface="Poppins Italics"/>
                </a:rPr>
                <a:t> - pression du SAJ</a:t>
              </a:r>
            </a:p>
          </p:txBody>
        </p:sp>
        <p:grpSp>
          <p:nvGrpSpPr>
            <p:cNvPr name="Group 50" id="50"/>
            <p:cNvGrpSpPr/>
            <p:nvPr/>
          </p:nvGrpSpPr>
          <p:grpSpPr>
            <a:xfrm rot="0">
              <a:off x="3680832" y="1660228"/>
              <a:ext cx="681134" cy="681134"/>
              <a:chOff x="0" y="0"/>
              <a:chExt cx="812800" cy="812800"/>
            </a:xfrm>
          </p:grpSpPr>
          <p:sp>
            <p:nvSpPr>
              <p:cNvPr name="Freeform 51" id="51"/>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52" id="52"/>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53" id="53"/>
            <p:cNvSpPr txBox="true"/>
            <p:nvPr/>
          </p:nvSpPr>
          <p:spPr>
            <a:xfrm rot="0">
              <a:off x="3853191" y="1857216"/>
              <a:ext cx="336416" cy="269758"/>
            </a:xfrm>
            <a:prstGeom prst="rect">
              <a:avLst/>
            </a:prstGeom>
          </p:spPr>
          <p:txBody>
            <a:bodyPr anchor="t" rtlCol="false" tIns="0" lIns="0" bIns="0" rIns="0">
              <a:spAutoFit/>
            </a:bodyPr>
            <a:lstStyle/>
            <a:p>
              <a:pPr algn="ctr" marL="0" indent="0" lvl="0">
                <a:lnSpc>
                  <a:spcPts val="1284"/>
                </a:lnSpc>
              </a:pPr>
              <a:r>
                <a:rPr lang="en-US" sz="1427" spc="-14">
                  <a:solidFill>
                    <a:srgbClr val="FFFFFF"/>
                  </a:solidFill>
                  <a:latin typeface="Poppins"/>
                </a:rPr>
                <a:t>2</a:t>
              </a:r>
            </a:p>
          </p:txBody>
        </p:sp>
        <p:sp>
          <p:nvSpPr>
            <p:cNvPr name="TextBox 54" id="54"/>
            <p:cNvSpPr txBox="true"/>
            <p:nvPr/>
          </p:nvSpPr>
          <p:spPr>
            <a:xfrm rot="0">
              <a:off x="4443815" y="1474653"/>
              <a:ext cx="2494161" cy="1010966"/>
            </a:xfrm>
            <a:prstGeom prst="rect">
              <a:avLst/>
            </a:prstGeom>
          </p:spPr>
          <p:txBody>
            <a:bodyPr anchor="t" rtlCol="false" tIns="0" lIns="0" bIns="0" rIns="0">
              <a:spAutoFit/>
            </a:bodyPr>
            <a:lstStyle/>
            <a:p>
              <a:pPr>
                <a:lnSpc>
                  <a:spcPts val="1486"/>
                </a:lnSpc>
              </a:pPr>
              <a:r>
                <a:rPr lang="en-US" sz="1218" spc="-4">
                  <a:solidFill>
                    <a:srgbClr val="FFFFFF"/>
                  </a:solidFill>
                  <a:latin typeface="Poppins"/>
                </a:rPr>
                <a:t>Temps long</a:t>
              </a:r>
            </a:p>
            <a:p>
              <a:pPr>
                <a:lnSpc>
                  <a:spcPts val="1486"/>
                </a:lnSpc>
              </a:pPr>
              <a:r>
                <a:rPr lang="en-US" sz="1218" spc="-4">
                  <a:solidFill>
                    <a:srgbClr val="FFFFFF"/>
                  </a:solidFill>
                  <a:latin typeface="Poppins"/>
                </a:rPr>
                <a:t>Espace d’écoute</a:t>
              </a:r>
            </a:p>
            <a:p>
              <a:pPr>
                <a:lnSpc>
                  <a:spcPts val="1486"/>
                </a:lnSpc>
              </a:pPr>
              <a:r>
                <a:rPr lang="en-US" sz="1218" spc="-4">
                  <a:solidFill>
                    <a:srgbClr val="FFFFFF"/>
                  </a:solidFill>
                  <a:latin typeface="Poppins"/>
                </a:rPr>
                <a:t>Fréquentation passée et déduction des besoins</a:t>
              </a:r>
            </a:p>
          </p:txBody>
        </p:sp>
        <p:grpSp>
          <p:nvGrpSpPr>
            <p:cNvPr name="Group 55" id="55"/>
            <p:cNvGrpSpPr/>
            <p:nvPr/>
          </p:nvGrpSpPr>
          <p:grpSpPr>
            <a:xfrm rot="0">
              <a:off x="7049056" y="1644331"/>
              <a:ext cx="681134" cy="681134"/>
              <a:chOff x="0" y="0"/>
              <a:chExt cx="812800" cy="812800"/>
            </a:xfrm>
          </p:grpSpPr>
          <p:sp>
            <p:nvSpPr>
              <p:cNvPr name="Freeform 56" id="5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57" id="57"/>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58" id="58"/>
            <p:cNvGrpSpPr/>
            <p:nvPr/>
          </p:nvGrpSpPr>
          <p:grpSpPr>
            <a:xfrm rot="0">
              <a:off x="327627" y="292076"/>
              <a:ext cx="681134" cy="681134"/>
              <a:chOff x="0" y="0"/>
              <a:chExt cx="812800" cy="812800"/>
            </a:xfrm>
          </p:grpSpPr>
          <p:sp>
            <p:nvSpPr>
              <p:cNvPr name="Freeform 59" id="5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60" id="60"/>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61" id="61"/>
            <p:cNvSpPr txBox="true"/>
            <p:nvPr/>
          </p:nvSpPr>
          <p:spPr>
            <a:xfrm rot="0">
              <a:off x="499986" y="489063"/>
              <a:ext cx="336416" cy="269758"/>
            </a:xfrm>
            <a:prstGeom prst="rect">
              <a:avLst/>
            </a:prstGeom>
          </p:spPr>
          <p:txBody>
            <a:bodyPr anchor="t" rtlCol="false" tIns="0" lIns="0" bIns="0" rIns="0">
              <a:spAutoFit/>
            </a:bodyPr>
            <a:lstStyle/>
            <a:p>
              <a:pPr algn="ctr" marL="0" indent="0" lvl="0">
                <a:lnSpc>
                  <a:spcPts val="1284"/>
                </a:lnSpc>
              </a:pPr>
              <a:r>
                <a:rPr lang="en-US" sz="1427" spc="-14">
                  <a:solidFill>
                    <a:srgbClr val="FFFFFF"/>
                  </a:solidFill>
                  <a:latin typeface="Poppins"/>
                </a:rPr>
                <a:t>1</a:t>
              </a:r>
            </a:p>
          </p:txBody>
        </p:sp>
        <p:grpSp>
          <p:nvGrpSpPr>
            <p:cNvPr name="Group 62" id="62"/>
            <p:cNvGrpSpPr/>
            <p:nvPr/>
          </p:nvGrpSpPr>
          <p:grpSpPr>
            <a:xfrm rot="0">
              <a:off x="3680832" y="324787"/>
              <a:ext cx="681134" cy="681134"/>
              <a:chOff x="0" y="0"/>
              <a:chExt cx="812800" cy="812800"/>
            </a:xfrm>
          </p:grpSpPr>
          <p:sp>
            <p:nvSpPr>
              <p:cNvPr name="Freeform 63" id="6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64" id="64"/>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65" id="65"/>
            <p:cNvSpPr txBox="true"/>
            <p:nvPr/>
          </p:nvSpPr>
          <p:spPr>
            <a:xfrm rot="0">
              <a:off x="1091454" y="249840"/>
              <a:ext cx="2589378" cy="756081"/>
            </a:xfrm>
            <a:prstGeom prst="rect">
              <a:avLst/>
            </a:prstGeom>
          </p:spPr>
          <p:txBody>
            <a:bodyPr anchor="t" rtlCol="false" tIns="0" lIns="0" bIns="0" rIns="0">
              <a:spAutoFit/>
            </a:bodyPr>
            <a:lstStyle/>
            <a:p>
              <a:pPr algn="just">
                <a:lnSpc>
                  <a:spcPts val="1486"/>
                </a:lnSpc>
              </a:pPr>
              <a:r>
                <a:rPr lang="en-US" sz="1218" spc="-4">
                  <a:solidFill>
                    <a:srgbClr val="FFFFFF"/>
                  </a:solidFill>
                  <a:latin typeface="Poppins"/>
                </a:rPr>
                <a:t>Confiance en l’envoyeur</a:t>
              </a:r>
            </a:p>
            <a:p>
              <a:pPr algn="just">
                <a:lnSpc>
                  <a:spcPts val="1486"/>
                </a:lnSpc>
              </a:pPr>
              <a:r>
                <a:rPr lang="en-US" sz="1218" spc="-4">
                  <a:solidFill>
                    <a:srgbClr val="FFFFFF"/>
                  </a:solidFill>
                  <a:latin typeface="Poppins"/>
                </a:rPr>
                <a:t>Spécificité du service</a:t>
              </a:r>
            </a:p>
            <a:p>
              <a:pPr algn="just">
                <a:lnSpc>
                  <a:spcPts val="1486"/>
                </a:lnSpc>
              </a:pPr>
              <a:r>
                <a:rPr lang="en-US" sz="1218" spc="-4">
                  <a:solidFill>
                    <a:srgbClr val="FFFFFF"/>
                  </a:solidFill>
                  <a:latin typeface="Poppins"/>
                </a:rPr>
                <a:t>Peu ou pas d’urgence</a:t>
              </a:r>
            </a:p>
          </p:txBody>
        </p:sp>
        <p:grpSp>
          <p:nvGrpSpPr>
            <p:cNvPr name="Group 66" id="66"/>
            <p:cNvGrpSpPr/>
            <p:nvPr/>
          </p:nvGrpSpPr>
          <p:grpSpPr>
            <a:xfrm rot="0">
              <a:off x="7049056" y="292076"/>
              <a:ext cx="681134" cy="681134"/>
              <a:chOff x="0" y="0"/>
              <a:chExt cx="812800" cy="812800"/>
            </a:xfrm>
          </p:grpSpPr>
          <p:sp>
            <p:nvSpPr>
              <p:cNvPr name="Freeform 67" id="6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68" id="68"/>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69" id="69"/>
            <p:cNvSpPr txBox="true"/>
            <p:nvPr/>
          </p:nvSpPr>
          <p:spPr>
            <a:xfrm rot="0">
              <a:off x="499986" y="3160175"/>
              <a:ext cx="336416" cy="269758"/>
            </a:xfrm>
            <a:prstGeom prst="rect">
              <a:avLst/>
            </a:prstGeom>
          </p:spPr>
          <p:txBody>
            <a:bodyPr anchor="t" rtlCol="false" tIns="0" lIns="0" bIns="0" rIns="0">
              <a:spAutoFit/>
            </a:bodyPr>
            <a:lstStyle/>
            <a:p>
              <a:pPr algn="ctr" marL="0" indent="0" lvl="0">
                <a:lnSpc>
                  <a:spcPts val="1284"/>
                </a:lnSpc>
              </a:pPr>
              <a:r>
                <a:rPr lang="en-US" sz="1427" spc="-14">
                  <a:solidFill>
                    <a:srgbClr val="FFFFFF"/>
                  </a:solidFill>
                  <a:latin typeface="Poppins"/>
                </a:rPr>
                <a:t>1</a:t>
              </a:r>
            </a:p>
          </p:txBody>
        </p:sp>
        <p:sp>
          <p:nvSpPr>
            <p:cNvPr name="TextBox 70" id="70"/>
            <p:cNvSpPr txBox="true"/>
            <p:nvPr/>
          </p:nvSpPr>
          <p:spPr>
            <a:xfrm rot="0">
              <a:off x="3853191" y="3192886"/>
              <a:ext cx="336416" cy="269758"/>
            </a:xfrm>
            <a:prstGeom prst="rect">
              <a:avLst/>
            </a:prstGeom>
          </p:spPr>
          <p:txBody>
            <a:bodyPr anchor="t" rtlCol="false" tIns="0" lIns="0" bIns="0" rIns="0">
              <a:spAutoFit/>
            </a:bodyPr>
            <a:lstStyle/>
            <a:p>
              <a:pPr algn="ctr" marL="0" indent="0" lvl="0">
                <a:lnSpc>
                  <a:spcPts val="1284"/>
                </a:lnSpc>
              </a:pPr>
              <a:r>
                <a:rPr lang="en-US" sz="1427" spc="-14">
                  <a:solidFill>
                    <a:srgbClr val="FFFFFF"/>
                  </a:solidFill>
                  <a:latin typeface="Poppins"/>
                </a:rPr>
                <a:t>2</a:t>
              </a:r>
            </a:p>
          </p:txBody>
        </p:sp>
        <p:sp>
          <p:nvSpPr>
            <p:cNvPr name="TextBox 71" id="71"/>
            <p:cNvSpPr txBox="true"/>
            <p:nvPr/>
          </p:nvSpPr>
          <p:spPr>
            <a:xfrm rot="0">
              <a:off x="4443815" y="2736931"/>
              <a:ext cx="2324167" cy="1010966"/>
            </a:xfrm>
            <a:prstGeom prst="rect">
              <a:avLst/>
            </a:prstGeom>
          </p:spPr>
          <p:txBody>
            <a:bodyPr anchor="t" rtlCol="false" tIns="0" lIns="0" bIns="0" rIns="0">
              <a:spAutoFit/>
            </a:bodyPr>
            <a:lstStyle/>
            <a:p>
              <a:pPr>
                <a:lnSpc>
                  <a:spcPts val="1486"/>
                </a:lnSpc>
              </a:pPr>
              <a:r>
                <a:rPr lang="en-US" sz="1218" spc="-4">
                  <a:solidFill>
                    <a:srgbClr val="FFFFFF"/>
                  </a:solidFill>
                  <a:latin typeface="Poppins"/>
                </a:rPr>
                <a:t>Temps long</a:t>
              </a:r>
            </a:p>
            <a:p>
              <a:pPr>
                <a:lnSpc>
                  <a:spcPts val="1486"/>
                </a:lnSpc>
              </a:pPr>
              <a:r>
                <a:rPr lang="en-US" sz="1218" spc="-4">
                  <a:solidFill>
                    <a:srgbClr val="FFFFFF"/>
                  </a:solidFill>
                  <a:latin typeface="Poppins"/>
                </a:rPr>
                <a:t>Compréhension de le.a thérapeute </a:t>
              </a:r>
            </a:p>
            <a:p>
              <a:pPr>
                <a:lnSpc>
                  <a:spcPts val="1486"/>
                </a:lnSpc>
              </a:pPr>
              <a:r>
                <a:rPr lang="en-US" sz="1218" spc="-4">
                  <a:solidFill>
                    <a:srgbClr val="FFFFFF"/>
                  </a:solidFill>
                  <a:latin typeface="Poppins"/>
                </a:rPr>
                <a:t>Consult. ponctuelles</a:t>
              </a:r>
            </a:p>
          </p:txBody>
        </p:sp>
        <p:sp>
          <p:nvSpPr>
            <p:cNvPr name="TextBox 72" id="72"/>
            <p:cNvSpPr txBox="true"/>
            <p:nvPr/>
          </p:nvSpPr>
          <p:spPr>
            <a:xfrm rot="0">
              <a:off x="7221415" y="3176989"/>
              <a:ext cx="336416" cy="269758"/>
            </a:xfrm>
            <a:prstGeom prst="rect">
              <a:avLst/>
            </a:prstGeom>
          </p:spPr>
          <p:txBody>
            <a:bodyPr anchor="t" rtlCol="false" tIns="0" lIns="0" bIns="0" rIns="0">
              <a:spAutoFit/>
            </a:bodyPr>
            <a:lstStyle/>
            <a:p>
              <a:pPr algn="ctr" marL="0" indent="0" lvl="0">
                <a:lnSpc>
                  <a:spcPts val="1284"/>
                </a:lnSpc>
              </a:pPr>
              <a:r>
                <a:rPr lang="en-US" sz="1427" spc="-14">
                  <a:solidFill>
                    <a:srgbClr val="FFFFFF"/>
                  </a:solidFill>
                  <a:latin typeface="Poppins"/>
                </a:rPr>
                <a:t>3</a:t>
              </a:r>
            </a:p>
          </p:txBody>
        </p:sp>
        <p:sp>
          <p:nvSpPr>
            <p:cNvPr name="TextBox 73" id="73"/>
            <p:cNvSpPr txBox="true"/>
            <p:nvPr/>
          </p:nvSpPr>
          <p:spPr>
            <a:xfrm rot="0">
              <a:off x="499986" y="1824505"/>
              <a:ext cx="336416" cy="269758"/>
            </a:xfrm>
            <a:prstGeom prst="rect">
              <a:avLst/>
            </a:prstGeom>
          </p:spPr>
          <p:txBody>
            <a:bodyPr anchor="t" rtlCol="false" tIns="0" lIns="0" bIns="0" rIns="0">
              <a:spAutoFit/>
            </a:bodyPr>
            <a:lstStyle/>
            <a:p>
              <a:pPr algn="ctr" marL="0" indent="0" lvl="0">
                <a:lnSpc>
                  <a:spcPts val="1284"/>
                </a:lnSpc>
              </a:pPr>
              <a:r>
                <a:rPr lang="en-US" sz="1427" spc="-14">
                  <a:solidFill>
                    <a:srgbClr val="FFFFFF"/>
                  </a:solidFill>
                  <a:latin typeface="Poppins"/>
                </a:rPr>
                <a:t>1</a:t>
              </a:r>
            </a:p>
          </p:txBody>
        </p:sp>
        <p:sp>
          <p:nvSpPr>
            <p:cNvPr name="TextBox 74" id="74"/>
            <p:cNvSpPr txBox="true"/>
            <p:nvPr/>
          </p:nvSpPr>
          <p:spPr>
            <a:xfrm rot="0">
              <a:off x="7221415" y="1841319"/>
              <a:ext cx="336416" cy="269758"/>
            </a:xfrm>
            <a:prstGeom prst="rect">
              <a:avLst/>
            </a:prstGeom>
          </p:spPr>
          <p:txBody>
            <a:bodyPr anchor="t" rtlCol="false" tIns="0" lIns="0" bIns="0" rIns="0">
              <a:spAutoFit/>
            </a:bodyPr>
            <a:lstStyle/>
            <a:p>
              <a:pPr algn="ctr" marL="0" indent="0" lvl="0">
                <a:lnSpc>
                  <a:spcPts val="1284"/>
                </a:lnSpc>
              </a:pPr>
              <a:r>
                <a:rPr lang="en-US" sz="1427" spc="-14">
                  <a:solidFill>
                    <a:srgbClr val="FFFFFF"/>
                  </a:solidFill>
                  <a:latin typeface="Poppins"/>
                </a:rPr>
                <a:t>3</a:t>
              </a:r>
            </a:p>
          </p:txBody>
        </p:sp>
        <p:sp>
          <p:nvSpPr>
            <p:cNvPr name="TextBox 75" id="75"/>
            <p:cNvSpPr txBox="true"/>
            <p:nvPr/>
          </p:nvSpPr>
          <p:spPr>
            <a:xfrm rot="0">
              <a:off x="3853191" y="521774"/>
              <a:ext cx="336416" cy="269758"/>
            </a:xfrm>
            <a:prstGeom prst="rect">
              <a:avLst/>
            </a:prstGeom>
          </p:spPr>
          <p:txBody>
            <a:bodyPr anchor="t" rtlCol="false" tIns="0" lIns="0" bIns="0" rIns="0">
              <a:spAutoFit/>
            </a:bodyPr>
            <a:lstStyle/>
            <a:p>
              <a:pPr algn="ctr" marL="0" indent="0" lvl="0">
                <a:lnSpc>
                  <a:spcPts val="1284"/>
                </a:lnSpc>
              </a:pPr>
              <a:r>
                <a:rPr lang="en-US" sz="1427" spc="-14">
                  <a:solidFill>
                    <a:srgbClr val="FFFFFF"/>
                  </a:solidFill>
                  <a:latin typeface="Poppins"/>
                </a:rPr>
                <a:t>2</a:t>
              </a:r>
            </a:p>
          </p:txBody>
        </p:sp>
        <p:sp>
          <p:nvSpPr>
            <p:cNvPr name="TextBox 76" id="76"/>
            <p:cNvSpPr txBox="true"/>
            <p:nvPr/>
          </p:nvSpPr>
          <p:spPr>
            <a:xfrm rot="0">
              <a:off x="4443815" y="139211"/>
              <a:ext cx="2324167" cy="1010966"/>
            </a:xfrm>
            <a:prstGeom prst="rect">
              <a:avLst/>
            </a:prstGeom>
          </p:spPr>
          <p:txBody>
            <a:bodyPr anchor="t" rtlCol="false" tIns="0" lIns="0" bIns="0" rIns="0">
              <a:spAutoFit/>
            </a:bodyPr>
            <a:lstStyle/>
            <a:p>
              <a:pPr>
                <a:lnSpc>
                  <a:spcPts val="1486"/>
                </a:lnSpc>
              </a:pPr>
              <a:r>
                <a:rPr lang="en-US" sz="1218" spc="-4">
                  <a:solidFill>
                    <a:srgbClr val="FFFFFF"/>
                  </a:solidFill>
                  <a:latin typeface="Poppins"/>
                </a:rPr>
                <a:t>Temps long</a:t>
              </a:r>
            </a:p>
            <a:p>
              <a:pPr>
                <a:lnSpc>
                  <a:spcPts val="1486"/>
                </a:lnSpc>
              </a:pPr>
              <a:r>
                <a:rPr lang="en-US" sz="1218" spc="-4">
                  <a:solidFill>
                    <a:srgbClr val="FFFFFF"/>
                  </a:solidFill>
                  <a:latin typeface="Poppins"/>
                </a:rPr>
                <a:t>Connexion avec le.a thérapeute </a:t>
              </a:r>
            </a:p>
            <a:p>
              <a:pPr>
                <a:lnSpc>
                  <a:spcPts val="1486"/>
                </a:lnSpc>
              </a:pPr>
              <a:r>
                <a:rPr lang="en-US" sz="1218" spc="-4">
                  <a:solidFill>
                    <a:srgbClr val="FFFFFF"/>
                  </a:solidFill>
                  <a:latin typeface="Poppins"/>
                </a:rPr>
                <a:t>Long parcours de soin</a:t>
              </a:r>
            </a:p>
          </p:txBody>
        </p:sp>
        <p:sp>
          <p:nvSpPr>
            <p:cNvPr name="TextBox 77" id="77"/>
            <p:cNvSpPr txBox="true"/>
            <p:nvPr/>
          </p:nvSpPr>
          <p:spPr>
            <a:xfrm rot="0">
              <a:off x="7221415" y="489063"/>
              <a:ext cx="336416" cy="269758"/>
            </a:xfrm>
            <a:prstGeom prst="rect">
              <a:avLst/>
            </a:prstGeom>
          </p:spPr>
          <p:txBody>
            <a:bodyPr anchor="t" rtlCol="false" tIns="0" lIns="0" bIns="0" rIns="0">
              <a:spAutoFit/>
            </a:bodyPr>
            <a:lstStyle/>
            <a:p>
              <a:pPr algn="ctr" marL="0" indent="0" lvl="0">
                <a:lnSpc>
                  <a:spcPts val="1284"/>
                </a:lnSpc>
              </a:pPr>
              <a:r>
                <a:rPr lang="en-US" sz="1427" spc="-14">
                  <a:solidFill>
                    <a:srgbClr val="FFFFFF"/>
                  </a:solidFill>
                  <a:latin typeface="Poppins"/>
                </a:rPr>
                <a:t>3</a:t>
              </a:r>
            </a:p>
          </p:txBody>
        </p:sp>
        <p:sp>
          <p:nvSpPr>
            <p:cNvPr name="TextBox 78" id="78"/>
            <p:cNvSpPr txBox="true"/>
            <p:nvPr/>
          </p:nvSpPr>
          <p:spPr>
            <a:xfrm rot="0">
              <a:off x="499986" y="4495844"/>
              <a:ext cx="336416" cy="269758"/>
            </a:xfrm>
            <a:prstGeom prst="rect">
              <a:avLst/>
            </a:prstGeom>
          </p:spPr>
          <p:txBody>
            <a:bodyPr anchor="t" rtlCol="false" tIns="0" lIns="0" bIns="0" rIns="0">
              <a:spAutoFit/>
            </a:bodyPr>
            <a:lstStyle/>
            <a:p>
              <a:pPr algn="ctr" marL="0" indent="0" lvl="0">
                <a:lnSpc>
                  <a:spcPts val="1284"/>
                </a:lnSpc>
              </a:pPr>
              <a:r>
                <a:rPr lang="en-US" sz="1427" spc="-14">
                  <a:solidFill>
                    <a:srgbClr val="FFFFFF"/>
                  </a:solidFill>
                  <a:latin typeface="Poppins"/>
                </a:rPr>
                <a:t>1</a:t>
              </a:r>
            </a:p>
          </p:txBody>
        </p:sp>
        <p:sp>
          <p:nvSpPr>
            <p:cNvPr name="TextBox 79" id="79"/>
            <p:cNvSpPr txBox="true"/>
            <p:nvPr/>
          </p:nvSpPr>
          <p:spPr>
            <a:xfrm rot="0">
              <a:off x="3853191" y="4528555"/>
              <a:ext cx="336416" cy="269758"/>
            </a:xfrm>
            <a:prstGeom prst="rect">
              <a:avLst/>
            </a:prstGeom>
          </p:spPr>
          <p:txBody>
            <a:bodyPr anchor="t" rtlCol="false" tIns="0" lIns="0" bIns="0" rIns="0">
              <a:spAutoFit/>
            </a:bodyPr>
            <a:lstStyle/>
            <a:p>
              <a:pPr algn="ctr" marL="0" indent="0" lvl="0">
                <a:lnSpc>
                  <a:spcPts val="1284"/>
                </a:lnSpc>
              </a:pPr>
              <a:r>
                <a:rPr lang="en-US" sz="1427" spc="-14">
                  <a:solidFill>
                    <a:srgbClr val="FFFFFF"/>
                  </a:solidFill>
                  <a:latin typeface="Poppins"/>
                </a:rPr>
                <a:t>2</a:t>
              </a:r>
            </a:p>
          </p:txBody>
        </p:sp>
        <p:sp>
          <p:nvSpPr>
            <p:cNvPr name="TextBox 80" id="80"/>
            <p:cNvSpPr txBox="true"/>
            <p:nvPr/>
          </p:nvSpPr>
          <p:spPr>
            <a:xfrm rot="0">
              <a:off x="4443815" y="4145992"/>
              <a:ext cx="2494161" cy="1010966"/>
            </a:xfrm>
            <a:prstGeom prst="rect">
              <a:avLst/>
            </a:prstGeom>
          </p:spPr>
          <p:txBody>
            <a:bodyPr anchor="t" rtlCol="false" tIns="0" lIns="0" bIns="0" rIns="0">
              <a:spAutoFit/>
            </a:bodyPr>
            <a:lstStyle/>
            <a:p>
              <a:pPr>
                <a:lnSpc>
                  <a:spcPts val="1486"/>
                </a:lnSpc>
              </a:pPr>
              <a:r>
                <a:rPr lang="en-US" sz="1218" spc="-4">
                  <a:solidFill>
                    <a:srgbClr val="FFFFFF"/>
                  </a:solidFill>
                  <a:latin typeface="Poppins"/>
                </a:rPr>
                <a:t>Temps long</a:t>
              </a:r>
            </a:p>
            <a:p>
              <a:pPr>
                <a:lnSpc>
                  <a:spcPts val="1486"/>
                </a:lnSpc>
              </a:pPr>
              <a:r>
                <a:rPr lang="en-US" sz="1218" spc="-4">
                  <a:solidFill>
                    <a:srgbClr val="FFFFFF"/>
                  </a:solidFill>
                  <a:latin typeface="Poppins"/>
                </a:rPr>
                <a:t>Solutions concrètes</a:t>
              </a:r>
            </a:p>
            <a:p>
              <a:pPr>
                <a:lnSpc>
                  <a:spcPts val="1486"/>
                </a:lnSpc>
              </a:pPr>
              <a:r>
                <a:rPr lang="en-US" sz="1218" spc="-4">
                  <a:solidFill>
                    <a:srgbClr val="FFFFFF"/>
                  </a:solidFill>
                  <a:latin typeface="Poppins"/>
                </a:rPr>
                <a:t>Comparaison avec précédentes consult.</a:t>
              </a:r>
            </a:p>
          </p:txBody>
        </p:sp>
        <p:sp>
          <p:nvSpPr>
            <p:cNvPr name="TextBox 81" id="81"/>
            <p:cNvSpPr txBox="true"/>
            <p:nvPr/>
          </p:nvSpPr>
          <p:spPr>
            <a:xfrm rot="0">
              <a:off x="7221415" y="4512658"/>
              <a:ext cx="336416" cy="269758"/>
            </a:xfrm>
            <a:prstGeom prst="rect">
              <a:avLst/>
            </a:prstGeom>
          </p:spPr>
          <p:txBody>
            <a:bodyPr anchor="t" rtlCol="false" tIns="0" lIns="0" bIns="0" rIns="0">
              <a:spAutoFit/>
            </a:bodyPr>
            <a:lstStyle/>
            <a:p>
              <a:pPr algn="ctr" marL="0" indent="0" lvl="0">
                <a:lnSpc>
                  <a:spcPts val="1284"/>
                </a:lnSpc>
              </a:pPr>
              <a:r>
                <a:rPr lang="en-US" sz="1427" spc="-14">
                  <a:solidFill>
                    <a:srgbClr val="FFFFFF"/>
                  </a:solidFill>
                  <a:latin typeface="Poppins"/>
                </a:rPr>
                <a:t>3</a:t>
              </a:r>
            </a:p>
          </p:txBody>
        </p:sp>
        <p:sp>
          <p:nvSpPr>
            <p:cNvPr name="TextBox 82" id="82"/>
            <p:cNvSpPr txBox="true"/>
            <p:nvPr/>
          </p:nvSpPr>
          <p:spPr>
            <a:xfrm rot="0">
              <a:off x="7841270" y="2826220"/>
              <a:ext cx="2351327" cy="1010966"/>
            </a:xfrm>
            <a:prstGeom prst="rect">
              <a:avLst/>
            </a:prstGeom>
          </p:spPr>
          <p:txBody>
            <a:bodyPr anchor="t" rtlCol="false" tIns="0" lIns="0" bIns="0" rIns="0">
              <a:spAutoFit/>
            </a:bodyPr>
            <a:lstStyle/>
            <a:p>
              <a:pPr>
                <a:lnSpc>
                  <a:spcPts val="1486"/>
                </a:lnSpc>
              </a:pPr>
              <a:r>
                <a:rPr lang="en-US" sz="1218" spc="-4">
                  <a:solidFill>
                    <a:srgbClr val="FFFFFF"/>
                  </a:solidFill>
                  <a:latin typeface="Poppins"/>
                </a:rPr>
                <a:t>Découragement</a:t>
              </a:r>
            </a:p>
            <a:p>
              <a:pPr>
                <a:lnSpc>
                  <a:spcPts val="1486"/>
                </a:lnSpc>
              </a:pPr>
              <a:r>
                <a:rPr lang="en-US" sz="1218" spc="-4">
                  <a:solidFill>
                    <a:srgbClr val="FFFFFF"/>
                  </a:solidFill>
                  <a:latin typeface="Poppins"/>
                </a:rPr>
                <a:t>Attente “habituelle”</a:t>
              </a:r>
            </a:p>
            <a:p>
              <a:pPr>
                <a:lnSpc>
                  <a:spcPts val="1486"/>
                </a:lnSpc>
              </a:pPr>
              <a:r>
                <a:rPr lang="en-US" sz="1218" spc="-4">
                  <a:solidFill>
                    <a:srgbClr val="FFFFFF"/>
                  </a:solidFill>
                  <a:latin typeface="Poppins"/>
                </a:rPr>
                <a:t>Consult. ponctuelles en hôpital</a:t>
              </a:r>
            </a:p>
          </p:txBody>
        </p:sp>
        <p:sp>
          <p:nvSpPr>
            <p:cNvPr name="TextBox 83" id="83"/>
            <p:cNvSpPr txBox="true"/>
            <p:nvPr/>
          </p:nvSpPr>
          <p:spPr>
            <a:xfrm rot="0">
              <a:off x="7841270" y="1490550"/>
              <a:ext cx="2351327" cy="1010966"/>
            </a:xfrm>
            <a:prstGeom prst="rect">
              <a:avLst/>
            </a:prstGeom>
          </p:spPr>
          <p:txBody>
            <a:bodyPr anchor="t" rtlCol="false" tIns="0" lIns="0" bIns="0" rIns="0">
              <a:spAutoFit/>
            </a:bodyPr>
            <a:lstStyle/>
            <a:p>
              <a:pPr>
                <a:lnSpc>
                  <a:spcPts val="1486"/>
                </a:lnSpc>
              </a:pPr>
              <a:r>
                <a:rPr lang="en-US" sz="1218" spc="-4">
                  <a:solidFill>
                    <a:srgbClr val="FFFFFF"/>
                  </a:solidFill>
                  <a:latin typeface="Poppins"/>
                </a:rPr>
                <a:t>Abandon de critères</a:t>
              </a:r>
            </a:p>
            <a:p>
              <a:pPr>
                <a:lnSpc>
                  <a:spcPts val="1486"/>
                </a:lnSpc>
              </a:pPr>
              <a:r>
                <a:rPr lang="en-US" sz="1218" spc="-4">
                  <a:solidFill>
                    <a:srgbClr val="FFFFFF"/>
                  </a:solidFill>
                  <a:latin typeface="Poppins"/>
                </a:rPr>
                <a:t>Sentiment d’injustice</a:t>
              </a:r>
            </a:p>
            <a:p>
              <a:pPr>
                <a:lnSpc>
                  <a:spcPts val="1486"/>
                </a:lnSpc>
              </a:pPr>
              <a:r>
                <a:rPr lang="en-US" sz="1218" spc="-4">
                  <a:solidFill>
                    <a:srgbClr val="FFFFFF"/>
                  </a:solidFill>
                  <a:latin typeface="Poppins"/>
                </a:rPr>
                <a:t>Ressources </a:t>
              </a:r>
            </a:p>
            <a:p>
              <a:pPr>
                <a:lnSpc>
                  <a:spcPts val="1486"/>
                </a:lnSpc>
              </a:pPr>
              <a:r>
                <a:rPr lang="en-US" sz="1218" spc="-4">
                  <a:solidFill>
                    <a:srgbClr val="FFFFFF"/>
                  </a:solidFill>
                  <a:latin typeface="Poppins"/>
                </a:rPr>
                <a:t>personnelles</a:t>
              </a:r>
            </a:p>
          </p:txBody>
        </p:sp>
        <p:sp>
          <p:nvSpPr>
            <p:cNvPr name="TextBox 84" id="84"/>
            <p:cNvSpPr txBox="true"/>
            <p:nvPr/>
          </p:nvSpPr>
          <p:spPr>
            <a:xfrm rot="0">
              <a:off x="7841270" y="262579"/>
              <a:ext cx="2153216" cy="759574"/>
            </a:xfrm>
            <a:prstGeom prst="rect">
              <a:avLst/>
            </a:prstGeom>
          </p:spPr>
          <p:txBody>
            <a:bodyPr anchor="t" rtlCol="false" tIns="0" lIns="0" bIns="0" rIns="0">
              <a:spAutoFit/>
            </a:bodyPr>
            <a:lstStyle/>
            <a:p>
              <a:pPr>
                <a:lnSpc>
                  <a:spcPts val="1486"/>
                </a:lnSpc>
              </a:pPr>
              <a:r>
                <a:rPr lang="en-US" sz="1218" spc="-4">
                  <a:solidFill>
                    <a:srgbClr val="FFFFFF"/>
                  </a:solidFill>
                  <a:latin typeface="Poppins"/>
                </a:rPr>
                <a:t>Perte de confiance</a:t>
              </a:r>
            </a:p>
            <a:p>
              <a:pPr>
                <a:lnSpc>
                  <a:spcPts val="1486"/>
                </a:lnSpc>
              </a:pPr>
              <a:r>
                <a:rPr lang="en-US" sz="1218" spc="-4">
                  <a:solidFill>
                    <a:srgbClr val="FFFFFF"/>
                  </a:solidFill>
                  <a:latin typeface="Poppins"/>
                </a:rPr>
                <a:t>Suivis en parallèle</a:t>
              </a:r>
            </a:p>
            <a:p>
              <a:pPr>
                <a:lnSpc>
                  <a:spcPts val="1486"/>
                </a:lnSpc>
              </a:pPr>
              <a:r>
                <a:rPr lang="en-US" sz="1218" spc="-4">
                  <a:solidFill>
                    <a:srgbClr val="FFFFFF"/>
                  </a:solidFill>
                  <a:latin typeface="Poppins"/>
                </a:rPr>
                <a:t>Contrainte de l’att.</a:t>
              </a:r>
            </a:p>
          </p:txBody>
        </p:sp>
        <p:grpSp>
          <p:nvGrpSpPr>
            <p:cNvPr name="Group 85" id="85"/>
            <p:cNvGrpSpPr/>
            <p:nvPr/>
          </p:nvGrpSpPr>
          <p:grpSpPr>
            <a:xfrm rot="0">
              <a:off x="20012" y="9362135"/>
              <a:ext cx="10204982" cy="1265286"/>
              <a:chOff x="0" y="0"/>
              <a:chExt cx="4378932" cy="542931"/>
            </a:xfrm>
          </p:grpSpPr>
          <p:sp>
            <p:nvSpPr>
              <p:cNvPr name="Freeform 86" id="86"/>
              <p:cNvSpPr/>
              <p:nvPr/>
            </p:nvSpPr>
            <p:spPr>
              <a:xfrm flipH="false" flipV="false" rot="0">
                <a:off x="0" y="0"/>
                <a:ext cx="4378932" cy="542931"/>
              </a:xfrm>
              <a:custGeom>
                <a:avLst/>
                <a:gdLst/>
                <a:ahLst/>
                <a:cxnLst/>
                <a:rect r="r" b="b" t="t" l="l"/>
                <a:pathLst>
                  <a:path h="542931" w="4378932">
                    <a:moveTo>
                      <a:pt x="51687" y="0"/>
                    </a:moveTo>
                    <a:lnTo>
                      <a:pt x="4327246" y="0"/>
                    </a:lnTo>
                    <a:cubicBezTo>
                      <a:pt x="4340954" y="0"/>
                      <a:pt x="4354100" y="5446"/>
                      <a:pt x="4363793" y="15139"/>
                    </a:cubicBezTo>
                    <a:cubicBezTo>
                      <a:pt x="4373487" y="24832"/>
                      <a:pt x="4378932" y="37978"/>
                      <a:pt x="4378932" y="51687"/>
                    </a:cubicBezTo>
                    <a:lnTo>
                      <a:pt x="4378932" y="491244"/>
                    </a:lnTo>
                    <a:cubicBezTo>
                      <a:pt x="4378932" y="519790"/>
                      <a:pt x="4355791" y="542931"/>
                      <a:pt x="4327246" y="542931"/>
                    </a:cubicBezTo>
                    <a:lnTo>
                      <a:pt x="51687" y="542931"/>
                    </a:lnTo>
                    <a:cubicBezTo>
                      <a:pt x="37978" y="542931"/>
                      <a:pt x="24832" y="537485"/>
                      <a:pt x="15139" y="527792"/>
                    </a:cubicBezTo>
                    <a:cubicBezTo>
                      <a:pt x="5446" y="518099"/>
                      <a:pt x="0" y="504953"/>
                      <a:pt x="0" y="491244"/>
                    </a:cubicBezTo>
                    <a:lnTo>
                      <a:pt x="0" y="51687"/>
                    </a:lnTo>
                    <a:cubicBezTo>
                      <a:pt x="0" y="23141"/>
                      <a:pt x="23141" y="0"/>
                      <a:pt x="51687" y="0"/>
                    </a:cubicBezTo>
                    <a:close/>
                  </a:path>
                </a:pathLst>
              </a:custGeom>
              <a:solidFill>
                <a:srgbClr val="2A1E50"/>
              </a:solidFill>
              <a:ln w="38100" cap="rnd">
                <a:solidFill>
                  <a:srgbClr val="000000"/>
                </a:solidFill>
                <a:prstDash val="solid"/>
                <a:round/>
              </a:ln>
            </p:spPr>
          </p:sp>
          <p:sp>
            <p:nvSpPr>
              <p:cNvPr name="TextBox 87" id="87"/>
              <p:cNvSpPr txBox="true"/>
              <p:nvPr/>
            </p:nvSpPr>
            <p:spPr>
              <a:xfrm>
                <a:off x="0" y="-38100"/>
                <a:ext cx="812800" cy="850900"/>
              </a:xfrm>
              <a:prstGeom prst="rect">
                <a:avLst/>
              </a:prstGeom>
            </p:spPr>
            <p:txBody>
              <a:bodyPr anchor="ctr" rtlCol="false" tIns="50800" lIns="50800" bIns="50800" rIns="50800"/>
              <a:lstStyle/>
              <a:p>
                <a:pPr algn="ctr">
                  <a:lnSpc>
                    <a:spcPts val="2659"/>
                  </a:lnSpc>
                  <a:spcBef>
                    <a:spcPct val="0"/>
                  </a:spcBef>
                </a:pPr>
              </a:p>
            </p:txBody>
          </p:sp>
        </p:grpSp>
        <p:grpSp>
          <p:nvGrpSpPr>
            <p:cNvPr name="Group 88" id="88"/>
            <p:cNvGrpSpPr/>
            <p:nvPr/>
          </p:nvGrpSpPr>
          <p:grpSpPr>
            <a:xfrm rot="0">
              <a:off x="20012" y="5355354"/>
              <a:ext cx="10064137" cy="1265286"/>
              <a:chOff x="0" y="0"/>
              <a:chExt cx="4318496" cy="542931"/>
            </a:xfrm>
          </p:grpSpPr>
          <p:sp>
            <p:nvSpPr>
              <p:cNvPr name="Freeform 89" id="89"/>
              <p:cNvSpPr/>
              <p:nvPr/>
            </p:nvSpPr>
            <p:spPr>
              <a:xfrm flipH="false" flipV="false" rot="0">
                <a:off x="0" y="0"/>
                <a:ext cx="4318496" cy="542931"/>
              </a:xfrm>
              <a:custGeom>
                <a:avLst/>
                <a:gdLst/>
                <a:ahLst/>
                <a:cxnLst/>
                <a:rect r="r" b="b" t="t" l="l"/>
                <a:pathLst>
                  <a:path h="542931" w="4318496">
                    <a:moveTo>
                      <a:pt x="52410" y="0"/>
                    </a:moveTo>
                    <a:lnTo>
                      <a:pt x="4266086" y="0"/>
                    </a:lnTo>
                    <a:cubicBezTo>
                      <a:pt x="4295031" y="0"/>
                      <a:pt x="4318496" y="23465"/>
                      <a:pt x="4318496" y="52410"/>
                    </a:cubicBezTo>
                    <a:lnTo>
                      <a:pt x="4318496" y="490521"/>
                    </a:lnTo>
                    <a:cubicBezTo>
                      <a:pt x="4318496" y="519466"/>
                      <a:pt x="4295031" y="542931"/>
                      <a:pt x="4266086" y="542931"/>
                    </a:cubicBezTo>
                    <a:lnTo>
                      <a:pt x="52410" y="542931"/>
                    </a:lnTo>
                    <a:cubicBezTo>
                      <a:pt x="23465" y="542931"/>
                      <a:pt x="0" y="519466"/>
                      <a:pt x="0" y="490521"/>
                    </a:cubicBezTo>
                    <a:lnTo>
                      <a:pt x="0" y="52410"/>
                    </a:lnTo>
                    <a:cubicBezTo>
                      <a:pt x="0" y="23465"/>
                      <a:pt x="23465" y="0"/>
                      <a:pt x="52410" y="0"/>
                    </a:cubicBezTo>
                    <a:close/>
                  </a:path>
                </a:pathLst>
              </a:custGeom>
              <a:solidFill>
                <a:srgbClr val="2A1E50"/>
              </a:solidFill>
              <a:ln w="38100" cap="rnd">
                <a:solidFill>
                  <a:srgbClr val="000000"/>
                </a:solidFill>
                <a:prstDash val="solid"/>
                <a:round/>
              </a:ln>
            </p:spPr>
          </p:sp>
          <p:sp>
            <p:nvSpPr>
              <p:cNvPr name="TextBox 90" id="90"/>
              <p:cNvSpPr txBox="true"/>
              <p:nvPr/>
            </p:nvSpPr>
            <p:spPr>
              <a:xfrm>
                <a:off x="0" y="-38100"/>
                <a:ext cx="812800" cy="850900"/>
              </a:xfrm>
              <a:prstGeom prst="rect">
                <a:avLst/>
              </a:prstGeom>
            </p:spPr>
            <p:txBody>
              <a:bodyPr anchor="ctr" rtlCol="false" tIns="50800" lIns="50800" bIns="50800" rIns="50800"/>
              <a:lstStyle/>
              <a:p>
                <a:pPr algn="ctr">
                  <a:lnSpc>
                    <a:spcPts val="2659"/>
                  </a:lnSpc>
                  <a:spcBef>
                    <a:spcPct val="0"/>
                  </a:spcBef>
                </a:pPr>
              </a:p>
            </p:txBody>
          </p:sp>
        </p:grpSp>
        <p:grpSp>
          <p:nvGrpSpPr>
            <p:cNvPr name="Group 91" id="91"/>
            <p:cNvGrpSpPr/>
            <p:nvPr/>
          </p:nvGrpSpPr>
          <p:grpSpPr>
            <a:xfrm rot="0">
              <a:off x="347640" y="9654211"/>
              <a:ext cx="681134" cy="681134"/>
              <a:chOff x="0" y="0"/>
              <a:chExt cx="812800" cy="812800"/>
            </a:xfrm>
          </p:grpSpPr>
          <p:sp>
            <p:nvSpPr>
              <p:cNvPr name="Freeform 92" id="92"/>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93" id="93"/>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94" id="94"/>
            <p:cNvSpPr txBox="true"/>
            <p:nvPr/>
          </p:nvSpPr>
          <p:spPr>
            <a:xfrm rot="0">
              <a:off x="1111467" y="9484532"/>
              <a:ext cx="2589378" cy="1010966"/>
            </a:xfrm>
            <a:prstGeom prst="rect">
              <a:avLst/>
            </a:prstGeom>
          </p:spPr>
          <p:txBody>
            <a:bodyPr anchor="t" rtlCol="false" tIns="0" lIns="0" bIns="0" rIns="0">
              <a:spAutoFit/>
            </a:bodyPr>
            <a:lstStyle/>
            <a:p>
              <a:pPr>
                <a:lnSpc>
                  <a:spcPts val="1486"/>
                </a:lnSpc>
              </a:pPr>
              <a:r>
                <a:rPr lang="en-US" sz="1218" spc="-4">
                  <a:solidFill>
                    <a:srgbClr val="FFFFFF"/>
                  </a:solidFill>
                  <a:latin typeface="Poppins"/>
                </a:rPr>
                <a:t>Liste de services</a:t>
              </a:r>
            </a:p>
            <a:p>
              <a:pPr>
                <a:lnSpc>
                  <a:spcPts val="1486"/>
                </a:lnSpc>
              </a:pPr>
              <a:r>
                <a:rPr lang="en-US" sz="1218" spc="-4">
                  <a:solidFill>
                    <a:srgbClr val="FFFFFF"/>
                  </a:solidFill>
                  <a:latin typeface="Poppins"/>
                </a:rPr>
                <a:t>Critère économique</a:t>
              </a:r>
            </a:p>
            <a:p>
              <a:pPr>
                <a:lnSpc>
                  <a:spcPts val="1486"/>
                </a:lnSpc>
              </a:pPr>
              <a:r>
                <a:rPr lang="en-US" sz="1218" spc="-4">
                  <a:solidFill>
                    <a:srgbClr val="FFFFFF"/>
                  </a:solidFill>
                  <a:latin typeface="Poppins"/>
                </a:rPr>
                <a:t>Sentiment d’urgence élevé</a:t>
              </a:r>
            </a:p>
          </p:txBody>
        </p:sp>
        <p:grpSp>
          <p:nvGrpSpPr>
            <p:cNvPr name="Group 95" id="95"/>
            <p:cNvGrpSpPr/>
            <p:nvPr/>
          </p:nvGrpSpPr>
          <p:grpSpPr>
            <a:xfrm rot="0">
              <a:off x="3700844" y="9686922"/>
              <a:ext cx="681134" cy="681134"/>
              <a:chOff x="0" y="0"/>
              <a:chExt cx="812800" cy="812800"/>
            </a:xfrm>
          </p:grpSpPr>
          <p:sp>
            <p:nvSpPr>
              <p:cNvPr name="Freeform 96" id="9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97" id="97"/>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98" id="98"/>
            <p:cNvGrpSpPr/>
            <p:nvPr/>
          </p:nvGrpSpPr>
          <p:grpSpPr>
            <a:xfrm rot="0">
              <a:off x="7069068" y="9671025"/>
              <a:ext cx="681134" cy="681134"/>
              <a:chOff x="0" y="0"/>
              <a:chExt cx="812800" cy="812800"/>
            </a:xfrm>
          </p:grpSpPr>
          <p:sp>
            <p:nvSpPr>
              <p:cNvPr name="Freeform 99" id="9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100" id="100"/>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101" id="101"/>
            <p:cNvSpPr txBox="true"/>
            <p:nvPr/>
          </p:nvSpPr>
          <p:spPr>
            <a:xfrm rot="0">
              <a:off x="7861283" y="9517243"/>
              <a:ext cx="2351327" cy="1010966"/>
            </a:xfrm>
            <a:prstGeom prst="rect">
              <a:avLst/>
            </a:prstGeom>
          </p:spPr>
          <p:txBody>
            <a:bodyPr anchor="t" rtlCol="false" tIns="0" lIns="0" bIns="0" rIns="0">
              <a:spAutoFit/>
            </a:bodyPr>
            <a:lstStyle/>
            <a:p>
              <a:pPr>
                <a:lnSpc>
                  <a:spcPts val="1486"/>
                </a:lnSpc>
              </a:pPr>
              <a:r>
                <a:rPr lang="en-US" sz="1218" spc="-4">
                  <a:solidFill>
                    <a:srgbClr val="FFFFFF"/>
                  </a:solidFill>
                  <a:latin typeface="Poppins"/>
                </a:rPr>
                <a:t>Abandon de critères</a:t>
              </a:r>
            </a:p>
            <a:p>
              <a:pPr>
                <a:lnSpc>
                  <a:spcPts val="1486"/>
                </a:lnSpc>
              </a:pPr>
              <a:r>
                <a:rPr lang="en-US" sz="1218" spc="-4">
                  <a:solidFill>
                    <a:srgbClr val="FFFFFF"/>
                  </a:solidFill>
                  <a:latin typeface="Poppins"/>
                </a:rPr>
                <a:t>Multip. des demandes</a:t>
              </a:r>
            </a:p>
            <a:p>
              <a:pPr>
                <a:lnSpc>
                  <a:spcPts val="1486"/>
                </a:lnSpc>
              </a:pPr>
              <a:r>
                <a:rPr lang="en-US" sz="1218" spc="-4">
                  <a:solidFill>
                    <a:srgbClr val="FFFFFF"/>
                  </a:solidFill>
                  <a:latin typeface="Poppins"/>
                </a:rPr>
                <a:t>Consult. de PPL et de perm. d’accueil</a:t>
              </a:r>
            </a:p>
          </p:txBody>
        </p:sp>
        <p:grpSp>
          <p:nvGrpSpPr>
            <p:cNvPr name="Group 102" id="102"/>
            <p:cNvGrpSpPr/>
            <p:nvPr/>
          </p:nvGrpSpPr>
          <p:grpSpPr>
            <a:xfrm rot="0">
              <a:off x="20012" y="8026465"/>
              <a:ext cx="10204982" cy="1265286"/>
              <a:chOff x="0" y="0"/>
              <a:chExt cx="4378932" cy="542931"/>
            </a:xfrm>
          </p:grpSpPr>
          <p:sp>
            <p:nvSpPr>
              <p:cNvPr name="Freeform 103" id="103"/>
              <p:cNvSpPr/>
              <p:nvPr/>
            </p:nvSpPr>
            <p:spPr>
              <a:xfrm flipH="false" flipV="false" rot="0">
                <a:off x="0" y="0"/>
                <a:ext cx="4378932" cy="542931"/>
              </a:xfrm>
              <a:custGeom>
                <a:avLst/>
                <a:gdLst/>
                <a:ahLst/>
                <a:cxnLst/>
                <a:rect r="r" b="b" t="t" l="l"/>
                <a:pathLst>
                  <a:path h="542931" w="4378932">
                    <a:moveTo>
                      <a:pt x="51687" y="0"/>
                    </a:moveTo>
                    <a:lnTo>
                      <a:pt x="4327246" y="0"/>
                    </a:lnTo>
                    <a:cubicBezTo>
                      <a:pt x="4340954" y="0"/>
                      <a:pt x="4354100" y="5446"/>
                      <a:pt x="4363793" y="15139"/>
                    </a:cubicBezTo>
                    <a:cubicBezTo>
                      <a:pt x="4373487" y="24832"/>
                      <a:pt x="4378932" y="37978"/>
                      <a:pt x="4378932" y="51687"/>
                    </a:cubicBezTo>
                    <a:lnTo>
                      <a:pt x="4378932" y="491244"/>
                    </a:lnTo>
                    <a:cubicBezTo>
                      <a:pt x="4378932" y="519790"/>
                      <a:pt x="4355791" y="542931"/>
                      <a:pt x="4327246" y="542931"/>
                    </a:cubicBezTo>
                    <a:lnTo>
                      <a:pt x="51687" y="542931"/>
                    </a:lnTo>
                    <a:cubicBezTo>
                      <a:pt x="37978" y="542931"/>
                      <a:pt x="24832" y="537485"/>
                      <a:pt x="15139" y="527792"/>
                    </a:cubicBezTo>
                    <a:cubicBezTo>
                      <a:pt x="5446" y="518099"/>
                      <a:pt x="0" y="504953"/>
                      <a:pt x="0" y="491244"/>
                    </a:cubicBezTo>
                    <a:lnTo>
                      <a:pt x="0" y="51687"/>
                    </a:lnTo>
                    <a:cubicBezTo>
                      <a:pt x="0" y="23141"/>
                      <a:pt x="23141" y="0"/>
                      <a:pt x="51687" y="0"/>
                    </a:cubicBezTo>
                    <a:close/>
                  </a:path>
                </a:pathLst>
              </a:custGeom>
              <a:solidFill>
                <a:srgbClr val="2A1E50"/>
              </a:solidFill>
              <a:ln w="38100" cap="rnd">
                <a:solidFill>
                  <a:srgbClr val="000000"/>
                </a:solidFill>
                <a:prstDash val="solid"/>
                <a:round/>
              </a:ln>
            </p:spPr>
          </p:sp>
          <p:sp>
            <p:nvSpPr>
              <p:cNvPr name="TextBox 104" id="104"/>
              <p:cNvSpPr txBox="true"/>
              <p:nvPr/>
            </p:nvSpPr>
            <p:spPr>
              <a:xfrm>
                <a:off x="0" y="-38100"/>
                <a:ext cx="812800" cy="850900"/>
              </a:xfrm>
              <a:prstGeom prst="rect">
                <a:avLst/>
              </a:prstGeom>
            </p:spPr>
            <p:txBody>
              <a:bodyPr anchor="ctr" rtlCol="false" tIns="50800" lIns="50800" bIns="50800" rIns="50800"/>
              <a:lstStyle/>
              <a:p>
                <a:pPr algn="ctr">
                  <a:lnSpc>
                    <a:spcPts val="2659"/>
                  </a:lnSpc>
                  <a:spcBef>
                    <a:spcPct val="0"/>
                  </a:spcBef>
                </a:pPr>
              </a:p>
            </p:txBody>
          </p:sp>
        </p:grpSp>
        <p:grpSp>
          <p:nvGrpSpPr>
            <p:cNvPr name="Group 105" id="105"/>
            <p:cNvGrpSpPr/>
            <p:nvPr/>
          </p:nvGrpSpPr>
          <p:grpSpPr>
            <a:xfrm rot="0">
              <a:off x="347640" y="8318541"/>
              <a:ext cx="681134" cy="681134"/>
              <a:chOff x="0" y="0"/>
              <a:chExt cx="812800" cy="812800"/>
            </a:xfrm>
          </p:grpSpPr>
          <p:sp>
            <p:nvSpPr>
              <p:cNvPr name="Freeform 106" id="10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107" id="107"/>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108" id="108"/>
            <p:cNvSpPr txBox="true"/>
            <p:nvPr/>
          </p:nvSpPr>
          <p:spPr>
            <a:xfrm rot="0">
              <a:off x="1111467" y="8148863"/>
              <a:ext cx="2589378" cy="1010966"/>
            </a:xfrm>
            <a:prstGeom prst="rect">
              <a:avLst/>
            </a:prstGeom>
          </p:spPr>
          <p:txBody>
            <a:bodyPr anchor="t" rtlCol="false" tIns="0" lIns="0" bIns="0" rIns="0">
              <a:spAutoFit/>
            </a:bodyPr>
            <a:lstStyle/>
            <a:p>
              <a:pPr>
                <a:lnSpc>
                  <a:spcPts val="1486"/>
                </a:lnSpc>
              </a:pPr>
              <a:r>
                <a:rPr lang="en-US" sz="1218" spc="-4">
                  <a:solidFill>
                    <a:srgbClr val="FFFFFF"/>
                  </a:solidFill>
                  <a:latin typeface="Poppins"/>
                </a:rPr>
                <a:t>Bouche-à-oreille</a:t>
              </a:r>
            </a:p>
            <a:p>
              <a:pPr>
                <a:lnSpc>
                  <a:spcPts val="1486"/>
                </a:lnSpc>
              </a:pPr>
              <a:r>
                <a:rPr lang="en-US" sz="1218" spc="-4">
                  <a:solidFill>
                    <a:srgbClr val="FFFFFF"/>
                  </a:solidFill>
                  <a:latin typeface="Poppins"/>
                </a:rPr>
                <a:t>Spécificité du service</a:t>
              </a:r>
            </a:p>
            <a:p>
              <a:pPr>
                <a:lnSpc>
                  <a:spcPts val="1486"/>
                </a:lnSpc>
              </a:pPr>
              <a:r>
                <a:rPr lang="en-US" sz="1218" spc="-4">
                  <a:solidFill>
                    <a:srgbClr val="FFFFFF"/>
                  </a:solidFill>
                  <a:latin typeface="Poppins"/>
                </a:rPr>
                <a:t>Sentiment d’urgence modéré</a:t>
              </a:r>
            </a:p>
          </p:txBody>
        </p:sp>
        <p:grpSp>
          <p:nvGrpSpPr>
            <p:cNvPr name="Group 109" id="109"/>
            <p:cNvGrpSpPr/>
            <p:nvPr/>
          </p:nvGrpSpPr>
          <p:grpSpPr>
            <a:xfrm rot="0">
              <a:off x="3700844" y="8351252"/>
              <a:ext cx="681134" cy="681134"/>
              <a:chOff x="0" y="0"/>
              <a:chExt cx="812800" cy="812800"/>
            </a:xfrm>
          </p:grpSpPr>
          <p:sp>
            <p:nvSpPr>
              <p:cNvPr name="Freeform 110" id="11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111" id="111"/>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112" id="112"/>
            <p:cNvGrpSpPr/>
            <p:nvPr/>
          </p:nvGrpSpPr>
          <p:grpSpPr>
            <a:xfrm rot="0">
              <a:off x="7069068" y="8335355"/>
              <a:ext cx="681134" cy="681134"/>
              <a:chOff x="0" y="0"/>
              <a:chExt cx="812800" cy="812800"/>
            </a:xfrm>
          </p:grpSpPr>
          <p:sp>
            <p:nvSpPr>
              <p:cNvPr name="Freeform 113" id="11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114" id="114"/>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115" id="115"/>
            <p:cNvGrpSpPr/>
            <p:nvPr/>
          </p:nvGrpSpPr>
          <p:grpSpPr>
            <a:xfrm rot="0">
              <a:off x="20012" y="6690796"/>
              <a:ext cx="10090429" cy="1265286"/>
              <a:chOff x="0" y="0"/>
              <a:chExt cx="4329778" cy="542931"/>
            </a:xfrm>
          </p:grpSpPr>
          <p:sp>
            <p:nvSpPr>
              <p:cNvPr name="Freeform 116" id="116"/>
              <p:cNvSpPr/>
              <p:nvPr/>
            </p:nvSpPr>
            <p:spPr>
              <a:xfrm flipH="false" flipV="false" rot="0">
                <a:off x="0" y="0"/>
                <a:ext cx="4329778" cy="542931"/>
              </a:xfrm>
              <a:custGeom>
                <a:avLst/>
                <a:gdLst/>
                <a:ahLst/>
                <a:cxnLst/>
                <a:rect r="r" b="b" t="t" l="l"/>
                <a:pathLst>
                  <a:path h="542931" w="4329778">
                    <a:moveTo>
                      <a:pt x="52273" y="0"/>
                    </a:moveTo>
                    <a:lnTo>
                      <a:pt x="4277504" y="0"/>
                    </a:lnTo>
                    <a:cubicBezTo>
                      <a:pt x="4306374" y="0"/>
                      <a:pt x="4329778" y="23404"/>
                      <a:pt x="4329778" y="52273"/>
                    </a:cubicBezTo>
                    <a:lnTo>
                      <a:pt x="4329778" y="490658"/>
                    </a:lnTo>
                    <a:cubicBezTo>
                      <a:pt x="4329778" y="519527"/>
                      <a:pt x="4306374" y="542931"/>
                      <a:pt x="4277504" y="542931"/>
                    </a:cubicBezTo>
                    <a:lnTo>
                      <a:pt x="52273" y="542931"/>
                    </a:lnTo>
                    <a:cubicBezTo>
                      <a:pt x="23404" y="542931"/>
                      <a:pt x="0" y="519527"/>
                      <a:pt x="0" y="490658"/>
                    </a:cubicBezTo>
                    <a:lnTo>
                      <a:pt x="0" y="52273"/>
                    </a:lnTo>
                    <a:cubicBezTo>
                      <a:pt x="0" y="23404"/>
                      <a:pt x="23404" y="0"/>
                      <a:pt x="52273" y="0"/>
                    </a:cubicBezTo>
                    <a:close/>
                  </a:path>
                </a:pathLst>
              </a:custGeom>
              <a:solidFill>
                <a:srgbClr val="2A1E50"/>
              </a:solidFill>
              <a:ln w="38100" cap="rnd">
                <a:solidFill>
                  <a:srgbClr val="000000"/>
                </a:solidFill>
                <a:prstDash val="solid"/>
                <a:round/>
              </a:ln>
            </p:spPr>
          </p:sp>
          <p:sp>
            <p:nvSpPr>
              <p:cNvPr name="TextBox 117" id="117"/>
              <p:cNvSpPr txBox="true"/>
              <p:nvPr/>
            </p:nvSpPr>
            <p:spPr>
              <a:xfrm>
                <a:off x="0" y="-38100"/>
                <a:ext cx="812800" cy="850900"/>
              </a:xfrm>
              <a:prstGeom prst="rect">
                <a:avLst/>
              </a:prstGeom>
            </p:spPr>
            <p:txBody>
              <a:bodyPr anchor="ctr" rtlCol="false" tIns="50800" lIns="50800" bIns="50800" rIns="50800"/>
              <a:lstStyle/>
              <a:p>
                <a:pPr algn="ctr">
                  <a:lnSpc>
                    <a:spcPts val="2659"/>
                  </a:lnSpc>
                  <a:spcBef>
                    <a:spcPct val="0"/>
                  </a:spcBef>
                </a:pPr>
              </a:p>
            </p:txBody>
          </p:sp>
        </p:grpSp>
        <p:grpSp>
          <p:nvGrpSpPr>
            <p:cNvPr name="Group 118" id="118"/>
            <p:cNvGrpSpPr/>
            <p:nvPr/>
          </p:nvGrpSpPr>
          <p:grpSpPr>
            <a:xfrm rot="0">
              <a:off x="347640" y="6982871"/>
              <a:ext cx="681134" cy="681134"/>
              <a:chOff x="0" y="0"/>
              <a:chExt cx="812800" cy="812800"/>
            </a:xfrm>
          </p:grpSpPr>
          <p:sp>
            <p:nvSpPr>
              <p:cNvPr name="Freeform 119" id="11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120" id="120"/>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121" id="121"/>
            <p:cNvSpPr txBox="true"/>
            <p:nvPr/>
          </p:nvSpPr>
          <p:spPr>
            <a:xfrm rot="0">
              <a:off x="1111467" y="6813193"/>
              <a:ext cx="2589378" cy="1010966"/>
            </a:xfrm>
            <a:prstGeom prst="rect">
              <a:avLst/>
            </a:prstGeom>
          </p:spPr>
          <p:txBody>
            <a:bodyPr anchor="t" rtlCol="false" tIns="0" lIns="0" bIns="0" rIns="0">
              <a:spAutoFit/>
            </a:bodyPr>
            <a:lstStyle/>
            <a:p>
              <a:pPr algn="just">
                <a:lnSpc>
                  <a:spcPts val="1486"/>
                </a:lnSpc>
              </a:pPr>
              <a:r>
                <a:rPr lang="en-US" sz="1218" spc="-4">
                  <a:solidFill>
                    <a:srgbClr val="FFFFFF"/>
                  </a:solidFill>
                  <a:latin typeface="Poppins"/>
                </a:rPr>
                <a:t>Fréquentation passée</a:t>
              </a:r>
            </a:p>
            <a:p>
              <a:pPr algn="just">
                <a:lnSpc>
                  <a:spcPts val="1486"/>
                </a:lnSpc>
              </a:pPr>
              <a:r>
                <a:rPr lang="en-US" sz="1218" spc="-4">
                  <a:solidFill>
                    <a:srgbClr val="FFFFFF"/>
                  </a:solidFill>
                  <a:latin typeface="Poppins"/>
                </a:rPr>
                <a:t>Tarif et administatif</a:t>
              </a:r>
            </a:p>
            <a:p>
              <a:pPr>
                <a:lnSpc>
                  <a:spcPts val="1486"/>
                </a:lnSpc>
              </a:pPr>
              <a:r>
                <a:rPr lang="en-US" sz="1218" spc="-4">
                  <a:solidFill>
                    <a:srgbClr val="FFFFFF"/>
                  </a:solidFill>
                  <a:latin typeface="Poppins"/>
                </a:rPr>
                <a:t>Sentiment d’urgence élevé</a:t>
              </a:r>
              <a:r>
                <a:rPr lang="en-US" sz="1218" spc="-4">
                  <a:solidFill>
                    <a:srgbClr val="FFFFFF"/>
                  </a:solidFill>
                  <a:latin typeface="Poppins Italics"/>
                </a:rPr>
                <a:t> - pression du SAJ</a:t>
              </a:r>
            </a:p>
          </p:txBody>
        </p:sp>
        <p:grpSp>
          <p:nvGrpSpPr>
            <p:cNvPr name="Group 122" id="122"/>
            <p:cNvGrpSpPr/>
            <p:nvPr/>
          </p:nvGrpSpPr>
          <p:grpSpPr>
            <a:xfrm rot="0">
              <a:off x="3700844" y="7015582"/>
              <a:ext cx="681134" cy="681134"/>
              <a:chOff x="0" y="0"/>
              <a:chExt cx="812800" cy="812800"/>
            </a:xfrm>
          </p:grpSpPr>
          <p:sp>
            <p:nvSpPr>
              <p:cNvPr name="Freeform 123" id="12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124" id="124"/>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125" id="125"/>
            <p:cNvSpPr txBox="true"/>
            <p:nvPr/>
          </p:nvSpPr>
          <p:spPr>
            <a:xfrm rot="0">
              <a:off x="3873203" y="7212570"/>
              <a:ext cx="336416" cy="269758"/>
            </a:xfrm>
            <a:prstGeom prst="rect">
              <a:avLst/>
            </a:prstGeom>
          </p:spPr>
          <p:txBody>
            <a:bodyPr anchor="t" rtlCol="false" tIns="0" lIns="0" bIns="0" rIns="0">
              <a:spAutoFit/>
            </a:bodyPr>
            <a:lstStyle/>
            <a:p>
              <a:pPr algn="ctr" marL="0" indent="0" lvl="0">
                <a:lnSpc>
                  <a:spcPts val="1284"/>
                </a:lnSpc>
              </a:pPr>
              <a:r>
                <a:rPr lang="en-US" sz="1427" spc="-14">
                  <a:solidFill>
                    <a:srgbClr val="FFFFFF"/>
                  </a:solidFill>
                  <a:latin typeface="Poppins"/>
                </a:rPr>
                <a:t>2</a:t>
              </a:r>
            </a:p>
          </p:txBody>
        </p:sp>
        <p:sp>
          <p:nvSpPr>
            <p:cNvPr name="TextBox 126" id="126"/>
            <p:cNvSpPr txBox="true"/>
            <p:nvPr/>
          </p:nvSpPr>
          <p:spPr>
            <a:xfrm rot="0">
              <a:off x="4463827" y="6830007"/>
              <a:ext cx="2494161" cy="1010966"/>
            </a:xfrm>
            <a:prstGeom prst="rect">
              <a:avLst/>
            </a:prstGeom>
          </p:spPr>
          <p:txBody>
            <a:bodyPr anchor="t" rtlCol="false" tIns="0" lIns="0" bIns="0" rIns="0">
              <a:spAutoFit/>
            </a:bodyPr>
            <a:lstStyle/>
            <a:p>
              <a:pPr>
                <a:lnSpc>
                  <a:spcPts val="1486"/>
                </a:lnSpc>
              </a:pPr>
              <a:r>
                <a:rPr lang="en-US" sz="1218" spc="-4">
                  <a:solidFill>
                    <a:srgbClr val="FFFFFF"/>
                  </a:solidFill>
                  <a:latin typeface="Poppins"/>
                </a:rPr>
                <a:t>Temps long</a:t>
              </a:r>
            </a:p>
            <a:p>
              <a:pPr>
                <a:lnSpc>
                  <a:spcPts val="1486"/>
                </a:lnSpc>
              </a:pPr>
              <a:r>
                <a:rPr lang="en-US" sz="1218" spc="-4">
                  <a:solidFill>
                    <a:srgbClr val="FFFFFF"/>
                  </a:solidFill>
                  <a:latin typeface="Poppins"/>
                </a:rPr>
                <a:t>Espace d’écoute</a:t>
              </a:r>
            </a:p>
            <a:p>
              <a:pPr>
                <a:lnSpc>
                  <a:spcPts val="1486"/>
                </a:lnSpc>
              </a:pPr>
              <a:r>
                <a:rPr lang="en-US" sz="1218" spc="-4">
                  <a:solidFill>
                    <a:srgbClr val="FFFFFF"/>
                  </a:solidFill>
                  <a:latin typeface="Poppins"/>
                </a:rPr>
                <a:t>Fréquentation passée et déduction des besoins</a:t>
              </a:r>
            </a:p>
          </p:txBody>
        </p:sp>
        <p:grpSp>
          <p:nvGrpSpPr>
            <p:cNvPr name="Group 127" id="127"/>
            <p:cNvGrpSpPr/>
            <p:nvPr/>
          </p:nvGrpSpPr>
          <p:grpSpPr>
            <a:xfrm rot="0">
              <a:off x="7069068" y="6999685"/>
              <a:ext cx="681134" cy="681134"/>
              <a:chOff x="0" y="0"/>
              <a:chExt cx="812800" cy="812800"/>
            </a:xfrm>
          </p:grpSpPr>
          <p:sp>
            <p:nvSpPr>
              <p:cNvPr name="Freeform 128" id="12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129" id="129"/>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130" id="130"/>
            <p:cNvGrpSpPr/>
            <p:nvPr/>
          </p:nvGrpSpPr>
          <p:grpSpPr>
            <a:xfrm rot="0">
              <a:off x="347640" y="5647430"/>
              <a:ext cx="681134" cy="681134"/>
              <a:chOff x="0" y="0"/>
              <a:chExt cx="812800" cy="812800"/>
            </a:xfrm>
          </p:grpSpPr>
          <p:sp>
            <p:nvSpPr>
              <p:cNvPr name="Freeform 131" id="131"/>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132" id="132"/>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133" id="133"/>
            <p:cNvSpPr txBox="true"/>
            <p:nvPr/>
          </p:nvSpPr>
          <p:spPr>
            <a:xfrm rot="0">
              <a:off x="519999" y="5844417"/>
              <a:ext cx="336416" cy="269758"/>
            </a:xfrm>
            <a:prstGeom prst="rect">
              <a:avLst/>
            </a:prstGeom>
          </p:spPr>
          <p:txBody>
            <a:bodyPr anchor="t" rtlCol="false" tIns="0" lIns="0" bIns="0" rIns="0">
              <a:spAutoFit/>
            </a:bodyPr>
            <a:lstStyle/>
            <a:p>
              <a:pPr algn="ctr" marL="0" indent="0" lvl="0">
                <a:lnSpc>
                  <a:spcPts val="1284"/>
                </a:lnSpc>
              </a:pPr>
              <a:r>
                <a:rPr lang="en-US" sz="1427" spc="-14">
                  <a:solidFill>
                    <a:srgbClr val="FFFFFF"/>
                  </a:solidFill>
                  <a:latin typeface="Poppins"/>
                </a:rPr>
                <a:t>1</a:t>
              </a:r>
            </a:p>
          </p:txBody>
        </p:sp>
        <p:grpSp>
          <p:nvGrpSpPr>
            <p:cNvPr name="Group 134" id="134"/>
            <p:cNvGrpSpPr/>
            <p:nvPr/>
          </p:nvGrpSpPr>
          <p:grpSpPr>
            <a:xfrm rot="0">
              <a:off x="3700844" y="5680141"/>
              <a:ext cx="681134" cy="681134"/>
              <a:chOff x="0" y="0"/>
              <a:chExt cx="812800" cy="812800"/>
            </a:xfrm>
          </p:grpSpPr>
          <p:sp>
            <p:nvSpPr>
              <p:cNvPr name="Freeform 135" id="135"/>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136" id="136"/>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137" id="137"/>
            <p:cNvSpPr txBox="true"/>
            <p:nvPr/>
          </p:nvSpPr>
          <p:spPr>
            <a:xfrm rot="0">
              <a:off x="1111467" y="5605194"/>
              <a:ext cx="2589378" cy="756081"/>
            </a:xfrm>
            <a:prstGeom prst="rect">
              <a:avLst/>
            </a:prstGeom>
          </p:spPr>
          <p:txBody>
            <a:bodyPr anchor="t" rtlCol="false" tIns="0" lIns="0" bIns="0" rIns="0">
              <a:spAutoFit/>
            </a:bodyPr>
            <a:lstStyle/>
            <a:p>
              <a:pPr algn="just">
                <a:lnSpc>
                  <a:spcPts val="1486"/>
                </a:lnSpc>
              </a:pPr>
              <a:r>
                <a:rPr lang="en-US" sz="1218" spc="-4">
                  <a:solidFill>
                    <a:srgbClr val="FFFFFF"/>
                  </a:solidFill>
                  <a:latin typeface="Poppins"/>
                </a:rPr>
                <a:t>Confiance en l’envoyeur</a:t>
              </a:r>
            </a:p>
            <a:p>
              <a:pPr algn="just">
                <a:lnSpc>
                  <a:spcPts val="1486"/>
                </a:lnSpc>
              </a:pPr>
              <a:r>
                <a:rPr lang="en-US" sz="1218" spc="-4">
                  <a:solidFill>
                    <a:srgbClr val="FFFFFF"/>
                  </a:solidFill>
                  <a:latin typeface="Poppins"/>
                </a:rPr>
                <a:t>Spécificité du service</a:t>
              </a:r>
            </a:p>
            <a:p>
              <a:pPr algn="just">
                <a:lnSpc>
                  <a:spcPts val="1486"/>
                </a:lnSpc>
              </a:pPr>
              <a:r>
                <a:rPr lang="en-US" sz="1218" spc="-4">
                  <a:solidFill>
                    <a:srgbClr val="FFFFFF"/>
                  </a:solidFill>
                  <a:latin typeface="Poppins"/>
                </a:rPr>
                <a:t>Peu ou pas d’urgence</a:t>
              </a:r>
            </a:p>
          </p:txBody>
        </p:sp>
        <p:grpSp>
          <p:nvGrpSpPr>
            <p:cNvPr name="Group 138" id="138"/>
            <p:cNvGrpSpPr/>
            <p:nvPr/>
          </p:nvGrpSpPr>
          <p:grpSpPr>
            <a:xfrm rot="0">
              <a:off x="7069068" y="5647430"/>
              <a:ext cx="681134" cy="681134"/>
              <a:chOff x="0" y="0"/>
              <a:chExt cx="812800" cy="812800"/>
            </a:xfrm>
          </p:grpSpPr>
          <p:sp>
            <p:nvSpPr>
              <p:cNvPr name="Freeform 139" id="13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140" id="140"/>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141" id="141"/>
            <p:cNvSpPr txBox="true"/>
            <p:nvPr/>
          </p:nvSpPr>
          <p:spPr>
            <a:xfrm rot="0">
              <a:off x="519999" y="8515529"/>
              <a:ext cx="336416" cy="269758"/>
            </a:xfrm>
            <a:prstGeom prst="rect">
              <a:avLst/>
            </a:prstGeom>
          </p:spPr>
          <p:txBody>
            <a:bodyPr anchor="t" rtlCol="false" tIns="0" lIns="0" bIns="0" rIns="0">
              <a:spAutoFit/>
            </a:bodyPr>
            <a:lstStyle/>
            <a:p>
              <a:pPr algn="ctr" marL="0" indent="0" lvl="0">
                <a:lnSpc>
                  <a:spcPts val="1284"/>
                </a:lnSpc>
              </a:pPr>
              <a:r>
                <a:rPr lang="en-US" sz="1427" spc="-14">
                  <a:solidFill>
                    <a:srgbClr val="FFFFFF"/>
                  </a:solidFill>
                  <a:latin typeface="Poppins"/>
                </a:rPr>
                <a:t>1</a:t>
              </a:r>
            </a:p>
          </p:txBody>
        </p:sp>
        <p:sp>
          <p:nvSpPr>
            <p:cNvPr name="TextBox 142" id="142"/>
            <p:cNvSpPr txBox="true"/>
            <p:nvPr/>
          </p:nvSpPr>
          <p:spPr>
            <a:xfrm rot="0">
              <a:off x="3873203" y="8548240"/>
              <a:ext cx="336416" cy="269758"/>
            </a:xfrm>
            <a:prstGeom prst="rect">
              <a:avLst/>
            </a:prstGeom>
          </p:spPr>
          <p:txBody>
            <a:bodyPr anchor="t" rtlCol="false" tIns="0" lIns="0" bIns="0" rIns="0">
              <a:spAutoFit/>
            </a:bodyPr>
            <a:lstStyle/>
            <a:p>
              <a:pPr algn="ctr" marL="0" indent="0" lvl="0">
                <a:lnSpc>
                  <a:spcPts val="1284"/>
                </a:lnSpc>
              </a:pPr>
              <a:r>
                <a:rPr lang="en-US" sz="1427" spc="-14">
                  <a:solidFill>
                    <a:srgbClr val="FFFFFF"/>
                  </a:solidFill>
                  <a:latin typeface="Poppins"/>
                </a:rPr>
                <a:t>2</a:t>
              </a:r>
            </a:p>
          </p:txBody>
        </p:sp>
        <p:sp>
          <p:nvSpPr>
            <p:cNvPr name="TextBox 143" id="143"/>
            <p:cNvSpPr txBox="true"/>
            <p:nvPr/>
          </p:nvSpPr>
          <p:spPr>
            <a:xfrm rot="0">
              <a:off x="4463827" y="8092285"/>
              <a:ext cx="2324167" cy="1010966"/>
            </a:xfrm>
            <a:prstGeom prst="rect">
              <a:avLst/>
            </a:prstGeom>
          </p:spPr>
          <p:txBody>
            <a:bodyPr anchor="t" rtlCol="false" tIns="0" lIns="0" bIns="0" rIns="0">
              <a:spAutoFit/>
            </a:bodyPr>
            <a:lstStyle/>
            <a:p>
              <a:pPr>
                <a:lnSpc>
                  <a:spcPts val="1486"/>
                </a:lnSpc>
              </a:pPr>
              <a:r>
                <a:rPr lang="en-US" sz="1218" spc="-4">
                  <a:solidFill>
                    <a:srgbClr val="FFFFFF"/>
                  </a:solidFill>
                  <a:latin typeface="Poppins"/>
                </a:rPr>
                <a:t>Temps long</a:t>
              </a:r>
            </a:p>
            <a:p>
              <a:pPr>
                <a:lnSpc>
                  <a:spcPts val="1486"/>
                </a:lnSpc>
              </a:pPr>
              <a:r>
                <a:rPr lang="en-US" sz="1218" spc="-4">
                  <a:solidFill>
                    <a:srgbClr val="FFFFFF"/>
                  </a:solidFill>
                  <a:latin typeface="Poppins"/>
                </a:rPr>
                <a:t>Compréhension de le.a thérapeute </a:t>
              </a:r>
            </a:p>
            <a:p>
              <a:pPr>
                <a:lnSpc>
                  <a:spcPts val="1486"/>
                </a:lnSpc>
              </a:pPr>
              <a:r>
                <a:rPr lang="en-US" sz="1218" spc="-4">
                  <a:solidFill>
                    <a:srgbClr val="FFFFFF"/>
                  </a:solidFill>
                  <a:latin typeface="Poppins"/>
                </a:rPr>
                <a:t>Consult. ponctuelles</a:t>
              </a:r>
            </a:p>
          </p:txBody>
        </p:sp>
        <p:sp>
          <p:nvSpPr>
            <p:cNvPr name="TextBox 144" id="144"/>
            <p:cNvSpPr txBox="true"/>
            <p:nvPr/>
          </p:nvSpPr>
          <p:spPr>
            <a:xfrm rot="0">
              <a:off x="7241427" y="8532343"/>
              <a:ext cx="336416" cy="269758"/>
            </a:xfrm>
            <a:prstGeom prst="rect">
              <a:avLst/>
            </a:prstGeom>
          </p:spPr>
          <p:txBody>
            <a:bodyPr anchor="t" rtlCol="false" tIns="0" lIns="0" bIns="0" rIns="0">
              <a:spAutoFit/>
            </a:bodyPr>
            <a:lstStyle/>
            <a:p>
              <a:pPr algn="ctr" marL="0" indent="0" lvl="0">
                <a:lnSpc>
                  <a:spcPts val="1284"/>
                </a:lnSpc>
              </a:pPr>
              <a:r>
                <a:rPr lang="en-US" sz="1427" spc="-14">
                  <a:solidFill>
                    <a:srgbClr val="FFFFFF"/>
                  </a:solidFill>
                  <a:latin typeface="Poppins"/>
                </a:rPr>
                <a:t>3</a:t>
              </a:r>
            </a:p>
          </p:txBody>
        </p:sp>
        <p:sp>
          <p:nvSpPr>
            <p:cNvPr name="TextBox 145" id="145"/>
            <p:cNvSpPr txBox="true"/>
            <p:nvPr/>
          </p:nvSpPr>
          <p:spPr>
            <a:xfrm rot="0">
              <a:off x="519999" y="7179859"/>
              <a:ext cx="336416" cy="269758"/>
            </a:xfrm>
            <a:prstGeom prst="rect">
              <a:avLst/>
            </a:prstGeom>
          </p:spPr>
          <p:txBody>
            <a:bodyPr anchor="t" rtlCol="false" tIns="0" lIns="0" bIns="0" rIns="0">
              <a:spAutoFit/>
            </a:bodyPr>
            <a:lstStyle/>
            <a:p>
              <a:pPr algn="ctr" marL="0" indent="0" lvl="0">
                <a:lnSpc>
                  <a:spcPts val="1284"/>
                </a:lnSpc>
              </a:pPr>
              <a:r>
                <a:rPr lang="en-US" sz="1427" spc="-14">
                  <a:solidFill>
                    <a:srgbClr val="FFFFFF"/>
                  </a:solidFill>
                  <a:latin typeface="Poppins"/>
                </a:rPr>
                <a:t>1</a:t>
              </a:r>
            </a:p>
          </p:txBody>
        </p:sp>
        <p:sp>
          <p:nvSpPr>
            <p:cNvPr name="TextBox 146" id="146"/>
            <p:cNvSpPr txBox="true"/>
            <p:nvPr/>
          </p:nvSpPr>
          <p:spPr>
            <a:xfrm rot="0">
              <a:off x="7241427" y="7196673"/>
              <a:ext cx="336416" cy="269758"/>
            </a:xfrm>
            <a:prstGeom prst="rect">
              <a:avLst/>
            </a:prstGeom>
          </p:spPr>
          <p:txBody>
            <a:bodyPr anchor="t" rtlCol="false" tIns="0" lIns="0" bIns="0" rIns="0">
              <a:spAutoFit/>
            </a:bodyPr>
            <a:lstStyle/>
            <a:p>
              <a:pPr algn="ctr" marL="0" indent="0" lvl="0">
                <a:lnSpc>
                  <a:spcPts val="1284"/>
                </a:lnSpc>
              </a:pPr>
              <a:r>
                <a:rPr lang="en-US" sz="1427" spc="-14">
                  <a:solidFill>
                    <a:srgbClr val="FFFFFF"/>
                  </a:solidFill>
                  <a:latin typeface="Poppins"/>
                </a:rPr>
                <a:t>3</a:t>
              </a:r>
            </a:p>
          </p:txBody>
        </p:sp>
        <p:sp>
          <p:nvSpPr>
            <p:cNvPr name="TextBox 147" id="147"/>
            <p:cNvSpPr txBox="true"/>
            <p:nvPr/>
          </p:nvSpPr>
          <p:spPr>
            <a:xfrm rot="0">
              <a:off x="3873203" y="5877128"/>
              <a:ext cx="336416" cy="269758"/>
            </a:xfrm>
            <a:prstGeom prst="rect">
              <a:avLst/>
            </a:prstGeom>
          </p:spPr>
          <p:txBody>
            <a:bodyPr anchor="t" rtlCol="false" tIns="0" lIns="0" bIns="0" rIns="0">
              <a:spAutoFit/>
            </a:bodyPr>
            <a:lstStyle/>
            <a:p>
              <a:pPr algn="ctr" marL="0" indent="0" lvl="0">
                <a:lnSpc>
                  <a:spcPts val="1284"/>
                </a:lnSpc>
              </a:pPr>
              <a:r>
                <a:rPr lang="en-US" sz="1427" spc="-14">
                  <a:solidFill>
                    <a:srgbClr val="FFFFFF"/>
                  </a:solidFill>
                  <a:latin typeface="Poppins"/>
                </a:rPr>
                <a:t>2</a:t>
              </a:r>
            </a:p>
          </p:txBody>
        </p:sp>
        <p:sp>
          <p:nvSpPr>
            <p:cNvPr name="TextBox 148" id="148"/>
            <p:cNvSpPr txBox="true"/>
            <p:nvPr/>
          </p:nvSpPr>
          <p:spPr>
            <a:xfrm rot="0">
              <a:off x="4463827" y="5494565"/>
              <a:ext cx="2324167" cy="1010966"/>
            </a:xfrm>
            <a:prstGeom prst="rect">
              <a:avLst/>
            </a:prstGeom>
          </p:spPr>
          <p:txBody>
            <a:bodyPr anchor="t" rtlCol="false" tIns="0" lIns="0" bIns="0" rIns="0">
              <a:spAutoFit/>
            </a:bodyPr>
            <a:lstStyle/>
            <a:p>
              <a:pPr>
                <a:lnSpc>
                  <a:spcPts val="1486"/>
                </a:lnSpc>
              </a:pPr>
              <a:r>
                <a:rPr lang="en-US" sz="1218" spc="-4">
                  <a:solidFill>
                    <a:srgbClr val="FFFFFF"/>
                  </a:solidFill>
                  <a:latin typeface="Poppins"/>
                </a:rPr>
                <a:t>Temps long</a:t>
              </a:r>
            </a:p>
            <a:p>
              <a:pPr>
                <a:lnSpc>
                  <a:spcPts val="1486"/>
                </a:lnSpc>
              </a:pPr>
              <a:r>
                <a:rPr lang="en-US" sz="1218" spc="-4">
                  <a:solidFill>
                    <a:srgbClr val="FFFFFF"/>
                  </a:solidFill>
                  <a:latin typeface="Poppins"/>
                </a:rPr>
                <a:t>Connexion avec le.a thérapeute </a:t>
              </a:r>
            </a:p>
            <a:p>
              <a:pPr>
                <a:lnSpc>
                  <a:spcPts val="1486"/>
                </a:lnSpc>
              </a:pPr>
              <a:r>
                <a:rPr lang="en-US" sz="1218" spc="-4">
                  <a:solidFill>
                    <a:srgbClr val="FFFFFF"/>
                  </a:solidFill>
                  <a:latin typeface="Poppins"/>
                </a:rPr>
                <a:t>Long parcours de soin</a:t>
              </a:r>
            </a:p>
          </p:txBody>
        </p:sp>
        <p:sp>
          <p:nvSpPr>
            <p:cNvPr name="TextBox 149" id="149"/>
            <p:cNvSpPr txBox="true"/>
            <p:nvPr/>
          </p:nvSpPr>
          <p:spPr>
            <a:xfrm rot="0">
              <a:off x="7241427" y="5844417"/>
              <a:ext cx="336416" cy="269758"/>
            </a:xfrm>
            <a:prstGeom prst="rect">
              <a:avLst/>
            </a:prstGeom>
          </p:spPr>
          <p:txBody>
            <a:bodyPr anchor="t" rtlCol="false" tIns="0" lIns="0" bIns="0" rIns="0">
              <a:spAutoFit/>
            </a:bodyPr>
            <a:lstStyle/>
            <a:p>
              <a:pPr algn="ctr" marL="0" indent="0" lvl="0">
                <a:lnSpc>
                  <a:spcPts val="1284"/>
                </a:lnSpc>
              </a:pPr>
              <a:r>
                <a:rPr lang="en-US" sz="1427" spc="-14">
                  <a:solidFill>
                    <a:srgbClr val="FFFFFF"/>
                  </a:solidFill>
                  <a:latin typeface="Poppins"/>
                </a:rPr>
                <a:t>3</a:t>
              </a:r>
            </a:p>
          </p:txBody>
        </p:sp>
        <p:sp>
          <p:nvSpPr>
            <p:cNvPr name="TextBox 150" id="150"/>
            <p:cNvSpPr txBox="true"/>
            <p:nvPr/>
          </p:nvSpPr>
          <p:spPr>
            <a:xfrm rot="0">
              <a:off x="519999" y="9851198"/>
              <a:ext cx="336416" cy="269758"/>
            </a:xfrm>
            <a:prstGeom prst="rect">
              <a:avLst/>
            </a:prstGeom>
          </p:spPr>
          <p:txBody>
            <a:bodyPr anchor="t" rtlCol="false" tIns="0" lIns="0" bIns="0" rIns="0">
              <a:spAutoFit/>
            </a:bodyPr>
            <a:lstStyle/>
            <a:p>
              <a:pPr algn="ctr" marL="0" indent="0" lvl="0">
                <a:lnSpc>
                  <a:spcPts val="1284"/>
                </a:lnSpc>
              </a:pPr>
              <a:r>
                <a:rPr lang="en-US" sz="1427" spc="-14">
                  <a:solidFill>
                    <a:srgbClr val="FFFFFF"/>
                  </a:solidFill>
                  <a:latin typeface="Poppins"/>
                </a:rPr>
                <a:t>1</a:t>
              </a:r>
            </a:p>
          </p:txBody>
        </p:sp>
        <p:sp>
          <p:nvSpPr>
            <p:cNvPr name="TextBox 151" id="151"/>
            <p:cNvSpPr txBox="true"/>
            <p:nvPr/>
          </p:nvSpPr>
          <p:spPr>
            <a:xfrm rot="0">
              <a:off x="3873203" y="9883909"/>
              <a:ext cx="336416" cy="269758"/>
            </a:xfrm>
            <a:prstGeom prst="rect">
              <a:avLst/>
            </a:prstGeom>
          </p:spPr>
          <p:txBody>
            <a:bodyPr anchor="t" rtlCol="false" tIns="0" lIns="0" bIns="0" rIns="0">
              <a:spAutoFit/>
            </a:bodyPr>
            <a:lstStyle/>
            <a:p>
              <a:pPr algn="ctr" marL="0" indent="0" lvl="0">
                <a:lnSpc>
                  <a:spcPts val="1284"/>
                </a:lnSpc>
              </a:pPr>
              <a:r>
                <a:rPr lang="en-US" sz="1427" spc="-14">
                  <a:solidFill>
                    <a:srgbClr val="FFFFFF"/>
                  </a:solidFill>
                  <a:latin typeface="Poppins"/>
                </a:rPr>
                <a:t>2</a:t>
              </a:r>
            </a:p>
          </p:txBody>
        </p:sp>
        <p:sp>
          <p:nvSpPr>
            <p:cNvPr name="TextBox 152" id="152"/>
            <p:cNvSpPr txBox="true"/>
            <p:nvPr/>
          </p:nvSpPr>
          <p:spPr>
            <a:xfrm rot="0">
              <a:off x="4463827" y="9501346"/>
              <a:ext cx="2494161" cy="1010966"/>
            </a:xfrm>
            <a:prstGeom prst="rect">
              <a:avLst/>
            </a:prstGeom>
          </p:spPr>
          <p:txBody>
            <a:bodyPr anchor="t" rtlCol="false" tIns="0" lIns="0" bIns="0" rIns="0">
              <a:spAutoFit/>
            </a:bodyPr>
            <a:lstStyle/>
            <a:p>
              <a:pPr>
                <a:lnSpc>
                  <a:spcPts val="1486"/>
                </a:lnSpc>
              </a:pPr>
              <a:r>
                <a:rPr lang="en-US" sz="1218" spc="-4">
                  <a:solidFill>
                    <a:srgbClr val="FFFFFF"/>
                  </a:solidFill>
                  <a:latin typeface="Poppins"/>
                </a:rPr>
                <a:t>Temps long</a:t>
              </a:r>
            </a:p>
            <a:p>
              <a:pPr>
                <a:lnSpc>
                  <a:spcPts val="1486"/>
                </a:lnSpc>
              </a:pPr>
              <a:r>
                <a:rPr lang="en-US" sz="1218" spc="-4">
                  <a:solidFill>
                    <a:srgbClr val="FFFFFF"/>
                  </a:solidFill>
                  <a:latin typeface="Poppins"/>
                </a:rPr>
                <a:t>Solutions concrètes</a:t>
              </a:r>
            </a:p>
            <a:p>
              <a:pPr>
                <a:lnSpc>
                  <a:spcPts val="1486"/>
                </a:lnSpc>
              </a:pPr>
              <a:r>
                <a:rPr lang="en-US" sz="1218" spc="-4">
                  <a:solidFill>
                    <a:srgbClr val="FFFFFF"/>
                  </a:solidFill>
                  <a:latin typeface="Poppins"/>
                </a:rPr>
                <a:t>Comparaison avec précédentes consult.</a:t>
              </a:r>
            </a:p>
          </p:txBody>
        </p:sp>
        <p:sp>
          <p:nvSpPr>
            <p:cNvPr name="TextBox 153" id="153"/>
            <p:cNvSpPr txBox="true"/>
            <p:nvPr/>
          </p:nvSpPr>
          <p:spPr>
            <a:xfrm rot="0">
              <a:off x="7241427" y="9868012"/>
              <a:ext cx="336416" cy="269758"/>
            </a:xfrm>
            <a:prstGeom prst="rect">
              <a:avLst/>
            </a:prstGeom>
          </p:spPr>
          <p:txBody>
            <a:bodyPr anchor="t" rtlCol="false" tIns="0" lIns="0" bIns="0" rIns="0">
              <a:spAutoFit/>
            </a:bodyPr>
            <a:lstStyle/>
            <a:p>
              <a:pPr algn="ctr" marL="0" indent="0" lvl="0">
                <a:lnSpc>
                  <a:spcPts val="1284"/>
                </a:lnSpc>
              </a:pPr>
              <a:r>
                <a:rPr lang="en-US" sz="1427" spc="-14">
                  <a:solidFill>
                    <a:srgbClr val="FFFFFF"/>
                  </a:solidFill>
                  <a:latin typeface="Poppins"/>
                </a:rPr>
                <a:t>3</a:t>
              </a:r>
            </a:p>
          </p:txBody>
        </p:sp>
        <p:sp>
          <p:nvSpPr>
            <p:cNvPr name="TextBox 154" id="154"/>
            <p:cNvSpPr txBox="true"/>
            <p:nvPr/>
          </p:nvSpPr>
          <p:spPr>
            <a:xfrm rot="0">
              <a:off x="7861283" y="8181574"/>
              <a:ext cx="2351327" cy="1010966"/>
            </a:xfrm>
            <a:prstGeom prst="rect">
              <a:avLst/>
            </a:prstGeom>
          </p:spPr>
          <p:txBody>
            <a:bodyPr anchor="t" rtlCol="false" tIns="0" lIns="0" bIns="0" rIns="0">
              <a:spAutoFit/>
            </a:bodyPr>
            <a:lstStyle/>
            <a:p>
              <a:pPr>
                <a:lnSpc>
                  <a:spcPts val="1486"/>
                </a:lnSpc>
              </a:pPr>
              <a:r>
                <a:rPr lang="en-US" sz="1218" spc="-4">
                  <a:solidFill>
                    <a:srgbClr val="FFFFFF"/>
                  </a:solidFill>
                  <a:latin typeface="Poppins"/>
                </a:rPr>
                <a:t>Découragement</a:t>
              </a:r>
            </a:p>
            <a:p>
              <a:pPr>
                <a:lnSpc>
                  <a:spcPts val="1486"/>
                </a:lnSpc>
              </a:pPr>
              <a:r>
                <a:rPr lang="en-US" sz="1218" spc="-4">
                  <a:solidFill>
                    <a:srgbClr val="FFFFFF"/>
                  </a:solidFill>
                  <a:latin typeface="Poppins"/>
                </a:rPr>
                <a:t>Attente “habituelle”</a:t>
              </a:r>
            </a:p>
            <a:p>
              <a:pPr>
                <a:lnSpc>
                  <a:spcPts val="1486"/>
                </a:lnSpc>
              </a:pPr>
              <a:r>
                <a:rPr lang="en-US" sz="1218" spc="-4">
                  <a:solidFill>
                    <a:srgbClr val="FFFFFF"/>
                  </a:solidFill>
                  <a:latin typeface="Poppins"/>
                </a:rPr>
                <a:t>Consult. ponctuelles en hôpital</a:t>
              </a:r>
            </a:p>
          </p:txBody>
        </p:sp>
        <p:sp>
          <p:nvSpPr>
            <p:cNvPr name="TextBox 155" id="155"/>
            <p:cNvSpPr txBox="true"/>
            <p:nvPr/>
          </p:nvSpPr>
          <p:spPr>
            <a:xfrm rot="0">
              <a:off x="7861283" y="6845904"/>
              <a:ext cx="2351327" cy="1010966"/>
            </a:xfrm>
            <a:prstGeom prst="rect">
              <a:avLst/>
            </a:prstGeom>
          </p:spPr>
          <p:txBody>
            <a:bodyPr anchor="t" rtlCol="false" tIns="0" lIns="0" bIns="0" rIns="0">
              <a:spAutoFit/>
            </a:bodyPr>
            <a:lstStyle/>
            <a:p>
              <a:pPr>
                <a:lnSpc>
                  <a:spcPts val="1486"/>
                </a:lnSpc>
              </a:pPr>
              <a:r>
                <a:rPr lang="en-US" sz="1218" spc="-4">
                  <a:solidFill>
                    <a:srgbClr val="FFFFFF"/>
                  </a:solidFill>
                  <a:latin typeface="Poppins"/>
                </a:rPr>
                <a:t>Abandon de critères</a:t>
              </a:r>
            </a:p>
            <a:p>
              <a:pPr>
                <a:lnSpc>
                  <a:spcPts val="1486"/>
                </a:lnSpc>
              </a:pPr>
              <a:r>
                <a:rPr lang="en-US" sz="1218" spc="-4">
                  <a:solidFill>
                    <a:srgbClr val="FFFFFF"/>
                  </a:solidFill>
                  <a:latin typeface="Poppins"/>
                </a:rPr>
                <a:t>Sentiment d’injustice</a:t>
              </a:r>
            </a:p>
            <a:p>
              <a:pPr>
                <a:lnSpc>
                  <a:spcPts val="1486"/>
                </a:lnSpc>
              </a:pPr>
              <a:r>
                <a:rPr lang="en-US" sz="1218" spc="-4">
                  <a:solidFill>
                    <a:srgbClr val="FFFFFF"/>
                  </a:solidFill>
                  <a:latin typeface="Poppins"/>
                </a:rPr>
                <a:t>Ressources </a:t>
              </a:r>
            </a:p>
            <a:p>
              <a:pPr>
                <a:lnSpc>
                  <a:spcPts val="1486"/>
                </a:lnSpc>
              </a:pPr>
              <a:r>
                <a:rPr lang="en-US" sz="1218" spc="-4">
                  <a:solidFill>
                    <a:srgbClr val="FFFFFF"/>
                  </a:solidFill>
                  <a:latin typeface="Poppins"/>
                </a:rPr>
                <a:t>personnelles</a:t>
              </a:r>
            </a:p>
          </p:txBody>
        </p:sp>
        <p:sp>
          <p:nvSpPr>
            <p:cNvPr name="TextBox 156" id="156"/>
            <p:cNvSpPr txBox="true"/>
            <p:nvPr/>
          </p:nvSpPr>
          <p:spPr>
            <a:xfrm rot="0">
              <a:off x="7861283" y="5617933"/>
              <a:ext cx="2153216" cy="759574"/>
            </a:xfrm>
            <a:prstGeom prst="rect">
              <a:avLst/>
            </a:prstGeom>
          </p:spPr>
          <p:txBody>
            <a:bodyPr anchor="t" rtlCol="false" tIns="0" lIns="0" bIns="0" rIns="0">
              <a:spAutoFit/>
            </a:bodyPr>
            <a:lstStyle/>
            <a:p>
              <a:pPr>
                <a:lnSpc>
                  <a:spcPts val="1486"/>
                </a:lnSpc>
              </a:pPr>
              <a:r>
                <a:rPr lang="en-US" sz="1218" spc="-4">
                  <a:solidFill>
                    <a:srgbClr val="FFFFFF"/>
                  </a:solidFill>
                  <a:latin typeface="Poppins"/>
                </a:rPr>
                <a:t>Perte de confiance</a:t>
              </a:r>
            </a:p>
            <a:p>
              <a:pPr>
                <a:lnSpc>
                  <a:spcPts val="1486"/>
                </a:lnSpc>
              </a:pPr>
              <a:r>
                <a:rPr lang="en-US" sz="1218" spc="-4">
                  <a:solidFill>
                    <a:srgbClr val="FFFFFF"/>
                  </a:solidFill>
                  <a:latin typeface="Poppins"/>
                </a:rPr>
                <a:t>Suivis en parallèle</a:t>
              </a:r>
            </a:p>
            <a:p>
              <a:pPr>
                <a:lnSpc>
                  <a:spcPts val="1486"/>
                </a:lnSpc>
              </a:pPr>
              <a:r>
                <a:rPr lang="en-US" sz="1218" spc="-4">
                  <a:solidFill>
                    <a:srgbClr val="FFFFFF"/>
                  </a:solidFill>
                  <a:latin typeface="Poppins"/>
                </a:rPr>
                <a:t>Contrainte de l’att.</a:t>
              </a:r>
            </a:p>
          </p:txBody>
        </p:sp>
        <p:grpSp>
          <p:nvGrpSpPr>
            <p:cNvPr name="Group 157" id="157"/>
            <p:cNvGrpSpPr/>
            <p:nvPr/>
          </p:nvGrpSpPr>
          <p:grpSpPr>
            <a:xfrm rot="0">
              <a:off x="20012" y="14723102"/>
              <a:ext cx="10204982" cy="1265286"/>
              <a:chOff x="0" y="0"/>
              <a:chExt cx="4378932" cy="542931"/>
            </a:xfrm>
          </p:grpSpPr>
          <p:sp>
            <p:nvSpPr>
              <p:cNvPr name="Freeform 158" id="158"/>
              <p:cNvSpPr/>
              <p:nvPr/>
            </p:nvSpPr>
            <p:spPr>
              <a:xfrm flipH="false" flipV="false" rot="0">
                <a:off x="0" y="0"/>
                <a:ext cx="4378932" cy="542931"/>
              </a:xfrm>
              <a:custGeom>
                <a:avLst/>
                <a:gdLst/>
                <a:ahLst/>
                <a:cxnLst/>
                <a:rect r="r" b="b" t="t" l="l"/>
                <a:pathLst>
                  <a:path h="542931" w="4378932">
                    <a:moveTo>
                      <a:pt x="51687" y="0"/>
                    </a:moveTo>
                    <a:lnTo>
                      <a:pt x="4327246" y="0"/>
                    </a:lnTo>
                    <a:cubicBezTo>
                      <a:pt x="4340954" y="0"/>
                      <a:pt x="4354100" y="5446"/>
                      <a:pt x="4363793" y="15139"/>
                    </a:cubicBezTo>
                    <a:cubicBezTo>
                      <a:pt x="4373487" y="24832"/>
                      <a:pt x="4378932" y="37978"/>
                      <a:pt x="4378932" y="51687"/>
                    </a:cubicBezTo>
                    <a:lnTo>
                      <a:pt x="4378932" y="491244"/>
                    </a:lnTo>
                    <a:cubicBezTo>
                      <a:pt x="4378932" y="519790"/>
                      <a:pt x="4355791" y="542931"/>
                      <a:pt x="4327246" y="542931"/>
                    </a:cubicBezTo>
                    <a:lnTo>
                      <a:pt x="51687" y="542931"/>
                    </a:lnTo>
                    <a:cubicBezTo>
                      <a:pt x="37978" y="542931"/>
                      <a:pt x="24832" y="537485"/>
                      <a:pt x="15139" y="527792"/>
                    </a:cubicBezTo>
                    <a:cubicBezTo>
                      <a:pt x="5446" y="518099"/>
                      <a:pt x="0" y="504953"/>
                      <a:pt x="0" y="491244"/>
                    </a:cubicBezTo>
                    <a:lnTo>
                      <a:pt x="0" y="51687"/>
                    </a:lnTo>
                    <a:cubicBezTo>
                      <a:pt x="0" y="23141"/>
                      <a:pt x="23141" y="0"/>
                      <a:pt x="51687" y="0"/>
                    </a:cubicBezTo>
                    <a:close/>
                  </a:path>
                </a:pathLst>
              </a:custGeom>
              <a:solidFill>
                <a:srgbClr val="2A1E50"/>
              </a:solidFill>
              <a:ln w="38100" cap="rnd">
                <a:solidFill>
                  <a:srgbClr val="000000"/>
                </a:solidFill>
                <a:prstDash val="solid"/>
                <a:round/>
              </a:ln>
            </p:spPr>
          </p:sp>
          <p:sp>
            <p:nvSpPr>
              <p:cNvPr name="TextBox 159" id="159"/>
              <p:cNvSpPr txBox="true"/>
              <p:nvPr/>
            </p:nvSpPr>
            <p:spPr>
              <a:xfrm>
                <a:off x="0" y="-38100"/>
                <a:ext cx="812800" cy="850900"/>
              </a:xfrm>
              <a:prstGeom prst="rect">
                <a:avLst/>
              </a:prstGeom>
            </p:spPr>
            <p:txBody>
              <a:bodyPr anchor="ctr" rtlCol="false" tIns="50800" lIns="50800" bIns="50800" rIns="50800"/>
              <a:lstStyle/>
              <a:p>
                <a:pPr algn="ctr">
                  <a:lnSpc>
                    <a:spcPts val="2659"/>
                  </a:lnSpc>
                  <a:spcBef>
                    <a:spcPct val="0"/>
                  </a:spcBef>
                </a:pPr>
              </a:p>
            </p:txBody>
          </p:sp>
        </p:grpSp>
        <p:grpSp>
          <p:nvGrpSpPr>
            <p:cNvPr name="Group 160" id="160"/>
            <p:cNvGrpSpPr/>
            <p:nvPr/>
          </p:nvGrpSpPr>
          <p:grpSpPr>
            <a:xfrm rot="0">
              <a:off x="20012" y="10716321"/>
              <a:ext cx="10064137" cy="1265286"/>
              <a:chOff x="0" y="0"/>
              <a:chExt cx="4318496" cy="542931"/>
            </a:xfrm>
          </p:grpSpPr>
          <p:sp>
            <p:nvSpPr>
              <p:cNvPr name="Freeform 161" id="161"/>
              <p:cNvSpPr/>
              <p:nvPr/>
            </p:nvSpPr>
            <p:spPr>
              <a:xfrm flipH="false" flipV="false" rot="0">
                <a:off x="0" y="0"/>
                <a:ext cx="4318496" cy="542931"/>
              </a:xfrm>
              <a:custGeom>
                <a:avLst/>
                <a:gdLst/>
                <a:ahLst/>
                <a:cxnLst/>
                <a:rect r="r" b="b" t="t" l="l"/>
                <a:pathLst>
                  <a:path h="542931" w="4318496">
                    <a:moveTo>
                      <a:pt x="52410" y="0"/>
                    </a:moveTo>
                    <a:lnTo>
                      <a:pt x="4266086" y="0"/>
                    </a:lnTo>
                    <a:cubicBezTo>
                      <a:pt x="4295031" y="0"/>
                      <a:pt x="4318496" y="23465"/>
                      <a:pt x="4318496" y="52410"/>
                    </a:cubicBezTo>
                    <a:lnTo>
                      <a:pt x="4318496" y="490521"/>
                    </a:lnTo>
                    <a:cubicBezTo>
                      <a:pt x="4318496" y="519466"/>
                      <a:pt x="4295031" y="542931"/>
                      <a:pt x="4266086" y="542931"/>
                    </a:cubicBezTo>
                    <a:lnTo>
                      <a:pt x="52410" y="542931"/>
                    </a:lnTo>
                    <a:cubicBezTo>
                      <a:pt x="23465" y="542931"/>
                      <a:pt x="0" y="519466"/>
                      <a:pt x="0" y="490521"/>
                    </a:cubicBezTo>
                    <a:lnTo>
                      <a:pt x="0" y="52410"/>
                    </a:lnTo>
                    <a:cubicBezTo>
                      <a:pt x="0" y="23465"/>
                      <a:pt x="23465" y="0"/>
                      <a:pt x="52410" y="0"/>
                    </a:cubicBezTo>
                    <a:close/>
                  </a:path>
                </a:pathLst>
              </a:custGeom>
              <a:solidFill>
                <a:srgbClr val="2A1E50"/>
              </a:solidFill>
              <a:ln w="38100" cap="rnd">
                <a:solidFill>
                  <a:srgbClr val="000000"/>
                </a:solidFill>
                <a:prstDash val="solid"/>
                <a:round/>
              </a:ln>
            </p:spPr>
          </p:sp>
          <p:sp>
            <p:nvSpPr>
              <p:cNvPr name="TextBox 162" id="162"/>
              <p:cNvSpPr txBox="true"/>
              <p:nvPr/>
            </p:nvSpPr>
            <p:spPr>
              <a:xfrm>
                <a:off x="0" y="-38100"/>
                <a:ext cx="812800" cy="850900"/>
              </a:xfrm>
              <a:prstGeom prst="rect">
                <a:avLst/>
              </a:prstGeom>
            </p:spPr>
            <p:txBody>
              <a:bodyPr anchor="ctr" rtlCol="false" tIns="50800" lIns="50800" bIns="50800" rIns="50800"/>
              <a:lstStyle/>
              <a:p>
                <a:pPr algn="ctr">
                  <a:lnSpc>
                    <a:spcPts val="2659"/>
                  </a:lnSpc>
                  <a:spcBef>
                    <a:spcPct val="0"/>
                  </a:spcBef>
                </a:pPr>
              </a:p>
            </p:txBody>
          </p:sp>
        </p:grpSp>
        <p:grpSp>
          <p:nvGrpSpPr>
            <p:cNvPr name="Group 163" id="163"/>
            <p:cNvGrpSpPr/>
            <p:nvPr/>
          </p:nvGrpSpPr>
          <p:grpSpPr>
            <a:xfrm rot="0">
              <a:off x="347640" y="15015178"/>
              <a:ext cx="681134" cy="681134"/>
              <a:chOff x="0" y="0"/>
              <a:chExt cx="812800" cy="812800"/>
            </a:xfrm>
          </p:grpSpPr>
          <p:sp>
            <p:nvSpPr>
              <p:cNvPr name="Freeform 164" id="16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165" id="165"/>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166" id="166"/>
            <p:cNvSpPr txBox="true"/>
            <p:nvPr/>
          </p:nvSpPr>
          <p:spPr>
            <a:xfrm rot="0">
              <a:off x="1111467" y="14845499"/>
              <a:ext cx="2589378" cy="1010966"/>
            </a:xfrm>
            <a:prstGeom prst="rect">
              <a:avLst/>
            </a:prstGeom>
          </p:spPr>
          <p:txBody>
            <a:bodyPr anchor="t" rtlCol="false" tIns="0" lIns="0" bIns="0" rIns="0">
              <a:spAutoFit/>
            </a:bodyPr>
            <a:lstStyle/>
            <a:p>
              <a:pPr>
                <a:lnSpc>
                  <a:spcPts val="1486"/>
                </a:lnSpc>
              </a:pPr>
              <a:r>
                <a:rPr lang="en-US" sz="1218" spc="-4">
                  <a:solidFill>
                    <a:srgbClr val="FFFFFF"/>
                  </a:solidFill>
                  <a:latin typeface="Poppins"/>
                </a:rPr>
                <a:t>Liste de services</a:t>
              </a:r>
            </a:p>
            <a:p>
              <a:pPr>
                <a:lnSpc>
                  <a:spcPts val="1486"/>
                </a:lnSpc>
              </a:pPr>
              <a:r>
                <a:rPr lang="en-US" sz="1218" spc="-4">
                  <a:solidFill>
                    <a:srgbClr val="FFFFFF"/>
                  </a:solidFill>
                  <a:latin typeface="Poppins"/>
                </a:rPr>
                <a:t>Critère économique</a:t>
              </a:r>
            </a:p>
            <a:p>
              <a:pPr>
                <a:lnSpc>
                  <a:spcPts val="1486"/>
                </a:lnSpc>
              </a:pPr>
              <a:r>
                <a:rPr lang="en-US" sz="1218" spc="-4">
                  <a:solidFill>
                    <a:srgbClr val="FFFFFF"/>
                  </a:solidFill>
                  <a:latin typeface="Poppins"/>
                </a:rPr>
                <a:t>Sentiment d’urgence élevé</a:t>
              </a:r>
            </a:p>
          </p:txBody>
        </p:sp>
        <p:grpSp>
          <p:nvGrpSpPr>
            <p:cNvPr name="Group 167" id="167"/>
            <p:cNvGrpSpPr/>
            <p:nvPr/>
          </p:nvGrpSpPr>
          <p:grpSpPr>
            <a:xfrm rot="0">
              <a:off x="3700844" y="15047889"/>
              <a:ext cx="681134" cy="681134"/>
              <a:chOff x="0" y="0"/>
              <a:chExt cx="812800" cy="812800"/>
            </a:xfrm>
          </p:grpSpPr>
          <p:sp>
            <p:nvSpPr>
              <p:cNvPr name="Freeform 168" id="16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169" id="169"/>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170" id="170"/>
            <p:cNvGrpSpPr/>
            <p:nvPr/>
          </p:nvGrpSpPr>
          <p:grpSpPr>
            <a:xfrm rot="0">
              <a:off x="7069068" y="15031991"/>
              <a:ext cx="681134" cy="681134"/>
              <a:chOff x="0" y="0"/>
              <a:chExt cx="812800" cy="812800"/>
            </a:xfrm>
          </p:grpSpPr>
          <p:sp>
            <p:nvSpPr>
              <p:cNvPr name="Freeform 171" id="171"/>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172" id="172"/>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173" id="173"/>
            <p:cNvSpPr txBox="true"/>
            <p:nvPr/>
          </p:nvSpPr>
          <p:spPr>
            <a:xfrm rot="0">
              <a:off x="7861283" y="14878210"/>
              <a:ext cx="2351327" cy="1010966"/>
            </a:xfrm>
            <a:prstGeom prst="rect">
              <a:avLst/>
            </a:prstGeom>
          </p:spPr>
          <p:txBody>
            <a:bodyPr anchor="t" rtlCol="false" tIns="0" lIns="0" bIns="0" rIns="0">
              <a:spAutoFit/>
            </a:bodyPr>
            <a:lstStyle/>
            <a:p>
              <a:pPr>
                <a:lnSpc>
                  <a:spcPts val="1486"/>
                </a:lnSpc>
              </a:pPr>
              <a:r>
                <a:rPr lang="en-US" sz="1218" spc="-4">
                  <a:solidFill>
                    <a:srgbClr val="FFFFFF"/>
                  </a:solidFill>
                  <a:latin typeface="Poppins"/>
                </a:rPr>
                <a:t>Abandon de critères</a:t>
              </a:r>
            </a:p>
            <a:p>
              <a:pPr>
                <a:lnSpc>
                  <a:spcPts val="1486"/>
                </a:lnSpc>
              </a:pPr>
              <a:r>
                <a:rPr lang="en-US" sz="1218" spc="-4">
                  <a:solidFill>
                    <a:srgbClr val="FFFFFF"/>
                  </a:solidFill>
                  <a:latin typeface="Poppins"/>
                </a:rPr>
                <a:t>Multip. des demandes</a:t>
              </a:r>
            </a:p>
            <a:p>
              <a:pPr>
                <a:lnSpc>
                  <a:spcPts val="1486"/>
                </a:lnSpc>
              </a:pPr>
              <a:r>
                <a:rPr lang="en-US" sz="1218" spc="-4">
                  <a:solidFill>
                    <a:srgbClr val="FFFFFF"/>
                  </a:solidFill>
                  <a:latin typeface="Poppins"/>
                </a:rPr>
                <a:t>Consult. de PPL et de perm. d’accueil</a:t>
              </a:r>
            </a:p>
          </p:txBody>
        </p:sp>
        <p:grpSp>
          <p:nvGrpSpPr>
            <p:cNvPr name="Group 174" id="174"/>
            <p:cNvGrpSpPr/>
            <p:nvPr/>
          </p:nvGrpSpPr>
          <p:grpSpPr>
            <a:xfrm rot="0">
              <a:off x="20012" y="13387432"/>
              <a:ext cx="10204982" cy="1265286"/>
              <a:chOff x="0" y="0"/>
              <a:chExt cx="4378932" cy="542931"/>
            </a:xfrm>
          </p:grpSpPr>
          <p:sp>
            <p:nvSpPr>
              <p:cNvPr name="Freeform 175" id="175"/>
              <p:cNvSpPr/>
              <p:nvPr/>
            </p:nvSpPr>
            <p:spPr>
              <a:xfrm flipH="false" flipV="false" rot="0">
                <a:off x="0" y="0"/>
                <a:ext cx="4378932" cy="542931"/>
              </a:xfrm>
              <a:custGeom>
                <a:avLst/>
                <a:gdLst/>
                <a:ahLst/>
                <a:cxnLst/>
                <a:rect r="r" b="b" t="t" l="l"/>
                <a:pathLst>
                  <a:path h="542931" w="4378932">
                    <a:moveTo>
                      <a:pt x="51687" y="0"/>
                    </a:moveTo>
                    <a:lnTo>
                      <a:pt x="4327246" y="0"/>
                    </a:lnTo>
                    <a:cubicBezTo>
                      <a:pt x="4340954" y="0"/>
                      <a:pt x="4354100" y="5446"/>
                      <a:pt x="4363793" y="15139"/>
                    </a:cubicBezTo>
                    <a:cubicBezTo>
                      <a:pt x="4373487" y="24832"/>
                      <a:pt x="4378932" y="37978"/>
                      <a:pt x="4378932" y="51687"/>
                    </a:cubicBezTo>
                    <a:lnTo>
                      <a:pt x="4378932" y="491244"/>
                    </a:lnTo>
                    <a:cubicBezTo>
                      <a:pt x="4378932" y="519790"/>
                      <a:pt x="4355791" y="542931"/>
                      <a:pt x="4327246" y="542931"/>
                    </a:cubicBezTo>
                    <a:lnTo>
                      <a:pt x="51687" y="542931"/>
                    </a:lnTo>
                    <a:cubicBezTo>
                      <a:pt x="37978" y="542931"/>
                      <a:pt x="24832" y="537485"/>
                      <a:pt x="15139" y="527792"/>
                    </a:cubicBezTo>
                    <a:cubicBezTo>
                      <a:pt x="5446" y="518099"/>
                      <a:pt x="0" y="504953"/>
                      <a:pt x="0" y="491244"/>
                    </a:cubicBezTo>
                    <a:lnTo>
                      <a:pt x="0" y="51687"/>
                    </a:lnTo>
                    <a:cubicBezTo>
                      <a:pt x="0" y="23141"/>
                      <a:pt x="23141" y="0"/>
                      <a:pt x="51687" y="0"/>
                    </a:cubicBezTo>
                    <a:close/>
                  </a:path>
                </a:pathLst>
              </a:custGeom>
              <a:solidFill>
                <a:srgbClr val="2A1E50"/>
              </a:solidFill>
              <a:ln w="38100" cap="rnd">
                <a:solidFill>
                  <a:srgbClr val="000000"/>
                </a:solidFill>
                <a:prstDash val="solid"/>
                <a:round/>
              </a:ln>
            </p:spPr>
          </p:sp>
          <p:sp>
            <p:nvSpPr>
              <p:cNvPr name="TextBox 176" id="176"/>
              <p:cNvSpPr txBox="true"/>
              <p:nvPr/>
            </p:nvSpPr>
            <p:spPr>
              <a:xfrm>
                <a:off x="0" y="-38100"/>
                <a:ext cx="812800" cy="850900"/>
              </a:xfrm>
              <a:prstGeom prst="rect">
                <a:avLst/>
              </a:prstGeom>
            </p:spPr>
            <p:txBody>
              <a:bodyPr anchor="ctr" rtlCol="false" tIns="50800" lIns="50800" bIns="50800" rIns="50800"/>
              <a:lstStyle/>
              <a:p>
                <a:pPr algn="ctr">
                  <a:lnSpc>
                    <a:spcPts val="2659"/>
                  </a:lnSpc>
                  <a:spcBef>
                    <a:spcPct val="0"/>
                  </a:spcBef>
                </a:pPr>
              </a:p>
            </p:txBody>
          </p:sp>
        </p:grpSp>
        <p:grpSp>
          <p:nvGrpSpPr>
            <p:cNvPr name="Group 177" id="177"/>
            <p:cNvGrpSpPr/>
            <p:nvPr/>
          </p:nvGrpSpPr>
          <p:grpSpPr>
            <a:xfrm rot="0">
              <a:off x="347640" y="13679508"/>
              <a:ext cx="681134" cy="681134"/>
              <a:chOff x="0" y="0"/>
              <a:chExt cx="812800" cy="812800"/>
            </a:xfrm>
          </p:grpSpPr>
          <p:sp>
            <p:nvSpPr>
              <p:cNvPr name="Freeform 178" id="17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179" id="179"/>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180" id="180"/>
            <p:cNvSpPr txBox="true"/>
            <p:nvPr/>
          </p:nvSpPr>
          <p:spPr>
            <a:xfrm rot="0">
              <a:off x="1111467" y="13509830"/>
              <a:ext cx="2589378" cy="1010966"/>
            </a:xfrm>
            <a:prstGeom prst="rect">
              <a:avLst/>
            </a:prstGeom>
          </p:spPr>
          <p:txBody>
            <a:bodyPr anchor="t" rtlCol="false" tIns="0" lIns="0" bIns="0" rIns="0">
              <a:spAutoFit/>
            </a:bodyPr>
            <a:lstStyle/>
            <a:p>
              <a:pPr>
                <a:lnSpc>
                  <a:spcPts val="1486"/>
                </a:lnSpc>
              </a:pPr>
              <a:r>
                <a:rPr lang="en-US" sz="1218" spc="-4">
                  <a:solidFill>
                    <a:srgbClr val="FFFFFF"/>
                  </a:solidFill>
                  <a:latin typeface="Poppins"/>
                </a:rPr>
                <a:t>Bouche-à-oreille</a:t>
              </a:r>
            </a:p>
            <a:p>
              <a:pPr>
                <a:lnSpc>
                  <a:spcPts val="1486"/>
                </a:lnSpc>
              </a:pPr>
              <a:r>
                <a:rPr lang="en-US" sz="1218" spc="-4">
                  <a:solidFill>
                    <a:srgbClr val="FFFFFF"/>
                  </a:solidFill>
                  <a:latin typeface="Poppins"/>
                </a:rPr>
                <a:t>Spécificité du service</a:t>
              </a:r>
            </a:p>
            <a:p>
              <a:pPr>
                <a:lnSpc>
                  <a:spcPts val="1486"/>
                </a:lnSpc>
              </a:pPr>
              <a:r>
                <a:rPr lang="en-US" sz="1218" spc="-4">
                  <a:solidFill>
                    <a:srgbClr val="FFFFFF"/>
                  </a:solidFill>
                  <a:latin typeface="Poppins"/>
                </a:rPr>
                <a:t>Sentiment d’urgence modéré</a:t>
              </a:r>
            </a:p>
          </p:txBody>
        </p:sp>
        <p:grpSp>
          <p:nvGrpSpPr>
            <p:cNvPr name="Group 181" id="181"/>
            <p:cNvGrpSpPr/>
            <p:nvPr/>
          </p:nvGrpSpPr>
          <p:grpSpPr>
            <a:xfrm rot="0">
              <a:off x="3700844" y="13712219"/>
              <a:ext cx="681134" cy="681134"/>
              <a:chOff x="0" y="0"/>
              <a:chExt cx="812800" cy="812800"/>
            </a:xfrm>
          </p:grpSpPr>
          <p:sp>
            <p:nvSpPr>
              <p:cNvPr name="Freeform 182" id="182"/>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183" id="183"/>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184" id="184"/>
            <p:cNvGrpSpPr/>
            <p:nvPr/>
          </p:nvGrpSpPr>
          <p:grpSpPr>
            <a:xfrm rot="0">
              <a:off x="7069068" y="13696322"/>
              <a:ext cx="681134" cy="681134"/>
              <a:chOff x="0" y="0"/>
              <a:chExt cx="812800" cy="812800"/>
            </a:xfrm>
          </p:grpSpPr>
          <p:sp>
            <p:nvSpPr>
              <p:cNvPr name="Freeform 185" id="185"/>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186" id="186"/>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187" id="187"/>
            <p:cNvGrpSpPr/>
            <p:nvPr/>
          </p:nvGrpSpPr>
          <p:grpSpPr>
            <a:xfrm rot="0">
              <a:off x="20012" y="12051762"/>
              <a:ext cx="10090429" cy="1265286"/>
              <a:chOff x="0" y="0"/>
              <a:chExt cx="4329778" cy="542931"/>
            </a:xfrm>
          </p:grpSpPr>
          <p:sp>
            <p:nvSpPr>
              <p:cNvPr name="Freeform 188" id="188"/>
              <p:cNvSpPr/>
              <p:nvPr/>
            </p:nvSpPr>
            <p:spPr>
              <a:xfrm flipH="false" flipV="false" rot="0">
                <a:off x="0" y="0"/>
                <a:ext cx="4329778" cy="542931"/>
              </a:xfrm>
              <a:custGeom>
                <a:avLst/>
                <a:gdLst/>
                <a:ahLst/>
                <a:cxnLst/>
                <a:rect r="r" b="b" t="t" l="l"/>
                <a:pathLst>
                  <a:path h="542931" w="4329778">
                    <a:moveTo>
                      <a:pt x="52273" y="0"/>
                    </a:moveTo>
                    <a:lnTo>
                      <a:pt x="4277504" y="0"/>
                    </a:lnTo>
                    <a:cubicBezTo>
                      <a:pt x="4306374" y="0"/>
                      <a:pt x="4329778" y="23404"/>
                      <a:pt x="4329778" y="52273"/>
                    </a:cubicBezTo>
                    <a:lnTo>
                      <a:pt x="4329778" y="490658"/>
                    </a:lnTo>
                    <a:cubicBezTo>
                      <a:pt x="4329778" y="519527"/>
                      <a:pt x="4306374" y="542931"/>
                      <a:pt x="4277504" y="542931"/>
                    </a:cubicBezTo>
                    <a:lnTo>
                      <a:pt x="52273" y="542931"/>
                    </a:lnTo>
                    <a:cubicBezTo>
                      <a:pt x="23404" y="542931"/>
                      <a:pt x="0" y="519527"/>
                      <a:pt x="0" y="490658"/>
                    </a:cubicBezTo>
                    <a:lnTo>
                      <a:pt x="0" y="52273"/>
                    </a:lnTo>
                    <a:cubicBezTo>
                      <a:pt x="0" y="23404"/>
                      <a:pt x="23404" y="0"/>
                      <a:pt x="52273" y="0"/>
                    </a:cubicBezTo>
                    <a:close/>
                  </a:path>
                </a:pathLst>
              </a:custGeom>
              <a:solidFill>
                <a:srgbClr val="2A1E50"/>
              </a:solidFill>
              <a:ln w="38100" cap="rnd">
                <a:solidFill>
                  <a:srgbClr val="000000"/>
                </a:solidFill>
                <a:prstDash val="solid"/>
                <a:round/>
              </a:ln>
            </p:spPr>
          </p:sp>
          <p:sp>
            <p:nvSpPr>
              <p:cNvPr name="TextBox 189" id="189"/>
              <p:cNvSpPr txBox="true"/>
              <p:nvPr/>
            </p:nvSpPr>
            <p:spPr>
              <a:xfrm>
                <a:off x="0" y="-38100"/>
                <a:ext cx="812800" cy="850900"/>
              </a:xfrm>
              <a:prstGeom prst="rect">
                <a:avLst/>
              </a:prstGeom>
            </p:spPr>
            <p:txBody>
              <a:bodyPr anchor="ctr" rtlCol="false" tIns="50800" lIns="50800" bIns="50800" rIns="50800"/>
              <a:lstStyle/>
              <a:p>
                <a:pPr algn="ctr">
                  <a:lnSpc>
                    <a:spcPts val="2659"/>
                  </a:lnSpc>
                  <a:spcBef>
                    <a:spcPct val="0"/>
                  </a:spcBef>
                </a:pPr>
              </a:p>
            </p:txBody>
          </p:sp>
        </p:grpSp>
        <p:grpSp>
          <p:nvGrpSpPr>
            <p:cNvPr name="Group 190" id="190"/>
            <p:cNvGrpSpPr/>
            <p:nvPr/>
          </p:nvGrpSpPr>
          <p:grpSpPr>
            <a:xfrm rot="0">
              <a:off x="347640" y="12343838"/>
              <a:ext cx="681134" cy="681134"/>
              <a:chOff x="0" y="0"/>
              <a:chExt cx="812800" cy="812800"/>
            </a:xfrm>
          </p:grpSpPr>
          <p:sp>
            <p:nvSpPr>
              <p:cNvPr name="Freeform 191" id="191"/>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192" id="192"/>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193" id="193"/>
            <p:cNvSpPr txBox="true"/>
            <p:nvPr/>
          </p:nvSpPr>
          <p:spPr>
            <a:xfrm rot="0">
              <a:off x="1111467" y="12174160"/>
              <a:ext cx="2589378" cy="1010966"/>
            </a:xfrm>
            <a:prstGeom prst="rect">
              <a:avLst/>
            </a:prstGeom>
          </p:spPr>
          <p:txBody>
            <a:bodyPr anchor="t" rtlCol="false" tIns="0" lIns="0" bIns="0" rIns="0">
              <a:spAutoFit/>
            </a:bodyPr>
            <a:lstStyle/>
            <a:p>
              <a:pPr algn="just">
                <a:lnSpc>
                  <a:spcPts val="1486"/>
                </a:lnSpc>
              </a:pPr>
              <a:r>
                <a:rPr lang="en-US" sz="1218" spc="-4">
                  <a:solidFill>
                    <a:srgbClr val="FFFFFF"/>
                  </a:solidFill>
                  <a:latin typeface="Poppins"/>
                </a:rPr>
                <a:t>Fréquentation passée</a:t>
              </a:r>
            </a:p>
            <a:p>
              <a:pPr algn="just">
                <a:lnSpc>
                  <a:spcPts val="1486"/>
                </a:lnSpc>
              </a:pPr>
              <a:r>
                <a:rPr lang="en-US" sz="1218" spc="-4">
                  <a:solidFill>
                    <a:srgbClr val="FFFFFF"/>
                  </a:solidFill>
                  <a:latin typeface="Poppins"/>
                </a:rPr>
                <a:t>Tarif et administatif</a:t>
              </a:r>
            </a:p>
            <a:p>
              <a:pPr>
                <a:lnSpc>
                  <a:spcPts val="1486"/>
                </a:lnSpc>
              </a:pPr>
              <a:r>
                <a:rPr lang="en-US" sz="1218" spc="-4">
                  <a:solidFill>
                    <a:srgbClr val="FFFFFF"/>
                  </a:solidFill>
                  <a:latin typeface="Poppins"/>
                </a:rPr>
                <a:t>Sentiment d’urgence élevé</a:t>
              </a:r>
              <a:r>
                <a:rPr lang="en-US" sz="1218" spc="-4">
                  <a:solidFill>
                    <a:srgbClr val="FFFFFF"/>
                  </a:solidFill>
                  <a:latin typeface="Poppins Italics"/>
                </a:rPr>
                <a:t> - pression du SAJ</a:t>
              </a:r>
            </a:p>
          </p:txBody>
        </p:sp>
        <p:grpSp>
          <p:nvGrpSpPr>
            <p:cNvPr name="Group 194" id="194"/>
            <p:cNvGrpSpPr/>
            <p:nvPr/>
          </p:nvGrpSpPr>
          <p:grpSpPr>
            <a:xfrm rot="0">
              <a:off x="3700844" y="12376549"/>
              <a:ext cx="681134" cy="681134"/>
              <a:chOff x="0" y="0"/>
              <a:chExt cx="812800" cy="812800"/>
            </a:xfrm>
          </p:grpSpPr>
          <p:sp>
            <p:nvSpPr>
              <p:cNvPr name="Freeform 195" id="195"/>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196" id="196"/>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197" id="197"/>
            <p:cNvSpPr txBox="true"/>
            <p:nvPr/>
          </p:nvSpPr>
          <p:spPr>
            <a:xfrm rot="0">
              <a:off x="3873203" y="12573537"/>
              <a:ext cx="336416" cy="269758"/>
            </a:xfrm>
            <a:prstGeom prst="rect">
              <a:avLst/>
            </a:prstGeom>
          </p:spPr>
          <p:txBody>
            <a:bodyPr anchor="t" rtlCol="false" tIns="0" lIns="0" bIns="0" rIns="0">
              <a:spAutoFit/>
            </a:bodyPr>
            <a:lstStyle/>
            <a:p>
              <a:pPr algn="ctr" marL="0" indent="0" lvl="0">
                <a:lnSpc>
                  <a:spcPts val="1284"/>
                </a:lnSpc>
              </a:pPr>
              <a:r>
                <a:rPr lang="en-US" sz="1427" spc="-14">
                  <a:solidFill>
                    <a:srgbClr val="FFFFFF"/>
                  </a:solidFill>
                  <a:latin typeface="Poppins"/>
                </a:rPr>
                <a:t>2</a:t>
              </a:r>
            </a:p>
          </p:txBody>
        </p:sp>
        <p:sp>
          <p:nvSpPr>
            <p:cNvPr name="TextBox 198" id="198"/>
            <p:cNvSpPr txBox="true"/>
            <p:nvPr/>
          </p:nvSpPr>
          <p:spPr>
            <a:xfrm rot="0">
              <a:off x="4463827" y="12190974"/>
              <a:ext cx="2494161" cy="1010966"/>
            </a:xfrm>
            <a:prstGeom prst="rect">
              <a:avLst/>
            </a:prstGeom>
          </p:spPr>
          <p:txBody>
            <a:bodyPr anchor="t" rtlCol="false" tIns="0" lIns="0" bIns="0" rIns="0">
              <a:spAutoFit/>
            </a:bodyPr>
            <a:lstStyle/>
            <a:p>
              <a:pPr>
                <a:lnSpc>
                  <a:spcPts val="1486"/>
                </a:lnSpc>
              </a:pPr>
              <a:r>
                <a:rPr lang="en-US" sz="1218" spc="-4">
                  <a:solidFill>
                    <a:srgbClr val="FFFFFF"/>
                  </a:solidFill>
                  <a:latin typeface="Poppins"/>
                </a:rPr>
                <a:t>Temps long</a:t>
              </a:r>
            </a:p>
            <a:p>
              <a:pPr>
                <a:lnSpc>
                  <a:spcPts val="1486"/>
                </a:lnSpc>
              </a:pPr>
              <a:r>
                <a:rPr lang="en-US" sz="1218" spc="-4">
                  <a:solidFill>
                    <a:srgbClr val="FFFFFF"/>
                  </a:solidFill>
                  <a:latin typeface="Poppins"/>
                </a:rPr>
                <a:t>Espace d’écoute</a:t>
              </a:r>
            </a:p>
            <a:p>
              <a:pPr>
                <a:lnSpc>
                  <a:spcPts val="1486"/>
                </a:lnSpc>
              </a:pPr>
              <a:r>
                <a:rPr lang="en-US" sz="1218" spc="-4">
                  <a:solidFill>
                    <a:srgbClr val="FFFFFF"/>
                  </a:solidFill>
                  <a:latin typeface="Poppins"/>
                </a:rPr>
                <a:t>Fréquentation passée et déduction des besoins</a:t>
              </a:r>
            </a:p>
          </p:txBody>
        </p:sp>
        <p:grpSp>
          <p:nvGrpSpPr>
            <p:cNvPr name="Group 199" id="199"/>
            <p:cNvGrpSpPr/>
            <p:nvPr/>
          </p:nvGrpSpPr>
          <p:grpSpPr>
            <a:xfrm rot="0">
              <a:off x="7069068" y="12360652"/>
              <a:ext cx="681134" cy="681134"/>
              <a:chOff x="0" y="0"/>
              <a:chExt cx="812800" cy="812800"/>
            </a:xfrm>
          </p:grpSpPr>
          <p:sp>
            <p:nvSpPr>
              <p:cNvPr name="Freeform 200" id="20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201" id="201"/>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202" id="202"/>
            <p:cNvGrpSpPr/>
            <p:nvPr/>
          </p:nvGrpSpPr>
          <p:grpSpPr>
            <a:xfrm rot="0">
              <a:off x="347640" y="11008396"/>
              <a:ext cx="681134" cy="681134"/>
              <a:chOff x="0" y="0"/>
              <a:chExt cx="812800" cy="812800"/>
            </a:xfrm>
          </p:grpSpPr>
          <p:sp>
            <p:nvSpPr>
              <p:cNvPr name="Freeform 203" id="20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204" id="204"/>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205" id="205"/>
            <p:cNvSpPr txBox="true"/>
            <p:nvPr/>
          </p:nvSpPr>
          <p:spPr>
            <a:xfrm rot="0">
              <a:off x="519999" y="11205384"/>
              <a:ext cx="336416" cy="269758"/>
            </a:xfrm>
            <a:prstGeom prst="rect">
              <a:avLst/>
            </a:prstGeom>
          </p:spPr>
          <p:txBody>
            <a:bodyPr anchor="t" rtlCol="false" tIns="0" lIns="0" bIns="0" rIns="0">
              <a:spAutoFit/>
            </a:bodyPr>
            <a:lstStyle/>
            <a:p>
              <a:pPr algn="ctr" marL="0" indent="0" lvl="0">
                <a:lnSpc>
                  <a:spcPts val="1284"/>
                </a:lnSpc>
              </a:pPr>
              <a:r>
                <a:rPr lang="en-US" sz="1427" spc="-14">
                  <a:solidFill>
                    <a:srgbClr val="FFFFFF"/>
                  </a:solidFill>
                  <a:latin typeface="Poppins"/>
                </a:rPr>
                <a:t>1</a:t>
              </a:r>
            </a:p>
          </p:txBody>
        </p:sp>
        <p:grpSp>
          <p:nvGrpSpPr>
            <p:cNvPr name="Group 206" id="206"/>
            <p:cNvGrpSpPr/>
            <p:nvPr/>
          </p:nvGrpSpPr>
          <p:grpSpPr>
            <a:xfrm rot="0">
              <a:off x="3700844" y="11041107"/>
              <a:ext cx="681134" cy="681134"/>
              <a:chOff x="0" y="0"/>
              <a:chExt cx="812800" cy="812800"/>
            </a:xfrm>
          </p:grpSpPr>
          <p:sp>
            <p:nvSpPr>
              <p:cNvPr name="Freeform 207" id="20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208" id="208"/>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209" id="209"/>
            <p:cNvSpPr txBox="true"/>
            <p:nvPr/>
          </p:nvSpPr>
          <p:spPr>
            <a:xfrm rot="0">
              <a:off x="1111467" y="10966160"/>
              <a:ext cx="2589378" cy="756081"/>
            </a:xfrm>
            <a:prstGeom prst="rect">
              <a:avLst/>
            </a:prstGeom>
          </p:spPr>
          <p:txBody>
            <a:bodyPr anchor="t" rtlCol="false" tIns="0" lIns="0" bIns="0" rIns="0">
              <a:spAutoFit/>
            </a:bodyPr>
            <a:lstStyle/>
            <a:p>
              <a:pPr algn="just">
                <a:lnSpc>
                  <a:spcPts val="1486"/>
                </a:lnSpc>
              </a:pPr>
              <a:r>
                <a:rPr lang="en-US" sz="1218" spc="-4">
                  <a:solidFill>
                    <a:srgbClr val="FFFFFF"/>
                  </a:solidFill>
                  <a:latin typeface="Poppins"/>
                </a:rPr>
                <a:t>Confiance en l’envoyeur</a:t>
              </a:r>
            </a:p>
            <a:p>
              <a:pPr algn="just">
                <a:lnSpc>
                  <a:spcPts val="1486"/>
                </a:lnSpc>
              </a:pPr>
              <a:r>
                <a:rPr lang="en-US" sz="1218" spc="-4">
                  <a:solidFill>
                    <a:srgbClr val="FFFFFF"/>
                  </a:solidFill>
                  <a:latin typeface="Poppins"/>
                </a:rPr>
                <a:t>Spécificité du service</a:t>
              </a:r>
            </a:p>
            <a:p>
              <a:pPr algn="just">
                <a:lnSpc>
                  <a:spcPts val="1486"/>
                </a:lnSpc>
              </a:pPr>
              <a:r>
                <a:rPr lang="en-US" sz="1218" spc="-4">
                  <a:solidFill>
                    <a:srgbClr val="FFFFFF"/>
                  </a:solidFill>
                  <a:latin typeface="Poppins"/>
                </a:rPr>
                <a:t>Peu ou pas d’urgence</a:t>
              </a:r>
            </a:p>
          </p:txBody>
        </p:sp>
        <p:grpSp>
          <p:nvGrpSpPr>
            <p:cNvPr name="Group 210" id="210"/>
            <p:cNvGrpSpPr/>
            <p:nvPr/>
          </p:nvGrpSpPr>
          <p:grpSpPr>
            <a:xfrm rot="0">
              <a:off x="7069068" y="11008396"/>
              <a:ext cx="681134" cy="681134"/>
              <a:chOff x="0" y="0"/>
              <a:chExt cx="812800" cy="812800"/>
            </a:xfrm>
          </p:grpSpPr>
          <p:sp>
            <p:nvSpPr>
              <p:cNvPr name="Freeform 211" id="211"/>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212" id="212"/>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213" id="213"/>
            <p:cNvSpPr txBox="true"/>
            <p:nvPr/>
          </p:nvSpPr>
          <p:spPr>
            <a:xfrm rot="0">
              <a:off x="519999" y="13876495"/>
              <a:ext cx="336416" cy="269758"/>
            </a:xfrm>
            <a:prstGeom prst="rect">
              <a:avLst/>
            </a:prstGeom>
          </p:spPr>
          <p:txBody>
            <a:bodyPr anchor="t" rtlCol="false" tIns="0" lIns="0" bIns="0" rIns="0">
              <a:spAutoFit/>
            </a:bodyPr>
            <a:lstStyle/>
            <a:p>
              <a:pPr algn="ctr" marL="0" indent="0" lvl="0">
                <a:lnSpc>
                  <a:spcPts val="1284"/>
                </a:lnSpc>
              </a:pPr>
              <a:r>
                <a:rPr lang="en-US" sz="1427" spc="-14">
                  <a:solidFill>
                    <a:srgbClr val="FFFFFF"/>
                  </a:solidFill>
                  <a:latin typeface="Poppins"/>
                </a:rPr>
                <a:t>1</a:t>
              </a:r>
            </a:p>
          </p:txBody>
        </p:sp>
        <p:sp>
          <p:nvSpPr>
            <p:cNvPr name="TextBox 214" id="214"/>
            <p:cNvSpPr txBox="true"/>
            <p:nvPr/>
          </p:nvSpPr>
          <p:spPr>
            <a:xfrm rot="0">
              <a:off x="3873203" y="13909206"/>
              <a:ext cx="336416" cy="269758"/>
            </a:xfrm>
            <a:prstGeom prst="rect">
              <a:avLst/>
            </a:prstGeom>
          </p:spPr>
          <p:txBody>
            <a:bodyPr anchor="t" rtlCol="false" tIns="0" lIns="0" bIns="0" rIns="0">
              <a:spAutoFit/>
            </a:bodyPr>
            <a:lstStyle/>
            <a:p>
              <a:pPr algn="ctr" marL="0" indent="0" lvl="0">
                <a:lnSpc>
                  <a:spcPts val="1284"/>
                </a:lnSpc>
              </a:pPr>
              <a:r>
                <a:rPr lang="en-US" sz="1427" spc="-14">
                  <a:solidFill>
                    <a:srgbClr val="FFFFFF"/>
                  </a:solidFill>
                  <a:latin typeface="Poppins"/>
                </a:rPr>
                <a:t>2</a:t>
              </a:r>
            </a:p>
          </p:txBody>
        </p:sp>
        <p:sp>
          <p:nvSpPr>
            <p:cNvPr name="TextBox 215" id="215"/>
            <p:cNvSpPr txBox="true"/>
            <p:nvPr/>
          </p:nvSpPr>
          <p:spPr>
            <a:xfrm rot="0">
              <a:off x="4463827" y="13453252"/>
              <a:ext cx="2324167" cy="1010966"/>
            </a:xfrm>
            <a:prstGeom prst="rect">
              <a:avLst/>
            </a:prstGeom>
          </p:spPr>
          <p:txBody>
            <a:bodyPr anchor="t" rtlCol="false" tIns="0" lIns="0" bIns="0" rIns="0">
              <a:spAutoFit/>
            </a:bodyPr>
            <a:lstStyle/>
            <a:p>
              <a:pPr>
                <a:lnSpc>
                  <a:spcPts val="1486"/>
                </a:lnSpc>
              </a:pPr>
              <a:r>
                <a:rPr lang="en-US" sz="1218" spc="-4">
                  <a:solidFill>
                    <a:srgbClr val="FFFFFF"/>
                  </a:solidFill>
                  <a:latin typeface="Poppins"/>
                </a:rPr>
                <a:t>Temps long</a:t>
              </a:r>
            </a:p>
            <a:p>
              <a:pPr>
                <a:lnSpc>
                  <a:spcPts val="1486"/>
                </a:lnSpc>
              </a:pPr>
              <a:r>
                <a:rPr lang="en-US" sz="1218" spc="-4">
                  <a:solidFill>
                    <a:srgbClr val="FFFFFF"/>
                  </a:solidFill>
                  <a:latin typeface="Poppins"/>
                </a:rPr>
                <a:t>Compréhension de le.a thérapeute </a:t>
              </a:r>
            </a:p>
            <a:p>
              <a:pPr>
                <a:lnSpc>
                  <a:spcPts val="1486"/>
                </a:lnSpc>
              </a:pPr>
              <a:r>
                <a:rPr lang="en-US" sz="1218" spc="-4">
                  <a:solidFill>
                    <a:srgbClr val="FFFFFF"/>
                  </a:solidFill>
                  <a:latin typeface="Poppins"/>
                </a:rPr>
                <a:t>Consult. ponctuelles</a:t>
              </a:r>
            </a:p>
          </p:txBody>
        </p:sp>
        <p:sp>
          <p:nvSpPr>
            <p:cNvPr name="TextBox 216" id="216"/>
            <p:cNvSpPr txBox="true"/>
            <p:nvPr/>
          </p:nvSpPr>
          <p:spPr>
            <a:xfrm rot="0">
              <a:off x="7241427" y="13893309"/>
              <a:ext cx="336416" cy="269758"/>
            </a:xfrm>
            <a:prstGeom prst="rect">
              <a:avLst/>
            </a:prstGeom>
          </p:spPr>
          <p:txBody>
            <a:bodyPr anchor="t" rtlCol="false" tIns="0" lIns="0" bIns="0" rIns="0">
              <a:spAutoFit/>
            </a:bodyPr>
            <a:lstStyle/>
            <a:p>
              <a:pPr algn="ctr" marL="0" indent="0" lvl="0">
                <a:lnSpc>
                  <a:spcPts val="1284"/>
                </a:lnSpc>
              </a:pPr>
              <a:r>
                <a:rPr lang="en-US" sz="1427" spc="-14">
                  <a:solidFill>
                    <a:srgbClr val="FFFFFF"/>
                  </a:solidFill>
                  <a:latin typeface="Poppins"/>
                </a:rPr>
                <a:t>3</a:t>
              </a:r>
            </a:p>
          </p:txBody>
        </p:sp>
        <p:sp>
          <p:nvSpPr>
            <p:cNvPr name="TextBox 217" id="217"/>
            <p:cNvSpPr txBox="true"/>
            <p:nvPr/>
          </p:nvSpPr>
          <p:spPr>
            <a:xfrm rot="0">
              <a:off x="519999" y="12540826"/>
              <a:ext cx="336416" cy="269758"/>
            </a:xfrm>
            <a:prstGeom prst="rect">
              <a:avLst/>
            </a:prstGeom>
          </p:spPr>
          <p:txBody>
            <a:bodyPr anchor="t" rtlCol="false" tIns="0" lIns="0" bIns="0" rIns="0">
              <a:spAutoFit/>
            </a:bodyPr>
            <a:lstStyle/>
            <a:p>
              <a:pPr algn="ctr" marL="0" indent="0" lvl="0">
                <a:lnSpc>
                  <a:spcPts val="1284"/>
                </a:lnSpc>
              </a:pPr>
              <a:r>
                <a:rPr lang="en-US" sz="1427" spc="-14">
                  <a:solidFill>
                    <a:srgbClr val="FFFFFF"/>
                  </a:solidFill>
                  <a:latin typeface="Poppins"/>
                </a:rPr>
                <a:t>1</a:t>
              </a:r>
            </a:p>
          </p:txBody>
        </p:sp>
        <p:sp>
          <p:nvSpPr>
            <p:cNvPr name="TextBox 218" id="218"/>
            <p:cNvSpPr txBox="true"/>
            <p:nvPr/>
          </p:nvSpPr>
          <p:spPr>
            <a:xfrm rot="0">
              <a:off x="7241427" y="12557640"/>
              <a:ext cx="336416" cy="269758"/>
            </a:xfrm>
            <a:prstGeom prst="rect">
              <a:avLst/>
            </a:prstGeom>
          </p:spPr>
          <p:txBody>
            <a:bodyPr anchor="t" rtlCol="false" tIns="0" lIns="0" bIns="0" rIns="0">
              <a:spAutoFit/>
            </a:bodyPr>
            <a:lstStyle/>
            <a:p>
              <a:pPr algn="ctr" marL="0" indent="0" lvl="0">
                <a:lnSpc>
                  <a:spcPts val="1284"/>
                </a:lnSpc>
              </a:pPr>
              <a:r>
                <a:rPr lang="en-US" sz="1427" spc="-14">
                  <a:solidFill>
                    <a:srgbClr val="FFFFFF"/>
                  </a:solidFill>
                  <a:latin typeface="Poppins"/>
                </a:rPr>
                <a:t>3</a:t>
              </a:r>
            </a:p>
          </p:txBody>
        </p:sp>
        <p:sp>
          <p:nvSpPr>
            <p:cNvPr name="TextBox 219" id="219"/>
            <p:cNvSpPr txBox="true"/>
            <p:nvPr/>
          </p:nvSpPr>
          <p:spPr>
            <a:xfrm rot="0">
              <a:off x="3873203" y="11238095"/>
              <a:ext cx="336416" cy="269758"/>
            </a:xfrm>
            <a:prstGeom prst="rect">
              <a:avLst/>
            </a:prstGeom>
          </p:spPr>
          <p:txBody>
            <a:bodyPr anchor="t" rtlCol="false" tIns="0" lIns="0" bIns="0" rIns="0">
              <a:spAutoFit/>
            </a:bodyPr>
            <a:lstStyle/>
            <a:p>
              <a:pPr algn="ctr" marL="0" indent="0" lvl="0">
                <a:lnSpc>
                  <a:spcPts val="1284"/>
                </a:lnSpc>
              </a:pPr>
              <a:r>
                <a:rPr lang="en-US" sz="1427" spc="-14">
                  <a:solidFill>
                    <a:srgbClr val="FFFFFF"/>
                  </a:solidFill>
                  <a:latin typeface="Poppins"/>
                </a:rPr>
                <a:t>2</a:t>
              </a:r>
            </a:p>
          </p:txBody>
        </p:sp>
        <p:sp>
          <p:nvSpPr>
            <p:cNvPr name="TextBox 220" id="220"/>
            <p:cNvSpPr txBox="true"/>
            <p:nvPr/>
          </p:nvSpPr>
          <p:spPr>
            <a:xfrm rot="0">
              <a:off x="4463827" y="10855532"/>
              <a:ext cx="2324167" cy="1010966"/>
            </a:xfrm>
            <a:prstGeom prst="rect">
              <a:avLst/>
            </a:prstGeom>
          </p:spPr>
          <p:txBody>
            <a:bodyPr anchor="t" rtlCol="false" tIns="0" lIns="0" bIns="0" rIns="0">
              <a:spAutoFit/>
            </a:bodyPr>
            <a:lstStyle/>
            <a:p>
              <a:pPr>
                <a:lnSpc>
                  <a:spcPts val="1486"/>
                </a:lnSpc>
              </a:pPr>
              <a:r>
                <a:rPr lang="en-US" sz="1218" spc="-4">
                  <a:solidFill>
                    <a:srgbClr val="FFFFFF"/>
                  </a:solidFill>
                  <a:latin typeface="Poppins"/>
                </a:rPr>
                <a:t>Temps long</a:t>
              </a:r>
            </a:p>
            <a:p>
              <a:pPr>
                <a:lnSpc>
                  <a:spcPts val="1486"/>
                </a:lnSpc>
              </a:pPr>
              <a:r>
                <a:rPr lang="en-US" sz="1218" spc="-4">
                  <a:solidFill>
                    <a:srgbClr val="FFFFFF"/>
                  </a:solidFill>
                  <a:latin typeface="Poppins"/>
                </a:rPr>
                <a:t>Connexion avec le.a thérapeute </a:t>
              </a:r>
            </a:p>
            <a:p>
              <a:pPr>
                <a:lnSpc>
                  <a:spcPts val="1486"/>
                </a:lnSpc>
              </a:pPr>
              <a:r>
                <a:rPr lang="en-US" sz="1218" spc="-4">
                  <a:solidFill>
                    <a:srgbClr val="FFFFFF"/>
                  </a:solidFill>
                  <a:latin typeface="Poppins"/>
                </a:rPr>
                <a:t>Long parcours de soin</a:t>
              </a:r>
            </a:p>
          </p:txBody>
        </p:sp>
        <p:sp>
          <p:nvSpPr>
            <p:cNvPr name="TextBox 221" id="221"/>
            <p:cNvSpPr txBox="true"/>
            <p:nvPr/>
          </p:nvSpPr>
          <p:spPr>
            <a:xfrm rot="0">
              <a:off x="7241427" y="11205384"/>
              <a:ext cx="336416" cy="269758"/>
            </a:xfrm>
            <a:prstGeom prst="rect">
              <a:avLst/>
            </a:prstGeom>
          </p:spPr>
          <p:txBody>
            <a:bodyPr anchor="t" rtlCol="false" tIns="0" lIns="0" bIns="0" rIns="0">
              <a:spAutoFit/>
            </a:bodyPr>
            <a:lstStyle/>
            <a:p>
              <a:pPr algn="ctr" marL="0" indent="0" lvl="0">
                <a:lnSpc>
                  <a:spcPts val="1284"/>
                </a:lnSpc>
              </a:pPr>
              <a:r>
                <a:rPr lang="en-US" sz="1427" spc="-14">
                  <a:solidFill>
                    <a:srgbClr val="FFFFFF"/>
                  </a:solidFill>
                  <a:latin typeface="Poppins"/>
                </a:rPr>
                <a:t>3</a:t>
              </a:r>
            </a:p>
          </p:txBody>
        </p:sp>
        <p:sp>
          <p:nvSpPr>
            <p:cNvPr name="TextBox 222" id="222"/>
            <p:cNvSpPr txBox="true"/>
            <p:nvPr/>
          </p:nvSpPr>
          <p:spPr>
            <a:xfrm rot="0">
              <a:off x="519999" y="15212165"/>
              <a:ext cx="336416" cy="269758"/>
            </a:xfrm>
            <a:prstGeom prst="rect">
              <a:avLst/>
            </a:prstGeom>
          </p:spPr>
          <p:txBody>
            <a:bodyPr anchor="t" rtlCol="false" tIns="0" lIns="0" bIns="0" rIns="0">
              <a:spAutoFit/>
            </a:bodyPr>
            <a:lstStyle/>
            <a:p>
              <a:pPr algn="ctr" marL="0" indent="0" lvl="0">
                <a:lnSpc>
                  <a:spcPts val="1284"/>
                </a:lnSpc>
              </a:pPr>
              <a:r>
                <a:rPr lang="en-US" sz="1427" spc="-14">
                  <a:solidFill>
                    <a:srgbClr val="FFFFFF"/>
                  </a:solidFill>
                  <a:latin typeface="Poppins"/>
                </a:rPr>
                <a:t>1</a:t>
              </a:r>
            </a:p>
          </p:txBody>
        </p:sp>
        <p:sp>
          <p:nvSpPr>
            <p:cNvPr name="TextBox 223" id="223"/>
            <p:cNvSpPr txBox="true"/>
            <p:nvPr/>
          </p:nvSpPr>
          <p:spPr>
            <a:xfrm rot="0">
              <a:off x="3873203" y="15244876"/>
              <a:ext cx="336416" cy="269758"/>
            </a:xfrm>
            <a:prstGeom prst="rect">
              <a:avLst/>
            </a:prstGeom>
          </p:spPr>
          <p:txBody>
            <a:bodyPr anchor="t" rtlCol="false" tIns="0" lIns="0" bIns="0" rIns="0">
              <a:spAutoFit/>
            </a:bodyPr>
            <a:lstStyle/>
            <a:p>
              <a:pPr algn="ctr" marL="0" indent="0" lvl="0">
                <a:lnSpc>
                  <a:spcPts val="1284"/>
                </a:lnSpc>
              </a:pPr>
              <a:r>
                <a:rPr lang="en-US" sz="1427" spc="-14">
                  <a:solidFill>
                    <a:srgbClr val="FFFFFF"/>
                  </a:solidFill>
                  <a:latin typeface="Poppins"/>
                </a:rPr>
                <a:t>2</a:t>
              </a:r>
            </a:p>
          </p:txBody>
        </p:sp>
        <p:sp>
          <p:nvSpPr>
            <p:cNvPr name="TextBox 224" id="224"/>
            <p:cNvSpPr txBox="true"/>
            <p:nvPr/>
          </p:nvSpPr>
          <p:spPr>
            <a:xfrm rot="0">
              <a:off x="4463827" y="14862313"/>
              <a:ext cx="2494161" cy="1010966"/>
            </a:xfrm>
            <a:prstGeom prst="rect">
              <a:avLst/>
            </a:prstGeom>
          </p:spPr>
          <p:txBody>
            <a:bodyPr anchor="t" rtlCol="false" tIns="0" lIns="0" bIns="0" rIns="0">
              <a:spAutoFit/>
            </a:bodyPr>
            <a:lstStyle/>
            <a:p>
              <a:pPr>
                <a:lnSpc>
                  <a:spcPts val="1486"/>
                </a:lnSpc>
              </a:pPr>
              <a:r>
                <a:rPr lang="en-US" sz="1218" spc="-4">
                  <a:solidFill>
                    <a:srgbClr val="FFFFFF"/>
                  </a:solidFill>
                  <a:latin typeface="Poppins"/>
                </a:rPr>
                <a:t>Temps long</a:t>
              </a:r>
            </a:p>
            <a:p>
              <a:pPr>
                <a:lnSpc>
                  <a:spcPts val="1486"/>
                </a:lnSpc>
              </a:pPr>
              <a:r>
                <a:rPr lang="en-US" sz="1218" spc="-4">
                  <a:solidFill>
                    <a:srgbClr val="FFFFFF"/>
                  </a:solidFill>
                  <a:latin typeface="Poppins"/>
                </a:rPr>
                <a:t>Solutions concrètes</a:t>
              </a:r>
            </a:p>
            <a:p>
              <a:pPr>
                <a:lnSpc>
                  <a:spcPts val="1486"/>
                </a:lnSpc>
              </a:pPr>
              <a:r>
                <a:rPr lang="en-US" sz="1218" spc="-4">
                  <a:solidFill>
                    <a:srgbClr val="FFFFFF"/>
                  </a:solidFill>
                  <a:latin typeface="Poppins"/>
                </a:rPr>
                <a:t>Comparaison avec précédentes consult.</a:t>
              </a:r>
            </a:p>
          </p:txBody>
        </p:sp>
        <p:sp>
          <p:nvSpPr>
            <p:cNvPr name="TextBox 225" id="225"/>
            <p:cNvSpPr txBox="true"/>
            <p:nvPr/>
          </p:nvSpPr>
          <p:spPr>
            <a:xfrm rot="0">
              <a:off x="7241427" y="15228979"/>
              <a:ext cx="336416" cy="269758"/>
            </a:xfrm>
            <a:prstGeom prst="rect">
              <a:avLst/>
            </a:prstGeom>
          </p:spPr>
          <p:txBody>
            <a:bodyPr anchor="t" rtlCol="false" tIns="0" lIns="0" bIns="0" rIns="0">
              <a:spAutoFit/>
            </a:bodyPr>
            <a:lstStyle/>
            <a:p>
              <a:pPr algn="ctr" marL="0" indent="0" lvl="0">
                <a:lnSpc>
                  <a:spcPts val="1284"/>
                </a:lnSpc>
              </a:pPr>
              <a:r>
                <a:rPr lang="en-US" sz="1427" spc="-14">
                  <a:solidFill>
                    <a:srgbClr val="FFFFFF"/>
                  </a:solidFill>
                  <a:latin typeface="Poppins"/>
                </a:rPr>
                <a:t>3</a:t>
              </a:r>
            </a:p>
          </p:txBody>
        </p:sp>
        <p:sp>
          <p:nvSpPr>
            <p:cNvPr name="TextBox 226" id="226"/>
            <p:cNvSpPr txBox="true"/>
            <p:nvPr/>
          </p:nvSpPr>
          <p:spPr>
            <a:xfrm rot="0">
              <a:off x="7861283" y="13542541"/>
              <a:ext cx="2351327" cy="1010966"/>
            </a:xfrm>
            <a:prstGeom prst="rect">
              <a:avLst/>
            </a:prstGeom>
          </p:spPr>
          <p:txBody>
            <a:bodyPr anchor="t" rtlCol="false" tIns="0" lIns="0" bIns="0" rIns="0">
              <a:spAutoFit/>
            </a:bodyPr>
            <a:lstStyle/>
            <a:p>
              <a:pPr>
                <a:lnSpc>
                  <a:spcPts val="1486"/>
                </a:lnSpc>
              </a:pPr>
              <a:r>
                <a:rPr lang="en-US" sz="1218" spc="-4">
                  <a:solidFill>
                    <a:srgbClr val="FFFFFF"/>
                  </a:solidFill>
                  <a:latin typeface="Poppins"/>
                </a:rPr>
                <a:t>Découragement</a:t>
              </a:r>
            </a:p>
            <a:p>
              <a:pPr>
                <a:lnSpc>
                  <a:spcPts val="1486"/>
                </a:lnSpc>
              </a:pPr>
              <a:r>
                <a:rPr lang="en-US" sz="1218" spc="-4">
                  <a:solidFill>
                    <a:srgbClr val="FFFFFF"/>
                  </a:solidFill>
                  <a:latin typeface="Poppins"/>
                </a:rPr>
                <a:t>Attente “habituelle”</a:t>
              </a:r>
            </a:p>
            <a:p>
              <a:pPr>
                <a:lnSpc>
                  <a:spcPts val="1486"/>
                </a:lnSpc>
              </a:pPr>
              <a:r>
                <a:rPr lang="en-US" sz="1218" spc="-4">
                  <a:solidFill>
                    <a:srgbClr val="FFFFFF"/>
                  </a:solidFill>
                  <a:latin typeface="Poppins"/>
                </a:rPr>
                <a:t>Consult. ponctuelles en hôpital</a:t>
              </a:r>
            </a:p>
          </p:txBody>
        </p:sp>
        <p:sp>
          <p:nvSpPr>
            <p:cNvPr name="TextBox 227" id="227"/>
            <p:cNvSpPr txBox="true"/>
            <p:nvPr/>
          </p:nvSpPr>
          <p:spPr>
            <a:xfrm rot="0">
              <a:off x="7861283" y="12206871"/>
              <a:ext cx="2351327" cy="1010966"/>
            </a:xfrm>
            <a:prstGeom prst="rect">
              <a:avLst/>
            </a:prstGeom>
          </p:spPr>
          <p:txBody>
            <a:bodyPr anchor="t" rtlCol="false" tIns="0" lIns="0" bIns="0" rIns="0">
              <a:spAutoFit/>
            </a:bodyPr>
            <a:lstStyle/>
            <a:p>
              <a:pPr>
                <a:lnSpc>
                  <a:spcPts val="1486"/>
                </a:lnSpc>
              </a:pPr>
              <a:r>
                <a:rPr lang="en-US" sz="1218" spc="-4">
                  <a:solidFill>
                    <a:srgbClr val="FFFFFF"/>
                  </a:solidFill>
                  <a:latin typeface="Poppins"/>
                </a:rPr>
                <a:t>Abandon de critères</a:t>
              </a:r>
            </a:p>
            <a:p>
              <a:pPr>
                <a:lnSpc>
                  <a:spcPts val="1486"/>
                </a:lnSpc>
              </a:pPr>
              <a:r>
                <a:rPr lang="en-US" sz="1218" spc="-4">
                  <a:solidFill>
                    <a:srgbClr val="FFFFFF"/>
                  </a:solidFill>
                  <a:latin typeface="Poppins"/>
                </a:rPr>
                <a:t>Sentiment d’injustice</a:t>
              </a:r>
            </a:p>
            <a:p>
              <a:pPr>
                <a:lnSpc>
                  <a:spcPts val="1486"/>
                </a:lnSpc>
              </a:pPr>
              <a:r>
                <a:rPr lang="en-US" sz="1218" spc="-4">
                  <a:solidFill>
                    <a:srgbClr val="FFFFFF"/>
                  </a:solidFill>
                  <a:latin typeface="Poppins"/>
                </a:rPr>
                <a:t>Ressources </a:t>
              </a:r>
            </a:p>
            <a:p>
              <a:pPr>
                <a:lnSpc>
                  <a:spcPts val="1486"/>
                </a:lnSpc>
              </a:pPr>
              <a:r>
                <a:rPr lang="en-US" sz="1218" spc="-4">
                  <a:solidFill>
                    <a:srgbClr val="FFFFFF"/>
                  </a:solidFill>
                  <a:latin typeface="Poppins"/>
                </a:rPr>
                <a:t>personnelles</a:t>
              </a:r>
            </a:p>
          </p:txBody>
        </p:sp>
        <p:sp>
          <p:nvSpPr>
            <p:cNvPr name="TextBox 228" id="228"/>
            <p:cNvSpPr txBox="true"/>
            <p:nvPr/>
          </p:nvSpPr>
          <p:spPr>
            <a:xfrm rot="0">
              <a:off x="7861283" y="10978900"/>
              <a:ext cx="2153216" cy="759574"/>
            </a:xfrm>
            <a:prstGeom prst="rect">
              <a:avLst/>
            </a:prstGeom>
          </p:spPr>
          <p:txBody>
            <a:bodyPr anchor="t" rtlCol="false" tIns="0" lIns="0" bIns="0" rIns="0">
              <a:spAutoFit/>
            </a:bodyPr>
            <a:lstStyle/>
            <a:p>
              <a:pPr>
                <a:lnSpc>
                  <a:spcPts val="1486"/>
                </a:lnSpc>
              </a:pPr>
              <a:r>
                <a:rPr lang="en-US" sz="1218" spc="-4">
                  <a:solidFill>
                    <a:srgbClr val="FFFFFF"/>
                  </a:solidFill>
                  <a:latin typeface="Poppins"/>
                </a:rPr>
                <a:t>Perte de confiance</a:t>
              </a:r>
            </a:p>
            <a:p>
              <a:pPr>
                <a:lnSpc>
                  <a:spcPts val="1486"/>
                </a:lnSpc>
              </a:pPr>
              <a:r>
                <a:rPr lang="en-US" sz="1218" spc="-4">
                  <a:solidFill>
                    <a:srgbClr val="FFFFFF"/>
                  </a:solidFill>
                  <a:latin typeface="Poppins"/>
                </a:rPr>
                <a:t>Suivis en parallèle</a:t>
              </a:r>
            </a:p>
            <a:p>
              <a:pPr>
                <a:lnSpc>
                  <a:spcPts val="1486"/>
                </a:lnSpc>
              </a:pPr>
              <a:r>
                <a:rPr lang="en-US" sz="1218" spc="-4">
                  <a:solidFill>
                    <a:srgbClr val="FFFFFF"/>
                  </a:solidFill>
                  <a:latin typeface="Poppins"/>
                </a:rPr>
                <a:t>Contrainte de l’att.</a:t>
              </a:r>
            </a:p>
          </p:txBody>
        </p:sp>
        <p:grpSp>
          <p:nvGrpSpPr>
            <p:cNvPr name="Group 229" id="229"/>
            <p:cNvGrpSpPr/>
            <p:nvPr/>
          </p:nvGrpSpPr>
          <p:grpSpPr>
            <a:xfrm rot="0">
              <a:off x="111606" y="20086763"/>
              <a:ext cx="10204982" cy="1265286"/>
              <a:chOff x="0" y="0"/>
              <a:chExt cx="4378932" cy="542931"/>
            </a:xfrm>
          </p:grpSpPr>
          <p:sp>
            <p:nvSpPr>
              <p:cNvPr name="Freeform 230" id="230"/>
              <p:cNvSpPr/>
              <p:nvPr/>
            </p:nvSpPr>
            <p:spPr>
              <a:xfrm flipH="false" flipV="false" rot="0">
                <a:off x="0" y="0"/>
                <a:ext cx="4378932" cy="542931"/>
              </a:xfrm>
              <a:custGeom>
                <a:avLst/>
                <a:gdLst/>
                <a:ahLst/>
                <a:cxnLst/>
                <a:rect r="r" b="b" t="t" l="l"/>
                <a:pathLst>
                  <a:path h="542931" w="4378932">
                    <a:moveTo>
                      <a:pt x="51687" y="0"/>
                    </a:moveTo>
                    <a:lnTo>
                      <a:pt x="4327246" y="0"/>
                    </a:lnTo>
                    <a:cubicBezTo>
                      <a:pt x="4340954" y="0"/>
                      <a:pt x="4354100" y="5446"/>
                      <a:pt x="4363793" y="15139"/>
                    </a:cubicBezTo>
                    <a:cubicBezTo>
                      <a:pt x="4373487" y="24832"/>
                      <a:pt x="4378932" y="37978"/>
                      <a:pt x="4378932" y="51687"/>
                    </a:cubicBezTo>
                    <a:lnTo>
                      <a:pt x="4378932" y="491244"/>
                    </a:lnTo>
                    <a:cubicBezTo>
                      <a:pt x="4378932" y="519790"/>
                      <a:pt x="4355791" y="542931"/>
                      <a:pt x="4327246" y="542931"/>
                    </a:cubicBezTo>
                    <a:lnTo>
                      <a:pt x="51687" y="542931"/>
                    </a:lnTo>
                    <a:cubicBezTo>
                      <a:pt x="37978" y="542931"/>
                      <a:pt x="24832" y="537485"/>
                      <a:pt x="15139" y="527792"/>
                    </a:cubicBezTo>
                    <a:cubicBezTo>
                      <a:pt x="5446" y="518099"/>
                      <a:pt x="0" y="504953"/>
                      <a:pt x="0" y="491244"/>
                    </a:cubicBezTo>
                    <a:lnTo>
                      <a:pt x="0" y="51687"/>
                    </a:lnTo>
                    <a:cubicBezTo>
                      <a:pt x="0" y="23141"/>
                      <a:pt x="23141" y="0"/>
                      <a:pt x="51687" y="0"/>
                    </a:cubicBezTo>
                    <a:close/>
                  </a:path>
                </a:pathLst>
              </a:custGeom>
              <a:solidFill>
                <a:srgbClr val="2A1E50"/>
              </a:solidFill>
              <a:ln w="38100" cap="rnd">
                <a:solidFill>
                  <a:srgbClr val="000000"/>
                </a:solidFill>
                <a:prstDash val="solid"/>
                <a:round/>
              </a:ln>
            </p:spPr>
          </p:sp>
          <p:sp>
            <p:nvSpPr>
              <p:cNvPr name="TextBox 231" id="231"/>
              <p:cNvSpPr txBox="true"/>
              <p:nvPr/>
            </p:nvSpPr>
            <p:spPr>
              <a:xfrm>
                <a:off x="0" y="-38100"/>
                <a:ext cx="812800" cy="850900"/>
              </a:xfrm>
              <a:prstGeom prst="rect">
                <a:avLst/>
              </a:prstGeom>
            </p:spPr>
            <p:txBody>
              <a:bodyPr anchor="ctr" rtlCol="false" tIns="50800" lIns="50800" bIns="50800" rIns="50800"/>
              <a:lstStyle/>
              <a:p>
                <a:pPr algn="ctr">
                  <a:lnSpc>
                    <a:spcPts val="2659"/>
                  </a:lnSpc>
                  <a:spcBef>
                    <a:spcPct val="0"/>
                  </a:spcBef>
                </a:pPr>
              </a:p>
            </p:txBody>
          </p:sp>
        </p:grpSp>
        <p:grpSp>
          <p:nvGrpSpPr>
            <p:cNvPr name="Group 232" id="232"/>
            <p:cNvGrpSpPr/>
            <p:nvPr/>
          </p:nvGrpSpPr>
          <p:grpSpPr>
            <a:xfrm rot="0">
              <a:off x="111606" y="16079981"/>
              <a:ext cx="10064137" cy="1265286"/>
              <a:chOff x="0" y="0"/>
              <a:chExt cx="4318496" cy="542931"/>
            </a:xfrm>
          </p:grpSpPr>
          <p:sp>
            <p:nvSpPr>
              <p:cNvPr name="Freeform 233" id="233"/>
              <p:cNvSpPr/>
              <p:nvPr/>
            </p:nvSpPr>
            <p:spPr>
              <a:xfrm flipH="false" flipV="false" rot="0">
                <a:off x="0" y="0"/>
                <a:ext cx="4318496" cy="542931"/>
              </a:xfrm>
              <a:custGeom>
                <a:avLst/>
                <a:gdLst/>
                <a:ahLst/>
                <a:cxnLst/>
                <a:rect r="r" b="b" t="t" l="l"/>
                <a:pathLst>
                  <a:path h="542931" w="4318496">
                    <a:moveTo>
                      <a:pt x="52410" y="0"/>
                    </a:moveTo>
                    <a:lnTo>
                      <a:pt x="4266086" y="0"/>
                    </a:lnTo>
                    <a:cubicBezTo>
                      <a:pt x="4295031" y="0"/>
                      <a:pt x="4318496" y="23465"/>
                      <a:pt x="4318496" y="52410"/>
                    </a:cubicBezTo>
                    <a:lnTo>
                      <a:pt x="4318496" y="490521"/>
                    </a:lnTo>
                    <a:cubicBezTo>
                      <a:pt x="4318496" y="519466"/>
                      <a:pt x="4295031" y="542931"/>
                      <a:pt x="4266086" y="542931"/>
                    </a:cubicBezTo>
                    <a:lnTo>
                      <a:pt x="52410" y="542931"/>
                    </a:lnTo>
                    <a:cubicBezTo>
                      <a:pt x="23465" y="542931"/>
                      <a:pt x="0" y="519466"/>
                      <a:pt x="0" y="490521"/>
                    </a:cubicBezTo>
                    <a:lnTo>
                      <a:pt x="0" y="52410"/>
                    </a:lnTo>
                    <a:cubicBezTo>
                      <a:pt x="0" y="23465"/>
                      <a:pt x="23465" y="0"/>
                      <a:pt x="52410" y="0"/>
                    </a:cubicBezTo>
                    <a:close/>
                  </a:path>
                </a:pathLst>
              </a:custGeom>
              <a:solidFill>
                <a:srgbClr val="2A1E50"/>
              </a:solidFill>
              <a:ln w="38100" cap="rnd">
                <a:solidFill>
                  <a:srgbClr val="000000"/>
                </a:solidFill>
                <a:prstDash val="solid"/>
                <a:round/>
              </a:ln>
            </p:spPr>
          </p:sp>
          <p:sp>
            <p:nvSpPr>
              <p:cNvPr name="TextBox 234" id="234"/>
              <p:cNvSpPr txBox="true"/>
              <p:nvPr/>
            </p:nvSpPr>
            <p:spPr>
              <a:xfrm>
                <a:off x="0" y="-38100"/>
                <a:ext cx="812800" cy="850900"/>
              </a:xfrm>
              <a:prstGeom prst="rect">
                <a:avLst/>
              </a:prstGeom>
            </p:spPr>
            <p:txBody>
              <a:bodyPr anchor="ctr" rtlCol="false" tIns="50800" lIns="50800" bIns="50800" rIns="50800"/>
              <a:lstStyle/>
              <a:p>
                <a:pPr algn="ctr">
                  <a:lnSpc>
                    <a:spcPts val="2659"/>
                  </a:lnSpc>
                  <a:spcBef>
                    <a:spcPct val="0"/>
                  </a:spcBef>
                </a:pPr>
              </a:p>
            </p:txBody>
          </p:sp>
        </p:grpSp>
        <p:grpSp>
          <p:nvGrpSpPr>
            <p:cNvPr name="Group 235" id="235"/>
            <p:cNvGrpSpPr/>
            <p:nvPr/>
          </p:nvGrpSpPr>
          <p:grpSpPr>
            <a:xfrm rot="0">
              <a:off x="439234" y="20378838"/>
              <a:ext cx="681134" cy="681134"/>
              <a:chOff x="0" y="0"/>
              <a:chExt cx="812800" cy="812800"/>
            </a:xfrm>
          </p:grpSpPr>
          <p:sp>
            <p:nvSpPr>
              <p:cNvPr name="Freeform 236" id="23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237" id="237"/>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238" id="238"/>
            <p:cNvSpPr txBox="true"/>
            <p:nvPr/>
          </p:nvSpPr>
          <p:spPr>
            <a:xfrm rot="0">
              <a:off x="1203060" y="20209160"/>
              <a:ext cx="2589378" cy="1010966"/>
            </a:xfrm>
            <a:prstGeom prst="rect">
              <a:avLst/>
            </a:prstGeom>
          </p:spPr>
          <p:txBody>
            <a:bodyPr anchor="t" rtlCol="false" tIns="0" lIns="0" bIns="0" rIns="0">
              <a:spAutoFit/>
            </a:bodyPr>
            <a:lstStyle/>
            <a:p>
              <a:pPr>
                <a:lnSpc>
                  <a:spcPts val="1486"/>
                </a:lnSpc>
              </a:pPr>
              <a:r>
                <a:rPr lang="en-US" sz="1218" spc="-4">
                  <a:solidFill>
                    <a:srgbClr val="FFFFFF"/>
                  </a:solidFill>
                  <a:latin typeface="Poppins"/>
                </a:rPr>
                <a:t>Liste de services</a:t>
              </a:r>
            </a:p>
            <a:p>
              <a:pPr>
                <a:lnSpc>
                  <a:spcPts val="1486"/>
                </a:lnSpc>
              </a:pPr>
              <a:r>
                <a:rPr lang="en-US" sz="1218" spc="-4">
                  <a:solidFill>
                    <a:srgbClr val="FFFFFF"/>
                  </a:solidFill>
                  <a:latin typeface="Poppins"/>
                </a:rPr>
                <a:t>Critère économique</a:t>
              </a:r>
            </a:p>
            <a:p>
              <a:pPr>
                <a:lnSpc>
                  <a:spcPts val="1486"/>
                </a:lnSpc>
              </a:pPr>
              <a:r>
                <a:rPr lang="en-US" sz="1218" spc="-4">
                  <a:solidFill>
                    <a:srgbClr val="FFFFFF"/>
                  </a:solidFill>
                  <a:latin typeface="Poppins"/>
                </a:rPr>
                <a:t>Sentiment d’urgence élevé</a:t>
              </a:r>
            </a:p>
          </p:txBody>
        </p:sp>
        <p:grpSp>
          <p:nvGrpSpPr>
            <p:cNvPr name="Group 239" id="239"/>
            <p:cNvGrpSpPr/>
            <p:nvPr/>
          </p:nvGrpSpPr>
          <p:grpSpPr>
            <a:xfrm rot="0">
              <a:off x="3792438" y="20411549"/>
              <a:ext cx="681134" cy="681134"/>
              <a:chOff x="0" y="0"/>
              <a:chExt cx="812800" cy="812800"/>
            </a:xfrm>
          </p:grpSpPr>
          <p:sp>
            <p:nvSpPr>
              <p:cNvPr name="Freeform 240" id="24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241" id="241"/>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242" id="242"/>
            <p:cNvGrpSpPr/>
            <p:nvPr/>
          </p:nvGrpSpPr>
          <p:grpSpPr>
            <a:xfrm rot="0">
              <a:off x="7160662" y="20395652"/>
              <a:ext cx="681134" cy="681134"/>
              <a:chOff x="0" y="0"/>
              <a:chExt cx="812800" cy="812800"/>
            </a:xfrm>
          </p:grpSpPr>
          <p:sp>
            <p:nvSpPr>
              <p:cNvPr name="Freeform 243" id="24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244" id="244"/>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245" id="245"/>
            <p:cNvSpPr txBox="true"/>
            <p:nvPr/>
          </p:nvSpPr>
          <p:spPr>
            <a:xfrm rot="0">
              <a:off x="7952877" y="20241871"/>
              <a:ext cx="2351327" cy="1010966"/>
            </a:xfrm>
            <a:prstGeom prst="rect">
              <a:avLst/>
            </a:prstGeom>
          </p:spPr>
          <p:txBody>
            <a:bodyPr anchor="t" rtlCol="false" tIns="0" lIns="0" bIns="0" rIns="0">
              <a:spAutoFit/>
            </a:bodyPr>
            <a:lstStyle/>
            <a:p>
              <a:pPr>
                <a:lnSpc>
                  <a:spcPts val="1486"/>
                </a:lnSpc>
              </a:pPr>
              <a:r>
                <a:rPr lang="en-US" sz="1218" spc="-4">
                  <a:solidFill>
                    <a:srgbClr val="FFFFFF"/>
                  </a:solidFill>
                  <a:latin typeface="Poppins"/>
                </a:rPr>
                <a:t>Abandon de critères</a:t>
              </a:r>
            </a:p>
            <a:p>
              <a:pPr>
                <a:lnSpc>
                  <a:spcPts val="1486"/>
                </a:lnSpc>
              </a:pPr>
              <a:r>
                <a:rPr lang="en-US" sz="1218" spc="-4">
                  <a:solidFill>
                    <a:srgbClr val="FFFFFF"/>
                  </a:solidFill>
                  <a:latin typeface="Poppins"/>
                </a:rPr>
                <a:t>Multip. des demandes</a:t>
              </a:r>
            </a:p>
            <a:p>
              <a:pPr>
                <a:lnSpc>
                  <a:spcPts val="1486"/>
                </a:lnSpc>
              </a:pPr>
              <a:r>
                <a:rPr lang="en-US" sz="1218" spc="-4">
                  <a:solidFill>
                    <a:srgbClr val="FFFFFF"/>
                  </a:solidFill>
                  <a:latin typeface="Poppins"/>
                </a:rPr>
                <a:t>Consult. de PPL et de perm. d’accueil</a:t>
              </a:r>
            </a:p>
          </p:txBody>
        </p:sp>
        <p:grpSp>
          <p:nvGrpSpPr>
            <p:cNvPr name="Group 246" id="246"/>
            <p:cNvGrpSpPr/>
            <p:nvPr/>
          </p:nvGrpSpPr>
          <p:grpSpPr>
            <a:xfrm rot="0">
              <a:off x="111606" y="18751093"/>
              <a:ext cx="10204982" cy="1265286"/>
              <a:chOff x="0" y="0"/>
              <a:chExt cx="4378932" cy="542931"/>
            </a:xfrm>
          </p:grpSpPr>
          <p:sp>
            <p:nvSpPr>
              <p:cNvPr name="Freeform 247" id="247"/>
              <p:cNvSpPr/>
              <p:nvPr/>
            </p:nvSpPr>
            <p:spPr>
              <a:xfrm flipH="false" flipV="false" rot="0">
                <a:off x="0" y="0"/>
                <a:ext cx="4378932" cy="542931"/>
              </a:xfrm>
              <a:custGeom>
                <a:avLst/>
                <a:gdLst/>
                <a:ahLst/>
                <a:cxnLst/>
                <a:rect r="r" b="b" t="t" l="l"/>
                <a:pathLst>
                  <a:path h="542931" w="4378932">
                    <a:moveTo>
                      <a:pt x="51687" y="0"/>
                    </a:moveTo>
                    <a:lnTo>
                      <a:pt x="4327246" y="0"/>
                    </a:lnTo>
                    <a:cubicBezTo>
                      <a:pt x="4340954" y="0"/>
                      <a:pt x="4354100" y="5446"/>
                      <a:pt x="4363793" y="15139"/>
                    </a:cubicBezTo>
                    <a:cubicBezTo>
                      <a:pt x="4373487" y="24832"/>
                      <a:pt x="4378932" y="37978"/>
                      <a:pt x="4378932" y="51687"/>
                    </a:cubicBezTo>
                    <a:lnTo>
                      <a:pt x="4378932" y="491244"/>
                    </a:lnTo>
                    <a:cubicBezTo>
                      <a:pt x="4378932" y="519790"/>
                      <a:pt x="4355791" y="542931"/>
                      <a:pt x="4327246" y="542931"/>
                    </a:cubicBezTo>
                    <a:lnTo>
                      <a:pt x="51687" y="542931"/>
                    </a:lnTo>
                    <a:cubicBezTo>
                      <a:pt x="37978" y="542931"/>
                      <a:pt x="24832" y="537485"/>
                      <a:pt x="15139" y="527792"/>
                    </a:cubicBezTo>
                    <a:cubicBezTo>
                      <a:pt x="5446" y="518099"/>
                      <a:pt x="0" y="504953"/>
                      <a:pt x="0" y="491244"/>
                    </a:cubicBezTo>
                    <a:lnTo>
                      <a:pt x="0" y="51687"/>
                    </a:lnTo>
                    <a:cubicBezTo>
                      <a:pt x="0" y="23141"/>
                      <a:pt x="23141" y="0"/>
                      <a:pt x="51687" y="0"/>
                    </a:cubicBezTo>
                    <a:close/>
                  </a:path>
                </a:pathLst>
              </a:custGeom>
              <a:solidFill>
                <a:srgbClr val="2A1E50"/>
              </a:solidFill>
              <a:ln w="38100" cap="rnd">
                <a:solidFill>
                  <a:srgbClr val="000000"/>
                </a:solidFill>
                <a:prstDash val="solid"/>
                <a:round/>
              </a:ln>
            </p:spPr>
          </p:sp>
          <p:sp>
            <p:nvSpPr>
              <p:cNvPr name="TextBox 248" id="248"/>
              <p:cNvSpPr txBox="true"/>
              <p:nvPr/>
            </p:nvSpPr>
            <p:spPr>
              <a:xfrm>
                <a:off x="0" y="-38100"/>
                <a:ext cx="812800" cy="850900"/>
              </a:xfrm>
              <a:prstGeom prst="rect">
                <a:avLst/>
              </a:prstGeom>
            </p:spPr>
            <p:txBody>
              <a:bodyPr anchor="ctr" rtlCol="false" tIns="50800" lIns="50800" bIns="50800" rIns="50800"/>
              <a:lstStyle/>
              <a:p>
                <a:pPr algn="ctr">
                  <a:lnSpc>
                    <a:spcPts val="2659"/>
                  </a:lnSpc>
                  <a:spcBef>
                    <a:spcPct val="0"/>
                  </a:spcBef>
                </a:pPr>
              </a:p>
            </p:txBody>
          </p:sp>
        </p:grpSp>
        <p:grpSp>
          <p:nvGrpSpPr>
            <p:cNvPr name="Group 249" id="249"/>
            <p:cNvGrpSpPr/>
            <p:nvPr/>
          </p:nvGrpSpPr>
          <p:grpSpPr>
            <a:xfrm rot="0">
              <a:off x="439234" y="19043168"/>
              <a:ext cx="681134" cy="681134"/>
              <a:chOff x="0" y="0"/>
              <a:chExt cx="812800" cy="812800"/>
            </a:xfrm>
          </p:grpSpPr>
          <p:sp>
            <p:nvSpPr>
              <p:cNvPr name="Freeform 250" id="25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251" id="251"/>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252" id="252"/>
            <p:cNvSpPr txBox="true"/>
            <p:nvPr/>
          </p:nvSpPr>
          <p:spPr>
            <a:xfrm rot="0">
              <a:off x="1203060" y="18873490"/>
              <a:ext cx="2589378" cy="1010966"/>
            </a:xfrm>
            <a:prstGeom prst="rect">
              <a:avLst/>
            </a:prstGeom>
          </p:spPr>
          <p:txBody>
            <a:bodyPr anchor="t" rtlCol="false" tIns="0" lIns="0" bIns="0" rIns="0">
              <a:spAutoFit/>
            </a:bodyPr>
            <a:lstStyle/>
            <a:p>
              <a:pPr>
                <a:lnSpc>
                  <a:spcPts val="1486"/>
                </a:lnSpc>
              </a:pPr>
              <a:r>
                <a:rPr lang="en-US" sz="1218" spc="-4">
                  <a:solidFill>
                    <a:srgbClr val="FFFFFF"/>
                  </a:solidFill>
                  <a:latin typeface="Poppins"/>
                </a:rPr>
                <a:t>Bouche-à-oreille</a:t>
              </a:r>
            </a:p>
            <a:p>
              <a:pPr>
                <a:lnSpc>
                  <a:spcPts val="1486"/>
                </a:lnSpc>
              </a:pPr>
              <a:r>
                <a:rPr lang="en-US" sz="1218" spc="-4">
                  <a:solidFill>
                    <a:srgbClr val="FFFFFF"/>
                  </a:solidFill>
                  <a:latin typeface="Poppins"/>
                </a:rPr>
                <a:t>Spécificité du service</a:t>
              </a:r>
            </a:p>
            <a:p>
              <a:pPr>
                <a:lnSpc>
                  <a:spcPts val="1486"/>
                </a:lnSpc>
              </a:pPr>
              <a:r>
                <a:rPr lang="en-US" sz="1218" spc="-4">
                  <a:solidFill>
                    <a:srgbClr val="FFFFFF"/>
                  </a:solidFill>
                  <a:latin typeface="Poppins"/>
                </a:rPr>
                <a:t>Sentiment d’urgence modéré</a:t>
              </a:r>
            </a:p>
          </p:txBody>
        </p:sp>
        <p:grpSp>
          <p:nvGrpSpPr>
            <p:cNvPr name="Group 253" id="253"/>
            <p:cNvGrpSpPr/>
            <p:nvPr/>
          </p:nvGrpSpPr>
          <p:grpSpPr>
            <a:xfrm rot="0">
              <a:off x="3792438" y="19075879"/>
              <a:ext cx="681134" cy="681134"/>
              <a:chOff x="0" y="0"/>
              <a:chExt cx="812800" cy="812800"/>
            </a:xfrm>
          </p:grpSpPr>
          <p:sp>
            <p:nvSpPr>
              <p:cNvPr name="Freeform 254" id="25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255" id="255"/>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256" id="256"/>
            <p:cNvGrpSpPr/>
            <p:nvPr/>
          </p:nvGrpSpPr>
          <p:grpSpPr>
            <a:xfrm rot="0">
              <a:off x="7160662" y="19059982"/>
              <a:ext cx="681134" cy="681134"/>
              <a:chOff x="0" y="0"/>
              <a:chExt cx="812800" cy="812800"/>
            </a:xfrm>
          </p:grpSpPr>
          <p:sp>
            <p:nvSpPr>
              <p:cNvPr name="Freeform 257" id="25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258" id="258"/>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259" id="259"/>
            <p:cNvGrpSpPr/>
            <p:nvPr/>
          </p:nvGrpSpPr>
          <p:grpSpPr>
            <a:xfrm rot="0">
              <a:off x="111606" y="17415423"/>
              <a:ext cx="10090429" cy="1265286"/>
              <a:chOff x="0" y="0"/>
              <a:chExt cx="4329778" cy="542931"/>
            </a:xfrm>
          </p:grpSpPr>
          <p:sp>
            <p:nvSpPr>
              <p:cNvPr name="Freeform 260" id="260"/>
              <p:cNvSpPr/>
              <p:nvPr/>
            </p:nvSpPr>
            <p:spPr>
              <a:xfrm flipH="false" flipV="false" rot="0">
                <a:off x="0" y="0"/>
                <a:ext cx="4329778" cy="542931"/>
              </a:xfrm>
              <a:custGeom>
                <a:avLst/>
                <a:gdLst/>
                <a:ahLst/>
                <a:cxnLst/>
                <a:rect r="r" b="b" t="t" l="l"/>
                <a:pathLst>
                  <a:path h="542931" w="4329778">
                    <a:moveTo>
                      <a:pt x="52273" y="0"/>
                    </a:moveTo>
                    <a:lnTo>
                      <a:pt x="4277504" y="0"/>
                    </a:lnTo>
                    <a:cubicBezTo>
                      <a:pt x="4306374" y="0"/>
                      <a:pt x="4329778" y="23404"/>
                      <a:pt x="4329778" y="52273"/>
                    </a:cubicBezTo>
                    <a:lnTo>
                      <a:pt x="4329778" y="490658"/>
                    </a:lnTo>
                    <a:cubicBezTo>
                      <a:pt x="4329778" y="519527"/>
                      <a:pt x="4306374" y="542931"/>
                      <a:pt x="4277504" y="542931"/>
                    </a:cubicBezTo>
                    <a:lnTo>
                      <a:pt x="52273" y="542931"/>
                    </a:lnTo>
                    <a:cubicBezTo>
                      <a:pt x="23404" y="542931"/>
                      <a:pt x="0" y="519527"/>
                      <a:pt x="0" y="490658"/>
                    </a:cubicBezTo>
                    <a:lnTo>
                      <a:pt x="0" y="52273"/>
                    </a:lnTo>
                    <a:cubicBezTo>
                      <a:pt x="0" y="23404"/>
                      <a:pt x="23404" y="0"/>
                      <a:pt x="52273" y="0"/>
                    </a:cubicBezTo>
                    <a:close/>
                  </a:path>
                </a:pathLst>
              </a:custGeom>
              <a:solidFill>
                <a:srgbClr val="2A1E50"/>
              </a:solidFill>
              <a:ln w="38100" cap="rnd">
                <a:solidFill>
                  <a:srgbClr val="000000"/>
                </a:solidFill>
                <a:prstDash val="solid"/>
                <a:round/>
              </a:ln>
            </p:spPr>
          </p:sp>
          <p:sp>
            <p:nvSpPr>
              <p:cNvPr name="TextBox 261" id="261"/>
              <p:cNvSpPr txBox="true"/>
              <p:nvPr/>
            </p:nvSpPr>
            <p:spPr>
              <a:xfrm>
                <a:off x="0" y="-38100"/>
                <a:ext cx="812800" cy="850900"/>
              </a:xfrm>
              <a:prstGeom prst="rect">
                <a:avLst/>
              </a:prstGeom>
            </p:spPr>
            <p:txBody>
              <a:bodyPr anchor="ctr" rtlCol="false" tIns="50800" lIns="50800" bIns="50800" rIns="50800"/>
              <a:lstStyle/>
              <a:p>
                <a:pPr algn="ctr">
                  <a:lnSpc>
                    <a:spcPts val="2659"/>
                  </a:lnSpc>
                  <a:spcBef>
                    <a:spcPct val="0"/>
                  </a:spcBef>
                </a:pPr>
              </a:p>
            </p:txBody>
          </p:sp>
        </p:grpSp>
        <p:grpSp>
          <p:nvGrpSpPr>
            <p:cNvPr name="Group 262" id="262"/>
            <p:cNvGrpSpPr/>
            <p:nvPr/>
          </p:nvGrpSpPr>
          <p:grpSpPr>
            <a:xfrm rot="0">
              <a:off x="439234" y="17707499"/>
              <a:ext cx="681134" cy="681134"/>
              <a:chOff x="0" y="0"/>
              <a:chExt cx="812800" cy="812800"/>
            </a:xfrm>
          </p:grpSpPr>
          <p:sp>
            <p:nvSpPr>
              <p:cNvPr name="Freeform 263" id="26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264" id="264"/>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265" id="265"/>
            <p:cNvSpPr txBox="true"/>
            <p:nvPr/>
          </p:nvSpPr>
          <p:spPr>
            <a:xfrm rot="0">
              <a:off x="1203060" y="17537820"/>
              <a:ext cx="2589378" cy="1010966"/>
            </a:xfrm>
            <a:prstGeom prst="rect">
              <a:avLst/>
            </a:prstGeom>
          </p:spPr>
          <p:txBody>
            <a:bodyPr anchor="t" rtlCol="false" tIns="0" lIns="0" bIns="0" rIns="0">
              <a:spAutoFit/>
            </a:bodyPr>
            <a:lstStyle/>
            <a:p>
              <a:pPr algn="just">
                <a:lnSpc>
                  <a:spcPts val="1486"/>
                </a:lnSpc>
              </a:pPr>
              <a:r>
                <a:rPr lang="en-US" sz="1218" spc="-4">
                  <a:solidFill>
                    <a:srgbClr val="FFFFFF"/>
                  </a:solidFill>
                  <a:latin typeface="Poppins"/>
                </a:rPr>
                <a:t>Fréquentation passée</a:t>
              </a:r>
            </a:p>
            <a:p>
              <a:pPr algn="just">
                <a:lnSpc>
                  <a:spcPts val="1486"/>
                </a:lnSpc>
              </a:pPr>
              <a:r>
                <a:rPr lang="en-US" sz="1218" spc="-4">
                  <a:solidFill>
                    <a:srgbClr val="FFFFFF"/>
                  </a:solidFill>
                  <a:latin typeface="Poppins"/>
                </a:rPr>
                <a:t>Tarif et administatif</a:t>
              </a:r>
            </a:p>
            <a:p>
              <a:pPr>
                <a:lnSpc>
                  <a:spcPts val="1486"/>
                </a:lnSpc>
              </a:pPr>
              <a:r>
                <a:rPr lang="en-US" sz="1218" spc="-4">
                  <a:solidFill>
                    <a:srgbClr val="FFFFFF"/>
                  </a:solidFill>
                  <a:latin typeface="Poppins"/>
                </a:rPr>
                <a:t>Sentiment d’urgence élevé</a:t>
              </a:r>
              <a:r>
                <a:rPr lang="en-US" sz="1218" spc="-4">
                  <a:solidFill>
                    <a:srgbClr val="FFFFFF"/>
                  </a:solidFill>
                  <a:latin typeface="Poppins Italics"/>
                </a:rPr>
                <a:t> - pression du SAJ</a:t>
              </a:r>
            </a:p>
          </p:txBody>
        </p:sp>
        <p:grpSp>
          <p:nvGrpSpPr>
            <p:cNvPr name="Group 266" id="266"/>
            <p:cNvGrpSpPr/>
            <p:nvPr/>
          </p:nvGrpSpPr>
          <p:grpSpPr>
            <a:xfrm rot="0">
              <a:off x="3792438" y="17740210"/>
              <a:ext cx="681134" cy="681134"/>
              <a:chOff x="0" y="0"/>
              <a:chExt cx="812800" cy="812800"/>
            </a:xfrm>
          </p:grpSpPr>
          <p:sp>
            <p:nvSpPr>
              <p:cNvPr name="Freeform 267" id="26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268" id="268"/>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269" id="269"/>
            <p:cNvSpPr txBox="true"/>
            <p:nvPr/>
          </p:nvSpPr>
          <p:spPr>
            <a:xfrm rot="0">
              <a:off x="3964797" y="17937197"/>
              <a:ext cx="336416" cy="269758"/>
            </a:xfrm>
            <a:prstGeom prst="rect">
              <a:avLst/>
            </a:prstGeom>
          </p:spPr>
          <p:txBody>
            <a:bodyPr anchor="t" rtlCol="false" tIns="0" lIns="0" bIns="0" rIns="0">
              <a:spAutoFit/>
            </a:bodyPr>
            <a:lstStyle/>
            <a:p>
              <a:pPr algn="ctr" marL="0" indent="0" lvl="0">
                <a:lnSpc>
                  <a:spcPts val="1284"/>
                </a:lnSpc>
              </a:pPr>
              <a:r>
                <a:rPr lang="en-US" sz="1427" spc="-14">
                  <a:solidFill>
                    <a:srgbClr val="FFFFFF"/>
                  </a:solidFill>
                  <a:latin typeface="Poppins"/>
                </a:rPr>
                <a:t>2</a:t>
              </a:r>
            </a:p>
          </p:txBody>
        </p:sp>
        <p:sp>
          <p:nvSpPr>
            <p:cNvPr name="TextBox 270" id="270"/>
            <p:cNvSpPr txBox="true"/>
            <p:nvPr/>
          </p:nvSpPr>
          <p:spPr>
            <a:xfrm rot="0">
              <a:off x="4555421" y="17554634"/>
              <a:ext cx="2494161" cy="1010966"/>
            </a:xfrm>
            <a:prstGeom prst="rect">
              <a:avLst/>
            </a:prstGeom>
          </p:spPr>
          <p:txBody>
            <a:bodyPr anchor="t" rtlCol="false" tIns="0" lIns="0" bIns="0" rIns="0">
              <a:spAutoFit/>
            </a:bodyPr>
            <a:lstStyle/>
            <a:p>
              <a:pPr>
                <a:lnSpc>
                  <a:spcPts val="1486"/>
                </a:lnSpc>
              </a:pPr>
              <a:r>
                <a:rPr lang="en-US" sz="1218" spc="-4">
                  <a:solidFill>
                    <a:srgbClr val="FFFFFF"/>
                  </a:solidFill>
                  <a:latin typeface="Poppins"/>
                </a:rPr>
                <a:t>Temps long</a:t>
              </a:r>
            </a:p>
            <a:p>
              <a:pPr>
                <a:lnSpc>
                  <a:spcPts val="1486"/>
                </a:lnSpc>
              </a:pPr>
              <a:r>
                <a:rPr lang="en-US" sz="1218" spc="-4">
                  <a:solidFill>
                    <a:srgbClr val="FFFFFF"/>
                  </a:solidFill>
                  <a:latin typeface="Poppins"/>
                </a:rPr>
                <a:t>Espace d’écoute</a:t>
              </a:r>
            </a:p>
            <a:p>
              <a:pPr>
                <a:lnSpc>
                  <a:spcPts val="1486"/>
                </a:lnSpc>
              </a:pPr>
              <a:r>
                <a:rPr lang="en-US" sz="1218" spc="-4">
                  <a:solidFill>
                    <a:srgbClr val="FFFFFF"/>
                  </a:solidFill>
                  <a:latin typeface="Poppins"/>
                </a:rPr>
                <a:t>Fréquentation passée et déduction des besoins</a:t>
              </a:r>
            </a:p>
          </p:txBody>
        </p:sp>
        <p:grpSp>
          <p:nvGrpSpPr>
            <p:cNvPr name="Group 271" id="271"/>
            <p:cNvGrpSpPr/>
            <p:nvPr/>
          </p:nvGrpSpPr>
          <p:grpSpPr>
            <a:xfrm rot="0">
              <a:off x="7160662" y="17724313"/>
              <a:ext cx="681134" cy="681134"/>
              <a:chOff x="0" y="0"/>
              <a:chExt cx="812800" cy="812800"/>
            </a:xfrm>
          </p:grpSpPr>
          <p:sp>
            <p:nvSpPr>
              <p:cNvPr name="Freeform 272" id="272"/>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273" id="273"/>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274" id="274"/>
            <p:cNvGrpSpPr/>
            <p:nvPr/>
          </p:nvGrpSpPr>
          <p:grpSpPr>
            <a:xfrm rot="0">
              <a:off x="439234" y="16372057"/>
              <a:ext cx="681134" cy="681134"/>
              <a:chOff x="0" y="0"/>
              <a:chExt cx="812800" cy="812800"/>
            </a:xfrm>
          </p:grpSpPr>
          <p:sp>
            <p:nvSpPr>
              <p:cNvPr name="Freeform 275" id="275"/>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276" id="276"/>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277" id="277"/>
            <p:cNvSpPr txBox="true"/>
            <p:nvPr/>
          </p:nvSpPr>
          <p:spPr>
            <a:xfrm rot="0">
              <a:off x="611593" y="16569045"/>
              <a:ext cx="336416" cy="269758"/>
            </a:xfrm>
            <a:prstGeom prst="rect">
              <a:avLst/>
            </a:prstGeom>
          </p:spPr>
          <p:txBody>
            <a:bodyPr anchor="t" rtlCol="false" tIns="0" lIns="0" bIns="0" rIns="0">
              <a:spAutoFit/>
            </a:bodyPr>
            <a:lstStyle/>
            <a:p>
              <a:pPr algn="ctr" marL="0" indent="0" lvl="0">
                <a:lnSpc>
                  <a:spcPts val="1284"/>
                </a:lnSpc>
              </a:pPr>
              <a:r>
                <a:rPr lang="en-US" sz="1427" spc="-14">
                  <a:solidFill>
                    <a:srgbClr val="FFFFFF"/>
                  </a:solidFill>
                  <a:latin typeface="Poppins"/>
                </a:rPr>
                <a:t>1</a:t>
              </a:r>
            </a:p>
          </p:txBody>
        </p:sp>
        <p:grpSp>
          <p:nvGrpSpPr>
            <p:cNvPr name="Group 278" id="278"/>
            <p:cNvGrpSpPr/>
            <p:nvPr/>
          </p:nvGrpSpPr>
          <p:grpSpPr>
            <a:xfrm rot="0">
              <a:off x="3792438" y="16404768"/>
              <a:ext cx="681134" cy="681134"/>
              <a:chOff x="0" y="0"/>
              <a:chExt cx="812800" cy="812800"/>
            </a:xfrm>
          </p:grpSpPr>
          <p:sp>
            <p:nvSpPr>
              <p:cNvPr name="Freeform 279" id="27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280" id="280"/>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281" id="281"/>
            <p:cNvSpPr txBox="true"/>
            <p:nvPr/>
          </p:nvSpPr>
          <p:spPr>
            <a:xfrm rot="0">
              <a:off x="1203060" y="16329821"/>
              <a:ext cx="2589378" cy="756081"/>
            </a:xfrm>
            <a:prstGeom prst="rect">
              <a:avLst/>
            </a:prstGeom>
          </p:spPr>
          <p:txBody>
            <a:bodyPr anchor="t" rtlCol="false" tIns="0" lIns="0" bIns="0" rIns="0">
              <a:spAutoFit/>
            </a:bodyPr>
            <a:lstStyle/>
            <a:p>
              <a:pPr algn="just">
                <a:lnSpc>
                  <a:spcPts val="1486"/>
                </a:lnSpc>
              </a:pPr>
              <a:r>
                <a:rPr lang="en-US" sz="1218" spc="-4">
                  <a:solidFill>
                    <a:srgbClr val="FFFFFF"/>
                  </a:solidFill>
                  <a:latin typeface="Poppins"/>
                </a:rPr>
                <a:t>Confiance en l’envoyeur</a:t>
              </a:r>
            </a:p>
            <a:p>
              <a:pPr algn="just">
                <a:lnSpc>
                  <a:spcPts val="1486"/>
                </a:lnSpc>
              </a:pPr>
              <a:r>
                <a:rPr lang="en-US" sz="1218" spc="-4">
                  <a:solidFill>
                    <a:srgbClr val="FFFFFF"/>
                  </a:solidFill>
                  <a:latin typeface="Poppins"/>
                </a:rPr>
                <a:t>Spécificité du service</a:t>
              </a:r>
            </a:p>
            <a:p>
              <a:pPr algn="just">
                <a:lnSpc>
                  <a:spcPts val="1486"/>
                </a:lnSpc>
              </a:pPr>
              <a:r>
                <a:rPr lang="en-US" sz="1218" spc="-4">
                  <a:solidFill>
                    <a:srgbClr val="FFFFFF"/>
                  </a:solidFill>
                  <a:latin typeface="Poppins"/>
                </a:rPr>
                <a:t>Peu ou pas d’urgence</a:t>
              </a:r>
            </a:p>
          </p:txBody>
        </p:sp>
        <p:grpSp>
          <p:nvGrpSpPr>
            <p:cNvPr name="Group 282" id="282"/>
            <p:cNvGrpSpPr/>
            <p:nvPr/>
          </p:nvGrpSpPr>
          <p:grpSpPr>
            <a:xfrm rot="0">
              <a:off x="7160662" y="16372057"/>
              <a:ext cx="681134" cy="681134"/>
              <a:chOff x="0" y="0"/>
              <a:chExt cx="812800" cy="812800"/>
            </a:xfrm>
          </p:grpSpPr>
          <p:sp>
            <p:nvSpPr>
              <p:cNvPr name="Freeform 283" id="28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284" id="284"/>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285" id="285"/>
            <p:cNvSpPr txBox="true"/>
            <p:nvPr/>
          </p:nvSpPr>
          <p:spPr>
            <a:xfrm rot="0">
              <a:off x="611593" y="19240156"/>
              <a:ext cx="336416" cy="269758"/>
            </a:xfrm>
            <a:prstGeom prst="rect">
              <a:avLst/>
            </a:prstGeom>
          </p:spPr>
          <p:txBody>
            <a:bodyPr anchor="t" rtlCol="false" tIns="0" lIns="0" bIns="0" rIns="0">
              <a:spAutoFit/>
            </a:bodyPr>
            <a:lstStyle/>
            <a:p>
              <a:pPr algn="ctr" marL="0" indent="0" lvl="0">
                <a:lnSpc>
                  <a:spcPts val="1284"/>
                </a:lnSpc>
              </a:pPr>
              <a:r>
                <a:rPr lang="en-US" sz="1427" spc="-14">
                  <a:solidFill>
                    <a:srgbClr val="FFFFFF"/>
                  </a:solidFill>
                  <a:latin typeface="Poppins"/>
                </a:rPr>
                <a:t>1</a:t>
              </a:r>
            </a:p>
          </p:txBody>
        </p:sp>
        <p:sp>
          <p:nvSpPr>
            <p:cNvPr name="TextBox 286" id="286"/>
            <p:cNvSpPr txBox="true"/>
            <p:nvPr/>
          </p:nvSpPr>
          <p:spPr>
            <a:xfrm rot="0">
              <a:off x="3964797" y="19272867"/>
              <a:ext cx="336416" cy="269758"/>
            </a:xfrm>
            <a:prstGeom prst="rect">
              <a:avLst/>
            </a:prstGeom>
          </p:spPr>
          <p:txBody>
            <a:bodyPr anchor="t" rtlCol="false" tIns="0" lIns="0" bIns="0" rIns="0">
              <a:spAutoFit/>
            </a:bodyPr>
            <a:lstStyle/>
            <a:p>
              <a:pPr algn="ctr" marL="0" indent="0" lvl="0">
                <a:lnSpc>
                  <a:spcPts val="1284"/>
                </a:lnSpc>
              </a:pPr>
              <a:r>
                <a:rPr lang="en-US" sz="1427" spc="-14">
                  <a:solidFill>
                    <a:srgbClr val="FFFFFF"/>
                  </a:solidFill>
                  <a:latin typeface="Poppins"/>
                </a:rPr>
                <a:t>2</a:t>
              </a:r>
            </a:p>
          </p:txBody>
        </p:sp>
        <p:sp>
          <p:nvSpPr>
            <p:cNvPr name="TextBox 287" id="287"/>
            <p:cNvSpPr txBox="true"/>
            <p:nvPr/>
          </p:nvSpPr>
          <p:spPr>
            <a:xfrm rot="0">
              <a:off x="4555421" y="18816912"/>
              <a:ext cx="2324167" cy="1010966"/>
            </a:xfrm>
            <a:prstGeom prst="rect">
              <a:avLst/>
            </a:prstGeom>
          </p:spPr>
          <p:txBody>
            <a:bodyPr anchor="t" rtlCol="false" tIns="0" lIns="0" bIns="0" rIns="0">
              <a:spAutoFit/>
            </a:bodyPr>
            <a:lstStyle/>
            <a:p>
              <a:pPr>
                <a:lnSpc>
                  <a:spcPts val="1486"/>
                </a:lnSpc>
              </a:pPr>
              <a:r>
                <a:rPr lang="en-US" sz="1218" spc="-4">
                  <a:solidFill>
                    <a:srgbClr val="FFFFFF"/>
                  </a:solidFill>
                  <a:latin typeface="Poppins"/>
                </a:rPr>
                <a:t>Temps long</a:t>
              </a:r>
            </a:p>
            <a:p>
              <a:pPr>
                <a:lnSpc>
                  <a:spcPts val="1486"/>
                </a:lnSpc>
              </a:pPr>
              <a:r>
                <a:rPr lang="en-US" sz="1218" spc="-4">
                  <a:solidFill>
                    <a:srgbClr val="FFFFFF"/>
                  </a:solidFill>
                  <a:latin typeface="Poppins"/>
                </a:rPr>
                <a:t>Compréhension de le.a thérapeute </a:t>
              </a:r>
            </a:p>
            <a:p>
              <a:pPr>
                <a:lnSpc>
                  <a:spcPts val="1486"/>
                </a:lnSpc>
              </a:pPr>
              <a:r>
                <a:rPr lang="en-US" sz="1218" spc="-4">
                  <a:solidFill>
                    <a:srgbClr val="FFFFFF"/>
                  </a:solidFill>
                  <a:latin typeface="Poppins"/>
                </a:rPr>
                <a:t>Consult. ponctuelles</a:t>
              </a:r>
            </a:p>
          </p:txBody>
        </p:sp>
        <p:sp>
          <p:nvSpPr>
            <p:cNvPr name="TextBox 288" id="288"/>
            <p:cNvSpPr txBox="true"/>
            <p:nvPr/>
          </p:nvSpPr>
          <p:spPr>
            <a:xfrm rot="0">
              <a:off x="7333021" y="19256970"/>
              <a:ext cx="336416" cy="269758"/>
            </a:xfrm>
            <a:prstGeom prst="rect">
              <a:avLst/>
            </a:prstGeom>
          </p:spPr>
          <p:txBody>
            <a:bodyPr anchor="t" rtlCol="false" tIns="0" lIns="0" bIns="0" rIns="0">
              <a:spAutoFit/>
            </a:bodyPr>
            <a:lstStyle/>
            <a:p>
              <a:pPr algn="ctr" marL="0" indent="0" lvl="0">
                <a:lnSpc>
                  <a:spcPts val="1284"/>
                </a:lnSpc>
              </a:pPr>
              <a:r>
                <a:rPr lang="en-US" sz="1427" spc="-14">
                  <a:solidFill>
                    <a:srgbClr val="FFFFFF"/>
                  </a:solidFill>
                  <a:latin typeface="Poppins"/>
                </a:rPr>
                <a:t>3</a:t>
              </a:r>
            </a:p>
          </p:txBody>
        </p:sp>
        <p:sp>
          <p:nvSpPr>
            <p:cNvPr name="TextBox 289" id="289"/>
            <p:cNvSpPr txBox="true"/>
            <p:nvPr/>
          </p:nvSpPr>
          <p:spPr>
            <a:xfrm rot="0">
              <a:off x="611593" y="17904486"/>
              <a:ext cx="336416" cy="269758"/>
            </a:xfrm>
            <a:prstGeom prst="rect">
              <a:avLst/>
            </a:prstGeom>
          </p:spPr>
          <p:txBody>
            <a:bodyPr anchor="t" rtlCol="false" tIns="0" lIns="0" bIns="0" rIns="0">
              <a:spAutoFit/>
            </a:bodyPr>
            <a:lstStyle/>
            <a:p>
              <a:pPr algn="ctr" marL="0" indent="0" lvl="0">
                <a:lnSpc>
                  <a:spcPts val="1284"/>
                </a:lnSpc>
              </a:pPr>
              <a:r>
                <a:rPr lang="en-US" sz="1427" spc="-14">
                  <a:solidFill>
                    <a:srgbClr val="FFFFFF"/>
                  </a:solidFill>
                  <a:latin typeface="Poppins"/>
                </a:rPr>
                <a:t>1</a:t>
              </a:r>
            </a:p>
          </p:txBody>
        </p:sp>
        <p:sp>
          <p:nvSpPr>
            <p:cNvPr name="TextBox 290" id="290"/>
            <p:cNvSpPr txBox="true"/>
            <p:nvPr/>
          </p:nvSpPr>
          <p:spPr>
            <a:xfrm rot="0">
              <a:off x="7333021" y="17921300"/>
              <a:ext cx="336416" cy="269758"/>
            </a:xfrm>
            <a:prstGeom prst="rect">
              <a:avLst/>
            </a:prstGeom>
          </p:spPr>
          <p:txBody>
            <a:bodyPr anchor="t" rtlCol="false" tIns="0" lIns="0" bIns="0" rIns="0">
              <a:spAutoFit/>
            </a:bodyPr>
            <a:lstStyle/>
            <a:p>
              <a:pPr algn="ctr" marL="0" indent="0" lvl="0">
                <a:lnSpc>
                  <a:spcPts val="1284"/>
                </a:lnSpc>
              </a:pPr>
              <a:r>
                <a:rPr lang="en-US" sz="1427" spc="-14">
                  <a:solidFill>
                    <a:srgbClr val="FFFFFF"/>
                  </a:solidFill>
                  <a:latin typeface="Poppins"/>
                </a:rPr>
                <a:t>3</a:t>
              </a:r>
            </a:p>
          </p:txBody>
        </p:sp>
        <p:sp>
          <p:nvSpPr>
            <p:cNvPr name="TextBox 291" id="291"/>
            <p:cNvSpPr txBox="true"/>
            <p:nvPr/>
          </p:nvSpPr>
          <p:spPr>
            <a:xfrm rot="0">
              <a:off x="3964797" y="16601756"/>
              <a:ext cx="336416" cy="269758"/>
            </a:xfrm>
            <a:prstGeom prst="rect">
              <a:avLst/>
            </a:prstGeom>
          </p:spPr>
          <p:txBody>
            <a:bodyPr anchor="t" rtlCol="false" tIns="0" lIns="0" bIns="0" rIns="0">
              <a:spAutoFit/>
            </a:bodyPr>
            <a:lstStyle/>
            <a:p>
              <a:pPr algn="ctr" marL="0" indent="0" lvl="0">
                <a:lnSpc>
                  <a:spcPts val="1284"/>
                </a:lnSpc>
              </a:pPr>
              <a:r>
                <a:rPr lang="en-US" sz="1427" spc="-14">
                  <a:solidFill>
                    <a:srgbClr val="FFFFFF"/>
                  </a:solidFill>
                  <a:latin typeface="Poppins"/>
                </a:rPr>
                <a:t>2</a:t>
              </a:r>
            </a:p>
          </p:txBody>
        </p:sp>
        <p:sp>
          <p:nvSpPr>
            <p:cNvPr name="TextBox 292" id="292"/>
            <p:cNvSpPr txBox="true"/>
            <p:nvPr/>
          </p:nvSpPr>
          <p:spPr>
            <a:xfrm rot="0">
              <a:off x="4555421" y="16219193"/>
              <a:ext cx="2324167" cy="1010966"/>
            </a:xfrm>
            <a:prstGeom prst="rect">
              <a:avLst/>
            </a:prstGeom>
          </p:spPr>
          <p:txBody>
            <a:bodyPr anchor="t" rtlCol="false" tIns="0" lIns="0" bIns="0" rIns="0">
              <a:spAutoFit/>
            </a:bodyPr>
            <a:lstStyle/>
            <a:p>
              <a:pPr>
                <a:lnSpc>
                  <a:spcPts val="1486"/>
                </a:lnSpc>
              </a:pPr>
              <a:r>
                <a:rPr lang="en-US" sz="1218" spc="-4">
                  <a:solidFill>
                    <a:srgbClr val="FFFFFF"/>
                  </a:solidFill>
                  <a:latin typeface="Poppins"/>
                </a:rPr>
                <a:t>Temps long</a:t>
              </a:r>
            </a:p>
            <a:p>
              <a:pPr>
                <a:lnSpc>
                  <a:spcPts val="1486"/>
                </a:lnSpc>
              </a:pPr>
              <a:r>
                <a:rPr lang="en-US" sz="1218" spc="-4">
                  <a:solidFill>
                    <a:srgbClr val="FFFFFF"/>
                  </a:solidFill>
                  <a:latin typeface="Poppins"/>
                </a:rPr>
                <a:t>Connexion avec le.a thérapeute </a:t>
              </a:r>
            </a:p>
            <a:p>
              <a:pPr>
                <a:lnSpc>
                  <a:spcPts val="1486"/>
                </a:lnSpc>
              </a:pPr>
              <a:r>
                <a:rPr lang="en-US" sz="1218" spc="-4">
                  <a:solidFill>
                    <a:srgbClr val="FFFFFF"/>
                  </a:solidFill>
                  <a:latin typeface="Poppins"/>
                </a:rPr>
                <a:t>Long parcours de soin</a:t>
              </a:r>
            </a:p>
          </p:txBody>
        </p:sp>
        <p:sp>
          <p:nvSpPr>
            <p:cNvPr name="TextBox 293" id="293"/>
            <p:cNvSpPr txBox="true"/>
            <p:nvPr/>
          </p:nvSpPr>
          <p:spPr>
            <a:xfrm rot="0">
              <a:off x="7333021" y="16569045"/>
              <a:ext cx="336416" cy="269758"/>
            </a:xfrm>
            <a:prstGeom prst="rect">
              <a:avLst/>
            </a:prstGeom>
          </p:spPr>
          <p:txBody>
            <a:bodyPr anchor="t" rtlCol="false" tIns="0" lIns="0" bIns="0" rIns="0">
              <a:spAutoFit/>
            </a:bodyPr>
            <a:lstStyle/>
            <a:p>
              <a:pPr algn="ctr" marL="0" indent="0" lvl="0">
                <a:lnSpc>
                  <a:spcPts val="1284"/>
                </a:lnSpc>
              </a:pPr>
              <a:r>
                <a:rPr lang="en-US" sz="1427" spc="-14">
                  <a:solidFill>
                    <a:srgbClr val="FFFFFF"/>
                  </a:solidFill>
                  <a:latin typeface="Poppins"/>
                </a:rPr>
                <a:t>3</a:t>
              </a:r>
            </a:p>
          </p:txBody>
        </p:sp>
        <p:sp>
          <p:nvSpPr>
            <p:cNvPr name="TextBox 294" id="294"/>
            <p:cNvSpPr txBox="true"/>
            <p:nvPr/>
          </p:nvSpPr>
          <p:spPr>
            <a:xfrm rot="0">
              <a:off x="611593" y="20575826"/>
              <a:ext cx="336416" cy="269758"/>
            </a:xfrm>
            <a:prstGeom prst="rect">
              <a:avLst/>
            </a:prstGeom>
          </p:spPr>
          <p:txBody>
            <a:bodyPr anchor="t" rtlCol="false" tIns="0" lIns="0" bIns="0" rIns="0">
              <a:spAutoFit/>
            </a:bodyPr>
            <a:lstStyle/>
            <a:p>
              <a:pPr algn="ctr" marL="0" indent="0" lvl="0">
                <a:lnSpc>
                  <a:spcPts val="1284"/>
                </a:lnSpc>
              </a:pPr>
              <a:r>
                <a:rPr lang="en-US" sz="1427" spc="-14">
                  <a:solidFill>
                    <a:srgbClr val="FFFFFF"/>
                  </a:solidFill>
                  <a:latin typeface="Poppins"/>
                </a:rPr>
                <a:t>1</a:t>
              </a:r>
            </a:p>
          </p:txBody>
        </p:sp>
        <p:sp>
          <p:nvSpPr>
            <p:cNvPr name="TextBox 295" id="295"/>
            <p:cNvSpPr txBox="true"/>
            <p:nvPr/>
          </p:nvSpPr>
          <p:spPr>
            <a:xfrm rot="0">
              <a:off x="3964797" y="20608537"/>
              <a:ext cx="336416" cy="269758"/>
            </a:xfrm>
            <a:prstGeom prst="rect">
              <a:avLst/>
            </a:prstGeom>
          </p:spPr>
          <p:txBody>
            <a:bodyPr anchor="t" rtlCol="false" tIns="0" lIns="0" bIns="0" rIns="0">
              <a:spAutoFit/>
            </a:bodyPr>
            <a:lstStyle/>
            <a:p>
              <a:pPr algn="ctr" marL="0" indent="0" lvl="0">
                <a:lnSpc>
                  <a:spcPts val="1284"/>
                </a:lnSpc>
              </a:pPr>
              <a:r>
                <a:rPr lang="en-US" sz="1427" spc="-14">
                  <a:solidFill>
                    <a:srgbClr val="FFFFFF"/>
                  </a:solidFill>
                  <a:latin typeface="Poppins"/>
                </a:rPr>
                <a:t>2</a:t>
              </a:r>
            </a:p>
          </p:txBody>
        </p:sp>
        <p:sp>
          <p:nvSpPr>
            <p:cNvPr name="TextBox 296" id="296"/>
            <p:cNvSpPr txBox="true"/>
            <p:nvPr/>
          </p:nvSpPr>
          <p:spPr>
            <a:xfrm rot="0">
              <a:off x="4555421" y="20225974"/>
              <a:ext cx="2494161" cy="1010966"/>
            </a:xfrm>
            <a:prstGeom prst="rect">
              <a:avLst/>
            </a:prstGeom>
          </p:spPr>
          <p:txBody>
            <a:bodyPr anchor="t" rtlCol="false" tIns="0" lIns="0" bIns="0" rIns="0">
              <a:spAutoFit/>
            </a:bodyPr>
            <a:lstStyle/>
            <a:p>
              <a:pPr>
                <a:lnSpc>
                  <a:spcPts val="1486"/>
                </a:lnSpc>
              </a:pPr>
              <a:r>
                <a:rPr lang="en-US" sz="1218" spc="-4">
                  <a:solidFill>
                    <a:srgbClr val="FFFFFF"/>
                  </a:solidFill>
                  <a:latin typeface="Poppins"/>
                </a:rPr>
                <a:t>Temps long</a:t>
              </a:r>
            </a:p>
            <a:p>
              <a:pPr>
                <a:lnSpc>
                  <a:spcPts val="1486"/>
                </a:lnSpc>
              </a:pPr>
              <a:r>
                <a:rPr lang="en-US" sz="1218" spc="-4">
                  <a:solidFill>
                    <a:srgbClr val="FFFFFF"/>
                  </a:solidFill>
                  <a:latin typeface="Poppins"/>
                </a:rPr>
                <a:t>Solutions concrètes</a:t>
              </a:r>
            </a:p>
            <a:p>
              <a:pPr>
                <a:lnSpc>
                  <a:spcPts val="1486"/>
                </a:lnSpc>
              </a:pPr>
              <a:r>
                <a:rPr lang="en-US" sz="1218" spc="-4">
                  <a:solidFill>
                    <a:srgbClr val="FFFFFF"/>
                  </a:solidFill>
                  <a:latin typeface="Poppins"/>
                </a:rPr>
                <a:t>Comparaison avec précédentes consult.</a:t>
              </a:r>
            </a:p>
          </p:txBody>
        </p:sp>
        <p:sp>
          <p:nvSpPr>
            <p:cNvPr name="TextBox 297" id="297"/>
            <p:cNvSpPr txBox="true"/>
            <p:nvPr/>
          </p:nvSpPr>
          <p:spPr>
            <a:xfrm rot="0">
              <a:off x="7333021" y="20592640"/>
              <a:ext cx="336416" cy="269758"/>
            </a:xfrm>
            <a:prstGeom prst="rect">
              <a:avLst/>
            </a:prstGeom>
          </p:spPr>
          <p:txBody>
            <a:bodyPr anchor="t" rtlCol="false" tIns="0" lIns="0" bIns="0" rIns="0">
              <a:spAutoFit/>
            </a:bodyPr>
            <a:lstStyle/>
            <a:p>
              <a:pPr algn="ctr" marL="0" indent="0" lvl="0">
                <a:lnSpc>
                  <a:spcPts val="1284"/>
                </a:lnSpc>
              </a:pPr>
              <a:r>
                <a:rPr lang="en-US" sz="1427" spc="-14">
                  <a:solidFill>
                    <a:srgbClr val="FFFFFF"/>
                  </a:solidFill>
                  <a:latin typeface="Poppins"/>
                </a:rPr>
                <a:t>3</a:t>
              </a:r>
            </a:p>
          </p:txBody>
        </p:sp>
        <p:sp>
          <p:nvSpPr>
            <p:cNvPr name="TextBox 298" id="298"/>
            <p:cNvSpPr txBox="true"/>
            <p:nvPr/>
          </p:nvSpPr>
          <p:spPr>
            <a:xfrm rot="0">
              <a:off x="7952877" y="18906201"/>
              <a:ext cx="2351327" cy="1010966"/>
            </a:xfrm>
            <a:prstGeom prst="rect">
              <a:avLst/>
            </a:prstGeom>
          </p:spPr>
          <p:txBody>
            <a:bodyPr anchor="t" rtlCol="false" tIns="0" lIns="0" bIns="0" rIns="0">
              <a:spAutoFit/>
            </a:bodyPr>
            <a:lstStyle/>
            <a:p>
              <a:pPr>
                <a:lnSpc>
                  <a:spcPts val="1486"/>
                </a:lnSpc>
              </a:pPr>
              <a:r>
                <a:rPr lang="en-US" sz="1218" spc="-4">
                  <a:solidFill>
                    <a:srgbClr val="FFFFFF"/>
                  </a:solidFill>
                  <a:latin typeface="Poppins"/>
                </a:rPr>
                <a:t>Découragement</a:t>
              </a:r>
            </a:p>
            <a:p>
              <a:pPr>
                <a:lnSpc>
                  <a:spcPts val="1486"/>
                </a:lnSpc>
              </a:pPr>
              <a:r>
                <a:rPr lang="en-US" sz="1218" spc="-4">
                  <a:solidFill>
                    <a:srgbClr val="FFFFFF"/>
                  </a:solidFill>
                  <a:latin typeface="Poppins"/>
                </a:rPr>
                <a:t>Attente “habituelle”</a:t>
              </a:r>
            </a:p>
            <a:p>
              <a:pPr>
                <a:lnSpc>
                  <a:spcPts val="1486"/>
                </a:lnSpc>
              </a:pPr>
              <a:r>
                <a:rPr lang="en-US" sz="1218" spc="-4">
                  <a:solidFill>
                    <a:srgbClr val="FFFFFF"/>
                  </a:solidFill>
                  <a:latin typeface="Poppins"/>
                </a:rPr>
                <a:t>Consult. ponctuelles en hôpital</a:t>
              </a:r>
            </a:p>
          </p:txBody>
        </p:sp>
        <p:sp>
          <p:nvSpPr>
            <p:cNvPr name="TextBox 299" id="299"/>
            <p:cNvSpPr txBox="true"/>
            <p:nvPr/>
          </p:nvSpPr>
          <p:spPr>
            <a:xfrm rot="0">
              <a:off x="7952877" y="17570531"/>
              <a:ext cx="2351327" cy="1010966"/>
            </a:xfrm>
            <a:prstGeom prst="rect">
              <a:avLst/>
            </a:prstGeom>
          </p:spPr>
          <p:txBody>
            <a:bodyPr anchor="t" rtlCol="false" tIns="0" lIns="0" bIns="0" rIns="0">
              <a:spAutoFit/>
            </a:bodyPr>
            <a:lstStyle/>
            <a:p>
              <a:pPr>
                <a:lnSpc>
                  <a:spcPts val="1486"/>
                </a:lnSpc>
              </a:pPr>
              <a:r>
                <a:rPr lang="en-US" sz="1218" spc="-4">
                  <a:solidFill>
                    <a:srgbClr val="FFFFFF"/>
                  </a:solidFill>
                  <a:latin typeface="Poppins"/>
                </a:rPr>
                <a:t>Abandon de critères</a:t>
              </a:r>
            </a:p>
            <a:p>
              <a:pPr>
                <a:lnSpc>
                  <a:spcPts val="1486"/>
                </a:lnSpc>
              </a:pPr>
              <a:r>
                <a:rPr lang="en-US" sz="1218" spc="-4">
                  <a:solidFill>
                    <a:srgbClr val="FFFFFF"/>
                  </a:solidFill>
                  <a:latin typeface="Poppins"/>
                </a:rPr>
                <a:t>Sentiment d’injustice</a:t>
              </a:r>
            </a:p>
            <a:p>
              <a:pPr>
                <a:lnSpc>
                  <a:spcPts val="1486"/>
                </a:lnSpc>
              </a:pPr>
              <a:r>
                <a:rPr lang="en-US" sz="1218" spc="-4">
                  <a:solidFill>
                    <a:srgbClr val="FFFFFF"/>
                  </a:solidFill>
                  <a:latin typeface="Poppins"/>
                </a:rPr>
                <a:t>Ressources </a:t>
              </a:r>
            </a:p>
            <a:p>
              <a:pPr>
                <a:lnSpc>
                  <a:spcPts val="1486"/>
                </a:lnSpc>
              </a:pPr>
              <a:r>
                <a:rPr lang="en-US" sz="1218" spc="-4">
                  <a:solidFill>
                    <a:srgbClr val="FFFFFF"/>
                  </a:solidFill>
                  <a:latin typeface="Poppins"/>
                </a:rPr>
                <a:t>personnelles</a:t>
              </a:r>
            </a:p>
          </p:txBody>
        </p:sp>
        <p:sp>
          <p:nvSpPr>
            <p:cNvPr name="TextBox 300" id="300"/>
            <p:cNvSpPr txBox="true"/>
            <p:nvPr/>
          </p:nvSpPr>
          <p:spPr>
            <a:xfrm rot="0">
              <a:off x="7952877" y="16342560"/>
              <a:ext cx="2153216" cy="759574"/>
            </a:xfrm>
            <a:prstGeom prst="rect">
              <a:avLst/>
            </a:prstGeom>
          </p:spPr>
          <p:txBody>
            <a:bodyPr anchor="t" rtlCol="false" tIns="0" lIns="0" bIns="0" rIns="0">
              <a:spAutoFit/>
            </a:bodyPr>
            <a:lstStyle/>
            <a:p>
              <a:pPr>
                <a:lnSpc>
                  <a:spcPts val="1486"/>
                </a:lnSpc>
              </a:pPr>
              <a:r>
                <a:rPr lang="en-US" sz="1218" spc="-4">
                  <a:solidFill>
                    <a:srgbClr val="FFFFFF"/>
                  </a:solidFill>
                  <a:latin typeface="Poppins"/>
                </a:rPr>
                <a:t>Perte de confiance</a:t>
              </a:r>
            </a:p>
            <a:p>
              <a:pPr>
                <a:lnSpc>
                  <a:spcPts val="1486"/>
                </a:lnSpc>
              </a:pPr>
              <a:r>
                <a:rPr lang="en-US" sz="1218" spc="-4">
                  <a:solidFill>
                    <a:srgbClr val="FFFFFF"/>
                  </a:solidFill>
                  <a:latin typeface="Poppins"/>
                </a:rPr>
                <a:t>Suivis en parallèle</a:t>
              </a:r>
            </a:p>
            <a:p>
              <a:pPr>
                <a:lnSpc>
                  <a:spcPts val="1486"/>
                </a:lnSpc>
              </a:pPr>
              <a:r>
                <a:rPr lang="en-US" sz="1218" spc="-4">
                  <a:solidFill>
                    <a:srgbClr val="FFFFFF"/>
                  </a:solidFill>
                  <a:latin typeface="Poppins"/>
                </a:rPr>
                <a:t>Contrainte de l’att.</a:t>
              </a:r>
            </a:p>
          </p:txBody>
        </p:sp>
        <p:grpSp>
          <p:nvGrpSpPr>
            <p:cNvPr name="Group 301" id="301"/>
            <p:cNvGrpSpPr/>
            <p:nvPr/>
          </p:nvGrpSpPr>
          <p:grpSpPr>
            <a:xfrm rot="0">
              <a:off x="180302" y="25413957"/>
              <a:ext cx="10204982" cy="1265286"/>
              <a:chOff x="0" y="0"/>
              <a:chExt cx="4378932" cy="542931"/>
            </a:xfrm>
          </p:grpSpPr>
          <p:sp>
            <p:nvSpPr>
              <p:cNvPr name="Freeform 302" id="302"/>
              <p:cNvSpPr/>
              <p:nvPr/>
            </p:nvSpPr>
            <p:spPr>
              <a:xfrm flipH="false" flipV="false" rot="0">
                <a:off x="0" y="0"/>
                <a:ext cx="4378932" cy="542931"/>
              </a:xfrm>
              <a:custGeom>
                <a:avLst/>
                <a:gdLst/>
                <a:ahLst/>
                <a:cxnLst/>
                <a:rect r="r" b="b" t="t" l="l"/>
                <a:pathLst>
                  <a:path h="542931" w="4378932">
                    <a:moveTo>
                      <a:pt x="51687" y="0"/>
                    </a:moveTo>
                    <a:lnTo>
                      <a:pt x="4327246" y="0"/>
                    </a:lnTo>
                    <a:cubicBezTo>
                      <a:pt x="4340954" y="0"/>
                      <a:pt x="4354100" y="5446"/>
                      <a:pt x="4363793" y="15139"/>
                    </a:cubicBezTo>
                    <a:cubicBezTo>
                      <a:pt x="4373487" y="24832"/>
                      <a:pt x="4378932" y="37978"/>
                      <a:pt x="4378932" y="51687"/>
                    </a:cubicBezTo>
                    <a:lnTo>
                      <a:pt x="4378932" y="491244"/>
                    </a:lnTo>
                    <a:cubicBezTo>
                      <a:pt x="4378932" y="519790"/>
                      <a:pt x="4355791" y="542931"/>
                      <a:pt x="4327246" y="542931"/>
                    </a:cubicBezTo>
                    <a:lnTo>
                      <a:pt x="51687" y="542931"/>
                    </a:lnTo>
                    <a:cubicBezTo>
                      <a:pt x="37978" y="542931"/>
                      <a:pt x="24832" y="537485"/>
                      <a:pt x="15139" y="527792"/>
                    </a:cubicBezTo>
                    <a:cubicBezTo>
                      <a:pt x="5446" y="518099"/>
                      <a:pt x="0" y="504953"/>
                      <a:pt x="0" y="491244"/>
                    </a:cubicBezTo>
                    <a:lnTo>
                      <a:pt x="0" y="51687"/>
                    </a:lnTo>
                    <a:cubicBezTo>
                      <a:pt x="0" y="23141"/>
                      <a:pt x="23141" y="0"/>
                      <a:pt x="51687" y="0"/>
                    </a:cubicBezTo>
                    <a:close/>
                  </a:path>
                </a:pathLst>
              </a:custGeom>
              <a:solidFill>
                <a:srgbClr val="2A1E50"/>
              </a:solidFill>
              <a:ln w="38100" cap="rnd">
                <a:solidFill>
                  <a:srgbClr val="000000"/>
                </a:solidFill>
                <a:prstDash val="solid"/>
                <a:round/>
              </a:ln>
            </p:spPr>
          </p:sp>
          <p:sp>
            <p:nvSpPr>
              <p:cNvPr name="TextBox 303" id="303"/>
              <p:cNvSpPr txBox="true"/>
              <p:nvPr/>
            </p:nvSpPr>
            <p:spPr>
              <a:xfrm>
                <a:off x="0" y="-38100"/>
                <a:ext cx="812800" cy="850900"/>
              </a:xfrm>
              <a:prstGeom prst="rect">
                <a:avLst/>
              </a:prstGeom>
            </p:spPr>
            <p:txBody>
              <a:bodyPr anchor="ctr" rtlCol="false" tIns="50800" lIns="50800" bIns="50800" rIns="50800"/>
              <a:lstStyle/>
              <a:p>
                <a:pPr algn="ctr">
                  <a:lnSpc>
                    <a:spcPts val="2659"/>
                  </a:lnSpc>
                  <a:spcBef>
                    <a:spcPct val="0"/>
                  </a:spcBef>
                </a:pPr>
              </a:p>
            </p:txBody>
          </p:sp>
        </p:grpSp>
        <p:grpSp>
          <p:nvGrpSpPr>
            <p:cNvPr name="Group 304" id="304"/>
            <p:cNvGrpSpPr/>
            <p:nvPr/>
          </p:nvGrpSpPr>
          <p:grpSpPr>
            <a:xfrm rot="0">
              <a:off x="180302" y="21407176"/>
              <a:ext cx="10064137" cy="1265286"/>
              <a:chOff x="0" y="0"/>
              <a:chExt cx="4318496" cy="542931"/>
            </a:xfrm>
          </p:grpSpPr>
          <p:sp>
            <p:nvSpPr>
              <p:cNvPr name="Freeform 305" id="305"/>
              <p:cNvSpPr/>
              <p:nvPr/>
            </p:nvSpPr>
            <p:spPr>
              <a:xfrm flipH="false" flipV="false" rot="0">
                <a:off x="0" y="0"/>
                <a:ext cx="4318496" cy="542931"/>
              </a:xfrm>
              <a:custGeom>
                <a:avLst/>
                <a:gdLst/>
                <a:ahLst/>
                <a:cxnLst/>
                <a:rect r="r" b="b" t="t" l="l"/>
                <a:pathLst>
                  <a:path h="542931" w="4318496">
                    <a:moveTo>
                      <a:pt x="52410" y="0"/>
                    </a:moveTo>
                    <a:lnTo>
                      <a:pt x="4266086" y="0"/>
                    </a:lnTo>
                    <a:cubicBezTo>
                      <a:pt x="4295031" y="0"/>
                      <a:pt x="4318496" y="23465"/>
                      <a:pt x="4318496" y="52410"/>
                    </a:cubicBezTo>
                    <a:lnTo>
                      <a:pt x="4318496" y="490521"/>
                    </a:lnTo>
                    <a:cubicBezTo>
                      <a:pt x="4318496" y="519466"/>
                      <a:pt x="4295031" y="542931"/>
                      <a:pt x="4266086" y="542931"/>
                    </a:cubicBezTo>
                    <a:lnTo>
                      <a:pt x="52410" y="542931"/>
                    </a:lnTo>
                    <a:cubicBezTo>
                      <a:pt x="23465" y="542931"/>
                      <a:pt x="0" y="519466"/>
                      <a:pt x="0" y="490521"/>
                    </a:cubicBezTo>
                    <a:lnTo>
                      <a:pt x="0" y="52410"/>
                    </a:lnTo>
                    <a:cubicBezTo>
                      <a:pt x="0" y="23465"/>
                      <a:pt x="23465" y="0"/>
                      <a:pt x="52410" y="0"/>
                    </a:cubicBezTo>
                    <a:close/>
                  </a:path>
                </a:pathLst>
              </a:custGeom>
              <a:solidFill>
                <a:srgbClr val="2A1E50"/>
              </a:solidFill>
              <a:ln w="38100" cap="rnd">
                <a:solidFill>
                  <a:srgbClr val="000000"/>
                </a:solidFill>
                <a:prstDash val="solid"/>
                <a:round/>
              </a:ln>
            </p:spPr>
          </p:sp>
          <p:sp>
            <p:nvSpPr>
              <p:cNvPr name="TextBox 306" id="306"/>
              <p:cNvSpPr txBox="true"/>
              <p:nvPr/>
            </p:nvSpPr>
            <p:spPr>
              <a:xfrm>
                <a:off x="0" y="-38100"/>
                <a:ext cx="812800" cy="850900"/>
              </a:xfrm>
              <a:prstGeom prst="rect">
                <a:avLst/>
              </a:prstGeom>
            </p:spPr>
            <p:txBody>
              <a:bodyPr anchor="ctr" rtlCol="false" tIns="50800" lIns="50800" bIns="50800" rIns="50800"/>
              <a:lstStyle/>
              <a:p>
                <a:pPr algn="ctr">
                  <a:lnSpc>
                    <a:spcPts val="2659"/>
                  </a:lnSpc>
                  <a:spcBef>
                    <a:spcPct val="0"/>
                  </a:spcBef>
                </a:pPr>
              </a:p>
            </p:txBody>
          </p:sp>
        </p:grpSp>
        <p:grpSp>
          <p:nvGrpSpPr>
            <p:cNvPr name="Group 307" id="307"/>
            <p:cNvGrpSpPr/>
            <p:nvPr/>
          </p:nvGrpSpPr>
          <p:grpSpPr>
            <a:xfrm rot="0">
              <a:off x="507929" y="25706033"/>
              <a:ext cx="681134" cy="681134"/>
              <a:chOff x="0" y="0"/>
              <a:chExt cx="812800" cy="812800"/>
            </a:xfrm>
          </p:grpSpPr>
          <p:sp>
            <p:nvSpPr>
              <p:cNvPr name="Freeform 308" id="30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309" id="309"/>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310" id="310"/>
            <p:cNvSpPr txBox="true"/>
            <p:nvPr/>
          </p:nvSpPr>
          <p:spPr>
            <a:xfrm rot="0">
              <a:off x="1271756" y="25536355"/>
              <a:ext cx="2589378" cy="1010966"/>
            </a:xfrm>
            <a:prstGeom prst="rect">
              <a:avLst/>
            </a:prstGeom>
          </p:spPr>
          <p:txBody>
            <a:bodyPr anchor="t" rtlCol="false" tIns="0" lIns="0" bIns="0" rIns="0">
              <a:spAutoFit/>
            </a:bodyPr>
            <a:lstStyle/>
            <a:p>
              <a:pPr>
                <a:lnSpc>
                  <a:spcPts val="1486"/>
                </a:lnSpc>
              </a:pPr>
              <a:r>
                <a:rPr lang="en-US" sz="1218" spc="-4">
                  <a:solidFill>
                    <a:srgbClr val="FFFFFF"/>
                  </a:solidFill>
                  <a:latin typeface="Poppins"/>
                </a:rPr>
                <a:t>Liste de services</a:t>
              </a:r>
            </a:p>
            <a:p>
              <a:pPr>
                <a:lnSpc>
                  <a:spcPts val="1486"/>
                </a:lnSpc>
              </a:pPr>
              <a:r>
                <a:rPr lang="en-US" sz="1218" spc="-4">
                  <a:solidFill>
                    <a:srgbClr val="FFFFFF"/>
                  </a:solidFill>
                  <a:latin typeface="Poppins"/>
                </a:rPr>
                <a:t>Critère économique</a:t>
              </a:r>
            </a:p>
            <a:p>
              <a:pPr>
                <a:lnSpc>
                  <a:spcPts val="1486"/>
                </a:lnSpc>
              </a:pPr>
              <a:r>
                <a:rPr lang="en-US" sz="1218" spc="-4">
                  <a:solidFill>
                    <a:srgbClr val="FFFFFF"/>
                  </a:solidFill>
                  <a:latin typeface="Poppins"/>
                </a:rPr>
                <a:t>Sentiment d’urgence élevé</a:t>
              </a:r>
            </a:p>
          </p:txBody>
        </p:sp>
        <p:grpSp>
          <p:nvGrpSpPr>
            <p:cNvPr name="Group 311" id="311"/>
            <p:cNvGrpSpPr/>
            <p:nvPr/>
          </p:nvGrpSpPr>
          <p:grpSpPr>
            <a:xfrm rot="0">
              <a:off x="3861134" y="25738744"/>
              <a:ext cx="681134" cy="681134"/>
              <a:chOff x="0" y="0"/>
              <a:chExt cx="812800" cy="812800"/>
            </a:xfrm>
          </p:grpSpPr>
          <p:sp>
            <p:nvSpPr>
              <p:cNvPr name="Freeform 312" id="312"/>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313" id="313"/>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314" id="314"/>
            <p:cNvGrpSpPr/>
            <p:nvPr/>
          </p:nvGrpSpPr>
          <p:grpSpPr>
            <a:xfrm rot="0">
              <a:off x="7229357" y="25722847"/>
              <a:ext cx="681134" cy="681134"/>
              <a:chOff x="0" y="0"/>
              <a:chExt cx="812800" cy="812800"/>
            </a:xfrm>
          </p:grpSpPr>
          <p:sp>
            <p:nvSpPr>
              <p:cNvPr name="Freeform 315" id="315"/>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316" id="316"/>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317" id="317"/>
            <p:cNvSpPr txBox="true"/>
            <p:nvPr/>
          </p:nvSpPr>
          <p:spPr>
            <a:xfrm rot="0">
              <a:off x="8021572" y="25569066"/>
              <a:ext cx="2351327" cy="1010966"/>
            </a:xfrm>
            <a:prstGeom prst="rect">
              <a:avLst/>
            </a:prstGeom>
          </p:spPr>
          <p:txBody>
            <a:bodyPr anchor="t" rtlCol="false" tIns="0" lIns="0" bIns="0" rIns="0">
              <a:spAutoFit/>
            </a:bodyPr>
            <a:lstStyle/>
            <a:p>
              <a:pPr>
                <a:lnSpc>
                  <a:spcPts val="1486"/>
                </a:lnSpc>
              </a:pPr>
              <a:r>
                <a:rPr lang="en-US" sz="1218" spc="-4">
                  <a:solidFill>
                    <a:srgbClr val="FFFFFF"/>
                  </a:solidFill>
                  <a:latin typeface="Poppins"/>
                </a:rPr>
                <a:t>Abandon de critères</a:t>
              </a:r>
            </a:p>
            <a:p>
              <a:pPr>
                <a:lnSpc>
                  <a:spcPts val="1486"/>
                </a:lnSpc>
              </a:pPr>
              <a:r>
                <a:rPr lang="en-US" sz="1218" spc="-4">
                  <a:solidFill>
                    <a:srgbClr val="FFFFFF"/>
                  </a:solidFill>
                  <a:latin typeface="Poppins"/>
                </a:rPr>
                <a:t>Multip. des demandes</a:t>
              </a:r>
            </a:p>
            <a:p>
              <a:pPr>
                <a:lnSpc>
                  <a:spcPts val="1486"/>
                </a:lnSpc>
              </a:pPr>
              <a:r>
                <a:rPr lang="en-US" sz="1218" spc="-4">
                  <a:solidFill>
                    <a:srgbClr val="FFFFFF"/>
                  </a:solidFill>
                  <a:latin typeface="Poppins"/>
                </a:rPr>
                <a:t>Consult. de PPL et de perm. d’accueil</a:t>
              </a:r>
            </a:p>
          </p:txBody>
        </p:sp>
        <p:grpSp>
          <p:nvGrpSpPr>
            <p:cNvPr name="Group 318" id="318"/>
            <p:cNvGrpSpPr/>
            <p:nvPr/>
          </p:nvGrpSpPr>
          <p:grpSpPr>
            <a:xfrm rot="0">
              <a:off x="180302" y="24078287"/>
              <a:ext cx="10204982" cy="1265286"/>
              <a:chOff x="0" y="0"/>
              <a:chExt cx="4378932" cy="542931"/>
            </a:xfrm>
          </p:grpSpPr>
          <p:sp>
            <p:nvSpPr>
              <p:cNvPr name="Freeform 319" id="319"/>
              <p:cNvSpPr/>
              <p:nvPr/>
            </p:nvSpPr>
            <p:spPr>
              <a:xfrm flipH="false" flipV="false" rot="0">
                <a:off x="0" y="0"/>
                <a:ext cx="4378932" cy="542931"/>
              </a:xfrm>
              <a:custGeom>
                <a:avLst/>
                <a:gdLst/>
                <a:ahLst/>
                <a:cxnLst/>
                <a:rect r="r" b="b" t="t" l="l"/>
                <a:pathLst>
                  <a:path h="542931" w="4378932">
                    <a:moveTo>
                      <a:pt x="51687" y="0"/>
                    </a:moveTo>
                    <a:lnTo>
                      <a:pt x="4327246" y="0"/>
                    </a:lnTo>
                    <a:cubicBezTo>
                      <a:pt x="4340954" y="0"/>
                      <a:pt x="4354100" y="5446"/>
                      <a:pt x="4363793" y="15139"/>
                    </a:cubicBezTo>
                    <a:cubicBezTo>
                      <a:pt x="4373487" y="24832"/>
                      <a:pt x="4378932" y="37978"/>
                      <a:pt x="4378932" y="51687"/>
                    </a:cubicBezTo>
                    <a:lnTo>
                      <a:pt x="4378932" y="491244"/>
                    </a:lnTo>
                    <a:cubicBezTo>
                      <a:pt x="4378932" y="519790"/>
                      <a:pt x="4355791" y="542931"/>
                      <a:pt x="4327246" y="542931"/>
                    </a:cubicBezTo>
                    <a:lnTo>
                      <a:pt x="51687" y="542931"/>
                    </a:lnTo>
                    <a:cubicBezTo>
                      <a:pt x="37978" y="542931"/>
                      <a:pt x="24832" y="537485"/>
                      <a:pt x="15139" y="527792"/>
                    </a:cubicBezTo>
                    <a:cubicBezTo>
                      <a:pt x="5446" y="518099"/>
                      <a:pt x="0" y="504953"/>
                      <a:pt x="0" y="491244"/>
                    </a:cubicBezTo>
                    <a:lnTo>
                      <a:pt x="0" y="51687"/>
                    </a:lnTo>
                    <a:cubicBezTo>
                      <a:pt x="0" y="23141"/>
                      <a:pt x="23141" y="0"/>
                      <a:pt x="51687" y="0"/>
                    </a:cubicBezTo>
                    <a:close/>
                  </a:path>
                </a:pathLst>
              </a:custGeom>
              <a:solidFill>
                <a:srgbClr val="2A1E50"/>
              </a:solidFill>
              <a:ln w="38100" cap="rnd">
                <a:solidFill>
                  <a:srgbClr val="000000"/>
                </a:solidFill>
                <a:prstDash val="solid"/>
                <a:round/>
              </a:ln>
            </p:spPr>
          </p:sp>
          <p:sp>
            <p:nvSpPr>
              <p:cNvPr name="TextBox 320" id="320"/>
              <p:cNvSpPr txBox="true"/>
              <p:nvPr/>
            </p:nvSpPr>
            <p:spPr>
              <a:xfrm>
                <a:off x="0" y="-38100"/>
                <a:ext cx="812800" cy="850900"/>
              </a:xfrm>
              <a:prstGeom prst="rect">
                <a:avLst/>
              </a:prstGeom>
            </p:spPr>
            <p:txBody>
              <a:bodyPr anchor="ctr" rtlCol="false" tIns="50800" lIns="50800" bIns="50800" rIns="50800"/>
              <a:lstStyle/>
              <a:p>
                <a:pPr algn="ctr">
                  <a:lnSpc>
                    <a:spcPts val="2659"/>
                  </a:lnSpc>
                  <a:spcBef>
                    <a:spcPct val="0"/>
                  </a:spcBef>
                </a:pPr>
              </a:p>
            </p:txBody>
          </p:sp>
        </p:grpSp>
        <p:grpSp>
          <p:nvGrpSpPr>
            <p:cNvPr name="Group 321" id="321"/>
            <p:cNvGrpSpPr/>
            <p:nvPr/>
          </p:nvGrpSpPr>
          <p:grpSpPr>
            <a:xfrm rot="0">
              <a:off x="507929" y="24370363"/>
              <a:ext cx="681134" cy="681134"/>
              <a:chOff x="0" y="0"/>
              <a:chExt cx="812800" cy="812800"/>
            </a:xfrm>
          </p:grpSpPr>
          <p:sp>
            <p:nvSpPr>
              <p:cNvPr name="Freeform 322" id="322"/>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323" id="323"/>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324" id="324"/>
            <p:cNvSpPr txBox="true"/>
            <p:nvPr/>
          </p:nvSpPr>
          <p:spPr>
            <a:xfrm rot="0">
              <a:off x="1271756" y="24200685"/>
              <a:ext cx="2589378" cy="1010966"/>
            </a:xfrm>
            <a:prstGeom prst="rect">
              <a:avLst/>
            </a:prstGeom>
          </p:spPr>
          <p:txBody>
            <a:bodyPr anchor="t" rtlCol="false" tIns="0" lIns="0" bIns="0" rIns="0">
              <a:spAutoFit/>
            </a:bodyPr>
            <a:lstStyle/>
            <a:p>
              <a:pPr>
                <a:lnSpc>
                  <a:spcPts val="1486"/>
                </a:lnSpc>
              </a:pPr>
              <a:r>
                <a:rPr lang="en-US" sz="1218" spc="-4">
                  <a:solidFill>
                    <a:srgbClr val="FFFFFF"/>
                  </a:solidFill>
                  <a:latin typeface="Poppins"/>
                </a:rPr>
                <a:t>Bouche-à-oreille</a:t>
              </a:r>
            </a:p>
            <a:p>
              <a:pPr>
                <a:lnSpc>
                  <a:spcPts val="1486"/>
                </a:lnSpc>
              </a:pPr>
              <a:r>
                <a:rPr lang="en-US" sz="1218" spc="-4">
                  <a:solidFill>
                    <a:srgbClr val="FFFFFF"/>
                  </a:solidFill>
                  <a:latin typeface="Poppins"/>
                </a:rPr>
                <a:t>Spécificité du service</a:t>
              </a:r>
            </a:p>
            <a:p>
              <a:pPr>
                <a:lnSpc>
                  <a:spcPts val="1486"/>
                </a:lnSpc>
              </a:pPr>
              <a:r>
                <a:rPr lang="en-US" sz="1218" spc="-4">
                  <a:solidFill>
                    <a:srgbClr val="FFFFFF"/>
                  </a:solidFill>
                  <a:latin typeface="Poppins"/>
                </a:rPr>
                <a:t>Sentiment d’urgence modéré</a:t>
              </a:r>
            </a:p>
          </p:txBody>
        </p:sp>
        <p:grpSp>
          <p:nvGrpSpPr>
            <p:cNvPr name="Group 325" id="325"/>
            <p:cNvGrpSpPr/>
            <p:nvPr/>
          </p:nvGrpSpPr>
          <p:grpSpPr>
            <a:xfrm rot="0">
              <a:off x="3861134" y="24403074"/>
              <a:ext cx="681134" cy="681134"/>
              <a:chOff x="0" y="0"/>
              <a:chExt cx="812800" cy="812800"/>
            </a:xfrm>
          </p:grpSpPr>
          <p:sp>
            <p:nvSpPr>
              <p:cNvPr name="Freeform 326" id="32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327" id="327"/>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328" id="328"/>
            <p:cNvGrpSpPr/>
            <p:nvPr/>
          </p:nvGrpSpPr>
          <p:grpSpPr>
            <a:xfrm rot="0">
              <a:off x="7229357" y="24387177"/>
              <a:ext cx="681134" cy="681134"/>
              <a:chOff x="0" y="0"/>
              <a:chExt cx="812800" cy="812800"/>
            </a:xfrm>
          </p:grpSpPr>
          <p:sp>
            <p:nvSpPr>
              <p:cNvPr name="Freeform 329" id="32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330" id="330"/>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331" id="331"/>
            <p:cNvGrpSpPr/>
            <p:nvPr/>
          </p:nvGrpSpPr>
          <p:grpSpPr>
            <a:xfrm rot="0">
              <a:off x="180302" y="22742618"/>
              <a:ext cx="10090429" cy="1265286"/>
              <a:chOff x="0" y="0"/>
              <a:chExt cx="4329778" cy="542931"/>
            </a:xfrm>
          </p:grpSpPr>
          <p:sp>
            <p:nvSpPr>
              <p:cNvPr name="Freeform 332" id="332"/>
              <p:cNvSpPr/>
              <p:nvPr/>
            </p:nvSpPr>
            <p:spPr>
              <a:xfrm flipH="false" flipV="false" rot="0">
                <a:off x="0" y="0"/>
                <a:ext cx="4329778" cy="542931"/>
              </a:xfrm>
              <a:custGeom>
                <a:avLst/>
                <a:gdLst/>
                <a:ahLst/>
                <a:cxnLst/>
                <a:rect r="r" b="b" t="t" l="l"/>
                <a:pathLst>
                  <a:path h="542931" w="4329778">
                    <a:moveTo>
                      <a:pt x="52273" y="0"/>
                    </a:moveTo>
                    <a:lnTo>
                      <a:pt x="4277504" y="0"/>
                    </a:lnTo>
                    <a:cubicBezTo>
                      <a:pt x="4306374" y="0"/>
                      <a:pt x="4329778" y="23404"/>
                      <a:pt x="4329778" y="52273"/>
                    </a:cubicBezTo>
                    <a:lnTo>
                      <a:pt x="4329778" y="490658"/>
                    </a:lnTo>
                    <a:cubicBezTo>
                      <a:pt x="4329778" y="519527"/>
                      <a:pt x="4306374" y="542931"/>
                      <a:pt x="4277504" y="542931"/>
                    </a:cubicBezTo>
                    <a:lnTo>
                      <a:pt x="52273" y="542931"/>
                    </a:lnTo>
                    <a:cubicBezTo>
                      <a:pt x="23404" y="542931"/>
                      <a:pt x="0" y="519527"/>
                      <a:pt x="0" y="490658"/>
                    </a:cubicBezTo>
                    <a:lnTo>
                      <a:pt x="0" y="52273"/>
                    </a:lnTo>
                    <a:cubicBezTo>
                      <a:pt x="0" y="23404"/>
                      <a:pt x="23404" y="0"/>
                      <a:pt x="52273" y="0"/>
                    </a:cubicBezTo>
                    <a:close/>
                  </a:path>
                </a:pathLst>
              </a:custGeom>
              <a:solidFill>
                <a:srgbClr val="2A1E50"/>
              </a:solidFill>
              <a:ln w="38100" cap="rnd">
                <a:solidFill>
                  <a:srgbClr val="000000"/>
                </a:solidFill>
                <a:prstDash val="solid"/>
                <a:round/>
              </a:ln>
            </p:spPr>
          </p:sp>
          <p:sp>
            <p:nvSpPr>
              <p:cNvPr name="TextBox 333" id="333"/>
              <p:cNvSpPr txBox="true"/>
              <p:nvPr/>
            </p:nvSpPr>
            <p:spPr>
              <a:xfrm>
                <a:off x="0" y="-38100"/>
                <a:ext cx="812800" cy="850900"/>
              </a:xfrm>
              <a:prstGeom prst="rect">
                <a:avLst/>
              </a:prstGeom>
            </p:spPr>
            <p:txBody>
              <a:bodyPr anchor="ctr" rtlCol="false" tIns="50800" lIns="50800" bIns="50800" rIns="50800"/>
              <a:lstStyle/>
              <a:p>
                <a:pPr algn="ctr">
                  <a:lnSpc>
                    <a:spcPts val="2659"/>
                  </a:lnSpc>
                  <a:spcBef>
                    <a:spcPct val="0"/>
                  </a:spcBef>
                </a:pPr>
              </a:p>
            </p:txBody>
          </p:sp>
        </p:grpSp>
        <p:grpSp>
          <p:nvGrpSpPr>
            <p:cNvPr name="Group 334" id="334"/>
            <p:cNvGrpSpPr/>
            <p:nvPr/>
          </p:nvGrpSpPr>
          <p:grpSpPr>
            <a:xfrm rot="0">
              <a:off x="507929" y="23034693"/>
              <a:ext cx="681134" cy="681134"/>
              <a:chOff x="0" y="0"/>
              <a:chExt cx="812800" cy="812800"/>
            </a:xfrm>
          </p:grpSpPr>
          <p:sp>
            <p:nvSpPr>
              <p:cNvPr name="Freeform 335" id="335"/>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336" id="336"/>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337" id="337"/>
            <p:cNvSpPr txBox="true"/>
            <p:nvPr/>
          </p:nvSpPr>
          <p:spPr>
            <a:xfrm rot="0">
              <a:off x="1271756" y="22865015"/>
              <a:ext cx="2589378" cy="1010966"/>
            </a:xfrm>
            <a:prstGeom prst="rect">
              <a:avLst/>
            </a:prstGeom>
          </p:spPr>
          <p:txBody>
            <a:bodyPr anchor="t" rtlCol="false" tIns="0" lIns="0" bIns="0" rIns="0">
              <a:spAutoFit/>
            </a:bodyPr>
            <a:lstStyle/>
            <a:p>
              <a:pPr algn="just">
                <a:lnSpc>
                  <a:spcPts val="1486"/>
                </a:lnSpc>
              </a:pPr>
              <a:r>
                <a:rPr lang="en-US" sz="1218" spc="-4">
                  <a:solidFill>
                    <a:srgbClr val="FFFFFF"/>
                  </a:solidFill>
                  <a:latin typeface="Poppins"/>
                </a:rPr>
                <a:t>Fréquentation passée</a:t>
              </a:r>
            </a:p>
            <a:p>
              <a:pPr algn="just">
                <a:lnSpc>
                  <a:spcPts val="1486"/>
                </a:lnSpc>
              </a:pPr>
              <a:r>
                <a:rPr lang="en-US" sz="1218" spc="-4">
                  <a:solidFill>
                    <a:srgbClr val="FFFFFF"/>
                  </a:solidFill>
                  <a:latin typeface="Poppins"/>
                </a:rPr>
                <a:t>Tarif et administatif</a:t>
              </a:r>
            </a:p>
            <a:p>
              <a:pPr>
                <a:lnSpc>
                  <a:spcPts val="1486"/>
                </a:lnSpc>
              </a:pPr>
              <a:r>
                <a:rPr lang="en-US" sz="1218" spc="-4">
                  <a:solidFill>
                    <a:srgbClr val="FFFFFF"/>
                  </a:solidFill>
                  <a:latin typeface="Poppins"/>
                </a:rPr>
                <a:t>Sentiment d’urgence élevé</a:t>
              </a:r>
              <a:r>
                <a:rPr lang="en-US" sz="1218" spc="-4">
                  <a:solidFill>
                    <a:srgbClr val="FFFFFF"/>
                  </a:solidFill>
                  <a:latin typeface="Poppins Italics"/>
                </a:rPr>
                <a:t> - pression du SAJ</a:t>
              </a:r>
            </a:p>
          </p:txBody>
        </p:sp>
        <p:grpSp>
          <p:nvGrpSpPr>
            <p:cNvPr name="Group 338" id="338"/>
            <p:cNvGrpSpPr/>
            <p:nvPr/>
          </p:nvGrpSpPr>
          <p:grpSpPr>
            <a:xfrm rot="0">
              <a:off x="3861134" y="23067404"/>
              <a:ext cx="681134" cy="681134"/>
              <a:chOff x="0" y="0"/>
              <a:chExt cx="812800" cy="812800"/>
            </a:xfrm>
          </p:grpSpPr>
          <p:sp>
            <p:nvSpPr>
              <p:cNvPr name="Freeform 339" id="33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340" id="340"/>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341" id="341"/>
            <p:cNvSpPr txBox="true"/>
            <p:nvPr/>
          </p:nvSpPr>
          <p:spPr>
            <a:xfrm rot="0">
              <a:off x="4033493" y="23264392"/>
              <a:ext cx="336416" cy="269758"/>
            </a:xfrm>
            <a:prstGeom prst="rect">
              <a:avLst/>
            </a:prstGeom>
          </p:spPr>
          <p:txBody>
            <a:bodyPr anchor="t" rtlCol="false" tIns="0" lIns="0" bIns="0" rIns="0">
              <a:spAutoFit/>
            </a:bodyPr>
            <a:lstStyle/>
            <a:p>
              <a:pPr algn="ctr" marL="0" indent="0" lvl="0">
                <a:lnSpc>
                  <a:spcPts val="1284"/>
                </a:lnSpc>
              </a:pPr>
              <a:r>
                <a:rPr lang="en-US" sz="1427" spc="-14">
                  <a:solidFill>
                    <a:srgbClr val="FFFFFF"/>
                  </a:solidFill>
                  <a:latin typeface="Poppins"/>
                </a:rPr>
                <a:t>2</a:t>
              </a:r>
            </a:p>
          </p:txBody>
        </p:sp>
        <p:sp>
          <p:nvSpPr>
            <p:cNvPr name="TextBox 342" id="342"/>
            <p:cNvSpPr txBox="true"/>
            <p:nvPr/>
          </p:nvSpPr>
          <p:spPr>
            <a:xfrm rot="0">
              <a:off x="4624116" y="22881829"/>
              <a:ext cx="2494161" cy="1010966"/>
            </a:xfrm>
            <a:prstGeom prst="rect">
              <a:avLst/>
            </a:prstGeom>
          </p:spPr>
          <p:txBody>
            <a:bodyPr anchor="t" rtlCol="false" tIns="0" lIns="0" bIns="0" rIns="0">
              <a:spAutoFit/>
            </a:bodyPr>
            <a:lstStyle/>
            <a:p>
              <a:pPr>
                <a:lnSpc>
                  <a:spcPts val="1486"/>
                </a:lnSpc>
              </a:pPr>
              <a:r>
                <a:rPr lang="en-US" sz="1218" spc="-4">
                  <a:solidFill>
                    <a:srgbClr val="FFFFFF"/>
                  </a:solidFill>
                  <a:latin typeface="Poppins"/>
                </a:rPr>
                <a:t>Temps long</a:t>
              </a:r>
            </a:p>
            <a:p>
              <a:pPr>
                <a:lnSpc>
                  <a:spcPts val="1486"/>
                </a:lnSpc>
              </a:pPr>
              <a:r>
                <a:rPr lang="en-US" sz="1218" spc="-4">
                  <a:solidFill>
                    <a:srgbClr val="FFFFFF"/>
                  </a:solidFill>
                  <a:latin typeface="Poppins"/>
                </a:rPr>
                <a:t>Espace d’écoute</a:t>
              </a:r>
            </a:p>
            <a:p>
              <a:pPr>
                <a:lnSpc>
                  <a:spcPts val="1486"/>
                </a:lnSpc>
              </a:pPr>
              <a:r>
                <a:rPr lang="en-US" sz="1218" spc="-4">
                  <a:solidFill>
                    <a:srgbClr val="FFFFFF"/>
                  </a:solidFill>
                  <a:latin typeface="Poppins"/>
                </a:rPr>
                <a:t>Fréquentation passée et déduction des besoins</a:t>
              </a:r>
            </a:p>
          </p:txBody>
        </p:sp>
        <p:grpSp>
          <p:nvGrpSpPr>
            <p:cNvPr name="Group 343" id="343"/>
            <p:cNvGrpSpPr/>
            <p:nvPr/>
          </p:nvGrpSpPr>
          <p:grpSpPr>
            <a:xfrm rot="0">
              <a:off x="7229357" y="23051507"/>
              <a:ext cx="681134" cy="681134"/>
              <a:chOff x="0" y="0"/>
              <a:chExt cx="812800" cy="812800"/>
            </a:xfrm>
          </p:grpSpPr>
          <p:sp>
            <p:nvSpPr>
              <p:cNvPr name="Freeform 344" id="34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345" id="345"/>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346" id="346"/>
            <p:cNvGrpSpPr/>
            <p:nvPr/>
          </p:nvGrpSpPr>
          <p:grpSpPr>
            <a:xfrm rot="0">
              <a:off x="507929" y="21699252"/>
              <a:ext cx="681134" cy="681134"/>
              <a:chOff x="0" y="0"/>
              <a:chExt cx="812800" cy="812800"/>
            </a:xfrm>
          </p:grpSpPr>
          <p:sp>
            <p:nvSpPr>
              <p:cNvPr name="Freeform 347" id="34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348" id="348"/>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349" id="349"/>
            <p:cNvSpPr txBox="true"/>
            <p:nvPr/>
          </p:nvSpPr>
          <p:spPr>
            <a:xfrm rot="0">
              <a:off x="680288" y="21896239"/>
              <a:ext cx="336416" cy="269758"/>
            </a:xfrm>
            <a:prstGeom prst="rect">
              <a:avLst/>
            </a:prstGeom>
          </p:spPr>
          <p:txBody>
            <a:bodyPr anchor="t" rtlCol="false" tIns="0" lIns="0" bIns="0" rIns="0">
              <a:spAutoFit/>
            </a:bodyPr>
            <a:lstStyle/>
            <a:p>
              <a:pPr algn="ctr" marL="0" indent="0" lvl="0">
                <a:lnSpc>
                  <a:spcPts val="1284"/>
                </a:lnSpc>
              </a:pPr>
              <a:r>
                <a:rPr lang="en-US" sz="1427" spc="-14">
                  <a:solidFill>
                    <a:srgbClr val="FFFFFF"/>
                  </a:solidFill>
                  <a:latin typeface="Poppins"/>
                </a:rPr>
                <a:t>1</a:t>
              </a:r>
            </a:p>
          </p:txBody>
        </p:sp>
        <p:grpSp>
          <p:nvGrpSpPr>
            <p:cNvPr name="Group 350" id="350"/>
            <p:cNvGrpSpPr/>
            <p:nvPr/>
          </p:nvGrpSpPr>
          <p:grpSpPr>
            <a:xfrm rot="0">
              <a:off x="3861134" y="21731963"/>
              <a:ext cx="681134" cy="681134"/>
              <a:chOff x="0" y="0"/>
              <a:chExt cx="812800" cy="812800"/>
            </a:xfrm>
          </p:grpSpPr>
          <p:sp>
            <p:nvSpPr>
              <p:cNvPr name="Freeform 351" id="351"/>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352" id="352"/>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353" id="353"/>
            <p:cNvSpPr txBox="true"/>
            <p:nvPr/>
          </p:nvSpPr>
          <p:spPr>
            <a:xfrm rot="0">
              <a:off x="1271756" y="21657016"/>
              <a:ext cx="2589378" cy="756081"/>
            </a:xfrm>
            <a:prstGeom prst="rect">
              <a:avLst/>
            </a:prstGeom>
          </p:spPr>
          <p:txBody>
            <a:bodyPr anchor="t" rtlCol="false" tIns="0" lIns="0" bIns="0" rIns="0">
              <a:spAutoFit/>
            </a:bodyPr>
            <a:lstStyle/>
            <a:p>
              <a:pPr algn="just">
                <a:lnSpc>
                  <a:spcPts val="1486"/>
                </a:lnSpc>
              </a:pPr>
              <a:r>
                <a:rPr lang="en-US" sz="1218" spc="-4">
                  <a:solidFill>
                    <a:srgbClr val="FFFFFF"/>
                  </a:solidFill>
                  <a:latin typeface="Poppins"/>
                </a:rPr>
                <a:t>Confiance en l’envoyeur</a:t>
              </a:r>
            </a:p>
            <a:p>
              <a:pPr algn="just">
                <a:lnSpc>
                  <a:spcPts val="1486"/>
                </a:lnSpc>
              </a:pPr>
              <a:r>
                <a:rPr lang="en-US" sz="1218" spc="-4">
                  <a:solidFill>
                    <a:srgbClr val="FFFFFF"/>
                  </a:solidFill>
                  <a:latin typeface="Poppins"/>
                </a:rPr>
                <a:t>Spécificité du service</a:t>
              </a:r>
            </a:p>
            <a:p>
              <a:pPr algn="just">
                <a:lnSpc>
                  <a:spcPts val="1486"/>
                </a:lnSpc>
              </a:pPr>
              <a:r>
                <a:rPr lang="en-US" sz="1218" spc="-4">
                  <a:solidFill>
                    <a:srgbClr val="FFFFFF"/>
                  </a:solidFill>
                  <a:latin typeface="Poppins"/>
                </a:rPr>
                <a:t>Peu ou pas d’urgence</a:t>
              </a:r>
            </a:p>
          </p:txBody>
        </p:sp>
        <p:grpSp>
          <p:nvGrpSpPr>
            <p:cNvPr name="Group 354" id="354"/>
            <p:cNvGrpSpPr/>
            <p:nvPr/>
          </p:nvGrpSpPr>
          <p:grpSpPr>
            <a:xfrm rot="0">
              <a:off x="7229357" y="21699252"/>
              <a:ext cx="681134" cy="681134"/>
              <a:chOff x="0" y="0"/>
              <a:chExt cx="812800" cy="812800"/>
            </a:xfrm>
          </p:grpSpPr>
          <p:sp>
            <p:nvSpPr>
              <p:cNvPr name="Freeform 355" id="355"/>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356" id="356"/>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357" id="357"/>
            <p:cNvSpPr txBox="true"/>
            <p:nvPr/>
          </p:nvSpPr>
          <p:spPr>
            <a:xfrm rot="0">
              <a:off x="680288" y="24567351"/>
              <a:ext cx="336416" cy="269758"/>
            </a:xfrm>
            <a:prstGeom prst="rect">
              <a:avLst/>
            </a:prstGeom>
          </p:spPr>
          <p:txBody>
            <a:bodyPr anchor="t" rtlCol="false" tIns="0" lIns="0" bIns="0" rIns="0">
              <a:spAutoFit/>
            </a:bodyPr>
            <a:lstStyle/>
            <a:p>
              <a:pPr algn="ctr" marL="0" indent="0" lvl="0">
                <a:lnSpc>
                  <a:spcPts val="1284"/>
                </a:lnSpc>
              </a:pPr>
              <a:r>
                <a:rPr lang="en-US" sz="1427" spc="-14">
                  <a:solidFill>
                    <a:srgbClr val="FFFFFF"/>
                  </a:solidFill>
                  <a:latin typeface="Poppins"/>
                </a:rPr>
                <a:t>1</a:t>
              </a:r>
            </a:p>
          </p:txBody>
        </p:sp>
        <p:sp>
          <p:nvSpPr>
            <p:cNvPr name="TextBox 358" id="358"/>
            <p:cNvSpPr txBox="true"/>
            <p:nvPr/>
          </p:nvSpPr>
          <p:spPr>
            <a:xfrm rot="0">
              <a:off x="4033493" y="24600062"/>
              <a:ext cx="336416" cy="269758"/>
            </a:xfrm>
            <a:prstGeom prst="rect">
              <a:avLst/>
            </a:prstGeom>
          </p:spPr>
          <p:txBody>
            <a:bodyPr anchor="t" rtlCol="false" tIns="0" lIns="0" bIns="0" rIns="0">
              <a:spAutoFit/>
            </a:bodyPr>
            <a:lstStyle/>
            <a:p>
              <a:pPr algn="ctr" marL="0" indent="0" lvl="0">
                <a:lnSpc>
                  <a:spcPts val="1284"/>
                </a:lnSpc>
              </a:pPr>
              <a:r>
                <a:rPr lang="en-US" sz="1427" spc="-14">
                  <a:solidFill>
                    <a:srgbClr val="FFFFFF"/>
                  </a:solidFill>
                  <a:latin typeface="Poppins"/>
                </a:rPr>
                <a:t>2</a:t>
              </a:r>
            </a:p>
          </p:txBody>
        </p:sp>
        <p:sp>
          <p:nvSpPr>
            <p:cNvPr name="TextBox 359" id="359"/>
            <p:cNvSpPr txBox="true"/>
            <p:nvPr/>
          </p:nvSpPr>
          <p:spPr>
            <a:xfrm rot="0">
              <a:off x="4624116" y="24144107"/>
              <a:ext cx="2324167" cy="1010966"/>
            </a:xfrm>
            <a:prstGeom prst="rect">
              <a:avLst/>
            </a:prstGeom>
          </p:spPr>
          <p:txBody>
            <a:bodyPr anchor="t" rtlCol="false" tIns="0" lIns="0" bIns="0" rIns="0">
              <a:spAutoFit/>
            </a:bodyPr>
            <a:lstStyle/>
            <a:p>
              <a:pPr>
                <a:lnSpc>
                  <a:spcPts val="1486"/>
                </a:lnSpc>
              </a:pPr>
              <a:r>
                <a:rPr lang="en-US" sz="1218" spc="-4">
                  <a:solidFill>
                    <a:srgbClr val="FFFFFF"/>
                  </a:solidFill>
                  <a:latin typeface="Poppins"/>
                </a:rPr>
                <a:t>Temps long</a:t>
              </a:r>
            </a:p>
            <a:p>
              <a:pPr>
                <a:lnSpc>
                  <a:spcPts val="1486"/>
                </a:lnSpc>
              </a:pPr>
              <a:r>
                <a:rPr lang="en-US" sz="1218" spc="-4">
                  <a:solidFill>
                    <a:srgbClr val="FFFFFF"/>
                  </a:solidFill>
                  <a:latin typeface="Poppins"/>
                </a:rPr>
                <a:t>Compréhension de le.a thérapeute </a:t>
              </a:r>
            </a:p>
            <a:p>
              <a:pPr>
                <a:lnSpc>
                  <a:spcPts val="1486"/>
                </a:lnSpc>
              </a:pPr>
              <a:r>
                <a:rPr lang="en-US" sz="1218" spc="-4">
                  <a:solidFill>
                    <a:srgbClr val="FFFFFF"/>
                  </a:solidFill>
                  <a:latin typeface="Poppins"/>
                </a:rPr>
                <a:t>Consult. ponctuelles</a:t>
              </a:r>
            </a:p>
          </p:txBody>
        </p:sp>
        <p:sp>
          <p:nvSpPr>
            <p:cNvPr name="TextBox 360" id="360"/>
            <p:cNvSpPr txBox="true"/>
            <p:nvPr/>
          </p:nvSpPr>
          <p:spPr>
            <a:xfrm rot="0">
              <a:off x="7401716" y="24584165"/>
              <a:ext cx="336416" cy="269758"/>
            </a:xfrm>
            <a:prstGeom prst="rect">
              <a:avLst/>
            </a:prstGeom>
          </p:spPr>
          <p:txBody>
            <a:bodyPr anchor="t" rtlCol="false" tIns="0" lIns="0" bIns="0" rIns="0">
              <a:spAutoFit/>
            </a:bodyPr>
            <a:lstStyle/>
            <a:p>
              <a:pPr algn="ctr" marL="0" indent="0" lvl="0">
                <a:lnSpc>
                  <a:spcPts val="1284"/>
                </a:lnSpc>
              </a:pPr>
              <a:r>
                <a:rPr lang="en-US" sz="1427" spc="-14">
                  <a:solidFill>
                    <a:srgbClr val="FFFFFF"/>
                  </a:solidFill>
                  <a:latin typeface="Poppins"/>
                </a:rPr>
                <a:t>3</a:t>
              </a:r>
            </a:p>
          </p:txBody>
        </p:sp>
        <p:sp>
          <p:nvSpPr>
            <p:cNvPr name="TextBox 361" id="361"/>
            <p:cNvSpPr txBox="true"/>
            <p:nvPr/>
          </p:nvSpPr>
          <p:spPr>
            <a:xfrm rot="0">
              <a:off x="680288" y="23231681"/>
              <a:ext cx="336416" cy="269758"/>
            </a:xfrm>
            <a:prstGeom prst="rect">
              <a:avLst/>
            </a:prstGeom>
          </p:spPr>
          <p:txBody>
            <a:bodyPr anchor="t" rtlCol="false" tIns="0" lIns="0" bIns="0" rIns="0">
              <a:spAutoFit/>
            </a:bodyPr>
            <a:lstStyle/>
            <a:p>
              <a:pPr algn="ctr" marL="0" indent="0" lvl="0">
                <a:lnSpc>
                  <a:spcPts val="1284"/>
                </a:lnSpc>
              </a:pPr>
              <a:r>
                <a:rPr lang="en-US" sz="1427" spc="-14">
                  <a:solidFill>
                    <a:srgbClr val="FFFFFF"/>
                  </a:solidFill>
                  <a:latin typeface="Poppins"/>
                </a:rPr>
                <a:t>1</a:t>
              </a:r>
            </a:p>
          </p:txBody>
        </p:sp>
        <p:sp>
          <p:nvSpPr>
            <p:cNvPr name="TextBox 362" id="362"/>
            <p:cNvSpPr txBox="true"/>
            <p:nvPr/>
          </p:nvSpPr>
          <p:spPr>
            <a:xfrm rot="0">
              <a:off x="7401716" y="23248495"/>
              <a:ext cx="336416" cy="269758"/>
            </a:xfrm>
            <a:prstGeom prst="rect">
              <a:avLst/>
            </a:prstGeom>
          </p:spPr>
          <p:txBody>
            <a:bodyPr anchor="t" rtlCol="false" tIns="0" lIns="0" bIns="0" rIns="0">
              <a:spAutoFit/>
            </a:bodyPr>
            <a:lstStyle/>
            <a:p>
              <a:pPr algn="ctr" marL="0" indent="0" lvl="0">
                <a:lnSpc>
                  <a:spcPts val="1284"/>
                </a:lnSpc>
              </a:pPr>
              <a:r>
                <a:rPr lang="en-US" sz="1427" spc="-14">
                  <a:solidFill>
                    <a:srgbClr val="FFFFFF"/>
                  </a:solidFill>
                  <a:latin typeface="Poppins"/>
                </a:rPr>
                <a:t>3</a:t>
              </a:r>
            </a:p>
          </p:txBody>
        </p:sp>
        <p:sp>
          <p:nvSpPr>
            <p:cNvPr name="TextBox 363" id="363"/>
            <p:cNvSpPr txBox="true"/>
            <p:nvPr/>
          </p:nvSpPr>
          <p:spPr>
            <a:xfrm rot="0">
              <a:off x="4033493" y="21928950"/>
              <a:ext cx="336416" cy="269758"/>
            </a:xfrm>
            <a:prstGeom prst="rect">
              <a:avLst/>
            </a:prstGeom>
          </p:spPr>
          <p:txBody>
            <a:bodyPr anchor="t" rtlCol="false" tIns="0" lIns="0" bIns="0" rIns="0">
              <a:spAutoFit/>
            </a:bodyPr>
            <a:lstStyle/>
            <a:p>
              <a:pPr algn="ctr" marL="0" indent="0" lvl="0">
                <a:lnSpc>
                  <a:spcPts val="1284"/>
                </a:lnSpc>
              </a:pPr>
              <a:r>
                <a:rPr lang="en-US" sz="1427" spc="-14">
                  <a:solidFill>
                    <a:srgbClr val="FFFFFF"/>
                  </a:solidFill>
                  <a:latin typeface="Poppins"/>
                </a:rPr>
                <a:t>2</a:t>
              </a:r>
            </a:p>
          </p:txBody>
        </p:sp>
        <p:sp>
          <p:nvSpPr>
            <p:cNvPr name="TextBox 364" id="364"/>
            <p:cNvSpPr txBox="true"/>
            <p:nvPr/>
          </p:nvSpPr>
          <p:spPr>
            <a:xfrm rot="0">
              <a:off x="4624116" y="21546387"/>
              <a:ext cx="2324167" cy="1010966"/>
            </a:xfrm>
            <a:prstGeom prst="rect">
              <a:avLst/>
            </a:prstGeom>
          </p:spPr>
          <p:txBody>
            <a:bodyPr anchor="t" rtlCol="false" tIns="0" lIns="0" bIns="0" rIns="0">
              <a:spAutoFit/>
            </a:bodyPr>
            <a:lstStyle/>
            <a:p>
              <a:pPr>
                <a:lnSpc>
                  <a:spcPts val="1486"/>
                </a:lnSpc>
              </a:pPr>
              <a:r>
                <a:rPr lang="en-US" sz="1218" spc="-4">
                  <a:solidFill>
                    <a:srgbClr val="FFFFFF"/>
                  </a:solidFill>
                  <a:latin typeface="Poppins"/>
                </a:rPr>
                <a:t>Temps long</a:t>
              </a:r>
            </a:p>
            <a:p>
              <a:pPr>
                <a:lnSpc>
                  <a:spcPts val="1486"/>
                </a:lnSpc>
              </a:pPr>
              <a:r>
                <a:rPr lang="en-US" sz="1218" spc="-4">
                  <a:solidFill>
                    <a:srgbClr val="FFFFFF"/>
                  </a:solidFill>
                  <a:latin typeface="Poppins"/>
                </a:rPr>
                <a:t>Connexion avec le.a thérapeute </a:t>
              </a:r>
            </a:p>
            <a:p>
              <a:pPr>
                <a:lnSpc>
                  <a:spcPts val="1486"/>
                </a:lnSpc>
              </a:pPr>
              <a:r>
                <a:rPr lang="en-US" sz="1218" spc="-4">
                  <a:solidFill>
                    <a:srgbClr val="FFFFFF"/>
                  </a:solidFill>
                  <a:latin typeface="Poppins"/>
                </a:rPr>
                <a:t>Long parcours de soin</a:t>
              </a:r>
            </a:p>
          </p:txBody>
        </p:sp>
        <p:sp>
          <p:nvSpPr>
            <p:cNvPr name="TextBox 365" id="365"/>
            <p:cNvSpPr txBox="true"/>
            <p:nvPr/>
          </p:nvSpPr>
          <p:spPr>
            <a:xfrm rot="0">
              <a:off x="7401716" y="21896239"/>
              <a:ext cx="336416" cy="269758"/>
            </a:xfrm>
            <a:prstGeom prst="rect">
              <a:avLst/>
            </a:prstGeom>
          </p:spPr>
          <p:txBody>
            <a:bodyPr anchor="t" rtlCol="false" tIns="0" lIns="0" bIns="0" rIns="0">
              <a:spAutoFit/>
            </a:bodyPr>
            <a:lstStyle/>
            <a:p>
              <a:pPr algn="ctr" marL="0" indent="0" lvl="0">
                <a:lnSpc>
                  <a:spcPts val="1284"/>
                </a:lnSpc>
              </a:pPr>
              <a:r>
                <a:rPr lang="en-US" sz="1427" spc="-14">
                  <a:solidFill>
                    <a:srgbClr val="FFFFFF"/>
                  </a:solidFill>
                  <a:latin typeface="Poppins"/>
                </a:rPr>
                <a:t>3</a:t>
              </a:r>
            </a:p>
          </p:txBody>
        </p:sp>
        <p:sp>
          <p:nvSpPr>
            <p:cNvPr name="TextBox 366" id="366"/>
            <p:cNvSpPr txBox="true"/>
            <p:nvPr/>
          </p:nvSpPr>
          <p:spPr>
            <a:xfrm rot="0">
              <a:off x="680288" y="25903020"/>
              <a:ext cx="336416" cy="269758"/>
            </a:xfrm>
            <a:prstGeom prst="rect">
              <a:avLst/>
            </a:prstGeom>
          </p:spPr>
          <p:txBody>
            <a:bodyPr anchor="t" rtlCol="false" tIns="0" lIns="0" bIns="0" rIns="0">
              <a:spAutoFit/>
            </a:bodyPr>
            <a:lstStyle/>
            <a:p>
              <a:pPr algn="ctr" marL="0" indent="0" lvl="0">
                <a:lnSpc>
                  <a:spcPts val="1284"/>
                </a:lnSpc>
              </a:pPr>
              <a:r>
                <a:rPr lang="en-US" sz="1427" spc="-14">
                  <a:solidFill>
                    <a:srgbClr val="FFFFFF"/>
                  </a:solidFill>
                  <a:latin typeface="Poppins"/>
                </a:rPr>
                <a:t>1</a:t>
              </a:r>
            </a:p>
          </p:txBody>
        </p:sp>
        <p:sp>
          <p:nvSpPr>
            <p:cNvPr name="TextBox 367" id="367"/>
            <p:cNvSpPr txBox="true"/>
            <p:nvPr/>
          </p:nvSpPr>
          <p:spPr>
            <a:xfrm rot="0">
              <a:off x="4033493" y="25935731"/>
              <a:ext cx="336416" cy="269758"/>
            </a:xfrm>
            <a:prstGeom prst="rect">
              <a:avLst/>
            </a:prstGeom>
          </p:spPr>
          <p:txBody>
            <a:bodyPr anchor="t" rtlCol="false" tIns="0" lIns="0" bIns="0" rIns="0">
              <a:spAutoFit/>
            </a:bodyPr>
            <a:lstStyle/>
            <a:p>
              <a:pPr algn="ctr" marL="0" indent="0" lvl="0">
                <a:lnSpc>
                  <a:spcPts val="1284"/>
                </a:lnSpc>
              </a:pPr>
              <a:r>
                <a:rPr lang="en-US" sz="1427" spc="-14">
                  <a:solidFill>
                    <a:srgbClr val="FFFFFF"/>
                  </a:solidFill>
                  <a:latin typeface="Poppins"/>
                </a:rPr>
                <a:t>2</a:t>
              </a:r>
            </a:p>
          </p:txBody>
        </p:sp>
        <p:sp>
          <p:nvSpPr>
            <p:cNvPr name="TextBox 368" id="368"/>
            <p:cNvSpPr txBox="true"/>
            <p:nvPr/>
          </p:nvSpPr>
          <p:spPr>
            <a:xfrm rot="0">
              <a:off x="4624116" y="25553168"/>
              <a:ext cx="2494161" cy="1010966"/>
            </a:xfrm>
            <a:prstGeom prst="rect">
              <a:avLst/>
            </a:prstGeom>
          </p:spPr>
          <p:txBody>
            <a:bodyPr anchor="t" rtlCol="false" tIns="0" lIns="0" bIns="0" rIns="0">
              <a:spAutoFit/>
            </a:bodyPr>
            <a:lstStyle/>
            <a:p>
              <a:pPr>
                <a:lnSpc>
                  <a:spcPts val="1486"/>
                </a:lnSpc>
              </a:pPr>
              <a:r>
                <a:rPr lang="en-US" sz="1218" spc="-4">
                  <a:solidFill>
                    <a:srgbClr val="FFFFFF"/>
                  </a:solidFill>
                  <a:latin typeface="Poppins"/>
                </a:rPr>
                <a:t>Temps long</a:t>
              </a:r>
            </a:p>
            <a:p>
              <a:pPr>
                <a:lnSpc>
                  <a:spcPts val="1486"/>
                </a:lnSpc>
              </a:pPr>
              <a:r>
                <a:rPr lang="en-US" sz="1218" spc="-4">
                  <a:solidFill>
                    <a:srgbClr val="FFFFFF"/>
                  </a:solidFill>
                  <a:latin typeface="Poppins"/>
                </a:rPr>
                <a:t>Solutions concrètes</a:t>
              </a:r>
            </a:p>
            <a:p>
              <a:pPr>
                <a:lnSpc>
                  <a:spcPts val="1486"/>
                </a:lnSpc>
              </a:pPr>
              <a:r>
                <a:rPr lang="en-US" sz="1218" spc="-4">
                  <a:solidFill>
                    <a:srgbClr val="FFFFFF"/>
                  </a:solidFill>
                  <a:latin typeface="Poppins"/>
                </a:rPr>
                <a:t>Comparaison avec précédentes consult.</a:t>
              </a:r>
            </a:p>
          </p:txBody>
        </p:sp>
        <p:sp>
          <p:nvSpPr>
            <p:cNvPr name="TextBox 369" id="369"/>
            <p:cNvSpPr txBox="true"/>
            <p:nvPr/>
          </p:nvSpPr>
          <p:spPr>
            <a:xfrm rot="0">
              <a:off x="7401716" y="25919834"/>
              <a:ext cx="336416" cy="269758"/>
            </a:xfrm>
            <a:prstGeom prst="rect">
              <a:avLst/>
            </a:prstGeom>
          </p:spPr>
          <p:txBody>
            <a:bodyPr anchor="t" rtlCol="false" tIns="0" lIns="0" bIns="0" rIns="0">
              <a:spAutoFit/>
            </a:bodyPr>
            <a:lstStyle/>
            <a:p>
              <a:pPr algn="ctr" marL="0" indent="0" lvl="0">
                <a:lnSpc>
                  <a:spcPts val="1284"/>
                </a:lnSpc>
              </a:pPr>
              <a:r>
                <a:rPr lang="en-US" sz="1427" spc="-14">
                  <a:solidFill>
                    <a:srgbClr val="FFFFFF"/>
                  </a:solidFill>
                  <a:latin typeface="Poppins"/>
                </a:rPr>
                <a:t>3</a:t>
              </a:r>
            </a:p>
          </p:txBody>
        </p:sp>
        <p:sp>
          <p:nvSpPr>
            <p:cNvPr name="TextBox 370" id="370"/>
            <p:cNvSpPr txBox="true"/>
            <p:nvPr/>
          </p:nvSpPr>
          <p:spPr>
            <a:xfrm rot="0">
              <a:off x="8021572" y="24233396"/>
              <a:ext cx="2351327" cy="1010966"/>
            </a:xfrm>
            <a:prstGeom prst="rect">
              <a:avLst/>
            </a:prstGeom>
          </p:spPr>
          <p:txBody>
            <a:bodyPr anchor="t" rtlCol="false" tIns="0" lIns="0" bIns="0" rIns="0">
              <a:spAutoFit/>
            </a:bodyPr>
            <a:lstStyle/>
            <a:p>
              <a:pPr>
                <a:lnSpc>
                  <a:spcPts val="1486"/>
                </a:lnSpc>
              </a:pPr>
              <a:r>
                <a:rPr lang="en-US" sz="1218" spc="-4">
                  <a:solidFill>
                    <a:srgbClr val="FFFFFF"/>
                  </a:solidFill>
                  <a:latin typeface="Poppins"/>
                </a:rPr>
                <a:t>Découragement</a:t>
              </a:r>
            </a:p>
            <a:p>
              <a:pPr>
                <a:lnSpc>
                  <a:spcPts val="1486"/>
                </a:lnSpc>
              </a:pPr>
              <a:r>
                <a:rPr lang="en-US" sz="1218" spc="-4">
                  <a:solidFill>
                    <a:srgbClr val="FFFFFF"/>
                  </a:solidFill>
                  <a:latin typeface="Poppins"/>
                </a:rPr>
                <a:t>Attente “habituelle”</a:t>
              </a:r>
            </a:p>
            <a:p>
              <a:pPr>
                <a:lnSpc>
                  <a:spcPts val="1486"/>
                </a:lnSpc>
              </a:pPr>
              <a:r>
                <a:rPr lang="en-US" sz="1218" spc="-4">
                  <a:solidFill>
                    <a:srgbClr val="FFFFFF"/>
                  </a:solidFill>
                  <a:latin typeface="Poppins"/>
                </a:rPr>
                <a:t>Consult. ponctuelles en hôpital</a:t>
              </a:r>
            </a:p>
          </p:txBody>
        </p:sp>
        <p:sp>
          <p:nvSpPr>
            <p:cNvPr name="TextBox 371" id="371"/>
            <p:cNvSpPr txBox="true"/>
            <p:nvPr/>
          </p:nvSpPr>
          <p:spPr>
            <a:xfrm rot="0">
              <a:off x="8021572" y="22897726"/>
              <a:ext cx="2351327" cy="1010966"/>
            </a:xfrm>
            <a:prstGeom prst="rect">
              <a:avLst/>
            </a:prstGeom>
          </p:spPr>
          <p:txBody>
            <a:bodyPr anchor="t" rtlCol="false" tIns="0" lIns="0" bIns="0" rIns="0">
              <a:spAutoFit/>
            </a:bodyPr>
            <a:lstStyle/>
            <a:p>
              <a:pPr>
                <a:lnSpc>
                  <a:spcPts val="1486"/>
                </a:lnSpc>
              </a:pPr>
              <a:r>
                <a:rPr lang="en-US" sz="1218" spc="-4">
                  <a:solidFill>
                    <a:srgbClr val="FFFFFF"/>
                  </a:solidFill>
                  <a:latin typeface="Poppins"/>
                </a:rPr>
                <a:t>Abandon de critères</a:t>
              </a:r>
            </a:p>
            <a:p>
              <a:pPr>
                <a:lnSpc>
                  <a:spcPts val="1486"/>
                </a:lnSpc>
              </a:pPr>
              <a:r>
                <a:rPr lang="en-US" sz="1218" spc="-4">
                  <a:solidFill>
                    <a:srgbClr val="FFFFFF"/>
                  </a:solidFill>
                  <a:latin typeface="Poppins"/>
                </a:rPr>
                <a:t>Sentiment d’injustice</a:t>
              </a:r>
            </a:p>
            <a:p>
              <a:pPr>
                <a:lnSpc>
                  <a:spcPts val="1486"/>
                </a:lnSpc>
              </a:pPr>
              <a:r>
                <a:rPr lang="en-US" sz="1218" spc="-4">
                  <a:solidFill>
                    <a:srgbClr val="FFFFFF"/>
                  </a:solidFill>
                  <a:latin typeface="Poppins"/>
                </a:rPr>
                <a:t>Ressources </a:t>
              </a:r>
            </a:p>
            <a:p>
              <a:pPr>
                <a:lnSpc>
                  <a:spcPts val="1486"/>
                </a:lnSpc>
              </a:pPr>
              <a:r>
                <a:rPr lang="en-US" sz="1218" spc="-4">
                  <a:solidFill>
                    <a:srgbClr val="FFFFFF"/>
                  </a:solidFill>
                  <a:latin typeface="Poppins"/>
                </a:rPr>
                <a:t>personnelles</a:t>
              </a:r>
            </a:p>
          </p:txBody>
        </p:sp>
        <p:sp>
          <p:nvSpPr>
            <p:cNvPr name="TextBox 372" id="372"/>
            <p:cNvSpPr txBox="true"/>
            <p:nvPr/>
          </p:nvSpPr>
          <p:spPr>
            <a:xfrm rot="0">
              <a:off x="8021572" y="21669755"/>
              <a:ext cx="2153216" cy="759574"/>
            </a:xfrm>
            <a:prstGeom prst="rect">
              <a:avLst/>
            </a:prstGeom>
          </p:spPr>
          <p:txBody>
            <a:bodyPr anchor="t" rtlCol="false" tIns="0" lIns="0" bIns="0" rIns="0">
              <a:spAutoFit/>
            </a:bodyPr>
            <a:lstStyle/>
            <a:p>
              <a:pPr>
                <a:lnSpc>
                  <a:spcPts val="1486"/>
                </a:lnSpc>
              </a:pPr>
              <a:r>
                <a:rPr lang="en-US" sz="1218" spc="-4">
                  <a:solidFill>
                    <a:srgbClr val="FFFFFF"/>
                  </a:solidFill>
                  <a:latin typeface="Poppins"/>
                </a:rPr>
                <a:t>Perte de confiance</a:t>
              </a:r>
            </a:p>
            <a:p>
              <a:pPr>
                <a:lnSpc>
                  <a:spcPts val="1486"/>
                </a:lnSpc>
              </a:pPr>
              <a:r>
                <a:rPr lang="en-US" sz="1218" spc="-4">
                  <a:solidFill>
                    <a:srgbClr val="FFFFFF"/>
                  </a:solidFill>
                  <a:latin typeface="Poppins"/>
                </a:rPr>
                <a:t>Suivis en parallèle</a:t>
              </a:r>
            </a:p>
            <a:p>
              <a:pPr>
                <a:lnSpc>
                  <a:spcPts val="1486"/>
                </a:lnSpc>
              </a:pPr>
              <a:r>
                <a:rPr lang="en-US" sz="1218" spc="-4">
                  <a:solidFill>
                    <a:srgbClr val="FFFFFF"/>
                  </a:solidFill>
                  <a:latin typeface="Poppins"/>
                </a:rPr>
                <a:t>Contrainte de l’att.</a:t>
              </a:r>
            </a:p>
          </p:txBody>
        </p:sp>
        <p:grpSp>
          <p:nvGrpSpPr>
            <p:cNvPr name="Group 373" id="373"/>
            <p:cNvGrpSpPr/>
            <p:nvPr/>
          </p:nvGrpSpPr>
          <p:grpSpPr>
            <a:xfrm rot="0">
              <a:off x="200314" y="30769311"/>
              <a:ext cx="10204982" cy="1265286"/>
              <a:chOff x="0" y="0"/>
              <a:chExt cx="4378932" cy="542931"/>
            </a:xfrm>
          </p:grpSpPr>
          <p:sp>
            <p:nvSpPr>
              <p:cNvPr name="Freeform 374" id="374"/>
              <p:cNvSpPr/>
              <p:nvPr/>
            </p:nvSpPr>
            <p:spPr>
              <a:xfrm flipH="false" flipV="false" rot="0">
                <a:off x="0" y="0"/>
                <a:ext cx="4378932" cy="542931"/>
              </a:xfrm>
              <a:custGeom>
                <a:avLst/>
                <a:gdLst/>
                <a:ahLst/>
                <a:cxnLst/>
                <a:rect r="r" b="b" t="t" l="l"/>
                <a:pathLst>
                  <a:path h="542931" w="4378932">
                    <a:moveTo>
                      <a:pt x="112220" y="0"/>
                    </a:moveTo>
                    <a:lnTo>
                      <a:pt x="4266712" y="0"/>
                    </a:lnTo>
                    <a:cubicBezTo>
                      <a:pt x="4296474" y="0"/>
                      <a:pt x="4325018" y="11823"/>
                      <a:pt x="4346063" y="32869"/>
                    </a:cubicBezTo>
                    <a:cubicBezTo>
                      <a:pt x="4367109" y="53914"/>
                      <a:pt x="4378932" y="82458"/>
                      <a:pt x="4378932" y="112220"/>
                    </a:cubicBezTo>
                    <a:lnTo>
                      <a:pt x="4378932" y="430711"/>
                    </a:lnTo>
                    <a:cubicBezTo>
                      <a:pt x="4378932" y="492688"/>
                      <a:pt x="4328689" y="542931"/>
                      <a:pt x="4266712" y="542931"/>
                    </a:cubicBezTo>
                    <a:lnTo>
                      <a:pt x="112220" y="542931"/>
                    </a:lnTo>
                    <a:cubicBezTo>
                      <a:pt x="50243" y="542931"/>
                      <a:pt x="0" y="492688"/>
                      <a:pt x="0" y="430711"/>
                    </a:cubicBezTo>
                    <a:lnTo>
                      <a:pt x="0" y="112220"/>
                    </a:lnTo>
                    <a:cubicBezTo>
                      <a:pt x="0" y="50243"/>
                      <a:pt x="50243" y="0"/>
                      <a:pt x="112220" y="0"/>
                    </a:cubicBezTo>
                    <a:close/>
                  </a:path>
                </a:pathLst>
              </a:custGeom>
              <a:solidFill>
                <a:srgbClr val="2A1E50"/>
              </a:solidFill>
              <a:ln w="38100" cap="rnd">
                <a:solidFill>
                  <a:srgbClr val="000000"/>
                </a:solidFill>
                <a:prstDash val="solid"/>
                <a:round/>
              </a:ln>
            </p:spPr>
          </p:sp>
          <p:sp>
            <p:nvSpPr>
              <p:cNvPr name="TextBox 375" id="375"/>
              <p:cNvSpPr txBox="true"/>
              <p:nvPr/>
            </p:nvSpPr>
            <p:spPr>
              <a:xfrm>
                <a:off x="0" y="-38100"/>
                <a:ext cx="812800" cy="850900"/>
              </a:xfrm>
              <a:prstGeom prst="rect">
                <a:avLst/>
              </a:prstGeom>
            </p:spPr>
            <p:txBody>
              <a:bodyPr anchor="ctr" rtlCol="false" tIns="50800" lIns="50800" bIns="50800" rIns="50800"/>
              <a:lstStyle/>
              <a:p>
                <a:pPr algn="ctr">
                  <a:lnSpc>
                    <a:spcPts val="2659"/>
                  </a:lnSpc>
                  <a:spcBef>
                    <a:spcPct val="0"/>
                  </a:spcBef>
                </a:pPr>
              </a:p>
            </p:txBody>
          </p:sp>
        </p:grpSp>
        <p:grpSp>
          <p:nvGrpSpPr>
            <p:cNvPr name="Group 376" id="376"/>
            <p:cNvGrpSpPr/>
            <p:nvPr/>
          </p:nvGrpSpPr>
          <p:grpSpPr>
            <a:xfrm rot="0">
              <a:off x="200314" y="26762530"/>
              <a:ext cx="10064137" cy="1265286"/>
              <a:chOff x="0" y="0"/>
              <a:chExt cx="4318496" cy="542931"/>
            </a:xfrm>
          </p:grpSpPr>
          <p:sp>
            <p:nvSpPr>
              <p:cNvPr name="Freeform 377" id="377"/>
              <p:cNvSpPr/>
              <p:nvPr/>
            </p:nvSpPr>
            <p:spPr>
              <a:xfrm flipH="false" flipV="false" rot="0">
                <a:off x="0" y="0"/>
                <a:ext cx="4318496" cy="542931"/>
              </a:xfrm>
              <a:custGeom>
                <a:avLst/>
                <a:gdLst/>
                <a:ahLst/>
                <a:cxnLst/>
                <a:rect r="r" b="b" t="t" l="l"/>
                <a:pathLst>
                  <a:path h="542931" w="4318496">
                    <a:moveTo>
                      <a:pt x="113791" y="0"/>
                    </a:moveTo>
                    <a:lnTo>
                      <a:pt x="4204705" y="0"/>
                    </a:lnTo>
                    <a:cubicBezTo>
                      <a:pt x="4267550" y="0"/>
                      <a:pt x="4318496" y="50946"/>
                      <a:pt x="4318496" y="113791"/>
                    </a:cubicBezTo>
                    <a:lnTo>
                      <a:pt x="4318496" y="429140"/>
                    </a:lnTo>
                    <a:cubicBezTo>
                      <a:pt x="4318496" y="491985"/>
                      <a:pt x="4267550" y="542931"/>
                      <a:pt x="4204705" y="542931"/>
                    </a:cubicBezTo>
                    <a:lnTo>
                      <a:pt x="113791" y="542931"/>
                    </a:lnTo>
                    <a:cubicBezTo>
                      <a:pt x="50946" y="542931"/>
                      <a:pt x="0" y="491985"/>
                      <a:pt x="0" y="429140"/>
                    </a:cubicBezTo>
                    <a:lnTo>
                      <a:pt x="0" y="113791"/>
                    </a:lnTo>
                    <a:cubicBezTo>
                      <a:pt x="0" y="50946"/>
                      <a:pt x="50946" y="0"/>
                      <a:pt x="113791" y="0"/>
                    </a:cubicBezTo>
                    <a:close/>
                  </a:path>
                </a:pathLst>
              </a:custGeom>
              <a:solidFill>
                <a:srgbClr val="2A1E50"/>
              </a:solidFill>
              <a:ln w="38100" cap="rnd">
                <a:solidFill>
                  <a:srgbClr val="000000"/>
                </a:solidFill>
                <a:prstDash val="solid"/>
                <a:round/>
              </a:ln>
            </p:spPr>
          </p:sp>
          <p:sp>
            <p:nvSpPr>
              <p:cNvPr name="TextBox 378" id="378"/>
              <p:cNvSpPr txBox="true"/>
              <p:nvPr/>
            </p:nvSpPr>
            <p:spPr>
              <a:xfrm>
                <a:off x="0" y="-38100"/>
                <a:ext cx="812800" cy="850900"/>
              </a:xfrm>
              <a:prstGeom prst="rect">
                <a:avLst/>
              </a:prstGeom>
            </p:spPr>
            <p:txBody>
              <a:bodyPr anchor="ctr" rtlCol="false" tIns="50800" lIns="50800" bIns="50800" rIns="50800"/>
              <a:lstStyle/>
              <a:p>
                <a:pPr algn="ctr">
                  <a:lnSpc>
                    <a:spcPts val="2659"/>
                  </a:lnSpc>
                  <a:spcBef>
                    <a:spcPct val="0"/>
                  </a:spcBef>
                </a:pPr>
              </a:p>
            </p:txBody>
          </p:sp>
        </p:grpSp>
        <p:grpSp>
          <p:nvGrpSpPr>
            <p:cNvPr name="Group 379" id="379"/>
            <p:cNvGrpSpPr/>
            <p:nvPr/>
          </p:nvGrpSpPr>
          <p:grpSpPr>
            <a:xfrm rot="0">
              <a:off x="527941" y="31061387"/>
              <a:ext cx="681134" cy="681134"/>
              <a:chOff x="0" y="0"/>
              <a:chExt cx="812800" cy="812800"/>
            </a:xfrm>
          </p:grpSpPr>
          <p:sp>
            <p:nvSpPr>
              <p:cNvPr name="Freeform 380" id="38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381" id="381"/>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382" id="382"/>
            <p:cNvSpPr txBox="true"/>
            <p:nvPr/>
          </p:nvSpPr>
          <p:spPr>
            <a:xfrm rot="0">
              <a:off x="1291768" y="30891709"/>
              <a:ext cx="2589378" cy="1010966"/>
            </a:xfrm>
            <a:prstGeom prst="rect">
              <a:avLst/>
            </a:prstGeom>
          </p:spPr>
          <p:txBody>
            <a:bodyPr anchor="t" rtlCol="false" tIns="0" lIns="0" bIns="0" rIns="0">
              <a:spAutoFit/>
            </a:bodyPr>
            <a:lstStyle/>
            <a:p>
              <a:pPr>
                <a:lnSpc>
                  <a:spcPts val="1486"/>
                </a:lnSpc>
              </a:pPr>
              <a:r>
                <a:rPr lang="en-US" sz="1218" spc="-4">
                  <a:solidFill>
                    <a:srgbClr val="FFFFFF"/>
                  </a:solidFill>
                  <a:latin typeface="Poppins"/>
                </a:rPr>
                <a:t>Liste de services</a:t>
              </a:r>
            </a:p>
            <a:p>
              <a:pPr>
                <a:lnSpc>
                  <a:spcPts val="1486"/>
                </a:lnSpc>
              </a:pPr>
              <a:r>
                <a:rPr lang="en-US" sz="1218" spc="-4">
                  <a:solidFill>
                    <a:srgbClr val="FFFFFF"/>
                  </a:solidFill>
                  <a:latin typeface="Poppins"/>
                </a:rPr>
                <a:t>Critère économique</a:t>
              </a:r>
            </a:p>
            <a:p>
              <a:pPr>
                <a:lnSpc>
                  <a:spcPts val="1486"/>
                </a:lnSpc>
              </a:pPr>
              <a:r>
                <a:rPr lang="en-US" sz="1218" spc="-4">
                  <a:solidFill>
                    <a:srgbClr val="FFFFFF"/>
                  </a:solidFill>
                  <a:latin typeface="Poppins"/>
                </a:rPr>
                <a:t>Sentiment d’urgence élevé</a:t>
              </a:r>
            </a:p>
          </p:txBody>
        </p:sp>
        <p:grpSp>
          <p:nvGrpSpPr>
            <p:cNvPr name="Group 383" id="383"/>
            <p:cNvGrpSpPr/>
            <p:nvPr/>
          </p:nvGrpSpPr>
          <p:grpSpPr>
            <a:xfrm rot="0">
              <a:off x="3881146" y="31094098"/>
              <a:ext cx="681134" cy="681134"/>
              <a:chOff x="0" y="0"/>
              <a:chExt cx="812800" cy="812800"/>
            </a:xfrm>
          </p:grpSpPr>
          <p:sp>
            <p:nvSpPr>
              <p:cNvPr name="Freeform 384" id="38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385" id="385"/>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386" id="386"/>
            <p:cNvGrpSpPr/>
            <p:nvPr/>
          </p:nvGrpSpPr>
          <p:grpSpPr>
            <a:xfrm rot="0">
              <a:off x="7249370" y="31078201"/>
              <a:ext cx="681134" cy="681134"/>
              <a:chOff x="0" y="0"/>
              <a:chExt cx="812800" cy="812800"/>
            </a:xfrm>
          </p:grpSpPr>
          <p:sp>
            <p:nvSpPr>
              <p:cNvPr name="Freeform 387" id="38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388" id="388"/>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389" id="389"/>
            <p:cNvSpPr txBox="true"/>
            <p:nvPr/>
          </p:nvSpPr>
          <p:spPr>
            <a:xfrm rot="0">
              <a:off x="8041584" y="30924420"/>
              <a:ext cx="2351327" cy="1010966"/>
            </a:xfrm>
            <a:prstGeom prst="rect">
              <a:avLst/>
            </a:prstGeom>
          </p:spPr>
          <p:txBody>
            <a:bodyPr anchor="t" rtlCol="false" tIns="0" lIns="0" bIns="0" rIns="0">
              <a:spAutoFit/>
            </a:bodyPr>
            <a:lstStyle/>
            <a:p>
              <a:pPr>
                <a:lnSpc>
                  <a:spcPts val="1486"/>
                </a:lnSpc>
              </a:pPr>
              <a:r>
                <a:rPr lang="en-US" sz="1218" spc="-4">
                  <a:solidFill>
                    <a:srgbClr val="FFFFFF"/>
                  </a:solidFill>
                  <a:latin typeface="Poppins"/>
                </a:rPr>
                <a:t>Abandon de critères</a:t>
              </a:r>
            </a:p>
            <a:p>
              <a:pPr>
                <a:lnSpc>
                  <a:spcPts val="1486"/>
                </a:lnSpc>
              </a:pPr>
              <a:r>
                <a:rPr lang="en-US" sz="1218" spc="-4">
                  <a:solidFill>
                    <a:srgbClr val="FFFFFF"/>
                  </a:solidFill>
                  <a:latin typeface="Poppins"/>
                </a:rPr>
                <a:t>Multip. des demandes</a:t>
              </a:r>
            </a:p>
            <a:p>
              <a:pPr>
                <a:lnSpc>
                  <a:spcPts val="1486"/>
                </a:lnSpc>
              </a:pPr>
              <a:r>
                <a:rPr lang="en-US" sz="1218" spc="-4">
                  <a:solidFill>
                    <a:srgbClr val="FFFFFF"/>
                  </a:solidFill>
                  <a:latin typeface="Poppins"/>
                </a:rPr>
                <a:t>Consult. de PPL et de perm. d’accueil</a:t>
              </a:r>
            </a:p>
          </p:txBody>
        </p:sp>
        <p:grpSp>
          <p:nvGrpSpPr>
            <p:cNvPr name="Group 390" id="390"/>
            <p:cNvGrpSpPr/>
            <p:nvPr/>
          </p:nvGrpSpPr>
          <p:grpSpPr>
            <a:xfrm rot="0">
              <a:off x="200314" y="29433641"/>
              <a:ext cx="10204982" cy="1265286"/>
              <a:chOff x="0" y="0"/>
              <a:chExt cx="4378932" cy="542931"/>
            </a:xfrm>
          </p:grpSpPr>
          <p:sp>
            <p:nvSpPr>
              <p:cNvPr name="Freeform 391" id="391"/>
              <p:cNvSpPr/>
              <p:nvPr/>
            </p:nvSpPr>
            <p:spPr>
              <a:xfrm flipH="false" flipV="false" rot="0">
                <a:off x="0" y="0"/>
                <a:ext cx="4378932" cy="542931"/>
              </a:xfrm>
              <a:custGeom>
                <a:avLst/>
                <a:gdLst/>
                <a:ahLst/>
                <a:cxnLst/>
                <a:rect r="r" b="b" t="t" l="l"/>
                <a:pathLst>
                  <a:path h="542931" w="4378932">
                    <a:moveTo>
                      <a:pt x="112220" y="0"/>
                    </a:moveTo>
                    <a:lnTo>
                      <a:pt x="4266712" y="0"/>
                    </a:lnTo>
                    <a:cubicBezTo>
                      <a:pt x="4296474" y="0"/>
                      <a:pt x="4325018" y="11823"/>
                      <a:pt x="4346063" y="32869"/>
                    </a:cubicBezTo>
                    <a:cubicBezTo>
                      <a:pt x="4367109" y="53914"/>
                      <a:pt x="4378932" y="82458"/>
                      <a:pt x="4378932" y="112220"/>
                    </a:cubicBezTo>
                    <a:lnTo>
                      <a:pt x="4378932" y="430711"/>
                    </a:lnTo>
                    <a:cubicBezTo>
                      <a:pt x="4378932" y="492688"/>
                      <a:pt x="4328689" y="542931"/>
                      <a:pt x="4266712" y="542931"/>
                    </a:cubicBezTo>
                    <a:lnTo>
                      <a:pt x="112220" y="542931"/>
                    </a:lnTo>
                    <a:cubicBezTo>
                      <a:pt x="50243" y="542931"/>
                      <a:pt x="0" y="492688"/>
                      <a:pt x="0" y="430711"/>
                    </a:cubicBezTo>
                    <a:lnTo>
                      <a:pt x="0" y="112220"/>
                    </a:lnTo>
                    <a:cubicBezTo>
                      <a:pt x="0" y="50243"/>
                      <a:pt x="50243" y="0"/>
                      <a:pt x="112220" y="0"/>
                    </a:cubicBezTo>
                    <a:close/>
                  </a:path>
                </a:pathLst>
              </a:custGeom>
              <a:solidFill>
                <a:srgbClr val="2A1E50"/>
              </a:solidFill>
              <a:ln w="38100" cap="rnd">
                <a:solidFill>
                  <a:srgbClr val="000000"/>
                </a:solidFill>
                <a:prstDash val="solid"/>
                <a:round/>
              </a:ln>
            </p:spPr>
          </p:sp>
          <p:sp>
            <p:nvSpPr>
              <p:cNvPr name="TextBox 392" id="392"/>
              <p:cNvSpPr txBox="true"/>
              <p:nvPr/>
            </p:nvSpPr>
            <p:spPr>
              <a:xfrm>
                <a:off x="0" y="-38100"/>
                <a:ext cx="812800" cy="850900"/>
              </a:xfrm>
              <a:prstGeom prst="rect">
                <a:avLst/>
              </a:prstGeom>
            </p:spPr>
            <p:txBody>
              <a:bodyPr anchor="ctr" rtlCol="false" tIns="50800" lIns="50800" bIns="50800" rIns="50800"/>
              <a:lstStyle/>
              <a:p>
                <a:pPr algn="ctr">
                  <a:lnSpc>
                    <a:spcPts val="2659"/>
                  </a:lnSpc>
                  <a:spcBef>
                    <a:spcPct val="0"/>
                  </a:spcBef>
                </a:pPr>
              </a:p>
            </p:txBody>
          </p:sp>
        </p:grpSp>
        <p:grpSp>
          <p:nvGrpSpPr>
            <p:cNvPr name="Group 393" id="393"/>
            <p:cNvGrpSpPr/>
            <p:nvPr/>
          </p:nvGrpSpPr>
          <p:grpSpPr>
            <a:xfrm rot="0">
              <a:off x="527941" y="29725717"/>
              <a:ext cx="681134" cy="681134"/>
              <a:chOff x="0" y="0"/>
              <a:chExt cx="812800" cy="812800"/>
            </a:xfrm>
          </p:grpSpPr>
          <p:sp>
            <p:nvSpPr>
              <p:cNvPr name="Freeform 394" id="39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395" id="395"/>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396" id="396"/>
            <p:cNvSpPr txBox="true"/>
            <p:nvPr/>
          </p:nvSpPr>
          <p:spPr>
            <a:xfrm rot="0">
              <a:off x="1291768" y="29556039"/>
              <a:ext cx="2589378" cy="1010966"/>
            </a:xfrm>
            <a:prstGeom prst="rect">
              <a:avLst/>
            </a:prstGeom>
          </p:spPr>
          <p:txBody>
            <a:bodyPr anchor="t" rtlCol="false" tIns="0" lIns="0" bIns="0" rIns="0">
              <a:spAutoFit/>
            </a:bodyPr>
            <a:lstStyle/>
            <a:p>
              <a:pPr>
                <a:lnSpc>
                  <a:spcPts val="1486"/>
                </a:lnSpc>
              </a:pPr>
              <a:r>
                <a:rPr lang="en-US" sz="1218" spc="-4">
                  <a:solidFill>
                    <a:srgbClr val="FFFFFF"/>
                  </a:solidFill>
                  <a:latin typeface="Poppins"/>
                </a:rPr>
                <a:t>Bouche-à-oreille</a:t>
              </a:r>
            </a:p>
            <a:p>
              <a:pPr>
                <a:lnSpc>
                  <a:spcPts val="1486"/>
                </a:lnSpc>
              </a:pPr>
              <a:r>
                <a:rPr lang="en-US" sz="1218" spc="-4">
                  <a:solidFill>
                    <a:srgbClr val="FFFFFF"/>
                  </a:solidFill>
                  <a:latin typeface="Poppins"/>
                </a:rPr>
                <a:t>Spécificité du service</a:t>
              </a:r>
            </a:p>
            <a:p>
              <a:pPr>
                <a:lnSpc>
                  <a:spcPts val="1486"/>
                </a:lnSpc>
              </a:pPr>
              <a:r>
                <a:rPr lang="en-US" sz="1218" spc="-4">
                  <a:solidFill>
                    <a:srgbClr val="FFFFFF"/>
                  </a:solidFill>
                  <a:latin typeface="Poppins"/>
                </a:rPr>
                <a:t>Sentiment d’urgence modéré</a:t>
              </a:r>
            </a:p>
          </p:txBody>
        </p:sp>
        <p:grpSp>
          <p:nvGrpSpPr>
            <p:cNvPr name="Group 397" id="397"/>
            <p:cNvGrpSpPr/>
            <p:nvPr/>
          </p:nvGrpSpPr>
          <p:grpSpPr>
            <a:xfrm rot="0">
              <a:off x="3881146" y="29758428"/>
              <a:ext cx="681134" cy="681134"/>
              <a:chOff x="0" y="0"/>
              <a:chExt cx="812800" cy="812800"/>
            </a:xfrm>
          </p:grpSpPr>
          <p:sp>
            <p:nvSpPr>
              <p:cNvPr name="Freeform 398" id="39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399" id="399"/>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400" id="400"/>
            <p:cNvGrpSpPr/>
            <p:nvPr/>
          </p:nvGrpSpPr>
          <p:grpSpPr>
            <a:xfrm rot="0">
              <a:off x="7249370" y="29742531"/>
              <a:ext cx="681134" cy="681134"/>
              <a:chOff x="0" y="0"/>
              <a:chExt cx="812800" cy="812800"/>
            </a:xfrm>
          </p:grpSpPr>
          <p:sp>
            <p:nvSpPr>
              <p:cNvPr name="Freeform 401" id="401"/>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402" id="402"/>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403" id="403"/>
            <p:cNvGrpSpPr/>
            <p:nvPr/>
          </p:nvGrpSpPr>
          <p:grpSpPr>
            <a:xfrm rot="0">
              <a:off x="200314" y="28097972"/>
              <a:ext cx="10090429" cy="1265286"/>
              <a:chOff x="0" y="0"/>
              <a:chExt cx="4329778" cy="542931"/>
            </a:xfrm>
          </p:grpSpPr>
          <p:sp>
            <p:nvSpPr>
              <p:cNvPr name="Freeform 404" id="404"/>
              <p:cNvSpPr/>
              <p:nvPr/>
            </p:nvSpPr>
            <p:spPr>
              <a:xfrm flipH="false" flipV="false" rot="0">
                <a:off x="0" y="0"/>
                <a:ext cx="4329778" cy="542931"/>
              </a:xfrm>
              <a:custGeom>
                <a:avLst/>
                <a:gdLst/>
                <a:ahLst/>
                <a:cxnLst/>
                <a:rect r="r" b="b" t="t" l="l"/>
                <a:pathLst>
                  <a:path h="542931" w="4329778">
                    <a:moveTo>
                      <a:pt x="113494" y="0"/>
                    </a:moveTo>
                    <a:lnTo>
                      <a:pt x="4216283" y="0"/>
                    </a:lnTo>
                    <a:cubicBezTo>
                      <a:pt x="4278964" y="0"/>
                      <a:pt x="4329778" y="50813"/>
                      <a:pt x="4329778" y="113494"/>
                    </a:cubicBezTo>
                    <a:lnTo>
                      <a:pt x="4329778" y="429437"/>
                    </a:lnTo>
                    <a:cubicBezTo>
                      <a:pt x="4329778" y="492118"/>
                      <a:pt x="4278964" y="542931"/>
                      <a:pt x="4216283" y="542931"/>
                    </a:cubicBezTo>
                    <a:lnTo>
                      <a:pt x="113494" y="542931"/>
                    </a:lnTo>
                    <a:cubicBezTo>
                      <a:pt x="50813" y="542931"/>
                      <a:pt x="0" y="492118"/>
                      <a:pt x="0" y="429437"/>
                    </a:cubicBezTo>
                    <a:lnTo>
                      <a:pt x="0" y="113494"/>
                    </a:lnTo>
                    <a:cubicBezTo>
                      <a:pt x="0" y="50813"/>
                      <a:pt x="50813" y="0"/>
                      <a:pt x="113494" y="0"/>
                    </a:cubicBezTo>
                    <a:close/>
                  </a:path>
                </a:pathLst>
              </a:custGeom>
              <a:solidFill>
                <a:srgbClr val="2A1E50"/>
              </a:solidFill>
              <a:ln w="38100" cap="rnd">
                <a:solidFill>
                  <a:srgbClr val="000000"/>
                </a:solidFill>
                <a:prstDash val="solid"/>
                <a:round/>
              </a:ln>
            </p:spPr>
          </p:sp>
          <p:sp>
            <p:nvSpPr>
              <p:cNvPr name="TextBox 405" id="405"/>
              <p:cNvSpPr txBox="true"/>
              <p:nvPr/>
            </p:nvSpPr>
            <p:spPr>
              <a:xfrm>
                <a:off x="0" y="-38100"/>
                <a:ext cx="812800" cy="850900"/>
              </a:xfrm>
              <a:prstGeom prst="rect">
                <a:avLst/>
              </a:prstGeom>
            </p:spPr>
            <p:txBody>
              <a:bodyPr anchor="ctr" rtlCol="false" tIns="50800" lIns="50800" bIns="50800" rIns="50800"/>
              <a:lstStyle/>
              <a:p>
                <a:pPr algn="ctr">
                  <a:lnSpc>
                    <a:spcPts val="2659"/>
                  </a:lnSpc>
                  <a:spcBef>
                    <a:spcPct val="0"/>
                  </a:spcBef>
                </a:pPr>
              </a:p>
            </p:txBody>
          </p:sp>
        </p:grpSp>
        <p:grpSp>
          <p:nvGrpSpPr>
            <p:cNvPr name="Group 406" id="406"/>
            <p:cNvGrpSpPr/>
            <p:nvPr/>
          </p:nvGrpSpPr>
          <p:grpSpPr>
            <a:xfrm rot="0">
              <a:off x="527941" y="28390047"/>
              <a:ext cx="681134" cy="681134"/>
              <a:chOff x="0" y="0"/>
              <a:chExt cx="812800" cy="812800"/>
            </a:xfrm>
          </p:grpSpPr>
          <p:sp>
            <p:nvSpPr>
              <p:cNvPr name="Freeform 407" id="40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408" id="408"/>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409" id="409"/>
            <p:cNvSpPr txBox="true"/>
            <p:nvPr/>
          </p:nvSpPr>
          <p:spPr>
            <a:xfrm rot="0">
              <a:off x="1291768" y="28220369"/>
              <a:ext cx="2589378" cy="1010966"/>
            </a:xfrm>
            <a:prstGeom prst="rect">
              <a:avLst/>
            </a:prstGeom>
          </p:spPr>
          <p:txBody>
            <a:bodyPr anchor="t" rtlCol="false" tIns="0" lIns="0" bIns="0" rIns="0">
              <a:spAutoFit/>
            </a:bodyPr>
            <a:lstStyle/>
            <a:p>
              <a:pPr algn="just">
                <a:lnSpc>
                  <a:spcPts val="1486"/>
                </a:lnSpc>
              </a:pPr>
              <a:r>
                <a:rPr lang="en-US" sz="1218" spc="-4">
                  <a:solidFill>
                    <a:srgbClr val="FFFFFF"/>
                  </a:solidFill>
                  <a:latin typeface="Poppins"/>
                </a:rPr>
                <a:t>Fréquentation passée</a:t>
              </a:r>
            </a:p>
            <a:p>
              <a:pPr algn="just">
                <a:lnSpc>
                  <a:spcPts val="1486"/>
                </a:lnSpc>
              </a:pPr>
              <a:r>
                <a:rPr lang="en-US" sz="1218" spc="-4">
                  <a:solidFill>
                    <a:srgbClr val="FFFFFF"/>
                  </a:solidFill>
                  <a:latin typeface="Poppins"/>
                </a:rPr>
                <a:t>Tarif et administatif</a:t>
              </a:r>
            </a:p>
            <a:p>
              <a:pPr>
                <a:lnSpc>
                  <a:spcPts val="1486"/>
                </a:lnSpc>
              </a:pPr>
              <a:r>
                <a:rPr lang="en-US" sz="1218" spc="-4">
                  <a:solidFill>
                    <a:srgbClr val="FFFFFF"/>
                  </a:solidFill>
                  <a:latin typeface="Poppins"/>
                </a:rPr>
                <a:t>Sentiment d’urgence élevé</a:t>
              </a:r>
              <a:r>
                <a:rPr lang="en-US" sz="1218" spc="-4">
                  <a:solidFill>
                    <a:srgbClr val="FFFFFF"/>
                  </a:solidFill>
                  <a:latin typeface="Poppins Italics"/>
                </a:rPr>
                <a:t> - pression du SAJ</a:t>
              </a:r>
            </a:p>
          </p:txBody>
        </p:sp>
        <p:grpSp>
          <p:nvGrpSpPr>
            <p:cNvPr name="Group 410" id="410"/>
            <p:cNvGrpSpPr/>
            <p:nvPr/>
          </p:nvGrpSpPr>
          <p:grpSpPr>
            <a:xfrm rot="0">
              <a:off x="3881146" y="28422758"/>
              <a:ext cx="681134" cy="681134"/>
              <a:chOff x="0" y="0"/>
              <a:chExt cx="812800" cy="812800"/>
            </a:xfrm>
          </p:grpSpPr>
          <p:sp>
            <p:nvSpPr>
              <p:cNvPr name="Freeform 411" id="411"/>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412" id="412"/>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413" id="413"/>
            <p:cNvSpPr txBox="true"/>
            <p:nvPr/>
          </p:nvSpPr>
          <p:spPr>
            <a:xfrm rot="0">
              <a:off x="4053505" y="28619746"/>
              <a:ext cx="336416" cy="269758"/>
            </a:xfrm>
            <a:prstGeom prst="rect">
              <a:avLst/>
            </a:prstGeom>
          </p:spPr>
          <p:txBody>
            <a:bodyPr anchor="t" rtlCol="false" tIns="0" lIns="0" bIns="0" rIns="0">
              <a:spAutoFit/>
            </a:bodyPr>
            <a:lstStyle/>
            <a:p>
              <a:pPr algn="ctr" marL="0" indent="0" lvl="0">
                <a:lnSpc>
                  <a:spcPts val="1284"/>
                </a:lnSpc>
              </a:pPr>
              <a:r>
                <a:rPr lang="en-US" sz="1427" spc="-14">
                  <a:solidFill>
                    <a:srgbClr val="FFFFFF"/>
                  </a:solidFill>
                  <a:latin typeface="Poppins"/>
                </a:rPr>
                <a:t>2</a:t>
              </a:r>
            </a:p>
          </p:txBody>
        </p:sp>
        <p:sp>
          <p:nvSpPr>
            <p:cNvPr name="TextBox 414" id="414"/>
            <p:cNvSpPr txBox="true"/>
            <p:nvPr/>
          </p:nvSpPr>
          <p:spPr>
            <a:xfrm rot="0">
              <a:off x="4644129" y="28237183"/>
              <a:ext cx="2494161" cy="1010966"/>
            </a:xfrm>
            <a:prstGeom prst="rect">
              <a:avLst/>
            </a:prstGeom>
          </p:spPr>
          <p:txBody>
            <a:bodyPr anchor="t" rtlCol="false" tIns="0" lIns="0" bIns="0" rIns="0">
              <a:spAutoFit/>
            </a:bodyPr>
            <a:lstStyle/>
            <a:p>
              <a:pPr>
                <a:lnSpc>
                  <a:spcPts val="1486"/>
                </a:lnSpc>
              </a:pPr>
              <a:r>
                <a:rPr lang="en-US" sz="1218" spc="-4">
                  <a:solidFill>
                    <a:srgbClr val="FFFFFF"/>
                  </a:solidFill>
                  <a:latin typeface="Poppins"/>
                </a:rPr>
                <a:t>Temps long</a:t>
              </a:r>
            </a:p>
            <a:p>
              <a:pPr>
                <a:lnSpc>
                  <a:spcPts val="1486"/>
                </a:lnSpc>
              </a:pPr>
              <a:r>
                <a:rPr lang="en-US" sz="1218" spc="-4">
                  <a:solidFill>
                    <a:srgbClr val="FFFFFF"/>
                  </a:solidFill>
                  <a:latin typeface="Poppins"/>
                </a:rPr>
                <a:t>Espace d’écoute</a:t>
              </a:r>
            </a:p>
            <a:p>
              <a:pPr>
                <a:lnSpc>
                  <a:spcPts val="1486"/>
                </a:lnSpc>
              </a:pPr>
              <a:r>
                <a:rPr lang="en-US" sz="1218" spc="-4">
                  <a:solidFill>
                    <a:srgbClr val="FFFFFF"/>
                  </a:solidFill>
                  <a:latin typeface="Poppins"/>
                </a:rPr>
                <a:t>Fréquentation passée et déduction des besoins</a:t>
              </a:r>
            </a:p>
          </p:txBody>
        </p:sp>
        <p:grpSp>
          <p:nvGrpSpPr>
            <p:cNvPr name="Group 415" id="415"/>
            <p:cNvGrpSpPr/>
            <p:nvPr/>
          </p:nvGrpSpPr>
          <p:grpSpPr>
            <a:xfrm rot="0">
              <a:off x="7249370" y="28406861"/>
              <a:ext cx="681134" cy="681134"/>
              <a:chOff x="0" y="0"/>
              <a:chExt cx="812800" cy="812800"/>
            </a:xfrm>
          </p:grpSpPr>
          <p:sp>
            <p:nvSpPr>
              <p:cNvPr name="Freeform 416" id="41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417" id="417"/>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418" id="418"/>
            <p:cNvGrpSpPr/>
            <p:nvPr/>
          </p:nvGrpSpPr>
          <p:grpSpPr>
            <a:xfrm rot="0">
              <a:off x="527941" y="27054606"/>
              <a:ext cx="681134" cy="681134"/>
              <a:chOff x="0" y="0"/>
              <a:chExt cx="812800" cy="812800"/>
            </a:xfrm>
          </p:grpSpPr>
          <p:sp>
            <p:nvSpPr>
              <p:cNvPr name="Freeform 419" id="41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420" id="420"/>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421" id="421"/>
            <p:cNvSpPr txBox="true"/>
            <p:nvPr/>
          </p:nvSpPr>
          <p:spPr>
            <a:xfrm rot="0">
              <a:off x="700300" y="27251593"/>
              <a:ext cx="336416" cy="269758"/>
            </a:xfrm>
            <a:prstGeom prst="rect">
              <a:avLst/>
            </a:prstGeom>
          </p:spPr>
          <p:txBody>
            <a:bodyPr anchor="t" rtlCol="false" tIns="0" lIns="0" bIns="0" rIns="0">
              <a:spAutoFit/>
            </a:bodyPr>
            <a:lstStyle/>
            <a:p>
              <a:pPr algn="ctr" marL="0" indent="0" lvl="0">
                <a:lnSpc>
                  <a:spcPts val="1284"/>
                </a:lnSpc>
              </a:pPr>
              <a:r>
                <a:rPr lang="en-US" sz="1427" spc="-14">
                  <a:solidFill>
                    <a:srgbClr val="FFFFFF"/>
                  </a:solidFill>
                  <a:latin typeface="Poppins"/>
                </a:rPr>
                <a:t>1</a:t>
              </a:r>
            </a:p>
          </p:txBody>
        </p:sp>
        <p:grpSp>
          <p:nvGrpSpPr>
            <p:cNvPr name="Group 422" id="422"/>
            <p:cNvGrpSpPr/>
            <p:nvPr/>
          </p:nvGrpSpPr>
          <p:grpSpPr>
            <a:xfrm rot="0">
              <a:off x="3881146" y="27087317"/>
              <a:ext cx="681134" cy="681134"/>
              <a:chOff x="0" y="0"/>
              <a:chExt cx="812800" cy="812800"/>
            </a:xfrm>
          </p:grpSpPr>
          <p:sp>
            <p:nvSpPr>
              <p:cNvPr name="Freeform 423" id="42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424" id="424"/>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425" id="425"/>
            <p:cNvSpPr txBox="true"/>
            <p:nvPr/>
          </p:nvSpPr>
          <p:spPr>
            <a:xfrm rot="0">
              <a:off x="1291768" y="27012370"/>
              <a:ext cx="2589378" cy="756081"/>
            </a:xfrm>
            <a:prstGeom prst="rect">
              <a:avLst/>
            </a:prstGeom>
          </p:spPr>
          <p:txBody>
            <a:bodyPr anchor="t" rtlCol="false" tIns="0" lIns="0" bIns="0" rIns="0">
              <a:spAutoFit/>
            </a:bodyPr>
            <a:lstStyle/>
            <a:p>
              <a:pPr algn="just">
                <a:lnSpc>
                  <a:spcPts val="1486"/>
                </a:lnSpc>
              </a:pPr>
              <a:r>
                <a:rPr lang="en-US" sz="1218" spc="-4">
                  <a:solidFill>
                    <a:srgbClr val="FFFFFF"/>
                  </a:solidFill>
                  <a:latin typeface="Poppins"/>
                </a:rPr>
                <a:t>Confiance en l’envoyeur</a:t>
              </a:r>
            </a:p>
            <a:p>
              <a:pPr algn="just">
                <a:lnSpc>
                  <a:spcPts val="1486"/>
                </a:lnSpc>
              </a:pPr>
              <a:r>
                <a:rPr lang="en-US" sz="1218" spc="-4">
                  <a:solidFill>
                    <a:srgbClr val="FFFFFF"/>
                  </a:solidFill>
                  <a:latin typeface="Poppins"/>
                </a:rPr>
                <a:t>Spécificité du service</a:t>
              </a:r>
            </a:p>
            <a:p>
              <a:pPr algn="just">
                <a:lnSpc>
                  <a:spcPts val="1486"/>
                </a:lnSpc>
              </a:pPr>
              <a:r>
                <a:rPr lang="en-US" sz="1218" spc="-4">
                  <a:solidFill>
                    <a:srgbClr val="FFFFFF"/>
                  </a:solidFill>
                  <a:latin typeface="Poppins"/>
                </a:rPr>
                <a:t>Peu ou pas d’urgence</a:t>
              </a:r>
            </a:p>
          </p:txBody>
        </p:sp>
        <p:grpSp>
          <p:nvGrpSpPr>
            <p:cNvPr name="Group 426" id="426"/>
            <p:cNvGrpSpPr/>
            <p:nvPr/>
          </p:nvGrpSpPr>
          <p:grpSpPr>
            <a:xfrm rot="0">
              <a:off x="7249370" y="27054606"/>
              <a:ext cx="681134" cy="681134"/>
              <a:chOff x="0" y="0"/>
              <a:chExt cx="812800" cy="812800"/>
            </a:xfrm>
          </p:grpSpPr>
          <p:sp>
            <p:nvSpPr>
              <p:cNvPr name="Freeform 427" id="42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428" id="428"/>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429" id="429"/>
            <p:cNvSpPr txBox="true"/>
            <p:nvPr/>
          </p:nvSpPr>
          <p:spPr>
            <a:xfrm rot="0">
              <a:off x="700300" y="29922705"/>
              <a:ext cx="336416" cy="269758"/>
            </a:xfrm>
            <a:prstGeom prst="rect">
              <a:avLst/>
            </a:prstGeom>
          </p:spPr>
          <p:txBody>
            <a:bodyPr anchor="t" rtlCol="false" tIns="0" lIns="0" bIns="0" rIns="0">
              <a:spAutoFit/>
            </a:bodyPr>
            <a:lstStyle/>
            <a:p>
              <a:pPr algn="ctr" marL="0" indent="0" lvl="0">
                <a:lnSpc>
                  <a:spcPts val="1284"/>
                </a:lnSpc>
              </a:pPr>
              <a:r>
                <a:rPr lang="en-US" sz="1427" spc="-14">
                  <a:solidFill>
                    <a:srgbClr val="FFFFFF"/>
                  </a:solidFill>
                  <a:latin typeface="Poppins"/>
                </a:rPr>
                <a:t>1</a:t>
              </a:r>
            </a:p>
          </p:txBody>
        </p:sp>
        <p:sp>
          <p:nvSpPr>
            <p:cNvPr name="TextBox 430" id="430"/>
            <p:cNvSpPr txBox="true"/>
            <p:nvPr/>
          </p:nvSpPr>
          <p:spPr>
            <a:xfrm rot="0">
              <a:off x="4053505" y="29955416"/>
              <a:ext cx="336416" cy="269758"/>
            </a:xfrm>
            <a:prstGeom prst="rect">
              <a:avLst/>
            </a:prstGeom>
          </p:spPr>
          <p:txBody>
            <a:bodyPr anchor="t" rtlCol="false" tIns="0" lIns="0" bIns="0" rIns="0">
              <a:spAutoFit/>
            </a:bodyPr>
            <a:lstStyle/>
            <a:p>
              <a:pPr algn="ctr" marL="0" indent="0" lvl="0">
                <a:lnSpc>
                  <a:spcPts val="1284"/>
                </a:lnSpc>
              </a:pPr>
              <a:r>
                <a:rPr lang="en-US" sz="1427" spc="-14">
                  <a:solidFill>
                    <a:srgbClr val="FFFFFF"/>
                  </a:solidFill>
                  <a:latin typeface="Poppins"/>
                </a:rPr>
                <a:t>2</a:t>
              </a:r>
            </a:p>
          </p:txBody>
        </p:sp>
        <p:sp>
          <p:nvSpPr>
            <p:cNvPr name="TextBox 431" id="431"/>
            <p:cNvSpPr txBox="true"/>
            <p:nvPr/>
          </p:nvSpPr>
          <p:spPr>
            <a:xfrm rot="0">
              <a:off x="4644129" y="29499461"/>
              <a:ext cx="2324167" cy="1010966"/>
            </a:xfrm>
            <a:prstGeom prst="rect">
              <a:avLst/>
            </a:prstGeom>
          </p:spPr>
          <p:txBody>
            <a:bodyPr anchor="t" rtlCol="false" tIns="0" lIns="0" bIns="0" rIns="0">
              <a:spAutoFit/>
            </a:bodyPr>
            <a:lstStyle/>
            <a:p>
              <a:pPr>
                <a:lnSpc>
                  <a:spcPts val="1486"/>
                </a:lnSpc>
              </a:pPr>
              <a:r>
                <a:rPr lang="en-US" sz="1218" spc="-4">
                  <a:solidFill>
                    <a:srgbClr val="FFFFFF"/>
                  </a:solidFill>
                  <a:latin typeface="Poppins"/>
                </a:rPr>
                <a:t>Temps long</a:t>
              </a:r>
            </a:p>
            <a:p>
              <a:pPr>
                <a:lnSpc>
                  <a:spcPts val="1486"/>
                </a:lnSpc>
              </a:pPr>
              <a:r>
                <a:rPr lang="en-US" sz="1218" spc="-4">
                  <a:solidFill>
                    <a:srgbClr val="FFFFFF"/>
                  </a:solidFill>
                  <a:latin typeface="Poppins"/>
                </a:rPr>
                <a:t>Compréhension de le.a thérapeute </a:t>
              </a:r>
            </a:p>
            <a:p>
              <a:pPr>
                <a:lnSpc>
                  <a:spcPts val="1486"/>
                </a:lnSpc>
              </a:pPr>
              <a:r>
                <a:rPr lang="en-US" sz="1218" spc="-4">
                  <a:solidFill>
                    <a:srgbClr val="FFFFFF"/>
                  </a:solidFill>
                  <a:latin typeface="Poppins"/>
                </a:rPr>
                <a:t>Consult. ponctuelles</a:t>
              </a:r>
            </a:p>
          </p:txBody>
        </p:sp>
        <p:sp>
          <p:nvSpPr>
            <p:cNvPr name="TextBox 432" id="432"/>
            <p:cNvSpPr txBox="true"/>
            <p:nvPr/>
          </p:nvSpPr>
          <p:spPr>
            <a:xfrm rot="0">
              <a:off x="7421729" y="29939519"/>
              <a:ext cx="336416" cy="269758"/>
            </a:xfrm>
            <a:prstGeom prst="rect">
              <a:avLst/>
            </a:prstGeom>
          </p:spPr>
          <p:txBody>
            <a:bodyPr anchor="t" rtlCol="false" tIns="0" lIns="0" bIns="0" rIns="0">
              <a:spAutoFit/>
            </a:bodyPr>
            <a:lstStyle/>
            <a:p>
              <a:pPr algn="ctr" marL="0" indent="0" lvl="0">
                <a:lnSpc>
                  <a:spcPts val="1284"/>
                </a:lnSpc>
              </a:pPr>
              <a:r>
                <a:rPr lang="en-US" sz="1427" spc="-14">
                  <a:solidFill>
                    <a:srgbClr val="FFFFFF"/>
                  </a:solidFill>
                  <a:latin typeface="Poppins"/>
                </a:rPr>
                <a:t>3</a:t>
              </a:r>
            </a:p>
          </p:txBody>
        </p:sp>
        <p:sp>
          <p:nvSpPr>
            <p:cNvPr name="TextBox 433" id="433"/>
            <p:cNvSpPr txBox="true"/>
            <p:nvPr/>
          </p:nvSpPr>
          <p:spPr>
            <a:xfrm rot="0">
              <a:off x="700300" y="28587035"/>
              <a:ext cx="336416" cy="269758"/>
            </a:xfrm>
            <a:prstGeom prst="rect">
              <a:avLst/>
            </a:prstGeom>
          </p:spPr>
          <p:txBody>
            <a:bodyPr anchor="t" rtlCol="false" tIns="0" lIns="0" bIns="0" rIns="0">
              <a:spAutoFit/>
            </a:bodyPr>
            <a:lstStyle/>
            <a:p>
              <a:pPr algn="ctr" marL="0" indent="0" lvl="0">
                <a:lnSpc>
                  <a:spcPts val="1284"/>
                </a:lnSpc>
              </a:pPr>
              <a:r>
                <a:rPr lang="en-US" sz="1427" spc="-14">
                  <a:solidFill>
                    <a:srgbClr val="FFFFFF"/>
                  </a:solidFill>
                  <a:latin typeface="Poppins"/>
                </a:rPr>
                <a:t>1</a:t>
              </a:r>
            </a:p>
          </p:txBody>
        </p:sp>
        <p:sp>
          <p:nvSpPr>
            <p:cNvPr name="TextBox 434" id="434"/>
            <p:cNvSpPr txBox="true"/>
            <p:nvPr/>
          </p:nvSpPr>
          <p:spPr>
            <a:xfrm rot="0">
              <a:off x="7421729" y="28603849"/>
              <a:ext cx="336416" cy="269758"/>
            </a:xfrm>
            <a:prstGeom prst="rect">
              <a:avLst/>
            </a:prstGeom>
          </p:spPr>
          <p:txBody>
            <a:bodyPr anchor="t" rtlCol="false" tIns="0" lIns="0" bIns="0" rIns="0">
              <a:spAutoFit/>
            </a:bodyPr>
            <a:lstStyle/>
            <a:p>
              <a:pPr algn="ctr" marL="0" indent="0" lvl="0">
                <a:lnSpc>
                  <a:spcPts val="1284"/>
                </a:lnSpc>
              </a:pPr>
              <a:r>
                <a:rPr lang="en-US" sz="1427" spc="-14">
                  <a:solidFill>
                    <a:srgbClr val="FFFFFF"/>
                  </a:solidFill>
                  <a:latin typeface="Poppins"/>
                </a:rPr>
                <a:t>3</a:t>
              </a:r>
            </a:p>
          </p:txBody>
        </p:sp>
        <p:sp>
          <p:nvSpPr>
            <p:cNvPr name="TextBox 435" id="435"/>
            <p:cNvSpPr txBox="true"/>
            <p:nvPr/>
          </p:nvSpPr>
          <p:spPr>
            <a:xfrm rot="0">
              <a:off x="4053505" y="27284304"/>
              <a:ext cx="336416" cy="269758"/>
            </a:xfrm>
            <a:prstGeom prst="rect">
              <a:avLst/>
            </a:prstGeom>
          </p:spPr>
          <p:txBody>
            <a:bodyPr anchor="t" rtlCol="false" tIns="0" lIns="0" bIns="0" rIns="0">
              <a:spAutoFit/>
            </a:bodyPr>
            <a:lstStyle/>
            <a:p>
              <a:pPr algn="ctr" marL="0" indent="0" lvl="0">
                <a:lnSpc>
                  <a:spcPts val="1284"/>
                </a:lnSpc>
              </a:pPr>
              <a:r>
                <a:rPr lang="en-US" sz="1427" spc="-14">
                  <a:solidFill>
                    <a:srgbClr val="FFFFFF"/>
                  </a:solidFill>
                  <a:latin typeface="Poppins"/>
                </a:rPr>
                <a:t>2</a:t>
              </a:r>
            </a:p>
          </p:txBody>
        </p:sp>
        <p:sp>
          <p:nvSpPr>
            <p:cNvPr name="TextBox 436" id="436"/>
            <p:cNvSpPr txBox="true"/>
            <p:nvPr/>
          </p:nvSpPr>
          <p:spPr>
            <a:xfrm rot="0">
              <a:off x="4644129" y="26901741"/>
              <a:ext cx="2324167" cy="1010966"/>
            </a:xfrm>
            <a:prstGeom prst="rect">
              <a:avLst/>
            </a:prstGeom>
          </p:spPr>
          <p:txBody>
            <a:bodyPr anchor="t" rtlCol="false" tIns="0" lIns="0" bIns="0" rIns="0">
              <a:spAutoFit/>
            </a:bodyPr>
            <a:lstStyle/>
            <a:p>
              <a:pPr>
                <a:lnSpc>
                  <a:spcPts val="1486"/>
                </a:lnSpc>
              </a:pPr>
              <a:r>
                <a:rPr lang="en-US" sz="1218" spc="-4">
                  <a:solidFill>
                    <a:srgbClr val="FFFFFF"/>
                  </a:solidFill>
                  <a:latin typeface="Poppins"/>
                </a:rPr>
                <a:t>Temps long</a:t>
              </a:r>
            </a:p>
            <a:p>
              <a:pPr>
                <a:lnSpc>
                  <a:spcPts val="1486"/>
                </a:lnSpc>
              </a:pPr>
              <a:r>
                <a:rPr lang="en-US" sz="1218" spc="-4">
                  <a:solidFill>
                    <a:srgbClr val="FFFFFF"/>
                  </a:solidFill>
                  <a:latin typeface="Poppins"/>
                </a:rPr>
                <a:t>Connexion avec le.a thérapeute </a:t>
              </a:r>
            </a:p>
            <a:p>
              <a:pPr>
                <a:lnSpc>
                  <a:spcPts val="1486"/>
                </a:lnSpc>
              </a:pPr>
              <a:r>
                <a:rPr lang="en-US" sz="1218" spc="-4">
                  <a:solidFill>
                    <a:srgbClr val="FFFFFF"/>
                  </a:solidFill>
                  <a:latin typeface="Poppins"/>
                </a:rPr>
                <a:t>Long parcours de soin</a:t>
              </a:r>
            </a:p>
          </p:txBody>
        </p:sp>
        <p:sp>
          <p:nvSpPr>
            <p:cNvPr name="TextBox 437" id="437"/>
            <p:cNvSpPr txBox="true"/>
            <p:nvPr/>
          </p:nvSpPr>
          <p:spPr>
            <a:xfrm rot="0">
              <a:off x="7421729" y="27251593"/>
              <a:ext cx="336416" cy="269758"/>
            </a:xfrm>
            <a:prstGeom prst="rect">
              <a:avLst/>
            </a:prstGeom>
          </p:spPr>
          <p:txBody>
            <a:bodyPr anchor="t" rtlCol="false" tIns="0" lIns="0" bIns="0" rIns="0">
              <a:spAutoFit/>
            </a:bodyPr>
            <a:lstStyle/>
            <a:p>
              <a:pPr algn="ctr" marL="0" indent="0" lvl="0">
                <a:lnSpc>
                  <a:spcPts val="1284"/>
                </a:lnSpc>
              </a:pPr>
              <a:r>
                <a:rPr lang="en-US" sz="1427" spc="-14">
                  <a:solidFill>
                    <a:srgbClr val="FFFFFF"/>
                  </a:solidFill>
                  <a:latin typeface="Poppins"/>
                </a:rPr>
                <a:t>3</a:t>
              </a:r>
            </a:p>
          </p:txBody>
        </p:sp>
        <p:sp>
          <p:nvSpPr>
            <p:cNvPr name="TextBox 438" id="438"/>
            <p:cNvSpPr txBox="true"/>
            <p:nvPr/>
          </p:nvSpPr>
          <p:spPr>
            <a:xfrm rot="0">
              <a:off x="700300" y="31258374"/>
              <a:ext cx="336416" cy="269758"/>
            </a:xfrm>
            <a:prstGeom prst="rect">
              <a:avLst/>
            </a:prstGeom>
          </p:spPr>
          <p:txBody>
            <a:bodyPr anchor="t" rtlCol="false" tIns="0" lIns="0" bIns="0" rIns="0">
              <a:spAutoFit/>
            </a:bodyPr>
            <a:lstStyle/>
            <a:p>
              <a:pPr algn="ctr" marL="0" indent="0" lvl="0">
                <a:lnSpc>
                  <a:spcPts val="1284"/>
                </a:lnSpc>
              </a:pPr>
              <a:r>
                <a:rPr lang="en-US" sz="1427" spc="-14">
                  <a:solidFill>
                    <a:srgbClr val="FFFFFF"/>
                  </a:solidFill>
                  <a:latin typeface="Poppins"/>
                </a:rPr>
                <a:t>1</a:t>
              </a:r>
            </a:p>
          </p:txBody>
        </p:sp>
        <p:sp>
          <p:nvSpPr>
            <p:cNvPr name="TextBox 439" id="439"/>
            <p:cNvSpPr txBox="true"/>
            <p:nvPr/>
          </p:nvSpPr>
          <p:spPr>
            <a:xfrm rot="0">
              <a:off x="4053505" y="31291085"/>
              <a:ext cx="336416" cy="269758"/>
            </a:xfrm>
            <a:prstGeom prst="rect">
              <a:avLst/>
            </a:prstGeom>
          </p:spPr>
          <p:txBody>
            <a:bodyPr anchor="t" rtlCol="false" tIns="0" lIns="0" bIns="0" rIns="0">
              <a:spAutoFit/>
            </a:bodyPr>
            <a:lstStyle/>
            <a:p>
              <a:pPr algn="ctr" marL="0" indent="0" lvl="0">
                <a:lnSpc>
                  <a:spcPts val="1284"/>
                </a:lnSpc>
              </a:pPr>
              <a:r>
                <a:rPr lang="en-US" sz="1427" spc="-14">
                  <a:solidFill>
                    <a:srgbClr val="FFFFFF"/>
                  </a:solidFill>
                  <a:latin typeface="Poppins"/>
                </a:rPr>
                <a:t>2</a:t>
              </a:r>
            </a:p>
          </p:txBody>
        </p:sp>
        <p:sp>
          <p:nvSpPr>
            <p:cNvPr name="TextBox 440" id="440"/>
            <p:cNvSpPr txBox="true"/>
            <p:nvPr/>
          </p:nvSpPr>
          <p:spPr>
            <a:xfrm rot="0">
              <a:off x="4644129" y="30908522"/>
              <a:ext cx="2494161" cy="1010966"/>
            </a:xfrm>
            <a:prstGeom prst="rect">
              <a:avLst/>
            </a:prstGeom>
          </p:spPr>
          <p:txBody>
            <a:bodyPr anchor="t" rtlCol="false" tIns="0" lIns="0" bIns="0" rIns="0">
              <a:spAutoFit/>
            </a:bodyPr>
            <a:lstStyle/>
            <a:p>
              <a:pPr>
                <a:lnSpc>
                  <a:spcPts val="1486"/>
                </a:lnSpc>
              </a:pPr>
              <a:r>
                <a:rPr lang="en-US" sz="1218" spc="-4">
                  <a:solidFill>
                    <a:srgbClr val="FFFFFF"/>
                  </a:solidFill>
                  <a:latin typeface="Poppins"/>
                </a:rPr>
                <a:t>Temps long</a:t>
              </a:r>
            </a:p>
            <a:p>
              <a:pPr>
                <a:lnSpc>
                  <a:spcPts val="1486"/>
                </a:lnSpc>
              </a:pPr>
              <a:r>
                <a:rPr lang="en-US" sz="1218" spc="-4">
                  <a:solidFill>
                    <a:srgbClr val="FFFFFF"/>
                  </a:solidFill>
                  <a:latin typeface="Poppins"/>
                </a:rPr>
                <a:t>Solutions concrètes</a:t>
              </a:r>
            </a:p>
            <a:p>
              <a:pPr>
                <a:lnSpc>
                  <a:spcPts val="1486"/>
                </a:lnSpc>
              </a:pPr>
              <a:r>
                <a:rPr lang="en-US" sz="1218" spc="-4">
                  <a:solidFill>
                    <a:srgbClr val="FFFFFF"/>
                  </a:solidFill>
                  <a:latin typeface="Poppins"/>
                </a:rPr>
                <a:t>Comparaison avec précédentes consult.</a:t>
              </a:r>
            </a:p>
          </p:txBody>
        </p:sp>
        <p:sp>
          <p:nvSpPr>
            <p:cNvPr name="TextBox 441" id="441"/>
            <p:cNvSpPr txBox="true"/>
            <p:nvPr/>
          </p:nvSpPr>
          <p:spPr>
            <a:xfrm rot="0">
              <a:off x="7421729" y="31275188"/>
              <a:ext cx="336416" cy="269758"/>
            </a:xfrm>
            <a:prstGeom prst="rect">
              <a:avLst/>
            </a:prstGeom>
          </p:spPr>
          <p:txBody>
            <a:bodyPr anchor="t" rtlCol="false" tIns="0" lIns="0" bIns="0" rIns="0">
              <a:spAutoFit/>
            </a:bodyPr>
            <a:lstStyle/>
            <a:p>
              <a:pPr algn="ctr" marL="0" indent="0" lvl="0">
                <a:lnSpc>
                  <a:spcPts val="1284"/>
                </a:lnSpc>
              </a:pPr>
              <a:r>
                <a:rPr lang="en-US" sz="1427" spc="-14">
                  <a:solidFill>
                    <a:srgbClr val="FFFFFF"/>
                  </a:solidFill>
                  <a:latin typeface="Poppins"/>
                </a:rPr>
                <a:t>3</a:t>
              </a:r>
            </a:p>
          </p:txBody>
        </p:sp>
        <p:sp>
          <p:nvSpPr>
            <p:cNvPr name="TextBox 442" id="442"/>
            <p:cNvSpPr txBox="true"/>
            <p:nvPr/>
          </p:nvSpPr>
          <p:spPr>
            <a:xfrm rot="0">
              <a:off x="8041584" y="29588750"/>
              <a:ext cx="2351327" cy="1010966"/>
            </a:xfrm>
            <a:prstGeom prst="rect">
              <a:avLst/>
            </a:prstGeom>
          </p:spPr>
          <p:txBody>
            <a:bodyPr anchor="t" rtlCol="false" tIns="0" lIns="0" bIns="0" rIns="0">
              <a:spAutoFit/>
            </a:bodyPr>
            <a:lstStyle/>
            <a:p>
              <a:pPr>
                <a:lnSpc>
                  <a:spcPts val="1486"/>
                </a:lnSpc>
              </a:pPr>
              <a:r>
                <a:rPr lang="en-US" sz="1218" spc="-4">
                  <a:solidFill>
                    <a:srgbClr val="FFFFFF"/>
                  </a:solidFill>
                  <a:latin typeface="Poppins"/>
                </a:rPr>
                <a:t>Découragement</a:t>
              </a:r>
            </a:p>
            <a:p>
              <a:pPr>
                <a:lnSpc>
                  <a:spcPts val="1486"/>
                </a:lnSpc>
              </a:pPr>
              <a:r>
                <a:rPr lang="en-US" sz="1218" spc="-4">
                  <a:solidFill>
                    <a:srgbClr val="FFFFFF"/>
                  </a:solidFill>
                  <a:latin typeface="Poppins"/>
                </a:rPr>
                <a:t>Attente “habituelle”</a:t>
              </a:r>
            </a:p>
            <a:p>
              <a:pPr>
                <a:lnSpc>
                  <a:spcPts val="1486"/>
                </a:lnSpc>
              </a:pPr>
              <a:r>
                <a:rPr lang="en-US" sz="1218" spc="-4">
                  <a:solidFill>
                    <a:srgbClr val="FFFFFF"/>
                  </a:solidFill>
                  <a:latin typeface="Poppins"/>
                </a:rPr>
                <a:t>Consult. ponctuelles en hôpital</a:t>
              </a:r>
            </a:p>
          </p:txBody>
        </p:sp>
        <p:sp>
          <p:nvSpPr>
            <p:cNvPr name="TextBox 443" id="443"/>
            <p:cNvSpPr txBox="true"/>
            <p:nvPr/>
          </p:nvSpPr>
          <p:spPr>
            <a:xfrm rot="0">
              <a:off x="8041584" y="28253080"/>
              <a:ext cx="2351327" cy="1010966"/>
            </a:xfrm>
            <a:prstGeom prst="rect">
              <a:avLst/>
            </a:prstGeom>
          </p:spPr>
          <p:txBody>
            <a:bodyPr anchor="t" rtlCol="false" tIns="0" lIns="0" bIns="0" rIns="0">
              <a:spAutoFit/>
            </a:bodyPr>
            <a:lstStyle/>
            <a:p>
              <a:pPr>
                <a:lnSpc>
                  <a:spcPts val="1486"/>
                </a:lnSpc>
              </a:pPr>
              <a:r>
                <a:rPr lang="en-US" sz="1218" spc="-4">
                  <a:solidFill>
                    <a:srgbClr val="FFFFFF"/>
                  </a:solidFill>
                  <a:latin typeface="Poppins"/>
                </a:rPr>
                <a:t>Abandon de critères</a:t>
              </a:r>
            </a:p>
            <a:p>
              <a:pPr>
                <a:lnSpc>
                  <a:spcPts val="1486"/>
                </a:lnSpc>
              </a:pPr>
              <a:r>
                <a:rPr lang="en-US" sz="1218" spc="-4">
                  <a:solidFill>
                    <a:srgbClr val="FFFFFF"/>
                  </a:solidFill>
                  <a:latin typeface="Poppins"/>
                </a:rPr>
                <a:t>Sentiment d’injustice</a:t>
              </a:r>
            </a:p>
            <a:p>
              <a:pPr>
                <a:lnSpc>
                  <a:spcPts val="1486"/>
                </a:lnSpc>
              </a:pPr>
              <a:r>
                <a:rPr lang="en-US" sz="1218" spc="-4">
                  <a:solidFill>
                    <a:srgbClr val="FFFFFF"/>
                  </a:solidFill>
                  <a:latin typeface="Poppins"/>
                </a:rPr>
                <a:t>Ressources </a:t>
              </a:r>
            </a:p>
            <a:p>
              <a:pPr>
                <a:lnSpc>
                  <a:spcPts val="1486"/>
                </a:lnSpc>
              </a:pPr>
              <a:r>
                <a:rPr lang="en-US" sz="1218" spc="-4">
                  <a:solidFill>
                    <a:srgbClr val="FFFFFF"/>
                  </a:solidFill>
                  <a:latin typeface="Poppins"/>
                </a:rPr>
                <a:t>personnelles</a:t>
              </a:r>
            </a:p>
          </p:txBody>
        </p:sp>
        <p:sp>
          <p:nvSpPr>
            <p:cNvPr name="TextBox 444" id="444"/>
            <p:cNvSpPr txBox="true"/>
            <p:nvPr/>
          </p:nvSpPr>
          <p:spPr>
            <a:xfrm rot="0">
              <a:off x="8041584" y="27025109"/>
              <a:ext cx="2153216" cy="759574"/>
            </a:xfrm>
            <a:prstGeom prst="rect">
              <a:avLst/>
            </a:prstGeom>
          </p:spPr>
          <p:txBody>
            <a:bodyPr anchor="t" rtlCol="false" tIns="0" lIns="0" bIns="0" rIns="0">
              <a:spAutoFit/>
            </a:bodyPr>
            <a:lstStyle/>
            <a:p>
              <a:pPr>
                <a:lnSpc>
                  <a:spcPts val="1486"/>
                </a:lnSpc>
              </a:pPr>
              <a:r>
                <a:rPr lang="en-US" sz="1218" spc="-4">
                  <a:solidFill>
                    <a:srgbClr val="FFFFFF"/>
                  </a:solidFill>
                  <a:latin typeface="Poppins"/>
                </a:rPr>
                <a:t>Perte de confiance</a:t>
              </a:r>
            </a:p>
            <a:p>
              <a:pPr>
                <a:lnSpc>
                  <a:spcPts val="1486"/>
                </a:lnSpc>
              </a:pPr>
              <a:r>
                <a:rPr lang="en-US" sz="1218" spc="-4">
                  <a:solidFill>
                    <a:srgbClr val="FFFFFF"/>
                  </a:solidFill>
                  <a:latin typeface="Poppins"/>
                </a:rPr>
                <a:t>Suivis en parallèle</a:t>
              </a:r>
            </a:p>
            <a:p>
              <a:pPr>
                <a:lnSpc>
                  <a:spcPts val="1486"/>
                </a:lnSpc>
              </a:pPr>
              <a:r>
                <a:rPr lang="en-US" sz="1218" spc="-4">
                  <a:solidFill>
                    <a:srgbClr val="FFFFFF"/>
                  </a:solidFill>
                  <a:latin typeface="Poppins"/>
                </a:rPr>
                <a:t>Contrainte de l’att.</a:t>
              </a:r>
            </a:p>
          </p:txBody>
        </p:sp>
        <p:grpSp>
          <p:nvGrpSpPr>
            <p:cNvPr name="Group 445" id="445"/>
            <p:cNvGrpSpPr/>
            <p:nvPr/>
          </p:nvGrpSpPr>
          <p:grpSpPr>
            <a:xfrm rot="0">
              <a:off x="200314" y="36130278"/>
              <a:ext cx="10204982" cy="1265286"/>
              <a:chOff x="0" y="0"/>
              <a:chExt cx="4378932" cy="542931"/>
            </a:xfrm>
          </p:grpSpPr>
          <p:sp>
            <p:nvSpPr>
              <p:cNvPr name="Freeform 446" id="446"/>
              <p:cNvSpPr/>
              <p:nvPr/>
            </p:nvSpPr>
            <p:spPr>
              <a:xfrm flipH="false" flipV="false" rot="0">
                <a:off x="0" y="0"/>
                <a:ext cx="4378932" cy="542931"/>
              </a:xfrm>
              <a:custGeom>
                <a:avLst/>
                <a:gdLst/>
                <a:ahLst/>
                <a:cxnLst/>
                <a:rect r="r" b="b" t="t" l="l"/>
                <a:pathLst>
                  <a:path h="542931" w="4378932">
                    <a:moveTo>
                      <a:pt x="112220" y="0"/>
                    </a:moveTo>
                    <a:lnTo>
                      <a:pt x="4266712" y="0"/>
                    </a:lnTo>
                    <a:cubicBezTo>
                      <a:pt x="4296474" y="0"/>
                      <a:pt x="4325018" y="11823"/>
                      <a:pt x="4346063" y="32869"/>
                    </a:cubicBezTo>
                    <a:cubicBezTo>
                      <a:pt x="4367109" y="53914"/>
                      <a:pt x="4378932" y="82458"/>
                      <a:pt x="4378932" y="112220"/>
                    </a:cubicBezTo>
                    <a:lnTo>
                      <a:pt x="4378932" y="430711"/>
                    </a:lnTo>
                    <a:cubicBezTo>
                      <a:pt x="4378932" y="492688"/>
                      <a:pt x="4328689" y="542931"/>
                      <a:pt x="4266712" y="542931"/>
                    </a:cubicBezTo>
                    <a:lnTo>
                      <a:pt x="112220" y="542931"/>
                    </a:lnTo>
                    <a:cubicBezTo>
                      <a:pt x="50243" y="542931"/>
                      <a:pt x="0" y="492688"/>
                      <a:pt x="0" y="430711"/>
                    </a:cubicBezTo>
                    <a:lnTo>
                      <a:pt x="0" y="112220"/>
                    </a:lnTo>
                    <a:cubicBezTo>
                      <a:pt x="0" y="50243"/>
                      <a:pt x="50243" y="0"/>
                      <a:pt x="112220" y="0"/>
                    </a:cubicBezTo>
                    <a:close/>
                  </a:path>
                </a:pathLst>
              </a:custGeom>
              <a:solidFill>
                <a:srgbClr val="2A1E50"/>
              </a:solidFill>
              <a:ln w="38100" cap="rnd">
                <a:solidFill>
                  <a:srgbClr val="000000"/>
                </a:solidFill>
                <a:prstDash val="solid"/>
                <a:round/>
              </a:ln>
            </p:spPr>
          </p:sp>
          <p:sp>
            <p:nvSpPr>
              <p:cNvPr name="TextBox 447" id="447"/>
              <p:cNvSpPr txBox="true"/>
              <p:nvPr/>
            </p:nvSpPr>
            <p:spPr>
              <a:xfrm>
                <a:off x="0" y="-38100"/>
                <a:ext cx="812800" cy="850900"/>
              </a:xfrm>
              <a:prstGeom prst="rect">
                <a:avLst/>
              </a:prstGeom>
            </p:spPr>
            <p:txBody>
              <a:bodyPr anchor="ctr" rtlCol="false" tIns="50800" lIns="50800" bIns="50800" rIns="50800"/>
              <a:lstStyle/>
              <a:p>
                <a:pPr algn="ctr">
                  <a:lnSpc>
                    <a:spcPts val="2659"/>
                  </a:lnSpc>
                  <a:spcBef>
                    <a:spcPct val="0"/>
                  </a:spcBef>
                </a:pPr>
              </a:p>
            </p:txBody>
          </p:sp>
        </p:grpSp>
        <p:grpSp>
          <p:nvGrpSpPr>
            <p:cNvPr name="Group 448" id="448"/>
            <p:cNvGrpSpPr/>
            <p:nvPr/>
          </p:nvGrpSpPr>
          <p:grpSpPr>
            <a:xfrm rot="0">
              <a:off x="200314" y="32123497"/>
              <a:ext cx="10064137" cy="1265286"/>
              <a:chOff x="0" y="0"/>
              <a:chExt cx="4318496" cy="542931"/>
            </a:xfrm>
          </p:grpSpPr>
          <p:sp>
            <p:nvSpPr>
              <p:cNvPr name="Freeform 449" id="449"/>
              <p:cNvSpPr/>
              <p:nvPr/>
            </p:nvSpPr>
            <p:spPr>
              <a:xfrm flipH="false" flipV="false" rot="0">
                <a:off x="0" y="0"/>
                <a:ext cx="4318496" cy="542931"/>
              </a:xfrm>
              <a:custGeom>
                <a:avLst/>
                <a:gdLst/>
                <a:ahLst/>
                <a:cxnLst/>
                <a:rect r="r" b="b" t="t" l="l"/>
                <a:pathLst>
                  <a:path h="542931" w="4318496">
                    <a:moveTo>
                      <a:pt x="113791" y="0"/>
                    </a:moveTo>
                    <a:lnTo>
                      <a:pt x="4204705" y="0"/>
                    </a:lnTo>
                    <a:cubicBezTo>
                      <a:pt x="4267550" y="0"/>
                      <a:pt x="4318496" y="50946"/>
                      <a:pt x="4318496" y="113791"/>
                    </a:cubicBezTo>
                    <a:lnTo>
                      <a:pt x="4318496" y="429140"/>
                    </a:lnTo>
                    <a:cubicBezTo>
                      <a:pt x="4318496" y="491985"/>
                      <a:pt x="4267550" y="542931"/>
                      <a:pt x="4204705" y="542931"/>
                    </a:cubicBezTo>
                    <a:lnTo>
                      <a:pt x="113791" y="542931"/>
                    </a:lnTo>
                    <a:cubicBezTo>
                      <a:pt x="50946" y="542931"/>
                      <a:pt x="0" y="491985"/>
                      <a:pt x="0" y="429140"/>
                    </a:cubicBezTo>
                    <a:lnTo>
                      <a:pt x="0" y="113791"/>
                    </a:lnTo>
                    <a:cubicBezTo>
                      <a:pt x="0" y="50946"/>
                      <a:pt x="50946" y="0"/>
                      <a:pt x="113791" y="0"/>
                    </a:cubicBezTo>
                    <a:close/>
                  </a:path>
                </a:pathLst>
              </a:custGeom>
              <a:solidFill>
                <a:srgbClr val="2A1E50"/>
              </a:solidFill>
              <a:ln w="38100" cap="rnd">
                <a:solidFill>
                  <a:srgbClr val="000000"/>
                </a:solidFill>
                <a:prstDash val="solid"/>
                <a:round/>
              </a:ln>
            </p:spPr>
          </p:sp>
          <p:sp>
            <p:nvSpPr>
              <p:cNvPr name="TextBox 450" id="450"/>
              <p:cNvSpPr txBox="true"/>
              <p:nvPr/>
            </p:nvSpPr>
            <p:spPr>
              <a:xfrm>
                <a:off x="0" y="-38100"/>
                <a:ext cx="812800" cy="850900"/>
              </a:xfrm>
              <a:prstGeom prst="rect">
                <a:avLst/>
              </a:prstGeom>
            </p:spPr>
            <p:txBody>
              <a:bodyPr anchor="ctr" rtlCol="false" tIns="50800" lIns="50800" bIns="50800" rIns="50800"/>
              <a:lstStyle/>
              <a:p>
                <a:pPr algn="ctr">
                  <a:lnSpc>
                    <a:spcPts val="2659"/>
                  </a:lnSpc>
                  <a:spcBef>
                    <a:spcPct val="0"/>
                  </a:spcBef>
                </a:pPr>
              </a:p>
            </p:txBody>
          </p:sp>
        </p:grpSp>
        <p:grpSp>
          <p:nvGrpSpPr>
            <p:cNvPr name="Group 451" id="451"/>
            <p:cNvGrpSpPr/>
            <p:nvPr/>
          </p:nvGrpSpPr>
          <p:grpSpPr>
            <a:xfrm rot="0">
              <a:off x="527941" y="36422354"/>
              <a:ext cx="681134" cy="681134"/>
              <a:chOff x="0" y="0"/>
              <a:chExt cx="812800" cy="812800"/>
            </a:xfrm>
          </p:grpSpPr>
          <p:sp>
            <p:nvSpPr>
              <p:cNvPr name="Freeform 452" id="452"/>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453" id="453"/>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454" id="454"/>
            <p:cNvSpPr txBox="true"/>
            <p:nvPr/>
          </p:nvSpPr>
          <p:spPr>
            <a:xfrm rot="0">
              <a:off x="1291768" y="36252675"/>
              <a:ext cx="2589378" cy="1010966"/>
            </a:xfrm>
            <a:prstGeom prst="rect">
              <a:avLst/>
            </a:prstGeom>
          </p:spPr>
          <p:txBody>
            <a:bodyPr anchor="t" rtlCol="false" tIns="0" lIns="0" bIns="0" rIns="0">
              <a:spAutoFit/>
            </a:bodyPr>
            <a:lstStyle/>
            <a:p>
              <a:pPr>
                <a:lnSpc>
                  <a:spcPts val="1486"/>
                </a:lnSpc>
              </a:pPr>
              <a:r>
                <a:rPr lang="en-US" sz="1218" spc="-4">
                  <a:solidFill>
                    <a:srgbClr val="FFFFFF"/>
                  </a:solidFill>
                  <a:latin typeface="Poppins"/>
                </a:rPr>
                <a:t>Liste de services</a:t>
              </a:r>
            </a:p>
            <a:p>
              <a:pPr>
                <a:lnSpc>
                  <a:spcPts val="1486"/>
                </a:lnSpc>
              </a:pPr>
              <a:r>
                <a:rPr lang="en-US" sz="1218" spc="-4">
                  <a:solidFill>
                    <a:srgbClr val="FFFFFF"/>
                  </a:solidFill>
                  <a:latin typeface="Poppins"/>
                </a:rPr>
                <a:t>Critère économique</a:t>
              </a:r>
            </a:p>
            <a:p>
              <a:pPr>
                <a:lnSpc>
                  <a:spcPts val="1486"/>
                </a:lnSpc>
              </a:pPr>
              <a:r>
                <a:rPr lang="en-US" sz="1218" spc="-4">
                  <a:solidFill>
                    <a:srgbClr val="FFFFFF"/>
                  </a:solidFill>
                  <a:latin typeface="Poppins"/>
                </a:rPr>
                <a:t>Sentiment d’urgence élevé</a:t>
              </a:r>
            </a:p>
          </p:txBody>
        </p:sp>
        <p:grpSp>
          <p:nvGrpSpPr>
            <p:cNvPr name="Group 455" id="455"/>
            <p:cNvGrpSpPr/>
            <p:nvPr/>
          </p:nvGrpSpPr>
          <p:grpSpPr>
            <a:xfrm rot="0">
              <a:off x="3881146" y="36455065"/>
              <a:ext cx="681134" cy="681134"/>
              <a:chOff x="0" y="0"/>
              <a:chExt cx="812800" cy="812800"/>
            </a:xfrm>
          </p:grpSpPr>
          <p:sp>
            <p:nvSpPr>
              <p:cNvPr name="Freeform 456" id="45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457" id="457"/>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458" id="458"/>
            <p:cNvGrpSpPr/>
            <p:nvPr/>
          </p:nvGrpSpPr>
          <p:grpSpPr>
            <a:xfrm rot="0">
              <a:off x="7249370" y="36439168"/>
              <a:ext cx="681134" cy="681134"/>
              <a:chOff x="0" y="0"/>
              <a:chExt cx="812800" cy="812800"/>
            </a:xfrm>
          </p:grpSpPr>
          <p:sp>
            <p:nvSpPr>
              <p:cNvPr name="Freeform 459" id="45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460" id="460"/>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461" id="461"/>
            <p:cNvSpPr txBox="true"/>
            <p:nvPr/>
          </p:nvSpPr>
          <p:spPr>
            <a:xfrm rot="0">
              <a:off x="8041584" y="36285386"/>
              <a:ext cx="2351327" cy="1010966"/>
            </a:xfrm>
            <a:prstGeom prst="rect">
              <a:avLst/>
            </a:prstGeom>
          </p:spPr>
          <p:txBody>
            <a:bodyPr anchor="t" rtlCol="false" tIns="0" lIns="0" bIns="0" rIns="0">
              <a:spAutoFit/>
            </a:bodyPr>
            <a:lstStyle/>
            <a:p>
              <a:pPr>
                <a:lnSpc>
                  <a:spcPts val="1486"/>
                </a:lnSpc>
              </a:pPr>
              <a:r>
                <a:rPr lang="en-US" sz="1218" spc="-4">
                  <a:solidFill>
                    <a:srgbClr val="FFFFFF"/>
                  </a:solidFill>
                  <a:latin typeface="Poppins"/>
                </a:rPr>
                <a:t>Abandon de critères</a:t>
              </a:r>
            </a:p>
            <a:p>
              <a:pPr>
                <a:lnSpc>
                  <a:spcPts val="1486"/>
                </a:lnSpc>
              </a:pPr>
              <a:r>
                <a:rPr lang="en-US" sz="1218" spc="-4">
                  <a:solidFill>
                    <a:srgbClr val="FFFFFF"/>
                  </a:solidFill>
                  <a:latin typeface="Poppins"/>
                </a:rPr>
                <a:t>Multip. des demandes</a:t>
              </a:r>
            </a:p>
            <a:p>
              <a:pPr>
                <a:lnSpc>
                  <a:spcPts val="1486"/>
                </a:lnSpc>
              </a:pPr>
              <a:r>
                <a:rPr lang="en-US" sz="1218" spc="-4">
                  <a:solidFill>
                    <a:srgbClr val="FFFFFF"/>
                  </a:solidFill>
                  <a:latin typeface="Poppins"/>
                </a:rPr>
                <a:t>Consult. de PPL et de perm. d’accueil</a:t>
              </a:r>
            </a:p>
          </p:txBody>
        </p:sp>
        <p:grpSp>
          <p:nvGrpSpPr>
            <p:cNvPr name="Group 462" id="462"/>
            <p:cNvGrpSpPr/>
            <p:nvPr/>
          </p:nvGrpSpPr>
          <p:grpSpPr>
            <a:xfrm rot="0">
              <a:off x="200314" y="34794608"/>
              <a:ext cx="10204982" cy="1265286"/>
              <a:chOff x="0" y="0"/>
              <a:chExt cx="4378932" cy="542931"/>
            </a:xfrm>
          </p:grpSpPr>
          <p:sp>
            <p:nvSpPr>
              <p:cNvPr name="Freeform 463" id="463"/>
              <p:cNvSpPr/>
              <p:nvPr/>
            </p:nvSpPr>
            <p:spPr>
              <a:xfrm flipH="false" flipV="false" rot="0">
                <a:off x="0" y="0"/>
                <a:ext cx="4378932" cy="542931"/>
              </a:xfrm>
              <a:custGeom>
                <a:avLst/>
                <a:gdLst/>
                <a:ahLst/>
                <a:cxnLst/>
                <a:rect r="r" b="b" t="t" l="l"/>
                <a:pathLst>
                  <a:path h="542931" w="4378932">
                    <a:moveTo>
                      <a:pt x="112220" y="0"/>
                    </a:moveTo>
                    <a:lnTo>
                      <a:pt x="4266712" y="0"/>
                    </a:lnTo>
                    <a:cubicBezTo>
                      <a:pt x="4296474" y="0"/>
                      <a:pt x="4325018" y="11823"/>
                      <a:pt x="4346063" y="32869"/>
                    </a:cubicBezTo>
                    <a:cubicBezTo>
                      <a:pt x="4367109" y="53914"/>
                      <a:pt x="4378932" y="82458"/>
                      <a:pt x="4378932" y="112220"/>
                    </a:cubicBezTo>
                    <a:lnTo>
                      <a:pt x="4378932" y="430711"/>
                    </a:lnTo>
                    <a:cubicBezTo>
                      <a:pt x="4378932" y="492688"/>
                      <a:pt x="4328689" y="542931"/>
                      <a:pt x="4266712" y="542931"/>
                    </a:cubicBezTo>
                    <a:lnTo>
                      <a:pt x="112220" y="542931"/>
                    </a:lnTo>
                    <a:cubicBezTo>
                      <a:pt x="50243" y="542931"/>
                      <a:pt x="0" y="492688"/>
                      <a:pt x="0" y="430711"/>
                    </a:cubicBezTo>
                    <a:lnTo>
                      <a:pt x="0" y="112220"/>
                    </a:lnTo>
                    <a:cubicBezTo>
                      <a:pt x="0" y="50243"/>
                      <a:pt x="50243" y="0"/>
                      <a:pt x="112220" y="0"/>
                    </a:cubicBezTo>
                    <a:close/>
                  </a:path>
                </a:pathLst>
              </a:custGeom>
              <a:solidFill>
                <a:srgbClr val="2A1E50"/>
              </a:solidFill>
              <a:ln w="38100" cap="rnd">
                <a:solidFill>
                  <a:srgbClr val="000000"/>
                </a:solidFill>
                <a:prstDash val="solid"/>
                <a:round/>
              </a:ln>
            </p:spPr>
          </p:sp>
          <p:sp>
            <p:nvSpPr>
              <p:cNvPr name="TextBox 464" id="464"/>
              <p:cNvSpPr txBox="true"/>
              <p:nvPr/>
            </p:nvSpPr>
            <p:spPr>
              <a:xfrm>
                <a:off x="0" y="-38100"/>
                <a:ext cx="812800" cy="850900"/>
              </a:xfrm>
              <a:prstGeom prst="rect">
                <a:avLst/>
              </a:prstGeom>
            </p:spPr>
            <p:txBody>
              <a:bodyPr anchor="ctr" rtlCol="false" tIns="50800" lIns="50800" bIns="50800" rIns="50800"/>
              <a:lstStyle/>
              <a:p>
                <a:pPr algn="ctr">
                  <a:lnSpc>
                    <a:spcPts val="2659"/>
                  </a:lnSpc>
                  <a:spcBef>
                    <a:spcPct val="0"/>
                  </a:spcBef>
                </a:pPr>
              </a:p>
            </p:txBody>
          </p:sp>
        </p:grpSp>
        <p:grpSp>
          <p:nvGrpSpPr>
            <p:cNvPr name="Group 465" id="465"/>
            <p:cNvGrpSpPr/>
            <p:nvPr/>
          </p:nvGrpSpPr>
          <p:grpSpPr>
            <a:xfrm rot="0">
              <a:off x="527941" y="35086684"/>
              <a:ext cx="681134" cy="681134"/>
              <a:chOff x="0" y="0"/>
              <a:chExt cx="812800" cy="812800"/>
            </a:xfrm>
          </p:grpSpPr>
          <p:sp>
            <p:nvSpPr>
              <p:cNvPr name="Freeform 466" id="46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467" id="467"/>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468" id="468"/>
            <p:cNvSpPr txBox="true"/>
            <p:nvPr/>
          </p:nvSpPr>
          <p:spPr>
            <a:xfrm rot="0">
              <a:off x="1291768" y="34917006"/>
              <a:ext cx="2589378" cy="1010966"/>
            </a:xfrm>
            <a:prstGeom prst="rect">
              <a:avLst/>
            </a:prstGeom>
          </p:spPr>
          <p:txBody>
            <a:bodyPr anchor="t" rtlCol="false" tIns="0" lIns="0" bIns="0" rIns="0">
              <a:spAutoFit/>
            </a:bodyPr>
            <a:lstStyle/>
            <a:p>
              <a:pPr>
                <a:lnSpc>
                  <a:spcPts val="1486"/>
                </a:lnSpc>
              </a:pPr>
              <a:r>
                <a:rPr lang="en-US" sz="1218" spc="-4">
                  <a:solidFill>
                    <a:srgbClr val="FFFFFF"/>
                  </a:solidFill>
                  <a:latin typeface="Poppins"/>
                </a:rPr>
                <a:t>Bouche-à-oreille</a:t>
              </a:r>
            </a:p>
            <a:p>
              <a:pPr>
                <a:lnSpc>
                  <a:spcPts val="1486"/>
                </a:lnSpc>
              </a:pPr>
              <a:r>
                <a:rPr lang="en-US" sz="1218" spc="-4">
                  <a:solidFill>
                    <a:srgbClr val="FFFFFF"/>
                  </a:solidFill>
                  <a:latin typeface="Poppins"/>
                </a:rPr>
                <a:t>Spécificité du service</a:t>
              </a:r>
            </a:p>
            <a:p>
              <a:pPr>
                <a:lnSpc>
                  <a:spcPts val="1486"/>
                </a:lnSpc>
              </a:pPr>
              <a:r>
                <a:rPr lang="en-US" sz="1218" spc="-4">
                  <a:solidFill>
                    <a:srgbClr val="FFFFFF"/>
                  </a:solidFill>
                  <a:latin typeface="Poppins"/>
                </a:rPr>
                <a:t>Sentiment d’urgence modéré</a:t>
              </a:r>
            </a:p>
          </p:txBody>
        </p:sp>
        <p:grpSp>
          <p:nvGrpSpPr>
            <p:cNvPr name="Group 469" id="469"/>
            <p:cNvGrpSpPr/>
            <p:nvPr/>
          </p:nvGrpSpPr>
          <p:grpSpPr>
            <a:xfrm rot="0">
              <a:off x="3881146" y="35119395"/>
              <a:ext cx="681134" cy="681134"/>
              <a:chOff x="0" y="0"/>
              <a:chExt cx="812800" cy="812800"/>
            </a:xfrm>
          </p:grpSpPr>
          <p:sp>
            <p:nvSpPr>
              <p:cNvPr name="Freeform 470" id="47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471" id="471"/>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472" id="472"/>
            <p:cNvGrpSpPr/>
            <p:nvPr/>
          </p:nvGrpSpPr>
          <p:grpSpPr>
            <a:xfrm rot="0">
              <a:off x="7249370" y="35103498"/>
              <a:ext cx="681134" cy="681134"/>
              <a:chOff x="0" y="0"/>
              <a:chExt cx="812800" cy="812800"/>
            </a:xfrm>
          </p:grpSpPr>
          <p:sp>
            <p:nvSpPr>
              <p:cNvPr name="Freeform 473" id="47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474" id="474"/>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475" id="475"/>
            <p:cNvGrpSpPr/>
            <p:nvPr/>
          </p:nvGrpSpPr>
          <p:grpSpPr>
            <a:xfrm rot="0">
              <a:off x="200314" y="33458938"/>
              <a:ext cx="10090429" cy="1265286"/>
              <a:chOff x="0" y="0"/>
              <a:chExt cx="4329778" cy="542931"/>
            </a:xfrm>
          </p:grpSpPr>
          <p:sp>
            <p:nvSpPr>
              <p:cNvPr name="Freeform 476" id="476"/>
              <p:cNvSpPr/>
              <p:nvPr/>
            </p:nvSpPr>
            <p:spPr>
              <a:xfrm flipH="false" flipV="false" rot="0">
                <a:off x="0" y="0"/>
                <a:ext cx="4329778" cy="542931"/>
              </a:xfrm>
              <a:custGeom>
                <a:avLst/>
                <a:gdLst/>
                <a:ahLst/>
                <a:cxnLst/>
                <a:rect r="r" b="b" t="t" l="l"/>
                <a:pathLst>
                  <a:path h="542931" w="4329778">
                    <a:moveTo>
                      <a:pt x="113494" y="0"/>
                    </a:moveTo>
                    <a:lnTo>
                      <a:pt x="4216283" y="0"/>
                    </a:lnTo>
                    <a:cubicBezTo>
                      <a:pt x="4278964" y="0"/>
                      <a:pt x="4329778" y="50813"/>
                      <a:pt x="4329778" y="113494"/>
                    </a:cubicBezTo>
                    <a:lnTo>
                      <a:pt x="4329778" y="429437"/>
                    </a:lnTo>
                    <a:cubicBezTo>
                      <a:pt x="4329778" y="492118"/>
                      <a:pt x="4278964" y="542931"/>
                      <a:pt x="4216283" y="542931"/>
                    </a:cubicBezTo>
                    <a:lnTo>
                      <a:pt x="113494" y="542931"/>
                    </a:lnTo>
                    <a:cubicBezTo>
                      <a:pt x="50813" y="542931"/>
                      <a:pt x="0" y="492118"/>
                      <a:pt x="0" y="429437"/>
                    </a:cubicBezTo>
                    <a:lnTo>
                      <a:pt x="0" y="113494"/>
                    </a:lnTo>
                    <a:cubicBezTo>
                      <a:pt x="0" y="50813"/>
                      <a:pt x="50813" y="0"/>
                      <a:pt x="113494" y="0"/>
                    </a:cubicBezTo>
                    <a:close/>
                  </a:path>
                </a:pathLst>
              </a:custGeom>
              <a:solidFill>
                <a:srgbClr val="2A1E50"/>
              </a:solidFill>
              <a:ln w="38100" cap="rnd">
                <a:solidFill>
                  <a:srgbClr val="000000"/>
                </a:solidFill>
                <a:prstDash val="solid"/>
                <a:round/>
              </a:ln>
            </p:spPr>
          </p:sp>
          <p:sp>
            <p:nvSpPr>
              <p:cNvPr name="TextBox 477" id="477"/>
              <p:cNvSpPr txBox="true"/>
              <p:nvPr/>
            </p:nvSpPr>
            <p:spPr>
              <a:xfrm>
                <a:off x="0" y="-38100"/>
                <a:ext cx="812800" cy="850900"/>
              </a:xfrm>
              <a:prstGeom prst="rect">
                <a:avLst/>
              </a:prstGeom>
            </p:spPr>
            <p:txBody>
              <a:bodyPr anchor="ctr" rtlCol="false" tIns="50800" lIns="50800" bIns="50800" rIns="50800"/>
              <a:lstStyle/>
              <a:p>
                <a:pPr algn="ctr">
                  <a:lnSpc>
                    <a:spcPts val="2659"/>
                  </a:lnSpc>
                  <a:spcBef>
                    <a:spcPct val="0"/>
                  </a:spcBef>
                </a:pPr>
              </a:p>
            </p:txBody>
          </p:sp>
        </p:grpSp>
        <p:grpSp>
          <p:nvGrpSpPr>
            <p:cNvPr name="Group 478" id="478"/>
            <p:cNvGrpSpPr/>
            <p:nvPr/>
          </p:nvGrpSpPr>
          <p:grpSpPr>
            <a:xfrm rot="0">
              <a:off x="527941" y="33751014"/>
              <a:ext cx="681134" cy="681134"/>
              <a:chOff x="0" y="0"/>
              <a:chExt cx="812800" cy="812800"/>
            </a:xfrm>
          </p:grpSpPr>
          <p:sp>
            <p:nvSpPr>
              <p:cNvPr name="Freeform 479" id="47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480" id="480"/>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481" id="481"/>
            <p:cNvSpPr txBox="true"/>
            <p:nvPr/>
          </p:nvSpPr>
          <p:spPr>
            <a:xfrm rot="0">
              <a:off x="1291768" y="33581336"/>
              <a:ext cx="2589378" cy="1010966"/>
            </a:xfrm>
            <a:prstGeom prst="rect">
              <a:avLst/>
            </a:prstGeom>
          </p:spPr>
          <p:txBody>
            <a:bodyPr anchor="t" rtlCol="false" tIns="0" lIns="0" bIns="0" rIns="0">
              <a:spAutoFit/>
            </a:bodyPr>
            <a:lstStyle/>
            <a:p>
              <a:pPr algn="just">
                <a:lnSpc>
                  <a:spcPts val="1486"/>
                </a:lnSpc>
              </a:pPr>
              <a:r>
                <a:rPr lang="en-US" sz="1218" spc="-4">
                  <a:solidFill>
                    <a:srgbClr val="FFFFFF"/>
                  </a:solidFill>
                  <a:latin typeface="Poppins"/>
                </a:rPr>
                <a:t>Fréquentation passée</a:t>
              </a:r>
            </a:p>
            <a:p>
              <a:pPr algn="just">
                <a:lnSpc>
                  <a:spcPts val="1486"/>
                </a:lnSpc>
              </a:pPr>
              <a:r>
                <a:rPr lang="en-US" sz="1218" spc="-4">
                  <a:solidFill>
                    <a:srgbClr val="FFFFFF"/>
                  </a:solidFill>
                  <a:latin typeface="Poppins"/>
                </a:rPr>
                <a:t>Tarif et administatif</a:t>
              </a:r>
            </a:p>
            <a:p>
              <a:pPr>
                <a:lnSpc>
                  <a:spcPts val="1486"/>
                </a:lnSpc>
              </a:pPr>
              <a:r>
                <a:rPr lang="en-US" sz="1218" spc="-4">
                  <a:solidFill>
                    <a:srgbClr val="FFFFFF"/>
                  </a:solidFill>
                  <a:latin typeface="Poppins"/>
                </a:rPr>
                <a:t>Sentiment d’urgence élevé</a:t>
              </a:r>
              <a:r>
                <a:rPr lang="en-US" sz="1218" spc="-4">
                  <a:solidFill>
                    <a:srgbClr val="FFFFFF"/>
                  </a:solidFill>
                  <a:latin typeface="Poppins Italics"/>
                </a:rPr>
                <a:t> - pression du SAJ</a:t>
              </a:r>
            </a:p>
          </p:txBody>
        </p:sp>
        <p:grpSp>
          <p:nvGrpSpPr>
            <p:cNvPr name="Group 482" id="482"/>
            <p:cNvGrpSpPr/>
            <p:nvPr/>
          </p:nvGrpSpPr>
          <p:grpSpPr>
            <a:xfrm rot="0">
              <a:off x="3881146" y="33783725"/>
              <a:ext cx="681134" cy="681134"/>
              <a:chOff x="0" y="0"/>
              <a:chExt cx="812800" cy="812800"/>
            </a:xfrm>
          </p:grpSpPr>
          <p:sp>
            <p:nvSpPr>
              <p:cNvPr name="Freeform 483" id="48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484" id="484"/>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485" id="485"/>
            <p:cNvSpPr txBox="true"/>
            <p:nvPr/>
          </p:nvSpPr>
          <p:spPr>
            <a:xfrm rot="0">
              <a:off x="4053505" y="33980713"/>
              <a:ext cx="336416" cy="269758"/>
            </a:xfrm>
            <a:prstGeom prst="rect">
              <a:avLst/>
            </a:prstGeom>
          </p:spPr>
          <p:txBody>
            <a:bodyPr anchor="t" rtlCol="false" tIns="0" lIns="0" bIns="0" rIns="0">
              <a:spAutoFit/>
            </a:bodyPr>
            <a:lstStyle/>
            <a:p>
              <a:pPr algn="ctr" marL="0" indent="0" lvl="0">
                <a:lnSpc>
                  <a:spcPts val="1284"/>
                </a:lnSpc>
              </a:pPr>
              <a:r>
                <a:rPr lang="en-US" sz="1427" spc="-14">
                  <a:solidFill>
                    <a:srgbClr val="FFFFFF"/>
                  </a:solidFill>
                  <a:latin typeface="Poppins"/>
                </a:rPr>
                <a:t>2</a:t>
              </a:r>
            </a:p>
          </p:txBody>
        </p:sp>
        <p:sp>
          <p:nvSpPr>
            <p:cNvPr name="TextBox 486" id="486"/>
            <p:cNvSpPr txBox="true"/>
            <p:nvPr/>
          </p:nvSpPr>
          <p:spPr>
            <a:xfrm rot="0">
              <a:off x="4644129" y="33598150"/>
              <a:ext cx="2494161" cy="1010966"/>
            </a:xfrm>
            <a:prstGeom prst="rect">
              <a:avLst/>
            </a:prstGeom>
          </p:spPr>
          <p:txBody>
            <a:bodyPr anchor="t" rtlCol="false" tIns="0" lIns="0" bIns="0" rIns="0">
              <a:spAutoFit/>
            </a:bodyPr>
            <a:lstStyle/>
            <a:p>
              <a:pPr>
                <a:lnSpc>
                  <a:spcPts val="1486"/>
                </a:lnSpc>
              </a:pPr>
              <a:r>
                <a:rPr lang="en-US" sz="1218" spc="-4">
                  <a:solidFill>
                    <a:srgbClr val="FFFFFF"/>
                  </a:solidFill>
                  <a:latin typeface="Poppins"/>
                </a:rPr>
                <a:t>Temps long</a:t>
              </a:r>
            </a:p>
            <a:p>
              <a:pPr>
                <a:lnSpc>
                  <a:spcPts val="1486"/>
                </a:lnSpc>
              </a:pPr>
              <a:r>
                <a:rPr lang="en-US" sz="1218" spc="-4">
                  <a:solidFill>
                    <a:srgbClr val="FFFFFF"/>
                  </a:solidFill>
                  <a:latin typeface="Poppins"/>
                </a:rPr>
                <a:t>Espace d’écoute</a:t>
              </a:r>
            </a:p>
            <a:p>
              <a:pPr>
                <a:lnSpc>
                  <a:spcPts val="1486"/>
                </a:lnSpc>
              </a:pPr>
              <a:r>
                <a:rPr lang="en-US" sz="1218" spc="-4">
                  <a:solidFill>
                    <a:srgbClr val="FFFFFF"/>
                  </a:solidFill>
                  <a:latin typeface="Poppins"/>
                </a:rPr>
                <a:t>Fréquentation passée et déduction des besoins</a:t>
              </a:r>
            </a:p>
          </p:txBody>
        </p:sp>
        <p:grpSp>
          <p:nvGrpSpPr>
            <p:cNvPr name="Group 487" id="487"/>
            <p:cNvGrpSpPr/>
            <p:nvPr/>
          </p:nvGrpSpPr>
          <p:grpSpPr>
            <a:xfrm rot="0">
              <a:off x="7249370" y="33767828"/>
              <a:ext cx="681134" cy="681134"/>
              <a:chOff x="0" y="0"/>
              <a:chExt cx="812800" cy="812800"/>
            </a:xfrm>
          </p:grpSpPr>
          <p:sp>
            <p:nvSpPr>
              <p:cNvPr name="Freeform 488" id="48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489" id="489"/>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490" id="490"/>
            <p:cNvGrpSpPr/>
            <p:nvPr/>
          </p:nvGrpSpPr>
          <p:grpSpPr>
            <a:xfrm rot="0">
              <a:off x="527941" y="32415573"/>
              <a:ext cx="681134" cy="681134"/>
              <a:chOff x="0" y="0"/>
              <a:chExt cx="812800" cy="812800"/>
            </a:xfrm>
          </p:grpSpPr>
          <p:sp>
            <p:nvSpPr>
              <p:cNvPr name="Freeform 491" id="491"/>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492" id="492"/>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493" id="493"/>
            <p:cNvSpPr txBox="true"/>
            <p:nvPr/>
          </p:nvSpPr>
          <p:spPr>
            <a:xfrm rot="0">
              <a:off x="700300" y="32612560"/>
              <a:ext cx="336416" cy="269758"/>
            </a:xfrm>
            <a:prstGeom prst="rect">
              <a:avLst/>
            </a:prstGeom>
          </p:spPr>
          <p:txBody>
            <a:bodyPr anchor="t" rtlCol="false" tIns="0" lIns="0" bIns="0" rIns="0">
              <a:spAutoFit/>
            </a:bodyPr>
            <a:lstStyle/>
            <a:p>
              <a:pPr algn="ctr" marL="0" indent="0" lvl="0">
                <a:lnSpc>
                  <a:spcPts val="1284"/>
                </a:lnSpc>
              </a:pPr>
              <a:r>
                <a:rPr lang="en-US" sz="1427" spc="-14">
                  <a:solidFill>
                    <a:srgbClr val="FFFFFF"/>
                  </a:solidFill>
                  <a:latin typeface="Poppins"/>
                </a:rPr>
                <a:t>1</a:t>
              </a:r>
            </a:p>
          </p:txBody>
        </p:sp>
        <p:grpSp>
          <p:nvGrpSpPr>
            <p:cNvPr name="Group 494" id="494"/>
            <p:cNvGrpSpPr/>
            <p:nvPr/>
          </p:nvGrpSpPr>
          <p:grpSpPr>
            <a:xfrm rot="0">
              <a:off x="3881146" y="32448284"/>
              <a:ext cx="681134" cy="681134"/>
              <a:chOff x="0" y="0"/>
              <a:chExt cx="812800" cy="812800"/>
            </a:xfrm>
          </p:grpSpPr>
          <p:sp>
            <p:nvSpPr>
              <p:cNvPr name="Freeform 495" id="495"/>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496" id="496"/>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497" id="497"/>
            <p:cNvSpPr txBox="true"/>
            <p:nvPr/>
          </p:nvSpPr>
          <p:spPr>
            <a:xfrm rot="0">
              <a:off x="1291768" y="32373337"/>
              <a:ext cx="2589378" cy="756081"/>
            </a:xfrm>
            <a:prstGeom prst="rect">
              <a:avLst/>
            </a:prstGeom>
          </p:spPr>
          <p:txBody>
            <a:bodyPr anchor="t" rtlCol="false" tIns="0" lIns="0" bIns="0" rIns="0">
              <a:spAutoFit/>
            </a:bodyPr>
            <a:lstStyle/>
            <a:p>
              <a:pPr algn="just">
                <a:lnSpc>
                  <a:spcPts val="1486"/>
                </a:lnSpc>
              </a:pPr>
              <a:r>
                <a:rPr lang="en-US" sz="1218" spc="-4">
                  <a:solidFill>
                    <a:srgbClr val="FFFFFF"/>
                  </a:solidFill>
                  <a:latin typeface="Poppins"/>
                </a:rPr>
                <a:t>Confiance en l’envoyeur</a:t>
              </a:r>
            </a:p>
            <a:p>
              <a:pPr algn="just">
                <a:lnSpc>
                  <a:spcPts val="1486"/>
                </a:lnSpc>
              </a:pPr>
              <a:r>
                <a:rPr lang="en-US" sz="1218" spc="-4">
                  <a:solidFill>
                    <a:srgbClr val="FFFFFF"/>
                  </a:solidFill>
                  <a:latin typeface="Poppins"/>
                </a:rPr>
                <a:t>Spécificité du service</a:t>
              </a:r>
            </a:p>
            <a:p>
              <a:pPr algn="just">
                <a:lnSpc>
                  <a:spcPts val="1486"/>
                </a:lnSpc>
              </a:pPr>
              <a:r>
                <a:rPr lang="en-US" sz="1218" spc="-4">
                  <a:solidFill>
                    <a:srgbClr val="FFFFFF"/>
                  </a:solidFill>
                  <a:latin typeface="Poppins"/>
                </a:rPr>
                <a:t>Peu ou pas d’urgence</a:t>
              </a:r>
            </a:p>
          </p:txBody>
        </p:sp>
        <p:grpSp>
          <p:nvGrpSpPr>
            <p:cNvPr name="Group 498" id="498"/>
            <p:cNvGrpSpPr/>
            <p:nvPr/>
          </p:nvGrpSpPr>
          <p:grpSpPr>
            <a:xfrm rot="0">
              <a:off x="7249370" y="32415573"/>
              <a:ext cx="681134" cy="681134"/>
              <a:chOff x="0" y="0"/>
              <a:chExt cx="812800" cy="812800"/>
            </a:xfrm>
          </p:grpSpPr>
          <p:sp>
            <p:nvSpPr>
              <p:cNvPr name="Freeform 499" id="49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500" id="500"/>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501" id="501"/>
            <p:cNvSpPr txBox="true"/>
            <p:nvPr/>
          </p:nvSpPr>
          <p:spPr>
            <a:xfrm rot="0">
              <a:off x="700300" y="35283672"/>
              <a:ext cx="336416" cy="269758"/>
            </a:xfrm>
            <a:prstGeom prst="rect">
              <a:avLst/>
            </a:prstGeom>
          </p:spPr>
          <p:txBody>
            <a:bodyPr anchor="t" rtlCol="false" tIns="0" lIns="0" bIns="0" rIns="0">
              <a:spAutoFit/>
            </a:bodyPr>
            <a:lstStyle/>
            <a:p>
              <a:pPr algn="ctr" marL="0" indent="0" lvl="0">
                <a:lnSpc>
                  <a:spcPts val="1284"/>
                </a:lnSpc>
              </a:pPr>
              <a:r>
                <a:rPr lang="en-US" sz="1427" spc="-14">
                  <a:solidFill>
                    <a:srgbClr val="FFFFFF"/>
                  </a:solidFill>
                  <a:latin typeface="Poppins"/>
                </a:rPr>
                <a:t>1</a:t>
              </a:r>
            </a:p>
          </p:txBody>
        </p:sp>
        <p:sp>
          <p:nvSpPr>
            <p:cNvPr name="TextBox 502" id="502"/>
            <p:cNvSpPr txBox="true"/>
            <p:nvPr/>
          </p:nvSpPr>
          <p:spPr>
            <a:xfrm rot="0">
              <a:off x="4053505" y="35316383"/>
              <a:ext cx="336416" cy="269758"/>
            </a:xfrm>
            <a:prstGeom prst="rect">
              <a:avLst/>
            </a:prstGeom>
          </p:spPr>
          <p:txBody>
            <a:bodyPr anchor="t" rtlCol="false" tIns="0" lIns="0" bIns="0" rIns="0">
              <a:spAutoFit/>
            </a:bodyPr>
            <a:lstStyle/>
            <a:p>
              <a:pPr algn="ctr" marL="0" indent="0" lvl="0">
                <a:lnSpc>
                  <a:spcPts val="1284"/>
                </a:lnSpc>
              </a:pPr>
              <a:r>
                <a:rPr lang="en-US" sz="1427" spc="-14">
                  <a:solidFill>
                    <a:srgbClr val="FFFFFF"/>
                  </a:solidFill>
                  <a:latin typeface="Poppins"/>
                </a:rPr>
                <a:t>2</a:t>
              </a:r>
            </a:p>
          </p:txBody>
        </p:sp>
        <p:sp>
          <p:nvSpPr>
            <p:cNvPr name="TextBox 503" id="503"/>
            <p:cNvSpPr txBox="true"/>
            <p:nvPr/>
          </p:nvSpPr>
          <p:spPr>
            <a:xfrm rot="0">
              <a:off x="4644129" y="34860428"/>
              <a:ext cx="2324167" cy="1010966"/>
            </a:xfrm>
            <a:prstGeom prst="rect">
              <a:avLst/>
            </a:prstGeom>
          </p:spPr>
          <p:txBody>
            <a:bodyPr anchor="t" rtlCol="false" tIns="0" lIns="0" bIns="0" rIns="0">
              <a:spAutoFit/>
            </a:bodyPr>
            <a:lstStyle/>
            <a:p>
              <a:pPr>
                <a:lnSpc>
                  <a:spcPts val="1486"/>
                </a:lnSpc>
              </a:pPr>
              <a:r>
                <a:rPr lang="en-US" sz="1218" spc="-4">
                  <a:solidFill>
                    <a:srgbClr val="FFFFFF"/>
                  </a:solidFill>
                  <a:latin typeface="Poppins"/>
                </a:rPr>
                <a:t>Temps long</a:t>
              </a:r>
            </a:p>
            <a:p>
              <a:pPr>
                <a:lnSpc>
                  <a:spcPts val="1486"/>
                </a:lnSpc>
              </a:pPr>
              <a:r>
                <a:rPr lang="en-US" sz="1218" spc="-4">
                  <a:solidFill>
                    <a:srgbClr val="FFFFFF"/>
                  </a:solidFill>
                  <a:latin typeface="Poppins"/>
                </a:rPr>
                <a:t>Compréhension de le.a thérapeute </a:t>
              </a:r>
            </a:p>
            <a:p>
              <a:pPr>
                <a:lnSpc>
                  <a:spcPts val="1486"/>
                </a:lnSpc>
              </a:pPr>
              <a:r>
                <a:rPr lang="en-US" sz="1218" spc="-4">
                  <a:solidFill>
                    <a:srgbClr val="FFFFFF"/>
                  </a:solidFill>
                  <a:latin typeface="Poppins"/>
                </a:rPr>
                <a:t>Consult. ponctuelles</a:t>
              </a:r>
            </a:p>
          </p:txBody>
        </p:sp>
        <p:sp>
          <p:nvSpPr>
            <p:cNvPr name="TextBox 504" id="504"/>
            <p:cNvSpPr txBox="true"/>
            <p:nvPr/>
          </p:nvSpPr>
          <p:spPr>
            <a:xfrm rot="0">
              <a:off x="7421729" y="35300485"/>
              <a:ext cx="336416" cy="269758"/>
            </a:xfrm>
            <a:prstGeom prst="rect">
              <a:avLst/>
            </a:prstGeom>
          </p:spPr>
          <p:txBody>
            <a:bodyPr anchor="t" rtlCol="false" tIns="0" lIns="0" bIns="0" rIns="0">
              <a:spAutoFit/>
            </a:bodyPr>
            <a:lstStyle/>
            <a:p>
              <a:pPr algn="ctr" marL="0" indent="0" lvl="0">
                <a:lnSpc>
                  <a:spcPts val="1284"/>
                </a:lnSpc>
              </a:pPr>
              <a:r>
                <a:rPr lang="en-US" sz="1427" spc="-14">
                  <a:solidFill>
                    <a:srgbClr val="FFFFFF"/>
                  </a:solidFill>
                  <a:latin typeface="Poppins"/>
                </a:rPr>
                <a:t>3</a:t>
              </a:r>
            </a:p>
          </p:txBody>
        </p:sp>
        <p:sp>
          <p:nvSpPr>
            <p:cNvPr name="TextBox 505" id="505"/>
            <p:cNvSpPr txBox="true"/>
            <p:nvPr/>
          </p:nvSpPr>
          <p:spPr>
            <a:xfrm rot="0">
              <a:off x="700300" y="33948002"/>
              <a:ext cx="336416" cy="269758"/>
            </a:xfrm>
            <a:prstGeom prst="rect">
              <a:avLst/>
            </a:prstGeom>
          </p:spPr>
          <p:txBody>
            <a:bodyPr anchor="t" rtlCol="false" tIns="0" lIns="0" bIns="0" rIns="0">
              <a:spAutoFit/>
            </a:bodyPr>
            <a:lstStyle/>
            <a:p>
              <a:pPr algn="ctr" marL="0" indent="0" lvl="0">
                <a:lnSpc>
                  <a:spcPts val="1284"/>
                </a:lnSpc>
              </a:pPr>
              <a:r>
                <a:rPr lang="en-US" sz="1427" spc="-14">
                  <a:solidFill>
                    <a:srgbClr val="FFFFFF"/>
                  </a:solidFill>
                  <a:latin typeface="Poppins"/>
                </a:rPr>
                <a:t>1</a:t>
              </a:r>
            </a:p>
          </p:txBody>
        </p:sp>
        <p:sp>
          <p:nvSpPr>
            <p:cNvPr name="TextBox 506" id="506"/>
            <p:cNvSpPr txBox="true"/>
            <p:nvPr/>
          </p:nvSpPr>
          <p:spPr>
            <a:xfrm rot="0">
              <a:off x="7421729" y="33964816"/>
              <a:ext cx="336416" cy="269758"/>
            </a:xfrm>
            <a:prstGeom prst="rect">
              <a:avLst/>
            </a:prstGeom>
          </p:spPr>
          <p:txBody>
            <a:bodyPr anchor="t" rtlCol="false" tIns="0" lIns="0" bIns="0" rIns="0">
              <a:spAutoFit/>
            </a:bodyPr>
            <a:lstStyle/>
            <a:p>
              <a:pPr algn="ctr" marL="0" indent="0" lvl="0">
                <a:lnSpc>
                  <a:spcPts val="1284"/>
                </a:lnSpc>
              </a:pPr>
              <a:r>
                <a:rPr lang="en-US" sz="1427" spc="-14">
                  <a:solidFill>
                    <a:srgbClr val="FFFFFF"/>
                  </a:solidFill>
                  <a:latin typeface="Poppins"/>
                </a:rPr>
                <a:t>3</a:t>
              </a:r>
            </a:p>
          </p:txBody>
        </p:sp>
        <p:sp>
          <p:nvSpPr>
            <p:cNvPr name="TextBox 507" id="507"/>
            <p:cNvSpPr txBox="true"/>
            <p:nvPr/>
          </p:nvSpPr>
          <p:spPr>
            <a:xfrm rot="0">
              <a:off x="4053505" y="32645271"/>
              <a:ext cx="336416" cy="269758"/>
            </a:xfrm>
            <a:prstGeom prst="rect">
              <a:avLst/>
            </a:prstGeom>
          </p:spPr>
          <p:txBody>
            <a:bodyPr anchor="t" rtlCol="false" tIns="0" lIns="0" bIns="0" rIns="0">
              <a:spAutoFit/>
            </a:bodyPr>
            <a:lstStyle/>
            <a:p>
              <a:pPr algn="ctr" marL="0" indent="0" lvl="0">
                <a:lnSpc>
                  <a:spcPts val="1284"/>
                </a:lnSpc>
              </a:pPr>
              <a:r>
                <a:rPr lang="en-US" sz="1427" spc="-14">
                  <a:solidFill>
                    <a:srgbClr val="FFFFFF"/>
                  </a:solidFill>
                  <a:latin typeface="Poppins"/>
                </a:rPr>
                <a:t>2</a:t>
              </a:r>
            </a:p>
          </p:txBody>
        </p:sp>
        <p:sp>
          <p:nvSpPr>
            <p:cNvPr name="TextBox 508" id="508"/>
            <p:cNvSpPr txBox="true"/>
            <p:nvPr/>
          </p:nvSpPr>
          <p:spPr>
            <a:xfrm rot="0">
              <a:off x="4644129" y="32262708"/>
              <a:ext cx="2324167" cy="1010966"/>
            </a:xfrm>
            <a:prstGeom prst="rect">
              <a:avLst/>
            </a:prstGeom>
          </p:spPr>
          <p:txBody>
            <a:bodyPr anchor="t" rtlCol="false" tIns="0" lIns="0" bIns="0" rIns="0">
              <a:spAutoFit/>
            </a:bodyPr>
            <a:lstStyle/>
            <a:p>
              <a:pPr>
                <a:lnSpc>
                  <a:spcPts val="1486"/>
                </a:lnSpc>
              </a:pPr>
              <a:r>
                <a:rPr lang="en-US" sz="1218" spc="-4">
                  <a:solidFill>
                    <a:srgbClr val="FFFFFF"/>
                  </a:solidFill>
                  <a:latin typeface="Poppins"/>
                </a:rPr>
                <a:t>Temps long</a:t>
              </a:r>
            </a:p>
            <a:p>
              <a:pPr>
                <a:lnSpc>
                  <a:spcPts val="1486"/>
                </a:lnSpc>
              </a:pPr>
              <a:r>
                <a:rPr lang="en-US" sz="1218" spc="-4">
                  <a:solidFill>
                    <a:srgbClr val="FFFFFF"/>
                  </a:solidFill>
                  <a:latin typeface="Poppins"/>
                </a:rPr>
                <a:t>Connexion avec le.a thérapeute </a:t>
              </a:r>
            </a:p>
            <a:p>
              <a:pPr>
                <a:lnSpc>
                  <a:spcPts val="1486"/>
                </a:lnSpc>
              </a:pPr>
              <a:r>
                <a:rPr lang="en-US" sz="1218" spc="-4">
                  <a:solidFill>
                    <a:srgbClr val="FFFFFF"/>
                  </a:solidFill>
                  <a:latin typeface="Poppins"/>
                </a:rPr>
                <a:t>Long parcours de soin</a:t>
              </a:r>
            </a:p>
          </p:txBody>
        </p:sp>
        <p:sp>
          <p:nvSpPr>
            <p:cNvPr name="TextBox 509" id="509"/>
            <p:cNvSpPr txBox="true"/>
            <p:nvPr/>
          </p:nvSpPr>
          <p:spPr>
            <a:xfrm rot="0">
              <a:off x="7421729" y="32612560"/>
              <a:ext cx="336416" cy="269758"/>
            </a:xfrm>
            <a:prstGeom prst="rect">
              <a:avLst/>
            </a:prstGeom>
          </p:spPr>
          <p:txBody>
            <a:bodyPr anchor="t" rtlCol="false" tIns="0" lIns="0" bIns="0" rIns="0">
              <a:spAutoFit/>
            </a:bodyPr>
            <a:lstStyle/>
            <a:p>
              <a:pPr algn="ctr" marL="0" indent="0" lvl="0">
                <a:lnSpc>
                  <a:spcPts val="1284"/>
                </a:lnSpc>
              </a:pPr>
              <a:r>
                <a:rPr lang="en-US" sz="1427" spc="-14">
                  <a:solidFill>
                    <a:srgbClr val="FFFFFF"/>
                  </a:solidFill>
                  <a:latin typeface="Poppins"/>
                </a:rPr>
                <a:t>3</a:t>
              </a:r>
            </a:p>
          </p:txBody>
        </p:sp>
        <p:sp>
          <p:nvSpPr>
            <p:cNvPr name="TextBox 510" id="510"/>
            <p:cNvSpPr txBox="true"/>
            <p:nvPr/>
          </p:nvSpPr>
          <p:spPr>
            <a:xfrm rot="0">
              <a:off x="700300" y="36619341"/>
              <a:ext cx="336416" cy="269758"/>
            </a:xfrm>
            <a:prstGeom prst="rect">
              <a:avLst/>
            </a:prstGeom>
          </p:spPr>
          <p:txBody>
            <a:bodyPr anchor="t" rtlCol="false" tIns="0" lIns="0" bIns="0" rIns="0">
              <a:spAutoFit/>
            </a:bodyPr>
            <a:lstStyle/>
            <a:p>
              <a:pPr algn="ctr" marL="0" indent="0" lvl="0">
                <a:lnSpc>
                  <a:spcPts val="1284"/>
                </a:lnSpc>
              </a:pPr>
              <a:r>
                <a:rPr lang="en-US" sz="1427" spc="-14">
                  <a:solidFill>
                    <a:srgbClr val="FFFFFF"/>
                  </a:solidFill>
                  <a:latin typeface="Poppins"/>
                </a:rPr>
                <a:t>1</a:t>
              </a:r>
            </a:p>
          </p:txBody>
        </p:sp>
        <p:sp>
          <p:nvSpPr>
            <p:cNvPr name="TextBox 511" id="511"/>
            <p:cNvSpPr txBox="true"/>
            <p:nvPr/>
          </p:nvSpPr>
          <p:spPr>
            <a:xfrm rot="0">
              <a:off x="4053505" y="36652052"/>
              <a:ext cx="336416" cy="269758"/>
            </a:xfrm>
            <a:prstGeom prst="rect">
              <a:avLst/>
            </a:prstGeom>
          </p:spPr>
          <p:txBody>
            <a:bodyPr anchor="t" rtlCol="false" tIns="0" lIns="0" bIns="0" rIns="0">
              <a:spAutoFit/>
            </a:bodyPr>
            <a:lstStyle/>
            <a:p>
              <a:pPr algn="ctr" marL="0" indent="0" lvl="0">
                <a:lnSpc>
                  <a:spcPts val="1284"/>
                </a:lnSpc>
              </a:pPr>
              <a:r>
                <a:rPr lang="en-US" sz="1427" spc="-14">
                  <a:solidFill>
                    <a:srgbClr val="FFFFFF"/>
                  </a:solidFill>
                  <a:latin typeface="Poppins"/>
                </a:rPr>
                <a:t>2</a:t>
              </a:r>
            </a:p>
          </p:txBody>
        </p:sp>
        <p:sp>
          <p:nvSpPr>
            <p:cNvPr name="TextBox 512" id="512"/>
            <p:cNvSpPr txBox="true"/>
            <p:nvPr/>
          </p:nvSpPr>
          <p:spPr>
            <a:xfrm rot="0">
              <a:off x="4644129" y="36269489"/>
              <a:ext cx="2494161" cy="1010966"/>
            </a:xfrm>
            <a:prstGeom prst="rect">
              <a:avLst/>
            </a:prstGeom>
          </p:spPr>
          <p:txBody>
            <a:bodyPr anchor="t" rtlCol="false" tIns="0" lIns="0" bIns="0" rIns="0">
              <a:spAutoFit/>
            </a:bodyPr>
            <a:lstStyle/>
            <a:p>
              <a:pPr>
                <a:lnSpc>
                  <a:spcPts val="1486"/>
                </a:lnSpc>
              </a:pPr>
              <a:r>
                <a:rPr lang="en-US" sz="1218" spc="-4">
                  <a:solidFill>
                    <a:srgbClr val="FFFFFF"/>
                  </a:solidFill>
                  <a:latin typeface="Poppins"/>
                </a:rPr>
                <a:t>Temps long</a:t>
              </a:r>
            </a:p>
            <a:p>
              <a:pPr>
                <a:lnSpc>
                  <a:spcPts val="1486"/>
                </a:lnSpc>
              </a:pPr>
              <a:r>
                <a:rPr lang="en-US" sz="1218" spc="-4">
                  <a:solidFill>
                    <a:srgbClr val="FFFFFF"/>
                  </a:solidFill>
                  <a:latin typeface="Poppins"/>
                </a:rPr>
                <a:t>Solutions concrètes</a:t>
              </a:r>
            </a:p>
            <a:p>
              <a:pPr>
                <a:lnSpc>
                  <a:spcPts val="1486"/>
                </a:lnSpc>
              </a:pPr>
              <a:r>
                <a:rPr lang="en-US" sz="1218" spc="-4">
                  <a:solidFill>
                    <a:srgbClr val="FFFFFF"/>
                  </a:solidFill>
                  <a:latin typeface="Poppins"/>
                </a:rPr>
                <a:t>Comparaison avec précédentes consult.</a:t>
              </a:r>
            </a:p>
          </p:txBody>
        </p:sp>
        <p:sp>
          <p:nvSpPr>
            <p:cNvPr name="TextBox 513" id="513"/>
            <p:cNvSpPr txBox="true"/>
            <p:nvPr/>
          </p:nvSpPr>
          <p:spPr>
            <a:xfrm rot="0">
              <a:off x="7421729" y="36636155"/>
              <a:ext cx="336416" cy="269758"/>
            </a:xfrm>
            <a:prstGeom prst="rect">
              <a:avLst/>
            </a:prstGeom>
          </p:spPr>
          <p:txBody>
            <a:bodyPr anchor="t" rtlCol="false" tIns="0" lIns="0" bIns="0" rIns="0">
              <a:spAutoFit/>
            </a:bodyPr>
            <a:lstStyle/>
            <a:p>
              <a:pPr algn="ctr" marL="0" indent="0" lvl="0">
                <a:lnSpc>
                  <a:spcPts val="1284"/>
                </a:lnSpc>
              </a:pPr>
              <a:r>
                <a:rPr lang="en-US" sz="1427" spc="-14">
                  <a:solidFill>
                    <a:srgbClr val="FFFFFF"/>
                  </a:solidFill>
                  <a:latin typeface="Poppins"/>
                </a:rPr>
                <a:t>3</a:t>
              </a:r>
            </a:p>
          </p:txBody>
        </p:sp>
        <p:sp>
          <p:nvSpPr>
            <p:cNvPr name="TextBox 514" id="514"/>
            <p:cNvSpPr txBox="true"/>
            <p:nvPr/>
          </p:nvSpPr>
          <p:spPr>
            <a:xfrm rot="0">
              <a:off x="8041584" y="34949717"/>
              <a:ext cx="2351327" cy="1010966"/>
            </a:xfrm>
            <a:prstGeom prst="rect">
              <a:avLst/>
            </a:prstGeom>
          </p:spPr>
          <p:txBody>
            <a:bodyPr anchor="t" rtlCol="false" tIns="0" lIns="0" bIns="0" rIns="0">
              <a:spAutoFit/>
            </a:bodyPr>
            <a:lstStyle/>
            <a:p>
              <a:pPr>
                <a:lnSpc>
                  <a:spcPts val="1486"/>
                </a:lnSpc>
              </a:pPr>
              <a:r>
                <a:rPr lang="en-US" sz="1218" spc="-4">
                  <a:solidFill>
                    <a:srgbClr val="FFFFFF"/>
                  </a:solidFill>
                  <a:latin typeface="Poppins"/>
                </a:rPr>
                <a:t>Découragement</a:t>
              </a:r>
            </a:p>
            <a:p>
              <a:pPr>
                <a:lnSpc>
                  <a:spcPts val="1486"/>
                </a:lnSpc>
              </a:pPr>
              <a:r>
                <a:rPr lang="en-US" sz="1218" spc="-4">
                  <a:solidFill>
                    <a:srgbClr val="FFFFFF"/>
                  </a:solidFill>
                  <a:latin typeface="Poppins"/>
                </a:rPr>
                <a:t>Attente “habituelle”</a:t>
              </a:r>
            </a:p>
            <a:p>
              <a:pPr>
                <a:lnSpc>
                  <a:spcPts val="1486"/>
                </a:lnSpc>
              </a:pPr>
              <a:r>
                <a:rPr lang="en-US" sz="1218" spc="-4">
                  <a:solidFill>
                    <a:srgbClr val="FFFFFF"/>
                  </a:solidFill>
                  <a:latin typeface="Poppins"/>
                </a:rPr>
                <a:t>Consult. ponctuelles en hôpital</a:t>
              </a:r>
            </a:p>
          </p:txBody>
        </p:sp>
        <p:sp>
          <p:nvSpPr>
            <p:cNvPr name="TextBox 515" id="515"/>
            <p:cNvSpPr txBox="true"/>
            <p:nvPr/>
          </p:nvSpPr>
          <p:spPr>
            <a:xfrm rot="0">
              <a:off x="8041584" y="33614047"/>
              <a:ext cx="2351327" cy="1010966"/>
            </a:xfrm>
            <a:prstGeom prst="rect">
              <a:avLst/>
            </a:prstGeom>
          </p:spPr>
          <p:txBody>
            <a:bodyPr anchor="t" rtlCol="false" tIns="0" lIns="0" bIns="0" rIns="0">
              <a:spAutoFit/>
            </a:bodyPr>
            <a:lstStyle/>
            <a:p>
              <a:pPr>
                <a:lnSpc>
                  <a:spcPts val="1486"/>
                </a:lnSpc>
              </a:pPr>
              <a:r>
                <a:rPr lang="en-US" sz="1218" spc="-4">
                  <a:solidFill>
                    <a:srgbClr val="FFFFFF"/>
                  </a:solidFill>
                  <a:latin typeface="Poppins"/>
                </a:rPr>
                <a:t>Abandon de critères</a:t>
              </a:r>
            </a:p>
            <a:p>
              <a:pPr>
                <a:lnSpc>
                  <a:spcPts val="1486"/>
                </a:lnSpc>
              </a:pPr>
              <a:r>
                <a:rPr lang="en-US" sz="1218" spc="-4">
                  <a:solidFill>
                    <a:srgbClr val="FFFFFF"/>
                  </a:solidFill>
                  <a:latin typeface="Poppins"/>
                </a:rPr>
                <a:t>Sentiment d’injustice</a:t>
              </a:r>
            </a:p>
            <a:p>
              <a:pPr>
                <a:lnSpc>
                  <a:spcPts val="1486"/>
                </a:lnSpc>
              </a:pPr>
              <a:r>
                <a:rPr lang="en-US" sz="1218" spc="-4">
                  <a:solidFill>
                    <a:srgbClr val="FFFFFF"/>
                  </a:solidFill>
                  <a:latin typeface="Poppins"/>
                </a:rPr>
                <a:t>Ressources </a:t>
              </a:r>
            </a:p>
            <a:p>
              <a:pPr>
                <a:lnSpc>
                  <a:spcPts val="1486"/>
                </a:lnSpc>
              </a:pPr>
              <a:r>
                <a:rPr lang="en-US" sz="1218" spc="-4">
                  <a:solidFill>
                    <a:srgbClr val="FFFFFF"/>
                  </a:solidFill>
                  <a:latin typeface="Poppins"/>
                </a:rPr>
                <a:t>personnelles</a:t>
              </a:r>
            </a:p>
          </p:txBody>
        </p:sp>
        <p:sp>
          <p:nvSpPr>
            <p:cNvPr name="TextBox 516" id="516"/>
            <p:cNvSpPr txBox="true"/>
            <p:nvPr/>
          </p:nvSpPr>
          <p:spPr>
            <a:xfrm rot="0">
              <a:off x="8041584" y="32386076"/>
              <a:ext cx="2153216" cy="759574"/>
            </a:xfrm>
            <a:prstGeom prst="rect">
              <a:avLst/>
            </a:prstGeom>
          </p:spPr>
          <p:txBody>
            <a:bodyPr anchor="t" rtlCol="false" tIns="0" lIns="0" bIns="0" rIns="0">
              <a:spAutoFit/>
            </a:bodyPr>
            <a:lstStyle/>
            <a:p>
              <a:pPr>
                <a:lnSpc>
                  <a:spcPts val="1486"/>
                </a:lnSpc>
              </a:pPr>
              <a:r>
                <a:rPr lang="en-US" sz="1218" spc="-4">
                  <a:solidFill>
                    <a:srgbClr val="FFFFFF"/>
                  </a:solidFill>
                  <a:latin typeface="Poppins"/>
                </a:rPr>
                <a:t>Perte de confiance</a:t>
              </a:r>
            </a:p>
            <a:p>
              <a:pPr>
                <a:lnSpc>
                  <a:spcPts val="1486"/>
                </a:lnSpc>
              </a:pPr>
              <a:r>
                <a:rPr lang="en-US" sz="1218" spc="-4">
                  <a:solidFill>
                    <a:srgbClr val="FFFFFF"/>
                  </a:solidFill>
                  <a:latin typeface="Poppins"/>
                </a:rPr>
                <a:t>Suivis en parallèle</a:t>
              </a:r>
            </a:p>
            <a:p>
              <a:pPr>
                <a:lnSpc>
                  <a:spcPts val="1486"/>
                </a:lnSpc>
              </a:pPr>
              <a:r>
                <a:rPr lang="en-US" sz="1218" spc="-4">
                  <a:solidFill>
                    <a:srgbClr val="FFFFFF"/>
                  </a:solidFill>
                  <a:latin typeface="Poppins"/>
                </a:rPr>
                <a:t>Contrainte de l’att.</a:t>
              </a:r>
            </a:p>
          </p:txBody>
        </p:sp>
        <p:grpSp>
          <p:nvGrpSpPr>
            <p:cNvPr name="Group 517" id="517"/>
            <p:cNvGrpSpPr/>
            <p:nvPr/>
          </p:nvGrpSpPr>
          <p:grpSpPr>
            <a:xfrm rot="0">
              <a:off x="291908" y="41493939"/>
              <a:ext cx="10204982" cy="1265286"/>
              <a:chOff x="0" y="0"/>
              <a:chExt cx="4378932" cy="542931"/>
            </a:xfrm>
          </p:grpSpPr>
          <p:sp>
            <p:nvSpPr>
              <p:cNvPr name="Freeform 518" id="518"/>
              <p:cNvSpPr/>
              <p:nvPr/>
            </p:nvSpPr>
            <p:spPr>
              <a:xfrm flipH="false" flipV="false" rot="0">
                <a:off x="0" y="0"/>
                <a:ext cx="4378932" cy="542931"/>
              </a:xfrm>
              <a:custGeom>
                <a:avLst/>
                <a:gdLst/>
                <a:ahLst/>
                <a:cxnLst/>
                <a:rect r="r" b="b" t="t" l="l"/>
                <a:pathLst>
                  <a:path h="542931" w="4378932">
                    <a:moveTo>
                      <a:pt x="112220" y="0"/>
                    </a:moveTo>
                    <a:lnTo>
                      <a:pt x="4266712" y="0"/>
                    </a:lnTo>
                    <a:cubicBezTo>
                      <a:pt x="4296474" y="0"/>
                      <a:pt x="4325018" y="11823"/>
                      <a:pt x="4346063" y="32869"/>
                    </a:cubicBezTo>
                    <a:cubicBezTo>
                      <a:pt x="4367109" y="53914"/>
                      <a:pt x="4378932" y="82458"/>
                      <a:pt x="4378932" y="112220"/>
                    </a:cubicBezTo>
                    <a:lnTo>
                      <a:pt x="4378932" y="430711"/>
                    </a:lnTo>
                    <a:cubicBezTo>
                      <a:pt x="4378932" y="492688"/>
                      <a:pt x="4328689" y="542931"/>
                      <a:pt x="4266712" y="542931"/>
                    </a:cubicBezTo>
                    <a:lnTo>
                      <a:pt x="112220" y="542931"/>
                    </a:lnTo>
                    <a:cubicBezTo>
                      <a:pt x="50243" y="542931"/>
                      <a:pt x="0" y="492688"/>
                      <a:pt x="0" y="430711"/>
                    </a:cubicBezTo>
                    <a:lnTo>
                      <a:pt x="0" y="112220"/>
                    </a:lnTo>
                    <a:cubicBezTo>
                      <a:pt x="0" y="50243"/>
                      <a:pt x="50243" y="0"/>
                      <a:pt x="112220" y="0"/>
                    </a:cubicBezTo>
                    <a:close/>
                  </a:path>
                </a:pathLst>
              </a:custGeom>
              <a:solidFill>
                <a:srgbClr val="2A1E50"/>
              </a:solidFill>
              <a:ln w="38100" cap="rnd">
                <a:solidFill>
                  <a:srgbClr val="000000"/>
                </a:solidFill>
                <a:prstDash val="solid"/>
                <a:round/>
              </a:ln>
            </p:spPr>
          </p:sp>
          <p:sp>
            <p:nvSpPr>
              <p:cNvPr name="TextBox 519" id="519"/>
              <p:cNvSpPr txBox="true"/>
              <p:nvPr/>
            </p:nvSpPr>
            <p:spPr>
              <a:xfrm>
                <a:off x="0" y="-38100"/>
                <a:ext cx="812800" cy="850900"/>
              </a:xfrm>
              <a:prstGeom prst="rect">
                <a:avLst/>
              </a:prstGeom>
            </p:spPr>
            <p:txBody>
              <a:bodyPr anchor="ctr" rtlCol="false" tIns="50800" lIns="50800" bIns="50800" rIns="50800"/>
              <a:lstStyle/>
              <a:p>
                <a:pPr algn="ctr">
                  <a:lnSpc>
                    <a:spcPts val="2659"/>
                  </a:lnSpc>
                  <a:spcBef>
                    <a:spcPct val="0"/>
                  </a:spcBef>
                </a:pPr>
              </a:p>
            </p:txBody>
          </p:sp>
        </p:grpSp>
        <p:grpSp>
          <p:nvGrpSpPr>
            <p:cNvPr name="Group 520" id="520"/>
            <p:cNvGrpSpPr/>
            <p:nvPr/>
          </p:nvGrpSpPr>
          <p:grpSpPr>
            <a:xfrm rot="0">
              <a:off x="291908" y="37487158"/>
              <a:ext cx="10064137" cy="1265286"/>
              <a:chOff x="0" y="0"/>
              <a:chExt cx="4318496" cy="542931"/>
            </a:xfrm>
          </p:grpSpPr>
          <p:sp>
            <p:nvSpPr>
              <p:cNvPr name="Freeform 521" id="521"/>
              <p:cNvSpPr/>
              <p:nvPr/>
            </p:nvSpPr>
            <p:spPr>
              <a:xfrm flipH="false" flipV="false" rot="0">
                <a:off x="0" y="0"/>
                <a:ext cx="4318496" cy="542931"/>
              </a:xfrm>
              <a:custGeom>
                <a:avLst/>
                <a:gdLst/>
                <a:ahLst/>
                <a:cxnLst/>
                <a:rect r="r" b="b" t="t" l="l"/>
                <a:pathLst>
                  <a:path h="542931" w="4318496">
                    <a:moveTo>
                      <a:pt x="113791" y="0"/>
                    </a:moveTo>
                    <a:lnTo>
                      <a:pt x="4204705" y="0"/>
                    </a:lnTo>
                    <a:cubicBezTo>
                      <a:pt x="4267550" y="0"/>
                      <a:pt x="4318496" y="50946"/>
                      <a:pt x="4318496" y="113791"/>
                    </a:cubicBezTo>
                    <a:lnTo>
                      <a:pt x="4318496" y="429140"/>
                    </a:lnTo>
                    <a:cubicBezTo>
                      <a:pt x="4318496" y="491985"/>
                      <a:pt x="4267550" y="542931"/>
                      <a:pt x="4204705" y="542931"/>
                    </a:cubicBezTo>
                    <a:lnTo>
                      <a:pt x="113791" y="542931"/>
                    </a:lnTo>
                    <a:cubicBezTo>
                      <a:pt x="50946" y="542931"/>
                      <a:pt x="0" y="491985"/>
                      <a:pt x="0" y="429140"/>
                    </a:cubicBezTo>
                    <a:lnTo>
                      <a:pt x="0" y="113791"/>
                    </a:lnTo>
                    <a:cubicBezTo>
                      <a:pt x="0" y="50946"/>
                      <a:pt x="50946" y="0"/>
                      <a:pt x="113791" y="0"/>
                    </a:cubicBezTo>
                    <a:close/>
                  </a:path>
                </a:pathLst>
              </a:custGeom>
              <a:solidFill>
                <a:srgbClr val="2A1E50"/>
              </a:solidFill>
              <a:ln w="38100" cap="rnd">
                <a:solidFill>
                  <a:srgbClr val="000000"/>
                </a:solidFill>
                <a:prstDash val="solid"/>
                <a:round/>
              </a:ln>
            </p:spPr>
          </p:sp>
          <p:sp>
            <p:nvSpPr>
              <p:cNvPr name="TextBox 522" id="522"/>
              <p:cNvSpPr txBox="true"/>
              <p:nvPr/>
            </p:nvSpPr>
            <p:spPr>
              <a:xfrm>
                <a:off x="0" y="-38100"/>
                <a:ext cx="812800" cy="850900"/>
              </a:xfrm>
              <a:prstGeom prst="rect">
                <a:avLst/>
              </a:prstGeom>
            </p:spPr>
            <p:txBody>
              <a:bodyPr anchor="ctr" rtlCol="false" tIns="50800" lIns="50800" bIns="50800" rIns="50800"/>
              <a:lstStyle/>
              <a:p>
                <a:pPr algn="ctr">
                  <a:lnSpc>
                    <a:spcPts val="2659"/>
                  </a:lnSpc>
                  <a:spcBef>
                    <a:spcPct val="0"/>
                  </a:spcBef>
                </a:pPr>
              </a:p>
            </p:txBody>
          </p:sp>
        </p:grpSp>
        <p:grpSp>
          <p:nvGrpSpPr>
            <p:cNvPr name="Group 523" id="523"/>
            <p:cNvGrpSpPr/>
            <p:nvPr/>
          </p:nvGrpSpPr>
          <p:grpSpPr>
            <a:xfrm rot="0">
              <a:off x="619535" y="41786014"/>
              <a:ext cx="681134" cy="681134"/>
              <a:chOff x="0" y="0"/>
              <a:chExt cx="812800" cy="812800"/>
            </a:xfrm>
          </p:grpSpPr>
          <p:sp>
            <p:nvSpPr>
              <p:cNvPr name="Freeform 524" id="52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525" id="525"/>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526" id="526"/>
            <p:cNvSpPr txBox="true"/>
            <p:nvPr/>
          </p:nvSpPr>
          <p:spPr>
            <a:xfrm rot="0">
              <a:off x="1383362" y="41616336"/>
              <a:ext cx="2589378" cy="1010966"/>
            </a:xfrm>
            <a:prstGeom prst="rect">
              <a:avLst/>
            </a:prstGeom>
          </p:spPr>
          <p:txBody>
            <a:bodyPr anchor="t" rtlCol="false" tIns="0" lIns="0" bIns="0" rIns="0">
              <a:spAutoFit/>
            </a:bodyPr>
            <a:lstStyle/>
            <a:p>
              <a:pPr>
                <a:lnSpc>
                  <a:spcPts val="1486"/>
                </a:lnSpc>
              </a:pPr>
              <a:r>
                <a:rPr lang="en-US" sz="1218" spc="-4">
                  <a:solidFill>
                    <a:srgbClr val="FFFFFF"/>
                  </a:solidFill>
                  <a:latin typeface="Poppins"/>
                </a:rPr>
                <a:t>Liste de services</a:t>
              </a:r>
            </a:p>
            <a:p>
              <a:pPr>
                <a:lnSpc>
                  <a:spcPts val="1486"/>
                </a:lnSpc>
              </a:pPr>
              <a:r>
                <a:rPr lang="en-US" sz="1218" spc="-4">
                  <a:solidFill>
                    <a:srgbClr val="FFFFFF"/>
                  </a:solidFill>
                  <a:latin typeface="Poppins"/>
                </a:rPr>
                <a:t>Critère économique</a:t>
              </a:r>
            </a:p>
            <a:p>
              <a:pPr>
                <a:lnSpc>
                  <a:spcPts val="1486"/>
                </a:lnSpc>
              </a:pPr>
              <a:r>
                <a:rPr lang="en-US" sz="1218" spc="-4">
                  <a:solidFill>
                    <a:srgbClr val="FFFFFF"/>
                  </a:solidFill>
                  <a:latin typeface="Poppins"/>
                </a:rPr>
                <a:t>Sentiment d’urgence élevé</a:t>
              </a:r>
            </a:p>
          </p:txBody>
        </p:sp>
        <p:grpSp>
          <p:nvGrpSpPr>
            <p:cNvPr name="Group 527" id="527"/>
            <p:cNvGrpSpPr/>
            <p:nvPr/>
          </p:nvGrpSpPr>
          <p:grpSpPr>
            <a:xfrm rot="0">
              <a:off x="3972740" y="41818725"/>
              <a:ext cx="681134" cy="681134"/>
              <a:chOff x="0" y="0"/>
              <a:chExt cx="812800" cy="812800"/>
            </a:xfrm>
          </p:grpSpPr>
          <p:sp>
            <p:nvSpPr>
              <p:cNvPr name="Freeform 528" id="52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529" id="529"/>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530" id="530"/>
            <p:cNvGrpSpPr/>
            <p:nvPr/>
          </p:nvGrpSpPr>
          <p:grpSpPr>
            <a:xfrm rot="0">
              <a:off x="7340964" y="41802828"/>
              <a:ext cx="681134" cy="681134"/>
              <a:chOff x="0" y="0"/>
              <a:chExt cx="812800" cy="812800"/>
            </a:xfrm>
          </p:grpSpPr>
          <p:sp>
            <p:nvSpPr>
              <p:cNvPr name="Freeform 531" id="531"/>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532" id="532"/>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533" id="533"/>
            <p:cNvSpPr txBox="true"/>
            <p:nvPr/>
          </p:nvSpPr>
          <p:spPr>
            <a:xfrm rot="0">
              <a:off x="8133178" y="41649047"/>
              <a:ext cx="2351327" cy="1010966"/>
            </a:xfrm>
            <a:prstGeom prst="rect">
              <a:avLst/>
            </a:prstGeom>
          </p:spPr>
          <p:txBody>
            <a:bodyPr anchor="t" rtlCol="false" tIns="0" lIns="0" bIns="0" rIns="0">
              <a:spAutoFit/>
            </a:bodyPr>
            <a:lstStyle/>
            <a:p>
              <a:pPr>
                <a:lnSpc>
                  <a:spcPts val="1486"/>
                </a:lnSpc>
              </a:pPr>
              <a:r>
                <a:rPr lang="en-US" sz="1218" spc="-4">
                  <a:solidFill>
                    <a:srgbClr val="FFFFFF"/>
                  </a:solidFill>
                  <a:latin typeface="Poppins"/>
                </a:rPr>
                <a:t>Abandon de critères</a:t>
              </a:r>
            </a:p>
            <a:p>
              <a:pPr>
                <a:lnSpc>
                  <a:spcPts val="1486"/>
                </a:lnSpc>
              </a:pPr>
              <a:r>
                <a:rPr lang="en-US" sz="1218" spc="-4">
                  <a:solidFill>
                    <a:srgbClr val="FFFFFF"/>
                  </a:solidFill>
                  <a:latin typeface="Poppins"/>
                </a:rPr>
                <a:t>Multip. des demandes</a:t>
              </a:r>
            </a:p>
            <a:p>
              <a:pPr>
                <a:lnSpc>
                  <a:spcPts val="1486"/>
                </a:lnSpc>
              </a:pPr>
              <a:r>
                <a:rPr lang="en-US" sz="1218" spc="-4">
                  <a:solidFill>
                    <a:srgbClr val="FFFFFF"/>
                  </a:solidFill>
                  <a:latin typeface="Poppins"/>
                </a:rPr>
                <a:t>Consult. de PPL et de perm. d’accueil</a:t>
              </a:r>
            </a:p>
          </p:txBody>
        </p:sp>
        <p:grpSp>
          <p:nvGrpSpPr>
            <p:cNvPr name="Group 534" id="534"/>
            <p:cNvGrpSpPr/>
            <p:nvPr/>
          </p:nvGrpSpPr>
          <p:grpSpPr>
            <a:xfrm rot="0">
              <a:off x="291908" y="40158269"/>
              <a:ext cx="10204982" cy="1265286"/>
              <a:chOff x="0" y="0"/>
              <a:chExt cx="4378932" cy="542931"/>
            </a:xfrm>
          </p:grpSpPr>
          <p:sp>
            <p:nvSpPr>
              <p:cNvPr name="Freeform 535" id="535"/>
              <p:cNvSpPr/>
              <p:nvPr/>
            </p:nvSpPr>
            <p:spPr>
              <a:xfrm flipH="false" flipV="false" rot="0">
                <a:off x="0" y="0"/>
                <a:ext cx="4378932" cy="542931"/>
              </a:xfrm>
              <a:custGeom>
                <a:avLst/>
                <a:gdLst/>
                <a:ahLst/>
                <a:cxnLst/>
                <a:rect r="r" b="b" t="t" l="l"/>
                <a:pathLst>
                  <a:path h="542931" w="4378932">
                    <a:moveTo>
                      <a:pt x="112220" y="0"/>
                    </a:moveTo>
                    <a:lnTo>
                      <a:pt x="4266712" y="0"/>
                    </a:lnTo>
                    <a:cubicBezTo>
                      <a:pt x="4296474" y="0"/>
                      <a:pt x="4325018" y="11823"/>
                      <a:pt x="4346063" y="32869"/>
                    </a:cubicBezTo>
                    <a:cubicBezTo>
                      <a:pt x="4367109" y="53914"/>
                      <a:pt x="4378932" y="82458"/>
                      <a:pt x="4378932" y="112220"/>
                    </a:cubicBezTo>
                    <a:lnTo>
                      <a:pt x="4378932" y="430711"/>
                    </a:lnTo>
                    <a:cubicBezTo>
                      <a:pt x="4378932" y="492688"/>
                      <a:pt x="4328689" y="542931"/>
                      <a:pt x="4266712" y="542931"/>
                    </a:cubicBezTo>
                    <a:lnTo>
                      <a:pt x="112220" y="542931"/>
                    </a:lnTo>
                    <a:cubicBezTo>
                      <a:pt x="50243" y="542931"/>
                      <a:pt x="0" y="492688"/>
                      <a:pt x="0" y="430711"/>
                    </a:cubicBezTo>
                    <a:lnTo>
                      <a:pt x="0" y="112220"/>
                    </a:lnTo>
                    <a:cubicBezTo>
                      <a:pt x="0" y="50243"/>
                      <a:pt x="50243" y="0"/>
                      <a:pt x="112220" y="0"/>
                    </a:cubicBezTo>
                    <a:close/>
                  </a:path>
                </a:pathLst>
              </a:custGeom>
              <a:solidFill>
                <a:srgbClr val="2A1E50"/>
              </a:solidFill>
              <a:ln w="38100" cap="rnd">
                <a:solidFill>
                  <a:srgbClr val="000000"/>
                </a:solidFill>
                <a:prstDash val="solid"/>
                <a:round/>
              </a:ln>
            </p:spPr>
          </p:sp>
          <p:sp>
            <p:nvSpPr>
              <p:cNvPr name="TextBox 536" id="536"/>
              <p:cNvSpPr txBox="true"/>
              <p:nvPr/>
            </p:nvSpPr>
            <p:spPr>
              <a:xfrm>
                <a:off x="0" y="-38100"/>
                <a:ext cx="812800" cy="850900"/>
              </a:xfrm>
              <a:prstGeom prst="rect">
                <a:avLst/>
              </a:prstGeom>
            </p:spPr>
            <p:txBody>
              <a:bodyPr anchor="ctr" rtlCol="false" tIns="50800" lIns="50800" bIns="50800" rIns="50800"/>
              <a:lstStyle/>
              <a:p>
                <a:pPr algn="ctr">
                  <a:lnSpc>
                    <a:spcPts val="2659"/>
                  </a:lnSpc>
                  <a:spcBef>
                    <a:spcPct val="0"/>
                  </a:spcBef>
                </a:pPr>
              </a:p>
            </p:txBody>
          </p:sp>
        </p:grpSp>
        <p:grpSp>
          <p:nvGrpSpPr>
            <p:cNvPr name="Group 537" id="537"/>
            <p:cNvGrpSpPr/>
            <p:nvPr/>
          </p:nvGrpSpPr>
          <p:grpSpPr>
            <a:xfrm rot="0">
              <a:off x="619535" y="40450345"/>
              <a:ext cx="681134" cy="681134"/>
              <a:chOff x="0" y="0"/>
              <a:chExt cx="812800" cy="812800"/>
            </a:xfrm>
          </p:grpSpPr>
          <p:sp>
            <p:nvSpPr>
              <p:cNvPr name="Freeform 538" id="53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539" id="539"/>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540" id="540"/>
            <p:cNvSpPr txBox="true"/>
            <p:nvPr/>
          </p:nvSpPr>
          <p:spPr>
            <a:xfrm rot="0">
              <a:off x="1383362" y="40280666"/>
              <a:ext cx="2589378" cy="1010966"/>
            </a:xfrm>
            <a:prstGeom prst="rect">
              <a:avLst/>
            </a:prstGeom>
          </p:spPr>
          <p:txBody>
            <a:bodyPr anchor="t" rtlCol="false" tIns="0" lIns="0" bIns="0" rIns="0">
              <a:spAutoFit/>
            </a:bodyPr>
            <a:lstStyle/>
            <a:p>
              <a:pPr>
                <a:lnSpc>
                  <a:spcPts val="1486"/>
                </a:lnSpc>
              </a:pPr>
              <a:r>
                <a:rPr lang="en-US" sz="1218" spc="-4">
                  <a:solidFill>
                    <a:srgbClr val="FFFFFF"/>
                  </a:solidFill>
                  <a:latin typeface="Poppins"/>
                </a:rPr>
                <a:t>Bouche-à-oreille</a:t>
              </a:r>
            </a:p>
            <a:p>
              <a:pPr>
                <a:lnSpc>
                  <a:spcPts val="1486"/>
                </a:lnSpc>
              </a:pPr>
              <a:r>
                <a:rPr lang="en-US" sz="1218" spc="-4">
                  <a:solidFill>
                    <a:srgbClr val="FFFFFF"/>
                  </a:solidFill>
                  <a:latin typeface="Poppins"/>
                </a:rPr>
                <a:t>Spécificité du service</a:t>
              </a:r>
            </a:p>
            <a:p>
              <a:pPr>
                <a:lnSpc>
                  <a:spcPts val="1486"/>
                </a:lnSpc>
              </a:pPr>
              <a:r>
                <a:rPr lang="en-US" sz="1218" spc="-4">
                  <a:solidFill>
                    <a:srgbClr val="FFFFFF"/>
                  </a:solidFill>
                  <a:latin typeface="Poppins"/>
                </a:rPr>
                <a:t>Sentiment d’urgence modéré</a:t>
              </a:r>
            </a:p>
          </p:txBody>
        </p:sp>
        <p:grpSp>
          <p:nvGrpSpPr>
            <p:cNvPr name="Group 541" id="541"/>
            <p:cNvGrpSpPr/>
            <p:nvPr/>
          </p:nvGrpSpPr>
          <p:grpSpPr>
            <a:xfrm rot="0">
              <a:off x="3972740" y="40483056"/>
              <a:ext cx="681134" cy="681134"/>
              <a:chOff x="0" y="0"/>
              <a:chExt cx="812800" cy="812800"/>
            </a:xfrm>
          </p:grpSpPr>
          <p:sp>
            <p:nvSpPr>
              <p:cNvPr name="Freeform 542" id="542"/>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543" id="543"/>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544" id="544"/>
            <p:cNvGrpSpPr/>
            <p:nvPr/>
          </p:nvGrpSpPr>
          <p:grpSpPr>
            <a:xfrm rot="0">
              <a:off x="7340964" y="40467158"/>
              <a:ext cx="681134" cy="681134"/>
              <a:chOff x="0" y="0"/>
              <a:chExt cx="812800" cy="812800"/>
            </a:xfrm>
          </p:grpSpPr>
          <p:sp>
            <p:nvSpPr>
              <p:cNvPr name="Freeform 545" id="545"/>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546" id="546"/>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547" id="547"/>
            <p:cNvGrpSpPr/>
            <p:nvPr/>
          </p:nvGrpSpPr>
          <p:grpSpPr>
            <a:xfrm rot="0">
              <a:off x="291908" y="38822599"/>
              <a:ext cx="10090429" cy="1265286"/>
              <a:chOff x="0" y="0"/>
              <a:chExt cx="4329778" cy="542931"/>
            </a:xfrm>
          </p:grpSpPr>
          <p:sp>
            <p:nvSpPr>
              <p:cNvPr name="Freeform 548" id="548"/>
              <p:cNvSpPr/>
              <p:nvPr/>
            </p:nvSpPr>
            <p:spPr>
              <a:xfrm flipH="false" flipV="false" rot="0">
                <a:off x="0" y="0"/>
                <a:ext cx="4329778" cy="542931"/>
              </a:xfrm>
              <a:custGeom>
                <a:avLst/>
                <a:gdLst/>
                <a:ahLst/>
                <a:cxnLst/>
                <a:rect r="r" b="b" t="t" l="l"/>
                <a:pathLst>
                  <a:path h="542931" w="4329778">
                    <a:moveTo>
                      <a:pt x="113494" y="0"/>
                    </a:moveTo>
                    <a:lnTo>
                      <a:pt x="4216283" y="0"/>
                    </a:lnTo>
                    <a:cubicBezTo>
                      <a:pt x="4278964" y="0"/>
                      <a:pt x="4329778" y="50813"/>
                      <a:pt x="4329778" y="113494"/>
                    </a:cubicBezTo>
                    <a:lnTo>
                      <a:pt x="4329778" y="429437"/>
                    </a:lnTo>
                    <a:cubicBezTo>
                      <a:pt x="4329778" y="492118"/>
                      <a:pt x="4278964" y="542931"/>
                      <a:pt x="4216283" y="542931"/>
                    </a:cubicBezTo>
                    <a:lnTo>
                      <a:pt x="113494" y="542931"/>
                    </a:lnTo>
                    <a:cubicBezTo>
                      <a:pt x="50813" y="542931"/>
                      <a:pt x="0" y="492118"/>
                      <a:pt x="0" y="429437"/>
                    </a:cubicBezTo>
                    <a:lnTo>
                      <a:pt x="0" y="113494"/>
                    </a:lnTo>
                    <a:cubicBezTo>
                      <a:pt x="0" y="50813"/>
                      <a:pt x="50813" y="0"/>
                      <a:pt x="113494" y="0"/>
                    </a:cubicBezTo>
                    <a:close/>
                  </a:path>
                </a:pathLst>
              </a:custGeom>
              <a:solidFill>
                <a:srgbClr val="2A1E50"/>
              </a:solidFill>
              <a:ln w="38100" cap="rnd">
                <a:solidFill>
                  <a:srgbClr val="000000"/>
                </a:solidFill>
                <a:prstDash val="solid"/>
                <a:round/>
              </a:ln>
            </p:spPr>
          </p:sp>
          <p:sp>
            <p:nvSpPr>
              <p:cNvPr name="TextBox 549" id="549"/>
              <p:cNvSpPr txBox="true"/>
              <p:nvPr/>
            </p:nvSpPr>
            <p:spPr>
              <a:xfrm>
                <a:off x="0" y="-38100"/>
                <a:ext cx="812800" cy="850900"/>
              </a:xfrm>
              <a:prstGeom prst="rect">
                <a:avLst/>
              </a:prstGeom>
            </p:spPr>
            <p:txBody>
              <a:bodyPr anchor="ctr" rtlCol="false" tIns="50800" lIns="50800" bIns="50800" rIns="50800"/>
              <a:lstStyle/>
              <a:p>
                <a:pPr algn="ctr">
                  <a:lnSpc>
                    <a:spcPts val="2659"/>
                  </a:lnSpc>
                  <a:spcBef>
                    <a:spcPct val="0"/>
                  </a:spcBef>
                </a:pPr>
              </a:p>
            </p:txBody>
          </p:sp>
        </p:grpSp>
        <p:grpSp>
          <p:nvGrpSpPr>
            <p:cNvPr name="Group 550" id="550"/>
            <p:cNvGrpSpPr/>
            <p:nvPr/>
          </p:nvGrpSpPr>
          <p:grpSpPr>
            <a:xfrm rot="0">
              <a:off x="619535" y="39114675"/>
              <a:ext cx="681134" cy="681134"/>
              <a:chOff x="0" y="0"/>
              <a:chExt cx="812800" cy="812800"/>
            </a:xfrm>
          </p:grpSpPr>
          <p:sp>
            <p:nvSpPr>
              <p:cNvPr name="Freeform 551" id="551"/>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552" id="552"/>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553" id="553"/>
            <p:cNvSpPr txBox="true"/>
            <p:nvPr/>
          </p:nvSpPr>
          <p:spPr>
            <a:xfrm rot="0">
              <a:off x="1383362" y="38944997"/>
              <a:ext cx="2589378" cy="1010966"/>
            </a:xfrm>
            <a:prstGeom prst="rect">
              <a:avLst/>
            </a:prstGeom>
          </p:spPr>
          <p:txBody>
            <a:bodyPr anchor="t" rtlCol="false" tIns="0" lIns="0" bIns="0" rIns="0">
              <a:spAutoFit/>
            </a:bodyPr>
            <a:lstStyle/>
            <a:p>
              <a:pPr algn="just">
                <a:lnSpc>
                  <a:spcPts val="1486"/>
                </a:lnSpc>
              </a:pPr>
              <a:r>
                <a:rPr lang="en-US" sz="1218" spc="-4">
                  <a:solidFill>
                    <a:srgbClr val="FFFFFF"/>
                  </a:solidFill>
                  <a:latin typeface="Poppins"/>
                </a:rPr>
                <a:t>Fréquentation passée</a:t>
              </a:r>
            </a:p>
            <a:p>
              <a:pPr algn="just">
                <a:lnSpc>
                  <a:spcPts val="1486"/>
                </a:lnSpc>
              </a:pPr>
              <a:r>
                <a:rPr lang="en-US" sz="1218" spc="-4">
                  <a:solidFill>
                    <a:srgbClr val="FFFFFF"/>
                  </a:solidFill>
                  <a:latin typeface="Poppins"/>
                </a:rPr>
                <a:t>Tarif et administatif</a:t>
              </a:r>
            </a:p>
            <a:p>
              <a:pPr>
                <a:lnSpc>
                  <a:spcPts val="1486"/>
                </a:lnSpc>
              </a:pPr>
              <a:r>
                <a:rPr lang="en-US" sz="1218" spc="-4">
                  <a:solidFill>
                    <a:srgbClr val="FFFFFF"/>
                  </a:solidFill>
                  <a:latin typeface="Poppins"/>
                </a:rPr>
                <a:t>Sentiment d’urgence élevé</a:t>
              </a:r>
              <a:r>
                <a:rPr lang="en-US" sz="1218" spc="-4">
                  <a:solidFill>
                    <a:srgbClr val="FFFFFF"/>
                  </a:solidFill>
                  <a:latin typeface="Poppins Italics"/>
                </a:rPr>
                <a:t> - pression du SAJ</a:t>
              </a:r>
            </a:p>
          </p:txBody>
        </p:sp>
        <p:grpSp>
          <p:nvGrpSpPr>
            <p:cNvPr name="Group 554" id="554"/>
            <p:cNvGrpSpPr/>
            <p:nvPr/>
          </p:nvGrpSpPr>
          <p:grpSpPr>
            <a:xfrm rot="0">
              <a:off x="3972740" y="39147386"/>
              <a:ext cx="681134" cy="681134"/>
              <a:chOff x="0" y="0"/>
              <a:chExt cx="812800" cy="812800"/>
            </a:xfrm>
          </p:grpSpPr>
          <p:sp>
            <p:nvSpPr>
              <p:cNvPr name="Freeform 555" id="555"/>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556" id="556"/>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557" id="557"/>
            <p:cNvSpPr txBox="true"/>
            <p:nvPr/>
          </p:nvSpPr>
          <p:spPr>
            <a:xfrm rot="0">
              <a:off x="4145099" y="39344373"/>
              <a:ext cx="336416" cy="269758"/>
            </a:xfrm>
            <a:prstGeom prst="rect">
              <a:avLst/>
            </a:prstGeom>
          </p:spPr>
          <p:txBody>
            <a:bodyPr anchor="t" rtlCol="false" tIns="0" lIns="0" bIns="0" rIns="0">
              <a:spAutoFit/>
            </a:bodyPr>
            <a:lstStyle/>
            <a:p>
              <a:pPr algn="ctr" marL="0" indent="0" lvl="0">
                <a:lnSpc>
                  <a:spcPts val="1284"/>
                </a:lnSpc>
              </a:pPr>
              <a:r>
                <a:rPr lang="en-US" sz="1427" spc="-14">
                  <a:solidFill>
                    <a:srgbClr val="FFFFFF"/>
                  </a:solidFill>
                  <a:latin typeface="Poppins"/>
                </a:rPr>
                <a:t>2</a:t>
              </a:r>
            </a:p>
          </p:txBody>
        </p:sp>
        <p:sp>
          <p:nvSpPr>
            <p:cNvPr name="TextBox 558" id="558"/>
            <p:cNvSpPr txBox="true"/>
            <p:nvPr/>
          </p:nvSpPr>
          <p:spPr>
            <a:xfrm rot="0">
              <a:off x="4735723" y="38961810"/>
              <a:ext cx="2494161" cy="1010966"/>
            </a:xfrm>
            <a:prstGeom prst="rect">
              <a:avLst/>
            </a:prstGeom>
          </p:spPr>
          <p:txBody>
            <a:bodyPr anchor="t" rtlCol="false" tIns="0" lIns="0" bIns="0" rIns="0">
              <a:spAutoFit/>
            </a:bodyPr>
            <a:lstStyle/>
            <a:p>
              <a:pPr>
                <a:lnSpc>
                  <a:spcPts val="1486"/>
                </a:lnSpc>
              </a:pPr>
              <a:r>
                <a:rPr lang="en-US" sz="1218" spc="-4">
                  <a:solidFill>
                    <a:srgbClr val="FFFFFF"/>
                  </a:solidFill>
                  <a:latin typeface="Poppins"/>
                </a:rPr>
                <a:t>Temps long</a:t>
              </a:r>
            </a:p>
            <a:p>
              <a:pPr>
                <a:lnSpc>
                  <a:spcPts val="1486"/>
                </a:lnSpc>
              </a:pPr>
              <a:r>
                <a:rPr lang="en-US" sz="1218" spc="-4">
                  <a:solidFill>
                    <a:srgbClr val="FFFFFF"/>
                  </a:solidFill>
                  <a:latin typeface="Poppins"/>
                </a:rPr>
                <a:t>Espace d’écoute</a:t>
              </a:r>
            </a:p>
            <a:p>
              <a:pPr>
                <a:lnSpc>
                  <a:spcPts val="1486"/>
                </a:lnSpc>
              </a:pPr>
              <a:r>
                <a:rPr lang="en-US" sz="1218" spc="-4">
                  <a:solidFill>
                    <a:srgbClr val="FFFFFF"/>
                  </a:solidFill>
                  <a:latin typeface="Poppins"/>
                </a:rPr>
                <a:t>Fréquentation passée et déduction des besoins</a:t>
              </a:r>
            </a:p>
          </p:txBody>
        </p:sp>
        <p:grpSp>
          <p:nvGrpSpPr>
            <p:cNvPr name="Group 559" id="559"/>
            <p:cNvGrpSpPr/>
            <p:nvPr/>
          </p:nvGrpSpPr>
          <p:grpSpPr>
            <a:xfrm rot="0">
              <a:off x="7340964" y="39131489"/>
              <a:ext cx="681134" cy="681134"/>
              <a:chOff x="0" y="0"/>
              <a:chExt cx="812800" cy="812800"/>
            </a:xfrm>
          </p:grpSpPr>
          <p:sp>
            <p:nvSpPr>
              <p:cNvPr name="Freeform 560" id="56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561" id="561"/>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562" id="562"/>
            <p:cNvGrpSpPr/>
            <p:nvPr/>
          </p:nvGrpSpPr>
          <p:grpSpPr>
            <a:xfrm rot="0">
              <a:off x="619535" y="37779233"/>
              <a:ext cx="681134" cy="681134"/>
              <a:chOff x="0" y="0"/>
              <a:chExt cx="812800" cy="812800"/>
            </a:xfrm>
          </p:grpSpPr>
          <p:sp>
            <p:nvSpPr>
              <p:cNvPr name="Freeform 563" id="56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564" id="564"/>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565" id="565"/>
            <p:cNvSpPr txBox="true"/>
            <p:nvPr/>
          </p:nvSpPr>
          <p:spPr>
            <a:xfrm rot="0">
              <a:off x="791894" y="37976221"/>
              <a:ext cx="336416" cy="269758"/>
            </a:xfrm>
            <a:prstGeom prst="rect">
              <a:avLst/>
            </a:prstGeom>
          </p:spPr>
          <p:txBody>
            <a:bodyPr anchor="t" rtlCol="false" tIns="0" lIns="0" bIns="0" rIns="0">
              <a:spAutoFit/>
            </a:bodyPr>
            <a:lstStyle/>
            <a:p>
              <a:pPr algn="ctr" marL="0" indent="0" lvl="0">
                <a:lnSpc>
                  <a:spcPts val="1284"/>
                </a:lnSpc>
              </a:pPr>
              <a:r>
                <a:rPr lang="en-US" sz="1427" spc="-14">
                  <a:solidFill>
                    <a:srgbClr val="FFFFFF"/>
                  </a:solidFill>
                  <a:latin typeface="Poppins"/>
                </a:rPr>
                <a:t>1</a:t>
              </a:r>
            </a:p>
          </p:txBody>
        </p:sp>
        <p:grpSp>
          <p:nvGrpSpPr>
            <p:cNvPr name="Group 566" id="566"/>
            <p:cNvGrpSpPr/>
            <p:nvPr/>
          </p:nvGrpSpPr>
          <p:grpSpPr>
            <a:xfrm rot="0">
              <a:off x="3972740" y="37811944"/>
              <a:ext cx="681134" cy="681134"/>
              <a:chOff x="0" y="0"/>
              <a:chExt cx="812800" cy="812800"/>
            </a:xfrm>
          </p:grpSpPr>
          <p:sp>
            <p:nvSpPr>
              <p:cNvPr name="Freeform 567" id="56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568" id="568"/>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569" id="569"/>
            <p:cNvSpPr txBox="true"/>
            <p:nvPr/>
          </p:nvSpPr>
          <p:spPr>
            <a:xfrm rot="0">
              <a:off x="1383362" y="37736997"/>
              <a:ext cx="2589378" cy="756081"/>
            </a:xfrm>
            <a:prstGeom prst="rect">
              <a:avLst/>
            </a:prstGeom>
          </p:spPr>
          <p:txBody>
            <a:bodyPr anchor="t" rtlCol="false" tIns="0" lIns="0" bIns="0" rIns="0">
              <a:spAutoFit/>
            </a:bodyPr>
            <a:lstStyle/>
            <a:p>
              <a:pPr algn="just">
                <a:lnSpc>
                  <a:spcPts val="1486"/>
                </a:lnSpc>
              </a:pPr>
              <a:r>
                <a:rPr lang="en-US" sz="1218" spc="-4">
                  <a:solidFill>
                    <a:srgbClr val="FFFFFF"/>
                  </a:solidFill>
                  <a:latin typeface="Poppins"/>
                </a:rPr>
                <a:t>Confiance en l’envoyeur</a:t>
              </a:r>
            </a:p>
            <a:p>
              <a:pPr algn="just">
                <a:lnSpc>
                  <a:spcPts val="1486"/>
                </a:lnSpc>
              </a:pPr>
              <a:r>
                <a:rPr lang="en-US" sz="1218" spc="-4">
                  <a:solidFill>
                    <a:srgbClr val="FFFFFF"/>
                  </a:solidFill>
                  <a:latin typeface="Poppins"/>
                </a:rPr>
                <a:t>Spécificité du service</a:t>
              </a:r>
            </a:p>
            <a:p>
              <a:pPr algn="just">
                <a:lnSpc>
                  <a:spcPts val="1486"/>
                </a:lnSpc>
              </a:pPr>
              <a:r>
                <a:rPr lang="en-US" sz="1218" spc="-4">
                  <a:solidFill>
                    <a:srgbClr val="FFFFFF"/>
                  </a:solidFill>
                  <a:latin typeface="Poppins"/>
                </a:rPr>
                <a:t>Peu ou pas d’urgence</a:t>
              </a:r>
            </a:p>
          </p:txBody>
        </p:sp>
        <p:grpSp>
          <p:nvGrpSpPr>
            <p:cNvPr name="Group 570" id="570"/>
            <p:cNvGrpSpPr/>
            <p:nvPr/>
          </p:nvGrpSpPr>
          <p:grpSpPr>
            <a:xfrm rot="0">
              <a:off x="7340964" y="37779233"/>
              <a:ext cx="681134" cy="681134"/>
              <a:chOff x="0" y="0"/>
              <a:chExt cx="812800" cy="812800"/>
            </a:xfrm>
          </p:grpSpPr>
          <p:sp>
            <p:nvSpPr>
              <p:cNvPr name="Freeform 571" id="571"/>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sp>
          <p:sp>
            <p:nvSpPr>
              <p:cNvPr name="TextBox 572" id="572"/>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573" id="573"/>
            <p:cNvSpPr txBox="true"/>
            <p:nvPr/>
          </p:nvSpPr>
          <p:spPr>
            <a:xfrm rot="0">
              <a:off x="791894" y="40647332"/>
              <a:ext cx="336416" cy="269758"/>
            </a:xfrm>
            <a:prstGeom prst="rect">
              <a:avLst/>
            </a:prstGeom>
          </p:spPr>
          <p:txBody>
            <a:bodyPr anchor="t" rtlCol="false" tIns="0" lIns="0" bIns="0" rIns="0">
              <a:spAutoFit/>
            </a:bodyPr>
            <a:lstStyle/>
            <a:p>
              <a:pPr algn="ctr" marL="0" indent="0" lvl="0">
                <a:lnSpc>
                  <a:spcPts val="1284"/>
                </a:lnSpc>
              </a:pPr>
              <a:r>
                <a:rPr lang="en-US" sz="1427" spc="-14">
                  <a:solidFill>
                    <a:srgbClr val="FFFFFF"/>
                  </a:solidFill>
                  <a:latin typeface="Poppins"/>
                </a:rPr>
                <a:t>1</a:t>
              </a:r>
            </a:p>
          </p:txBody>
        </p:sp>
        <p:sp>
          <p:nvSpPr>
            <p:cNvPr name="TextBox 574" id="574"/>
            <p:cNvSpPr txBox="true"/>
            <p:nvPr/>
          </p:nvSpPr>
          <p:spPr>
            <a:xfrm rot="0">
              <a:off x="4145099" y="40680043"/>
              <a:ext cx="336416" cy="269758"/>
            </a:xfrm>
            <a:prstGeom prst="rect">
              <a:avLst/>
            </a:prstGeom>
          </p:spPr>
          <p:txBody>
            <a:bodyPr anchor="t" rtlCol="false" tIns="0" lIns="0" bIns="0" rIns="0">
              <a:spAutoFit/>
            </a:bodyPr>
            <a:lstStyle/>
            <a:p>
              <a:pPr algn="ctr" marL="0" indent="0" lvl="0">
                <a:lnSpc>
                  <a:spcPts val="1284"/>
                </a:lnSpc>
              </a:pPr>
              <a:r>
                <a:rPr lang="en-US" sz="1427" spc="-14">
                  <a:solidFill>
                    <a:srgbClr val="FFFFFF"/>
                  </a:solidFill>
                  <a:latin typeface="Poppins"/>
                </a:rPr>
                <a:t>2</a:t>
              </a:r>
            </a:p>
          </p:txBody>
        </p:sp>
        <p:sp>
          <p:nvSpPr>
            <p:cNvPr name="TextBox 575" id="575"/>
            <p:cNvSpPr txBox="true"/>
            <p:nvPr/>
          </p:nvSpPr>
          <p:spPr>
            <a:xfrm rot="0">
              <a:off x="4735723" y="40224088"/>
              <a:ext cx="2324167" cy="1010966"/>
            </a:xfrm>
            <a:prstGeom prst="rect">
              <a:avLst/>
            </a:prstGeom>
          </p:spPr>
          <p:txBody>
            <a:bodyPr anchor="t" rtlCol="false" tIns="0" lIns="0" bIns="0" rIns="0">
              <a:spAutoFit/>
            </a:bodyPr>
            <a:lstStyle/>
            <a:p>
              <a:pPr>
                <a:lnSpc>
                  <a:spcPts val="1486"/>
                </a:lnSpc>
              </a:pPr>
              <a:r>
                <a:rPr lang="en-US" sz="1218" spc="-4">
                  <a:solidFill>
                    <a:srgbClr val="FFFFFF"/>
                  </a:solidFill>
                  <a:latin typeface="Poppins"/>
                </a:rPr>
                <a:t>Temps long</a:t>
              </a:r>
            </a:p>
            <a:p>
              <a:pPr>
                <a:lnSpc>
                  <a:spcPts val="1486"/>
                </a:lnSpc>
              </a:pPr>
              <a:r>
                <a:rPr lang="en-US" sz="1218" spc="-4">
                  <a:solidFill>
                    <a:srgbClr val="FFFFFF"/>
                  </a:solidFill>
                  <a:latin typeface="Poppins"/>
                </a:rPr>
                <a:t>Compréhension de le.a thérapeute </a:t>
              </a:r>
            </a:p>
            <a:p>
              <a:pPr>
                <a:lnSpc>
                  <a:spcPts val="1486"/>
                </a:lnSpc>
              </a:pPr>
              <a:r>
                <a:rPr lang="en-US" sz="1218" spc="-4">
                  <a:solidFill>
                    <a:srgbClr val="FFFFFF"/>
                  </a:solidFill>
                  <a:latin typeface="Poppins"/>
                </a:rPr>
                <a:t>Consult. ponctuelles</a:t>
              </a:r>
            </a:p>
          </p:txBody>
        </p:sp>
        <p:sp>
          <p:nvSpPr>
            <p:cNvPr name="TextBox 576" id="576"/>
            <p:cNvSpPr txBox="true"/>
            <p:nvPr/>
          </p:nvSpPr>
          <p:spPr>
            <a:xfrm rot="0">
              <a:off x="7513323" y="40664146"/>
              <a:ext cx="336416" cy="269758"/>
            </a:xfrm>
            <a:prstGeom prst="rect">
              <a:avLst/>
            </a:prstGeom>
          </p:spPr>
          <p:txBody>
            <a:bodyPr anchor="t" rtlCol="false" tIns="0" lIns="0" bIns="0" rIns="0">
              <a:spAutoFit/>
            </a:bodyPr>
            <a:lstStyle/>
            <a:p>
              <a:pPr algn="ctr" marL="0" indent="0" lvl="0">
                <a:lnSpc>
                  <a:spcPts val="1284"/>
                </a:lnSpc>
              </a:pPr>
              <a:r>
                <a:rPr lang="en-US" sz="1427" spc="-14">
                  <a:solidFill>
                    <a:srgbClr val="FFFFFF"/>
                  </a:solidFill>
                  <a:latin typeface="Poppins"/>
                </a:rPr>
                <a:t>3</a:t>
              </a:r>
            </a:p>
          </p:txBody>
        </p:sp>
        <p:sp>
          <p:nvSpPr>
            <p:cNvPr name="TextBox 577" id="577"/>
            <p:cNvSpPr txBox="true"/>
            <p:nvPr/>
          </p:nvSpPr>
          <p:spPr>
            <a:xfrm rot="0">
              <a:off x="791894" y="39311662"/>
              <a:ext cx="336416" cy="269758"/>
            </a:xfrm>
            <a:prstGeom prst="rect">
              <a:avLst/>
            </a:prstGeom>
          </p:spPr>
          <p:txBody>
            <a:bodyPr anchor="t" rtlCol="false" tIns="0" lIns="0" bIns="0" rIns="0">
              <a:spAutoFit/>
            </a:bodyPr>
            <a:lstStyle/>
            <a:p>
              <a:pPr algn="ctr" marL="0" indent="0" lvl="0">
                <a:lnSpc>
                  <a:spcPts val="1284"/>
                </a:lnSpc>
              </a:pPr>
              <a:r>
                <a:rPr lang="en-US" sz="1427" spc="-14">
                  <a:solidFill>
                    <a:srgbClr val="FFFFFF"/>
                  </a:solidFill>
                  <a:latin typeface="Poppins"/>
                </a:rPr>
                <a:t>1</a:t>
              </a:r>
            </a:p>
          </p:txBody>
        </p:sp>
        <p:sp>
          <p:nvSpPr>
            <p:cNvPr name="TextBox 578" id="578"/>
            <p:cNvSpPr txBox="true"/>
            <p:nvPr/>
          </p:nvSpPr>
          <p:spPr>
            <a:xfrm rot="0">
              <a:off x="7513323" y="39328476"/>
              <a:ext cx="336416" cy="269758"/>
            </a:xfrm>
            <a:prstGeom prst="rect">
              <a:avLst/>
            </a:prstGeom>
          </p:spPr>
          <p:txBody>
            <a:bodyPr anchor="t" rtlCol="false" tIns="0" lIns="0" bIns="0" rIns="0">
              <a:spAutoFit/>
            </a:bodyPr>
            <a:lstStyle/>
            <a:p>
              <a:pPr algn="ctr" marL="0" indent="0" lvl="0">
                <a:lnSpc>
                  <a:spcPts val="1284"/>
                </a:lnSpc>
              </a:pPr>
              <a:r>
                <a:rPr lang="en-US" sz="1427" spc="-14">
                  <a:solidFill>
                    <a:srgbClr val="FFFFFF"/>
                  </a:solidFill>
                  <a:latin typeface="Poppins"/>
                </a:rPr>
                <a:t>3</a:t>
              </a:r>
            </a:p>
          </p:txBody>
        </p:sp>
        <p:sp>
          <p:nvSpPr>
            <p:cNvPr name="TextBox 579" id="579"/>
            <p:cNvSpPr txBox="true"/>
            <p:nvPr/>
          </p:nvSpPr>
          <p:spPr>
            <a:xfrm rot="0">
              <a:off x="4145099" y="38008932"/>
              <a:ext cx="336416" cy="269758"/>
            </a:xfrm>
            <a:prstGeom prst="rect">
              <a:avLst/>
            </a:prstGeom>
          </p:spPr>
          <p:txBody>
            <a:bodyPr anchor="t" rtlCol="false" tIns="0" lIns="0" bIns="0" rIns="0">
              <a:spAutoFit/>
            </a:bodyPr>
            <a:lstStyle/>
            <a:p>
              <a:pPr algn="ctr" marL="0" indent="0" lvl="0">
                <a:lnSpc>
                  <a:spcPts val="1284"/>
                </a:lnSpc>
              </a:pPr>
              <a:r>
                <a:rPr lang="en-US" sz="1427" spc="-14">
                  <a:solidFill>
                    <a:srgbClr val="FFFFFF"/>
                  </a:solidFill>
                  <a:latin typeface="Poppins"/>
                </a:rPr>
                <a:t>2</a:t>
              </a:r>
            </a:p>
          </p:txBody>
        </p:sp>
        <p:sp>
          <p:nvSpPr>
            <p:cNvPr name="TextBox 580" id="580"/>
            <p:cNvSpPr txBox="true"/>
            <p:nvPr/>
          </p:nvSpPr>
          <p:spPr>
            <a:xfrm rot="0">
              <a:off x="4735723" y="37626369"/>
              <a:ext cx="2324167" cy="1010966"/>
            </a:xfrm>
            <a:prstGeom prst="rect">
              <a:avLst/>
            </a:prstGeom>
          </p:spPr>
          <p:txBody>
            <a:bodyPr anchor="t" rtlCol="false" tIns="0" lIns="0" bIns="0" rIns="0">
              <a:spAutoFit/>
            </a:bodyPr>
            <a:lstStyle/>
            <a:p>
              <a:pPr>
                <a:lnSpc>
                  <a:spcPts val="1486"/>
                </a:lnSpc>
              </a:pPr>
              <a:r>
                <a:rPr lang="en-US" sz="1218" spc="-4">
                  <a:solidFill>
                    <a:srgbClr val="FFFFFF"/>
                  </a:solidFill>
                  <a:latin typeface="Poppins"/>
                </a:rPr>
                <a:t>Temps long</a:t>
              </a:r>
            </a:p>
            <a:p>
              <a:pPr>
                <a:lnSpc>
                  <a:spcPts val="1486"/>
                </a:lnSpc>
              </a:pPr>
              <a:r>
                <a:rPr lang="en-US" sz="1218" spc="-4">
                  <a:solidFill>
                    <a:srgbClr val="FFFFFF"/>
                  </a:solidFill>
                  <a:latin typeface="Poppins"/>
                </a:rPr>
                <a:t>Connexion avec le.a thérapeute </a:t>
              </a:r>
            </a:p>
            <a:p>
              <a:pPr>
                <a:lnSpc>
                  <a:spcPts val="1486"/>
                </a:lnSpc>
              </a:pPr>
              <a:r>
                <a:rPr lang="en-US" sz="1218" spc="-4">
                  <a:solidFill>
                    <a:srgbClr val="FFFFFF"/>
                  </a:solidFill>
                  <a:latin typeface="Poppins"/>
                </a:rPr>
                <a:t>Long parcours de soin</a:t>
              </a:r>
            </a:p>
          </p:txBody>
        </p:sp>
        <p:sp>
          <p:nvSpPr>
            <p:cNvPr name="TextBox 581" id="581"/>
            <p:cNvSpPr txBox="true"/>
            <p:nvPr/>
          </p:nvSpPr>
          <p:spPr>
            <a:xfrm rot="0">
              <a:off x="7513323" y="37976221"/>
              <a:ext cx="336416" cy="269758"/>
            </a:xfrm>
            <a:prstGeom prst="rect">
              <a:avLst/>
            </a:prstGeom>
          </p:spPr>
          <p:txBody>
            <a:bodyPr anchor="t" rtlCol="false" tIns="0" lIns="0" bIns="0" rIns="0">
              <a:spAutoFit/>
            </a:bodyPr>
            <a:lstStyle/>
            <a:p>
              <a:pPr algn="ctr" marL="0" indent="0" lvl="0">
                <a:lnSpc>
                  <a:spcPts val="1284"/>
                </a:lnSpc>
              </a:pPr>
              <a:r>
                <a:rPr lang="en-US" sz="1427" spc="-14">
                  <a:solidFill>
                    <a:srgbClr val="FFFFFF"/>
                  </a:solidFill>
                  <a:latin typeface="Poppins"/>
                </a:rPr>
                <a:t>3</a:t>
              </a:r>
            </a:p>
          </p:txBody>
        </p:sp>
        <p:sp>
          <p:nvSpPr>
            <p:cNvPr name="TextBox 582" id="582"/>
            <p:cNvSpPr txBox="true"/>
            <p:nvPr/>
          </p:nvSpPr>
          <p:spPr>
            <a:xfrm rot="0">
              <a:off x="791894" y="41983002"/>
              <a:ext cx="336416" cy="269758"/>
            </a:xfrm>
            <a:prstGeom prst="rect">
              <a:avLst/>
            </a:prstGeom>
          </p:spPr>
          <p:txBody>
            <a:bodyPr anchor="t" rtlCol="false" tIns="0" lIns="0" bIns="0" rIns="0">
              <a:spAutoFit/>
            </a:bodyPr>
            <a:lstStyle/>
            <a:p>
              <a:pPr algn="ctr" marL="0" indent="0" lvl="0">
                <a:lnSpc>
                  <a:spcPts val="1284"/>
                </a:lnSpc>
              </a:pPr>
              <a:r>
                <a:rPr lang="en-US" sz="1427" spc="-14">
                  <a:solidFill>
                    <a:srgbClr val="FFFFFF"/>
                  </a:solidFill>
                  <a:latin typeface="Poppins"/>
                </a:rPr>
                <a:t>1</a:t>
              </a:r>
            </a:p>
          </p:txBody>
        </p:sp>
        <p:sp>
          <p:nvSpPr>
            <p:cNvPr name="TextBox 583" id="583"/>
            <p:cNvSpPr txBox="true"/>
            <p:nvPr/>
          </p:nvSpPr>
          <p:spPr>
            <a:xfrm rot="0">
              <a:off x="4145099" y="42015713"/>
              <a:ext cx="336416" cy="269758"/>
            </a:xfrm>
            <a:prstGeom prst="rect">
              <a:avLst/>
            </a:prstGeom>
          </p:spPr>
          <p:txBody>
            <a:bodyPr anchor="t" rtlCol="false" tIns="0" lIns="0" bIns="0" rIns="0">
              <a:spAutoFit/>
            </a:bodyPr>
            <a:lstStyle/>
            <a:p>
              <a:pPr algn="ctr" marL="0" indent="0" lvl="0">
                <a:lnSpc>
                  <a:spcPts val="1284"/>
                </a:lnSpc>
              </a:pPr>
              <a:r>
                <a:rPr lang="en-US" sz="1427" spc="-14">
                  <a:solidFill>
                    <a:srgbClr val="FFFFFF"/>
                  </a:solidFill>
                  <a:latin typeface="Poppins"/>
                </a:rPr>
                <a:t>2</a:t>
              </a:r>
            </a:p>
          </p:txBody>
        </p:sp>
        <p:sp>
          <p:nvSpPr>
            <p:cNvPr name="TextBox 584" id="584"/>
            <p:cNvSpPr txBox="true"/>
            <p:nvPr/>
          </p:nvSpPr>
          <p:spPr>
            <a:xfrm rot="0">
              <a:off x="4735723" y="41633150"/>
              <a:ext cx="2494161" cy="1010966"/>
            </a:xfrm>
            <a:prstGeom prst="rect">
              <a:avLst/>
            </a:prstGeom>
          </p:spPr>
          <p:txBody>
            <a:bodyPr anchor="t" rtlCol="false" tIns="0" lIns="0" bIns="0" rIns="0">
              <a:spAutoFit/>
            </a:bodyPr>
            <a:lstStyle/>
            <a:p>
              <a:pPr>
                <a:lnSpc>
                  <a:spcPts val="1486"/>
                </a:lnSpc>
              </a:pPr>
              <a:r>
                <a:rPr lang="en-US" sz="1218" spc="-4">
                  <a:solidFill>
                    <a:srgbClr val="FFFFFF"/>
                  </a:solidFill>
                  <a:latin typeface="Poppins"/>
                </a:rPr>
                <a:t>Temps long</a:t>
              </a:r>
            </a:p>
            <a:p>
              <a:pPr>
                <a:lnSpc>
                  <a:spcPts val="1486"/>
                </a:lnSpc>
              </a:pPr>
              <a:r>
                <a:rPr lang="en-US" sz="1218" spc="-4">
                  <a:solidFill>
                    <a:srgbClr val="FFFFFF"/>
                  </a:solidFill>
                  <a:latin typeface="Poppins"/>
                </a:rPr>
                <a:t>Solutions concrètes</a:t>
              </a:r>
            </a:p>
            <a:p>
              <a:pPr>
                <a:lnSpc>
                  <a:spcPts val="1486"/>
                </a:lnSpc>
              </a:pPr>
              <a:r>
                <a:rPr lang="en-US" sz="1218" spc="-4">
                  <a:solidFill>
                    <a:srgbClr val="FFFFFF"/>
                  </a:solidFill>
                  <a:latin typeface="Poppins"/>
                </a:rPr>
                <a:t>Comparaison avec précédentes consult.</a:t>
              </a:r>
            </a:p>
          </p:txBody>
        </p:sp>
        <p:sp>
          <p:nvSpPr>
            <p:cNvPr name="TextBox 585" id="585"/>
            <p:cNvSpPr txBox="true"/>
            <p:nvPr/>
          </p:nvSpPr>
          <p:spPr>
            <a:xfrm rot="0">
              <a:off x="7513323" y="41999816"/>
              <a:ext cx="336416" cy="269758"/>
            </a:xfrm>
            <a:prstGeom prst="rect">
              <a:avLst/>
            </a:prstGeom>
          </p:spPr>
          <p:txBody>
            <a:bodyPr anchor="t" rtlCol="false" tIns="0" lIns="0" bIns="0" rIns="0">
              <a:spAutoFit/>
            </a:bodyPr>
            <a:lstStyle/>
            <a:p>
              <a:pPr algn="ctr" marL="0" indent="0" lvl="0">
                <a:lnSpc>
                  <a:spcPts val="1284"/>
                </a:lnSpc>
              </a:pPr>
              <a:r>
                <a:rPr lang="en-US" sz="1427" spc="-14">
                  <a:solidFill>
                    <a:srgbClr val="FFFFFF"/>
                  </a:solidFill>
                  <a:latin typeface="Poppins"/>
                </a:rPr>
                <a:t>3</a:t>
              </a:r>
            </a:p>
          </p:txBody>
        </p:sp>
        <p:sp>
          <p:nvSpPr>
            <p:cNvPr name="TextBox 586" id="586"/>
            <p:cNvSpPr txBox="true"/>
            <p:nvPr/>
          </p:nvSpPr>
          <p:spPr>
            <a:xfrm rot="0">
              <a:off x="8133178" y="40313377"/>
              <a:ext cx="2351327" cy="1010966"/>
            </a:xfrm>
            <a:prstGeom prst="rect">
              <a:avLst/>
            </a:prstGeom>
          </p:spPr>
          <p:txBody>
            <a:bodyPr anchor="t" rtlCol="false" tIns="0" lIns="0" bIns="0" rIns="0">
              <a:spAutoFit/>
            </a:bodyPr>
            <a:lstStyle/>
            <a:p>
              <a:pPr>
                <a:lnSpc>
                  <a:spcPts val="1486"/>
                </a:lnSpc>
              </a:pPr>
              <a:r>
                <a:rPr lang="en-US" sz="1218" spc="-4">
                  <a:solidFill>
                    <a:srgbClr val="FFFFFF"/>
                  </a:solidFill>
                  <a:latin typeface="Poppins"/>
                </a:rPr>
                <a:t>Découragement</a:t>
              </a:r>
            </a:p>
            <a:p>
              <a:pPr>
                <a:lnSpc>
                  <a:spcPts val="1486"/>
                </a:lnSpc>
              </a:pPr>
              <a:r>
                <a:rPr lang="en-US" sz="1218" spc="-4">
                  <a:solidFill>
                    <a:srgbClr val="FFFFFF"/>
                  </a:solidFill>
                  <a:latin typeface="Poppins"/>
                </a:rPr>
                <a:t>Attente “habituelle”</a:t>
              </a:r>
            </a:p>
            <a:p>
              <a:pPr>
                <a:lnSpc>
                  <a:spcPts val="1486"/>
                </a:lnSpc>
              </a:pPr>
              <a:r>
                <a:rPr lang="en-US" sz="1218" spc="-4">
                  <a:solidFill>
                    <a:srgbClr val="FFFFFF"/>
                  </a:solidFill>
                  <a:latin typeface="Poppins"/>
                </a:rPr>
                <a:t>Consult. ponctuelles en hôpital</a:t>
              </a:r>
            </a:p>
          </p:txBody>
        </p:sp>
        <p:sp>
          <p:nvSpPr>
            <p:cNvPr name="TextBox 587" id="587"/>
            <p:cNvSpPr txBox="true"/>
            <p:nvPr/>
          </p:nvSpPr>
          <p:spPr>
            <a:xfrm rot="0">
              <a:off x="8133178" y="38977708"/>
              <a:ext cx="2351327" cy="1010966"/>
            </a:xfrm>
            <a:prstGeom prst="rect">
              <a:avLst/>
            </a:prstGeom>
          </p:spPr>
          <p:txBody>
            <a:bodyPr anchor="t" rtlCol="false" tIns="0" lIns="0" bIns="0" rIns="0">
              <a:spAutoFit/>
            </a:bodyPr>
            <a:lstStyle/>
            <a:p>
              <a:pPr>
                <a:lnSpc>
                  <a:spcPts val="1486"/>
                </a:lnSpc>
              </a:pPr>
              <a:r>
                <a:rPr lang="en-US" sz="1218" spc="-4">
                  <a:solidFill>
                    <a:srgbClr val="FFFFFF"/>
                  </a:solidFill>
                  <a:latin typeface="Poppins"/>
                </a:rPr>
                <a:t>Abandon de critères</a:t>
              </a:r>
            </a:p>
            <a:p>
              <a:pPr>
                <a:lnSpc>
                  <a:spcPts val="1486"/>
                </a:lnSpc>
              </a:pPr>
              <a:r>
                <a:rPr lang="en-US" sz="1218" spc="-4">
                  <a:solidFill>
                    <a:srgbClr val="FFFFFF"/>
                  </a:solidFill>
                  <a:latin typeface="Poppins"/>
                </a:rPr>
                <a:t>Sentiment d’injustice</a:t>
              </a:r>
            </a:p>
            <a:p>
              <a:pPr>
                <a:lnSpc>
                  <a:spcPts val="1486"/>
                </a:lnSpc>
              </a:pPr>
              <a:r>
                <a:rPr lang="en-US" sz="1218" spc="-4">
                  <a:solidFill>
                    <a:srgbClr val="FFFFFF"/>
                  </a:solidFill>
                  <a:latin typeface="Poppins"/>
                </a:rPr>
                <a:t>Ressources </a:t>
              </a:r>
            </a:p>
            <a:p>
              <a:pPr>
                <a:lnSpc>
                  <a:spcPts val="1486"/>
                </a:lnSpc>
              </a:pPr>
              <a:r>
                <a:rPr lang="en-US" sz="1218" spc="-4">
                  <a:solidFill>
                    <a:srgbClr val="FFFFFF"/>
                  </a:solidFill>
                  <a:latin typeface="Poppins"/>
                </a:rPr>
                <a:t>personnelles</a:t>
              </a:r>
            </a:p>
          </p:txBody>
        </p:sp>
        <p:sp>
          <p:nvSpPr>
            <p:cNvPr name="TextBox 588" id="588"/>
            <p:cNvSpPr txBox="true"/>
            <p:nvPr/>
          </p:nvSpPr>
          <p:spPr>
            <a:xfrm rot="0">
              <a:off x="8133178" y="37749736"/>
              <a:ext cx="2153216" cy="759574"/>
            </a:xfrm>
            <a:prstGeom prst="rect">
              <a:avLst/>
            </a:prstGeom>
          </p:spPr>
          <p:txBody>
            <a:bodyPr anchor="t" rtlCol="false" tIns="0" lIns="0" bIns="0" rIns="0">
              <a:spAutoFit/>
            </a:bodyPr>
            <a:lstStyle/>
            <a:p>
              <a:pPr>
                <a:lnSpc>
                  <a:spcPts val="1486"/>
                </a:lnSpc>
              </a:pPr>
              <a:r>
                <a:rPr lang="en-US" sz="1218" spc="-4">
                  <a:solidFill>
                    <a:srgbClr val="FFFFFF"/>
                  </a:solidFill>
                  <a:latin typeface="Poppins"/>
                </a:rPr>
                <a:t>Perte de confiance</a:t>
              </a:r>
            </a:p>
            <a:p>
              <a:pPr>
                <a:lnSpc>
                  <a:spcPts val="1486"/>
                </a:lnSpc>
              </a:pPr>
              <a:r>
                <a:rPr lang="en-US" sz="1218" spc="-4">
                  <a:solidFill>
                    <a:srgbClr val="FFFFFF"/>
                  </a:solidFill>
                  <a:latin typeface="Poppins"/>
                </a:rPr>
                <a:t>Suivis en parallèle</a:t>
              </a:r>
            </a:p>
            <a:p>
              <a:pPr>
                <a:lnSpc>
                  <a:spcPts val="1486"/>
                </a:lnSpc>
              </a:pPr>
              <a:r>
                <a:rPr lang="en-US" sz="1218" spc="-4">
                  <a:solidFill>
                    <a:srgbClr val="FFFFFF"/>
                  </a:solidFill>
                  <a:latin typeface="Poppins"/>
                </a:rPr>
                <a:t>Contrainte de l’att.</a:t>
              </a:r>
            </a:p>
          </p:txBody>
        </p:sp>
      </p:grpSp>
      <p:grpSp>
        <p:nvGrpSpPr>
          <p:cNvPr name="Group 589" id="589"/>
          <p:cNvGrpSpPr>
            <a:grpSpLocks noChangeAspect="true"/>
          </p:cNvGrpSpPr>
          <p:nvPr/>
        </p:nvGrpSpPr>
        <p:grpSpPr>
          <a:xfrm rot="0">
            <a:off x="8392949" y="4758517"/>
            <a:ext cx="1027133" cy="1128274"/>
            <a:chOff x="0" y="0"/>
            <a:chExt cx="5803900" cy="6375400"/>
          </a:xfrm>
        </p:grpSpPr>
        <p:sp>
          <p:nvSpPr>
            <p:cNvPr name="Freeform 590" id="590"/>
            <p:cNvSpPr/>
            <p:nvPr/>
          </p:nvSpPr>
          <p:spPr>
            <a:xfrm flipH="false" flipV="false" rot="0">
              <a:off x="12700" y="12700"/>
              <a:ext cx="5778500" cy="6350000"/>
            </a:xfrm>
            <a:custGeom>
              <a:avLst/>
              <a:gdLst/>
              <a:ahLst/>
              <a:cxnLst/>
              <a:rect r="r" b="b" t="t" l="l"/>
              <a:pathLst>
                <a:path h="6350000" w="5778500">
                  <a:moveTo>
                    <a:pt x="2889250" y="0"/>
                  </a:moveTo>
                  <a:cubicBezTo>
                    <a:pt x="1258570" y="0"/>
                    <a:pt x="0" y="1144270"/>
                    <a:pt x="0" y="2917190"/>
                  </a:cubicBezTo>
                  <a:cubicBezTo>
                    <a:pt x="0" y="4175760"/>
                    <a:pt x="0" y="6350000"/>
                    <a:pt x="0" y="6350000"/>
                  </a:cubicBezTo>
                  <a:lnTo>
                    <a:pt x="2889250" y="6350000"/>
                  </a:lnTo>
                  <a:lnTo>
                    <a:pt x="5778500" y="6350000"/>
                  </a:lnTo>
                  <a:cubicBezTo>
                    <a:pt x="5778500" y="6350000"/>
                    <a:pt x="5778500" y="4175760"/>
                    <a:pt x="5778500" y="2917190"/>
                  </a:cubicBezTo>
                  <a:cubicBezTo>
                    <a:pt x="5778500" y="1144270"/>
                    <a:pt x="4519930" y="0"/>
                    <a:pt x="2889250" y="0"/>
                  </a:cubicBezTo>
                  <a:close/>
                </a:path>
              </a:pathLst>
            </a:custGeom>
            <a:blipFill>
              <a:blip r:embed="rId5"/>
              <a:stretch>
                <a:fillRect l="-4945" t="0" r="-4945" b="0"/>
              </a:stretch>
            </a:blipFill>
          </p:spPr>
        </p:sp>
        <p:sp>
          <p:nvSpPr>
            <p:cNvPr name="Freeform 591" id="591"/>
            <p:cNvSpPr/>
            <p:nvPr/>
          </p:nvSpPr>
          <p:spPr>
            <a:xfrm flipH="false" flipV="false" rot="0">
              <a:off x="0" y="0"/>
              <a:ext cx="5803900" cy="6375400"/>
            </a:xfrm>
            <a:custGeom>
              <a:avLst/>
              <a:gdLst/>
              <a:ahLst/>
              <a:cxnLst/>
              <a:rect r="r" b="b" t="t" l="l"/>
              <a:pathLst>
                <a:path h="6375400" w="5803900">
                  <a:moveTo>
                    <a:pt x="5803900" y="6375400"/>
                  </a:moveTo>
                  <a:lnTo>
                    <a:pt x="0" y="6375400"/>
                  </a:lnTo>
                  <a:lnTo>
                    <a:pt x="0" y="2929890"/>
                  </a:lnTo>
                  <a:cubicBezTo>
                    <a:pt x="0" y="2495550"/>
                    <a:pt x="74930" y="2089150"/>
                    <a:pt x="223520" y="1720850"/>
                  </a:cubicBezTo>
                  <a:cubicBezTo>
                    <a:pt x="365760" y="1367790"/>
                    <a:pt x="571500" y="1056640"/>
                    <a:pt x="836930" y="797560"/>
                  </a:cubicBezTo>
                  <a:cubicBezTo>
                    <a:pt x="1361440" y="283210"/>
                    <a:pt x="2095500" y="0"/>
                    <a:pt x="2901950" y="0"/>
                  </a:cubicBezTo>
                  <a:cubicBezTo>
                    <a:pt x="3708400" y="0"/>
                    <a:pt x="4441190" y="283210"/>
                    <a:pt x="4966970" y="797560"/>
                  </a:cubicBezTo>
                  <a:cubicBezTo>
                    <a:pt x="5232400" y="1056640"/>
                    <a:pt x="5438140" y="1367790"/>
                    <a:pt x="5580380" y="1722120"/>
                  </a:cubicBezTo>
                  <a:cubicBezTo>
                    <a:pt x="5728970" y="2090420"/>
                    <a:pt x="5803900" y="2496820"/>
                    <a:pt x="5803900" y="2931160"/>
                  </a:cubicBezTo>
                  <a:lnTo>
                    <a:pt x="5803900" y="6375400"/>
                  </a:lnTo>
                  <a:close/>
                  <a:moveTo>
                    <a:pt x="25400" y="6350000"/>
                  </a:moveTo>
                  <a:lnTo>
                    <a:pt x="5778500" y="6350000"/>
                  </a:lnTo>
                  <a:lnTo>
                    <a:pt x="5778500" y="2929890"/>
                  </a:lnTo>
                  <a:cubicBezTo>
                    <a:pt x="5778500" y="2499360"/>
                    <a:pt x="5703570" y="2095500"/>
                    <a:pt x="5557520" y="1731010"/>
                  </a:cubicBezTo>
                  <a:cubicBezTo>
                    <a:pt x="5416550" y="1380490"/>
                    <a:pt x="5212080" y="1073150"/>
                    <a:pt x="4949190" y="815340"/>
                  </a:cubicBezTo>
                  <a:cubicBezTo>
                    <a:pt x="4428490" y="306070"/>
                    <a:pt x="3700780" y="25400"/>
                    <a:pt x="2901950" y="25400"/>
                  </a:cubicBezTo>
                  <a:cubicBezTo>
                    <a:pt x="2103120" y="25400"/>
                    <a:pt x="1375410" y="306070"/>
                    <a:pt x="854710" y="815340"/>
                  </a:cubicBezTo>
                  <a:cubicBezTo>
                    <a:pt x="591820" y="1071880"/>
                    <a:pt x="387350" y="1380490"/>
                    <a:pt x="246380" y="1731010"/>
                  </a:cubicBezTo>
                  <a:cubicBezTo>
                    <a:pt x="100330" y="2095500"/>
                    <a:pt x="25400" y="2499360"/>
                    <a:pt x="25400" y="2929890"/>
                  </a:cubicBezTo>
                  <a:lnTo>
                    <a:pt x="25400" y="6350000"/>
                  </a:lnTo>
                  <a:close/>
                </a:path>
              </a:pathLst>
            </a:custGeom>
            <a:solidFill>
              <a:srgbClr val="2A1E50"/>
            </a:solidFill>
          </p:spPr>
        </p:sp>
      </p:grpSp>
      <p:sp>
        <p:nvSpPr>
          <p:cNvPr name="TextBox 592" id="592"/>
          <p:cNvSpPr txBox="true"/>
          <p:nvPr/>
        </p:nvSpPr>
        <p:spPr>
          <a:xfrm rot="0">
            <a:off x="9144000" y="475615"/>
            <a:ext cx="8393173" cy="9221470"/>
          </a:xfrm>
          <a:prstGeom prst="rect">
            <a:avLst/>
          </a:prstGeom>
        </p:spPr>
        <p:txBody>
          <a:bodyPr anchor="t" rtlCol="false" tIns="0" lIns="0" bIns="0" rIns="0">
            <a:spAutoFit/>
          </a:bodyPr>
          <a:lstStyle/>
          <a:p>
            <a:pPr marL="798829" indent="-399415" lvl="1">
              <a:lnSpc>
                <a:spcPts val="5179"/>
              </a:lnSpc>
              <a:buFont typeface="Arial"/>
              <a:buChar char="•"/>
            </a:pPr>
            <a:r>
              <a:rPr lang="en-US" sz="3699">
                <a:solidFill>
                  <a:srgbClr val="2A1E50"/>
                </a:solidFill>
                <a:latin typeface="Poppins Bold"/>
              </a:rPr>
              <a:t>Multiplicité </a:t>
            </a:r>
            <a:r>
              <a:rPr lang="en-US" sz="3699">
                <a:solidFill>
                  <a:srgbClr val="2A1E50"/>
                </a:solidFill>
                <a:latin typeface="Poppins"/>
              </a:rPr>
              <a:t>des manières de concevoir le soin, l’accueil, l’attente</a:t>
            </a:r>
          </a:p>
          <a:p>
            <a:pPr>
              <a:lnSpc>
                <a:spcPts val="5179"/>
              </a:lnSpc>
            </a:pPr>
          </a:p>
          <a:p>
            <a:pPr marL="798829" indent="-399415" lvl="1">
              <a:lnSpc>
                <a:spcPts val="5179"/>
              </a:lnSpc>
              <a:buFont typeface="Arial"/>
              <a:buChar char="•"/>
            </a:pPr>
            <a:r>
              <a:rPr lang="en-US" sz="3699">
                <a:solidFill>
                  <a:srgbClr val="2A1E50"/>
                </a:solidFill>
                <a:latin typeface="Poppins Bold"/>
              </a:rPr>
              <a:t>Multiplicité </a:t>
            </a:r>
            <a:r>
              <a:rPr lang="en-US" sz="3699">
                <a:solidFill>
                  <a:srgbClr val="2A1E50"/>
                </a:solidFill>
                <a:latin typeface="Poppins"/>
              </a:rPr>
              <a:t>des cheminements et des logiques d’(in)accès</a:t>
            </a:r>
          </a:p>
          <a:p>
            <a:pPr>
              <a:lnSpc>
                <a:spcPts val="5179"/>
              </a:lnSpc>
            </a:pPr>
          </a:p>
          <a:p>
            <a:pPr marL="798829" indent="-399415" lvl="1">
              <a:lnSpc>
                <a:spcPts val="5179"/>
              </a:lnSpc>
              <a:buFont typeface="Arial"/>
              <a:buChar char="•"/>
            </a:pPr>
            <a:r>
              <a:rPr lang="en-US" sz="3699">
                <a:solidFill>
                  <a:srgbClr val="2A1E50"/>
                </a:solidFill>
                <a:latin typeface="Poppins"/>
              </a:rPr>
              <a:t>Importance de la </a:t>
            </a:r>
            <a:r>
              <a:rPr lang="en-US" sz="3699">
                <a:solidFill>
                  <a:srgbClr val="2A1E50"/>
                </a:solidFill>
                <a:latin typeface="Poppins Bold"/>
              </a:rPr>
              <a:t>recherche qualitative </a:t>
            </a:r>
            <a:r>
              <a:rPr lang="en-US" sz="3699">
                <a:solidFill>
                  <a:srgbClr val="2A1E50"/>
                </a:solidFill>
                <a:latin typeface="Poppins"/>
              </a:rPr>
              <a:t>sur ces différentes logiques</a:t>
            </a:r>
          </a:p>
          <a:p>
            <a:pPr>
              <a:lnSpc>
                <a:spcPts val="5179"/>
              </a:lnSpc>
            </a:pPr>
          </a:p>
          <a:p>
            <a:pPr marL="798829" indent="-399415" lvl="1">
              <a:lnSpc>
                <a:spcPts val="5179"/>
              </a:lnSpc>
              <a:buFont typeface="Arial"/>
              <a:buChar char="•"/>
            </a:pPr>
            <a:r>
              <a:rPr lang="en-US" sz="3699">
                <a:solidFill>
                  <a:srgbClr val="2A1E50"/>
                </a:solidFill>
                <a:latin typeface="Poppins"/>
              </a:rPr>
              <a:t>Importance de garder une grande </a:t>
            </a:r>
            <a:r>
              <a:rPr lang="en-US" sz="3699">
                <a:solidFill>
                  <a:srgbClr val="2A1E50"/>
                </a:solidFill>
                <a:latin typeface="Poppins Bold"/>
              </a:rPr>
              <a:t>diversité des pratiques d’accueil</a:t>
            </a:r>
          </a:p>
        </p:txBody>
      </p:sp>
      <p:grpSp>
        <p:nvGrpSpPr>
          <p:cNvPr name="Group 593" id="593"/>
          <p:cNvGrpSpPr>
            <a:grpSpLocks noChangeAspect="true"/>
          </p:cNvGrpSpPr>
          <p:nvPr/>
        </p:nvGrpSpPr>
        <p:grpSpPr>
          <a:xfrm rot="0">
            <a:off x="8630433" y="6563603"/>
            <a:ext cx="1027133" cy="1128274"/>
            <a:chOff x="0" y="0"/>
            <a:chExt cx="5803900" cy="6375400"/>
          </a:xfrm>
        </p:grpSpPr>
        <p:sp>
          <p:nvSpPr>
            <p:cNvPr name="Freeform 594" id="594"/>
            <p:cNvSpPr/>
            <p:nvPr/>
          </p:nvSpPr>
          <p:spPr>
            <a:xfrm flipH="false" flipV="false" rot="0">
              <a:off x="12700" y="12700"/>
              <a:ext cx="5778500" cy="6350000"/>
            </a:xfrm>
            <a:custGeom>
              <a:avLst/>
              <a:gdLst/>
              <a:ahLst/>
              <a:cxnLst/>
              <a:rect r="r" b="b" t="t" l="l"/>
              <a:pathLst>
                <a:path h="6350000" w="5778500">
                  <a:moveTo>
                    <a:pt x="2889250" y="0"/>
                  </a:moveTo>
                  <a:cubicBezTo>
                    <a:pt x="1258570" y="0"/>
                    <a:pt x="0" y="1144270"/>
                    <a:pt x="0" y="2917190"/>
                  </a:cubicBezTo>
                  <a:cubicBezTo>
                    <a:pt x="0" y="4175760"/>
                    <a:pt x="0" y="6350000"/>
                    <a:pt x="0" y="6350000"/>
                  </a:cubicBezTo>
                  <a:lnTo>
                    <a:pt x="2889250" y="6350000"/>
                  </a:lnTo>
                  <a:lnTo>
                    <a:pt x="5778500" y="6350000"/>
                  </a:lnTo>
                  <a:cubicBezTo>
                    <a:pt x="5778500" y="6350000"/>
                    <a:pt x="5778500" y="4175760"/>
                    <a:pt x="5778500" y="2917190"/>
                  </a:cubicBezTo>
                  <a:cubicBezTo>
                    <a:pt x="5778500" y="1144270"/>
                    <a:pt x="4519930" y="0"/>
                    <a:pt x="2889250" y="0"/>
                  </a:cubicBezTo>
                  <a:close/>
                </a:path>
              </a:pathLst>
            </a:custGeom>
            <a:blipFill>
              <a:blip r:embed="rId5"/>
              <a:stretch>
                <a:fillRect l="-4945" t="0" r="-4945" b="0"/>
              </a:stretch>
            </a:blipFill>
          </p:spPr>
        </p:sp>
        <p:sp>
          <p:nvSpPr>
            <p:cNvPr name="Freeform 595" id="595"/>
            <p:cNvSpPr/>
            <p:nvPr/>
          </p:nvSpPr>
          <p:spPr>
            <a:xfrm flipH="false" flipV="false" rot="0">
              <a:off x="0" y="0"/>
              <a:ext cx="5803900" cy="6375400"/>
            </a:xfrm>
            <a:custGeom>
              <a:avLst/>
              <a:gdLst/>
              <a:ahLst/>
              <a:cxnLst/>
              <a:rect r="r" b="b" t="t" l="l"/>
              <a:pathLst>
                <a:path h="6375400" w="5803900">
                  <a:moveTo>
                    <a:pt x="5803900" y="6375400"/>
                  </a:moveTo>
                  <a:lnTo>
                    <a:pt x="0" y="6375400"/>
                  </a:lnTo>
                  <a:lnTo>
                    <a:pt x="0" y="2929890"/>
                  </a:lnTo>
                  <a:cubicBezTo>
                    <a:pt x="0" y="2495550"/>
                    <a:pt x="74930" y="2089150"/>
                    <a:pt x="223520" y="1720850"/>
                  </a:cubicBezTo>
                  <a:cubicBezTo>
                    <a:pt x="365760" y="1367790"/>
                    <a:pt x="571500" y="1056640"/>
                    <a:pt x="836930" y="797560"/>
                  </a:cubicBezTo>
                  <a:cubicBezTo>
                    <a:pt x="1361440" y="283210"/>
                    <a:pt x="2095500" y="0"/>
                    <a:pt x="2901950" y="0"/>
                  </a:cubicBezTo>
                  <a:cubicBezTo>
                    <a:pt x="3708400" y="0"/>
                    <a:pt x="4441190" y="283210"/>
                    <a:pt x="4966970" y="797560"/>
                  </a:cubicBezTo>
                  <a:cubicBezTo>
                    <a:pt x="5232400" y="1056640"/>
                    <a:pt x="5438140" y="1367790"/>
                    <a:pt x="5580380" y="1722120"/>
                  </a:cubicBezTo>
                  <a:cubicBezTo>
                    <a:pt x="5728970" y="2090420"/>
                    <a:pt x="5803900" y="2496820"/>
                    <a:pt x="5803900" y="2931160"/>
                  </a:cubicBezTo>
                  <a:lnTo>
                    <a:pt x="5803900" y="6375400"/>
                  </a:lnTo>
                  <a:close/>
                  <a:moveTo>
                    <a:pt x="25400" y="6350000"/>
                  </a:moveTo>
                  <a:lnTo>
                    <a:pt x="5778500" y="6350000"/>
                  </a:lnTo>
                  <a:lnTo>
                    <a:pt x="5778500" y="2929890"/>
                  </a:lnTo>
                  <a:cubicBezTo>
                    <a:pt x="5778500" y="2499360"/>
                    <a:pt x="5703570" y="2095500"/>
                    <a:pt x="5557520" y="1731010"/>
                  </a:cubicBezTo>
                  <a:cubicBezTo>
                    <a:pt x="5416550" y="1380490"/>
                    <a:pt x="5212080" y="1073150"/>
                    <a:pt x="4949190" y="815340"/>
                  </a:cubicBezTo>
                  <a:cubicBezTo>
                    <a:pt x="4428490" y="306070"/>
                    <a:pt x="3700780" y="25400"/>
                    <a:pt x="2901950" y="25400"/>
                  </a:cubicBezTo>
                  <a:cubicBezTo>
                    <a:pt x="2103120" y="25400"/>
                    <a:pt x="1375410" y="306070"/>
                    <a:pt x="854710" y="815340"/>
                  </a:cubicBezTo>
                  <a:cubicBezTo>
                    <a:pt x="591820" y="1071880"/>
                    <a:pt x="387350" y="1380490"/>
                    <a:pt x="246380" y="1731010"/>
                  </a:cubicBezTo>
                  <a:cubicBezTo>
                    <a:pt x="100330" y="2095500"/>
                    <a:pt x="25400" y="2499360"/>
                    <a:pt x="25400" y="2929890"/>
                  </a:cubicBezTo>
                  <a:lnTo>
                    <a:pt x="25400" y="6350000"/>
                  </a:lnTo>
                  <a:close/>
                </a:path>
              </a:pathLst>
            </a:custGeom>
            <a:solidFill>
              <a:srgbClr val="2A1E50"/>
            </a:solidFill>
          </p:spPr>
        </p:sp>
      </p:grpSp>
      <p:grpSp>
        <p:nvGrpSpPr>
          <p:cNvPr name="Group 596" id="596"/>
          <p:cNvGrpSpPr>
            <a:grpSpLocks noChangeAspect="true"/>
          </p:cNvGrpSpPr>
          <p:nvPr/>
        </p:nvGrpSpPr>
        <p:grpSpPr>
          <a:xfrm rot="0">
            <a:off x="8549889" y="9697085"/>
            <a:ext cx="1027133" cy="1128274"/>
            <a:chOff x="0" y="0"/>
            <a:chExt cx="5803900" cy="6375400"/>
          </a:xfrm>
        </p:grpSpPr>
        <p:sp>
          <p:nvSpPr>
            <p:cNvPr name="Freeform 597" id="597"/>
            <p:cNvSpPr/>
            <p:nvPr/>
          </p:nvSpPr>
          <p:spPr>
            <a:xfrm flipH="false" flipV="false" rot="0">
              <a:off x="12700" y="12700"/>
              <a:ext cx="5778500" cy="6350000"/>
            </a:xfrm>
            <a:custGeom>
              <a:avLst/>
              <a:gdLst/>
              <a:ahLst/>
              <a:cxnLst/>
              <a:rect r="r" b="b" t="t" l="l"/>
              <a:pathLst>
                <a:path h="6350000" w="5778500">
                  <a:moveTo>
                    <a:pt x="2889250" y="0"/>
                  </a:moveTo>
                  <a:cubicBezTo>
                    <a:pt x="1258570" y="0"/>
                    <a:pt x="0" y="1144270"/>
                    <a:pt x="0" y="2917190"/>
                  </a:cubicBezTo>
                  <a:cubicBezTo>
                    <a:pt x="0" y="4175760"/>
                    <a:pt x="0" y="6350000"/>
                    <a:pt x="0" y="6350000"/>
                  </a:cubicBezTo>
                  <a:lnTo>
                    <a:pt x="2889250" y="6350000"/>
                  </a:lnTo>
                  <a:lnTo>
                    <a:pt x="5778500" y="6350000"/>
                  </a:lnTo>
                  <a:cubicBezTo>
                    <a:pt x="5778500" y="6350000"/>
                    <a:pt x="5778500" y="4175760"/>
                    <a:pt x="5778500" y="2917190"/>
                  </a:cubicBezTo>
                  <a:cubicBezTo>
                    <a:pt x="5778500" y="1144270"/>
                    <a:pt x="4519930" y="0"/>
                    <a:pt x="2889250" y="0"/>
                  </a:cubicBezTo>
                  <a:close/>
                </a:path>
              </a:pathLst>
            </a:custGeom>
            <a:blipFill>
              <a:blip r:embed="rId5"/>
              <a:stretch>
                <a:fillRect l="-4945" t="0" r="-4945" b="0"/>
              </a:stretch>
            </a:blipFill>
          </p:spPr>
        </p:sp>
        <p:sp>
          <p:nvSpPr>
            <p:cNvPr name="Freeform 598" id="598"/>
            <p:cNvSpPr/>
            <p:nvPr/>
          </p:nvSpPr>
          <p:spPr>
            <a:xfrm flipH="false" flipV="false" rot="0">
              <a:off x="0" y="0"/>
              <a:ext cx="5803900" cy="6375400"/>
            </a:xfrm>
            <a:custGeom>
              <a:avLst/>
              <a:gdLst/>
              <a:ahLst/>
              <a:cxnLst/>
              <a:rect r="r" b="b" t="t" l="l"/>
              <a:pathLst>
                <a:path h="6375400" w="5803900">
                  <a:moveTo>
                    <a:pt x="5803900" y="6375400"/>
                  </a:moveTo>
                  <a:lnTo>
                    <a:pt x="0" y="6375400"/>
                  </a:lnTo>
                  <a:lnTo>
                    <a:pt x="0" y="2929890"/>
                  </a:lnTo>
                  <a:cubicBezTo>
                    <a:pt x="0" y="2495550"/>
                    <a:pt x="74930" y="2089150"/>
                    <a:pt x="223520" y="1720850"/>
                  </a:cubicBezTo>
                  <a:cubicBezTo>
                    <a:pt x="365760" y="1367790"/>
                    <a:pt x="571500" y="1056640"/>
                    <a:pt x="836930" y="797560"/>
                  </a:cubicBezTo>
                  <a:cubicBezTo>
                    <a:pt x="1361440" y="283210"/>
                    <a:pt x="2095500" y="0"/>
                    <a:pt x="2901950" y="0"/>
                  </a:cubicBezTo>
                  <a:cubicBezTo>
                    <a:pt x="3708400" y="0"/>
                    <a:pt x="4441190" y="283210"/>
                    <a:pt x="4966970" y="797560"/>
                  </a:cubicBezTo>
                  <a:cubicBezTo>
                    <a:pt x="5232400" y="1056640"/>
                    <a:pt x="5438140" y="1367790"/>
                    <a:pt x="5580380" y="1722120"/>
                  </a:cubicBezTo>
                  <a:cubicBezTo>
                    <a:pt x="5728970" y="2090420"/>
                    <a:pt x="5803900" y="2496820"/>
                    <a:pt x="5803900" y="2931160"/>
                  </a:cubicBezTo>
                  <a:lnTo>
                    <a:pt x="5803900" y="6375400"/>
                  </a:lnTo>
                  <a:close/>
                  <a:moveTo>
                    <a:pt x="25400" y="6350000"/>
                  </a:moveTo>
                  <a:lnTo>
                    <a:pt x="5778500" y="6350000"/>
                  </a:lnTo>
                  <a:lnTo>
                    <a:pt x="5778500" y="2929890"/>
                  </a:lnTo>
                  <a:cubicBezTo>
                    <a:pt x="5778500" y="2499360"/>
                    <a:pt x="5703570" y="2095500"/>
                    <a:pt x="5557520" y="1731010"/>
                  </a:cubicBezTo>
                  <a:cubicBezTo>
                    <a:pt x="5416550" y="1380490"/>
                    <a:pt x="5212080" y="1073150"/>
                    <a:pt x="4949190" y="815340"/>
                  </a:cubicBezTo>
                  <a:cubicBezTo>
                    <a:pt x="4428490" y="306070"/>
                    <a:pt x="3700780" y="25400"/>
                    <a:pt x="2901950" y="25400"/>
                  </a:cubicBezTo>
                  <a:cubicBezTo>
                    <a:pt x="2103120" y="25400"/>
                    <a:pt x="1375410" y="306070"/>
                    <a:pt x="854710" y="815340"/>
                  </a:cubicBezTo>
                  <a:cubicBezTo>
                    <a:pt x="591820" y="1071880"/>
                    <a:pt x="387350" y="1380490"/>
                    <a:pt x="246380" y="1731010"/>
                  </a:cubicBezTo>
                  <a:cubicBezTo>
                    <a:pt x="100330" y="2095500"/>
                    <a:pt x="25400" y="2499360"/>
                    <a:pt x="25400" y="2929890"/>
                  </a:cubicBezTo>
                  <a:lnTo>
                    <a:pt x="25400" y="6350000"/>
                  </a:lnTo>
                  <a:close/>
                </a:path>
              </a:pathLst>
            </a:custGeom>
            <a:solidFill>
              <a:srgbClr val="2A1E50"/>
            </a:solidFill>
          </p:spPr>
        </p:sp>
      </p:grpSp>
      <p:grpSp>
        <p:nvGrpSpPr>
          <p:cNvPr name="Group 599" id="599"/>
          <p:cNvGrpSpPr>
            <a:grpSpLocks noChangeAspect="true"/>
          </p:cNvGrpSpPr>
          <p:nvPr/>
        </p:nvGrpSpPr>
        <p:grpSpPr>
          <a:xfrm rot="0">
            <a:off x="8549889" y="1546260"/>
            <a:ext cx="1027133" cy="1128274"/>
            <a:chOff x="0" y="0"/>
            <a:chExt cx="5803900" cy="6375400"/>
          </a:xfrm>
        </p:grpSpPr>
        <p:sp>
          <p:nvSpPr>
            <p:cNvPr name="Freeform 600" id="600"/>
            <p:cNvSpPr/>
            <p:nvPr/>
          </p:nvSpPr>
          <p:spPr>
            <a:xfrm flipH="false" flipV="false" rot="0">
              <a:off x="12700" y="12700"/>
              <a:ext cx="5778500" cy="6350000"/>
            </a:xfrm>
            <a:custGeom>
              <a:avLst/>
              <a:gdLst/>
              <a:ahLst/>
              <a:cxnLst/>
              <a:rect r="r" b="b" t="t" l="l"/>
              <a:pathLst>
                <a:path h="6350000" w="5778500">
                  <a:moveTo>
                    <a:pt x="2889250" y="0"/>
                  </a:moveTo>
                  <a:cubicBezTo>
                    <a:pt x="1258570" y="0"/>
                    <a:pt x="0" y="1144270"/>
                    <a:pt x="0" y="2917190"/>
                  </a:cubicBezTo>
                  <a:cubicBezTo>
                    <a:pt x="0" y="4175760"/>
                    <a:pt x="0" y="6350000"/>
                    <a:pt x="0" y="6350000"/>
                  </a:cubicBezTo>
                  <a:lnTo>
                    <a:pt x="2889250" y="6350000"/>
                  </a:lnTo>
                  <a:lnTo>
                    <a:pt x="5778500" y="6350000"/>
                  </a:lnTo>
                  <a:cubicBezTo>
                    <a:pt x="5778500" y="6350000"/>
                    <a:pt x="5778500" y="4175760"/>
                    <a:pt x="5778500" y="2917190"/>
                  </a:cubicBezTo>
                  <a:cubicBezTo>
                    <a:pt x="5778500" y="1144270"/>
                    <a:pt x="4519930" y="0"/>
                    <a:pt x="2889250" y="0"/>
                  </a:cubicBezTo>
                  <a:close/>
                </a:path>
              </a:pathLst>
            </a:custGeom>
            <a:blipFill>
              <a:blip r:embed="rId5"/>
              <a:stretch>
                <a:fillRect l="-4945" t="0" r="-4945" b="0"/>
              </a:stretch>
            </a:blipFill>
          </p:spPr>
        </p:sp>
        <p:sp>
          <p:nvSpPr>
            <p:cNvPr name="Freeform 601" id="601"/>
            <p:cNvSpPr/>
            <p:nvPr/>
          </p:nvSpPr>
          <p:spPr>
            <a:xfrm flipH="false" flipV="false" rot="0">
              <a:off x="0" y="0"/>
              <a:ext cx="5803900" cy="6375400"/>
            </a:xfrm>
            <a:custGeom>
              <a:avLst/>
              <a:gdLst/>
              <a:ahLst/>
              <a:cxnLst/>
              <a:rect r="r" b="b" t="t" l="l"/>
              <a:pathLst>
                <a:path h="6375400" w="5803900">
                  <a:moveTo>
                    <a:pt x="5803900" y="6375400"/>
                  </a:moveTo>
                  <a:lnTo>
                    <a:pt x="0" y="6375400"/>
                  </a:lnTo>
                  <a:lnTo>
                    <a:pt x="0" y="2929890"/>
                  </a:lnTo>
                  <a:cubicBezTo>
                    <a:pt x="0" y="2495550"/>
                    <a:pt x="74930" y="2089150"/>
                    <a:pt x="223520" y="1720850"/>
                  </a:cubicBezTo>
                  <a:cubicBezTo>
                    <a:pt x="365760" y="1367790"/>
                    <a:pt x="571500" y="1056640"/>
                    <a:pt x="836930" y="797560"/>
                  </a:cubicBezTo>
                  <a:cubicBezTo>
                    <a:pt x="1361440" y="283210"/>
                    <a:pt x="2095500" y="0"/>
                    <a:pt x="2901950" y="0"/>
                  </a:cubicBezTo>
                  <a:cubicBezTo>
                    <a:pt x="3708400" y="0"/>
                    <a:pt x="4441190" y="283210"/>
                    <a:pt x="4966970" y="797560"/>
                  </a:cubicBezTo>
                  <a:cubicBezTo>
                    <a:pt x="5232400" y="1056640"/>
                    <a:pt x="5438140" y="1367790"/>
                    <a:pt x="5580380" y="1722120"/>
                  </a:cubicBezTo>
                  <a:cubicBezTo>
                    <a:pt x="5728970" y="2090420"/>
                    <a:pt x="5803900" y="2496820"/>
                    <a:pt x="5803900" y="2931160"/>
                  </a:cubicBezTo>
                  <a:lnTo>
                    <a:pt x="5803900" y="6375400"/>
                  </a:lnTo>
                  <a:close/>
                  <a:moveTo>
                    <a:pt x="25400" y="6350000"/>
                  </a:moveTo>
                  <a:lnTo>
                    <a:pt x="5778500" y="6350000"/>
                  </a:lnTo>
                  <a:lnTo>
                    <a:pt x="5778500" y="2929890"/>
                  </a:lnTo>
                  <a:cubicBezTo>
                    <a:pt x="5778500" y="2499360"/>
                    <a:pt x="5703570" y="2095500"/>
                    <a:pt x="5557520" y="1731010"/>
                  </a:cubicBezTo>
                  <a:cubicBezTo>
                    <a:pt x="5416550" y="1380490"/>
                    <a:pt x="5212080" y="1073150"/>
                    <a:pt x="4949190" y="815340"/>
                  </a:cubicBezTo>
                  <a:cubicBezTo>
                    <a:pt x="4428490" y="306070"/>
                    <a:pt x="3700780" y="25400"/>
                    <a:pt x="2901950" y="25400"/>
                  </a:cubicBezTo>
                  <a:cubicBezTo>
                    <a:pt x="2103120" y="25400"/>
                    <a:pt x="1375410" y="306070"/>
                    <a:pt x="854710" y="815340"/>
                  </a:cubicBezTo>
                  <a:cubicBezTo>
                    <a:pt x="591820" y="1071880"/>
                    <a:pt x="387350" y="1380490"/>
                    <a:pt x="246380" y="1731010"/>
                  </a:cubicBezTo>
                  <a:cubicBezTo>
                    <a:pt x="100330" y="2095500"/>
                    <a:pt x="25400" y="2499360"/>
                    <a:pt x="25400" y="2929890"/>
                  </a:cubicBezTo>
                  <a:lnTo>
                    <a:pt x="25400" y="6350000"/>
                  </a:lnTo>
                  <a:close/>
                </a:path>
              </a:pathLst>
            </a:custGeom>
            <a:solidFill>
              <a:srgbClr val="2A1E50"/>
            </a:solidFill>
          </p:spPr>
        </p:sp>
      </p:grpSp>
    </p:spTree>
  </p:cSld>
  <p:clrMapOvr>
    <a:masterClrMapping/>
  </p:clrMapOvr>
</p:sld>
</file>

<file path=ppt/slides/slide52.xml><?xml version="1.0" encoding="utf-8"?>
<p:sld xmlns:p="http://schemas.openxmlformats.org/presentationml/2006/main" xmlns:a="http://schemas.openxmlformats.org/drawingml/2006/main" xmlns:r="http://schemas.openxmlformats.org/officeDocument/2006/relationships">
  <p:cSld>
    <p:bg>
      <p:bgPr>
        <a:solidFill>
          <a:srgbClr val="B1D4E0"/>
        </a:solidFill>
      </p:bgPr>
    </p:bg>
    <p:spTree>
      <p:nvGrpSpPr>
        <p:cNvPr id="1" name=""/>
        <p:cNvGrpSpPr/>
        <p:nvPr/>
      </p:nvGrpSpPr>
      <p:grpSpPr>
        <a:xfrm>
          <a:off x="0" y="0"/>
          <a:ext cx="0" cy="0"/>
          <a:chOff x="0" y="0"/>
          <a:chExt cx="0" cy="0"/>
        </a:xfrm>
      </p:grpSpPr>
      <p:sp>
        <p:nvSpPr>
          <p:cNvPr name="Freeform 2" id="2"/>
          <p:cNvSpPr/>
          <p:nvPr/>
        </p:nvSpPr>
        <p:spPr>
          <a:xfrm flipH="false" flipV="false" rot="0">
            <a:off x="0" y="8222925"/>
            <a:ext cx="18288000" cy="3083814"/>
          </a:xfrm>
          <a:custGeom>
            <a:avLst/>
            <a:gdLst/>
            <a:ahLst/>
            <a:cxnLst/>
            <a:rect r="r" b="b" t="t" l="l"/>
            <a:pathLst>
              <a:path h="3083814" w="18288000">
                <a:moveTo>
                  <a:pt x="0" y="0"/>
                </a:moveTo>
                <a:lnTo>
                  <a:pt x="18288000" y="0"/>
                </a:lnTo>
                <a:lnTo>
                  <a:pt x="18288000" y="3083814"/>
                </a:lnTo>
                <a:lnTo>
                  <a:pt x="0" y="3083814"/>
                </a:lnTo>
                <a:lnTo>
                  <a:pt x="0" y="0"/>
                </a:lnTo>
                <a:close/>
              </a:path>
            </a:pathLst>
          </a:custGeom>
          <a:blipFill>
            <a:blip r:embed="rId2"/>
            <a:stretch>
              <a:fillRect l="0" t="-6338" r="0" b="-6338"/>
            </a:stretch>
          </a:blipFill>
        </p:spPr>
      </p:sp>
      <p:sp>
        <p:nvSpPr>
          <p:cNvPr name="Freeform 3" id="3"/>
          <p:cNvSpPr/>
          <p:nvPr/>
        </p:nvSpPr>
        <p:spPr>
          <a:xfrm flipH="false" flipV="false" rot="0">
            <a:off x="4866825" y="4187160"/>
            <a:ext cx="8554351" cy="2706286"/>
          </a:xfrm>
          <a:custGeom>
            <a:avLst/>
            <a:gdLst/>
            <a:ahLst/>
            <a:cxnLst/>
            <a:rect r="r" b="b" t="t" l="l"/>
            <a:pathLst>
              <a:path h="2706286" w="8554351">
                <a:moveTo>
                  <a:pt x="0" y="0"/>
                </a:moveTo>
                <a:lnTo>
                  <a:pt x="8554350" y="0"/>
                </a:lnTo>
                <a:lnTo>
                  <a:pt x="8554350" y="2706285"/>
                </a:lnTo>
                <a:lnTo>
                  <a:pt x="0" y="2706285"/>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true" flipV="false" rot="0">
            <a:off x="0" y="7812975"/>
            <a:ext cx="4417902" cy="2474025"/>
          </a:xfrm>
          <a:custGeom>
            <a:avLst/>
            <a:gdLst/>
            <a:ahLst/>
            <a:cxnLst/>
            <a:rect r="r" b="b" t="t" l="l"/>
            <a:pathLst>
              <a:path h="2474025" w="4417902">
                <a:moveTo>
                  <a:pt x="4417902" y="0"/>
                </a:moveTo>
                <a:lnTo>
                  <a:pt x="0" y="0"/>
                </a:lnTo>
                <a:lnTo>
                  <a:pt x="0" y="2474025"/>
                </a:lnTo>
                <a:lnTo>
                  <a:pt x="4417902" y="2474025"/>
                </a:lnTo>
                <a:lnTo>
                  <a:pt x="4417902"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5" id="5"/>
          <p:cNvSpPr/>
          <p:nvPr/>
        </p:nvSpPr>
        <p:spPr>
          <a:xfrm flipH="false" flipV="false" rot="0">
            <a:off x="-405570" y="2000087"/>
            <a:ext cx="2106531" cy="2860721"/>
          </a:xfrm>
          <a:custGeom>
            <a:avLst/>
            <a:gdLst/>
            <a:ahLst/>
            <a:cxnLst/>
            <a:rect r="r" b="b" t="t" l="l"/>
            <a:pathLst>
              <a:path h="2860721" w="2106531">
                <a:moveTo>
                  <a:pt x="0" y="0"/>
                </a:moveTo>
                <a:lnTo>
                  <a:pt x="2106531" y="0"/>
                </a:lnTo>
                <a:lnTo>
                  <a:pt x="2106531" y="2860721"/>
                </a:lnTo>
                <a:lnTo>
                  <a:pt x="0" y="2860721"/>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6" id="6"/>
          <p:cNvSpPr/>
          <p:nvPr/>
        </p:nvSpPr>
        <p:spPr>
          <a:xfrm flipH="false" flipV="false" rot="0">
            <a:off x="16815639" y="1577202"/>
            <a:ext cx="2379107" cy="2681370"/>
          </a:xfrm>
          <a:custGeom>
            <a:avLst/>
            <a:gdLst/>
            <a:ahLst/>
            <a:cxnLst/>
            <a:rect r="r" b="b" t="t" l="l"/>
            <a:pathLst>
              <a:path h="2681370" w="2379107">
                <a:moveTo>
                  <a:pt x="0" y="0"/>
                </a:moveTo>
                <a:lnTo>
                  <a:pt x="2379107" y="0"/>
                </a:lnTo>
                <a:lnTo>
                  <a:pt x="2379107" y="2681371"/>
                </a:lnTo>
                <a:lnTo>
                  <a:pt x="0" y="2681371"/>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7" id="7"/>
          <p:cNvSpPr/>
          <p:nvPr/>
        </p:nvSpPr>
        <p:spPr>
          <a:xfrm flipH="false" flipV="false" rot="0">
            <a:off x="14103947" y="4860808"/>
            <a:ext cx="4438308" cy="5412571"/>
          </a:xfrm>
          <a:custGeom>
            <a:avLst/>
            <a:gdLst/>
            <a:ahLst/>
            <a:cxnLst/>
            <a:rect r="r" b="b" t="t" l="l"/>
            <a:pathLst>
              <a:path h="5412571" w="4438308">
                <a:moveTo>
                  <a:pt x="0" y="0"/>
                </a:moveTo>
                <a:lnTo>
                  <a:pt x="4438308" y="0"/>
                </a:lnTo>
                <a:lnTo>
                  <a:pt x="4438308" y="5412571"/>
                </a:lnTo>
                <a:lnTo>
                  <a:pt x="0" y="5412571"/>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8" id="8"/>
          <p:cNvSpPr/>
          <p:nvPr/>
        </p:nvSpPr>
        <p:spPr>
          <a:xfrm flipH="false" flipV="false" rot="0">
            <a:off x="2036734" y="6291416"/>
            <a:ext cx="1242461" cy="2568999"/>
          </a:xfrm>
          <a:custGeom>
            <a:avLst/>
            <a:gdLst/>
            <a:ahLst/>
            <a:cxnLst/>
            <a:rect r="r" b="b" t="t" l="l"/>
            <a:pathLst>
              <a:path h="2568999" w="1242461">
                <a:moveTo>
                  <a:pt x="0" y="0"/>
                </a:moveTo>
                <a:lnTo>
                  <a:pt x="1242462" y="0"/>
                </a:lnTo>
                <a:lnTo>
                  <a:pt x="1242462" y="2568999"/>
                </a:lnTo>
                <a:lnTo>
                  <a:pt x="0" y="2568999"/>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Freeform 9" id="9"/>
          <p:cNvSpPr/>
          <p:nvPr/>
        </p:nvSpPr>
        <p:spPr>
          <a:xfrm flipH="false" flipV="false" rot="0">
            <a:off x="-1243786" y="6981801"/>
            <a:ext cx="4073968" cy="2607340"/>
          </a:xfrm>
          <a:custGeom>
            <a:avLst/>
            <a:gdLst/>
            <a:ahLst/>
            <a:cxnLst/>
            <a:rect r="r" b="b" t="t" l="l"/>
            <a:pathLst>
              <a:path h="2607340" w="4073968">
                <a:moveTo>
                  <a:pt x="0" y="0"/>
                </a:moveTo>
                <a:lnTo>
                  <a:pt x="4073968" y="0"/>
                </a:lnTo>
                <a:lnTo>
                  <a:pt x="4073968" y="2607340"/>
                </a:lnTo>
                <a:lnTo>
                  <a:pt x="0" y="2607340"/>
                </a:lnTo>
                <a:lnTo>
                  <a:pt x="0" y="0"/>
                </a:lnTo>
                <a:close/>
              </a:path>
            </a:pathLst>
          </a:custGeom>
          <a:blipFill>
            <a:blip r:embed="rId15">
              <a:extLst>
                <a:ext uri="{96DAC541-7B7A-43D3-8B79-37D633B846F1}">
                  <asvg:svgBlip xmlns:asvg="http://schemas.microsoft.com/office/drawing/2016/SVG/main" r:embed="rId16"/>
                </a:ext>
              </a:extLst>
            </a:blip>
            <a:stretch>
              <a:fillRect l="0" t="0" r="0" b="0"/>
            </a:stretch>
          </a:blipFill>
        </p:spPr>
      </p:sp>
      <p:sp>
        <p:nvSpPr>
          <p:cNvPr name="Freeform 10" id="10"/>
          <p:cNvSpPr/>
          <p:nvPr/>
        </p:nvSpPr>
        <p:spPr>
          <a:xfrm flipH="false" flipV="false" rot="0">
            <a:off x="6787197" y="-356716"/>
            <a:ext cx="4713605" cy="4713605"/>
          </a:xfrm>
          <a:custGeom>
            <a:avLst/>
            <a:gdLst/>
            <a:ahLst/>
            <a:cxnLst/>
            <a:rect r="r" b="b" t="t" l="l"/>
            <a:pathLst>
              <a:path h="4713605" w="4713605">
                <a:moveTo>
                  <a:pt x="0" y="0"/>
                </a:moveTo>
                <a:lnTo>
                  <a:pt x="4713606" y="0"/>
                </a:lnTo>
                <a:lnTo>
                  <a:pt x="4713606" y="4713605"/>
                </a:lnTo>
                <a:lnTo>
                  <a:pt x="0" y="4713605"/>
                </a:lnTo>
                <a:lnTo>
                  <a:pt x="0" y="0"/>
                </a:lnTo>
                <a:close/>
              </a:path>
            </a:pathLst>
          </a:custGeom>
          <a:blipFill>
            <a:blip r:embed="rId17"/>
            <a:stretch>
              <a:fillRect l="0" t="0" r="0" b="0"/>
            </a:stretch>
          </a:blipFill>
        </p:spPr>
      </p:sp>
      <p:sp>
        <p:nvSpPr>
          <p:cNvPr name="TextBox 11" id="11"/>
          <p:cNvSpPr txBox="true"/>
          <p:nvPr/>
        </p:nvSpPr>
        <p:spPr>
          <a:xfrm rot="0">
            <a:off x="3818268" y="4813270"/>
            <a:ext cx="10651464" cy="2117093"/>
          </a:xfrm>
          <a:prstGeom prst="rect">
            <a:avLst/>
          </a:prstGeom>
        </p:spPr>
        <p:txBody>
          <a:bodyPr anchor="t" rtlCol="false" tIns="0" lIns="0" bIns="0" rIns="0">
            <a:spAutoFit/>
          </a:bodyPr>
          <a:lstStyle/>
          <a:p>
            <a:pPr algn="ctr" marL="0" indent="0" lvl="0">
              <a:lnSpc>
                <a:spcPts val="15850"/>
              </a:lnSpc>
            </a:pPr>
            <a:r>
              <a:rPr lang="en-US" sz="15850" spc="475">
                <a:solidFill>
                  <a:srgbClr val="C94741"/>
                </a:solidFill>
                <a:latin typeface="Moonlight"/>
              </a:rPr>
              <a:t>Merci</a:t>
            </a:r>
          </a:p>
        </p:txBody>
      </p:sp>
      <p:sp>
        <p:nvSpPr>
          <p:cNvPr name="TextBox 12" id="12"/>
          <p:cNvSpPr txBox="true"/>
          <p:nvPr/>
        </p:nvSpPr>
        <p:spPr>
          <a:xfrm rot="0">
            <a:off x="1926617" y="411025"/>
            <a:ext cx="4982571" cy="2446655"/>
          </a:xfrm>
          <a:prstGeom prst="rect">
            <a:avLst/>
          </a:prstGeom>
        </p:spPr>
        <p:txBody>
          <a:bodyPr anchor="t" rtlCol="false" tIns="0" lIns="0" bIns="0" rIns="0">
            <a:spAutoFit/>
          </a:bodyPr>
          <a:lstStyle/>
          <a:p>
            <a:pPr marL="0" indent="0" lvl="0">
              <a:lnSpc>
                <a:spcPts val="6310"/>
              </a:lnSpc>
            </a:pPr>
            <a:r>
              <a:rPr lang="en-US" sz="6310" spc="189">
                <a:solidFill>
                  <a:srgbClr val="C94741"/>
                </a:solidFill>
                <a:latin typeface="Moonlight"/>
              </a:rPr>
              <a:t>Cheminer vers les soins de santé mentale</a:t>
            </a:r>
          </a:p>
        </p:txBody>
      </p:sp>
      <p:sp>
        <p:nvSpPr>
          <p:cNvPr name="TextBox 13" id="13"/>
          <p:cNvSpPr txBox="true"/>
          <p:nvPr/>
        </p:nvSpPr>
        <p:spPr>
          <a:xfrm rot="0">
            <a:off x="10655988" y="595359"/>
            <a:ext cx="5530374" cy="2049411"/>
          </a:xfrm>
          <a:prstGeom prst="rect">
            <a:avLst/>
          </a:prstGeom>
        </p:spPr>
        <p:txBody>
          <a:bodyPr anchor="t" rtlCol="false" tIns="0" lIns="0" bIns="0" rIns="0">
            <a:spAutoFit/>
          </a:bodyPr>
          <a:lstStyle/>
          <a:p>
            <a:pPr algn="r">
              <a:lnSpc>
                <a:spcPts val="5310"/>
              </a:lnSpc>
            </a:pPr>
            <a:r>
              <a:rPr lang="en-US" sz="5310" spc="159">
                <a:solidFill>
                  <a:srgbClr val="C94741"/>
                </a:solidFill>
                <a:latin typeface="Moonlight"/>
              </a:rPr>
              <a:t>Boulanger Mathieu</a:t>
            </a:r>
          </a:p>
          <a:p>
            <a:pPr algn="r">
              <a:lnSpc>
                <a:spcPts val="5310"/>
              </a:lnSpc>
            </a:pPr>
            <a:r>
              <a:rPr lang="en-US" sz="5310" spc="159">
                <a:solidFill>
                  <a:srgbClr val="C94741"/>
                </a:solidFill>
                <a:latin typeface="Moonlight"/>
              </a:rPr>
              <a:t>Jenet Marie</a:t>
            </a:r>
          </a:p>
          <a:p>
            <a:pPr algn="r" marL="0" indent="0" lvl="0">
              <a:lnSpc>
                <a:spcPts val="5310"/>
              </a:lnSpc>
            </a:pPr>
            <a:r>
              <a:rPr lang="en-US" sz="5310" spc="159">
                <a:solidFill>
                  <a:srgbClr val="C94741"/>
                </a:solidFill>
                <a:latin typeface="Moonlight"/>
              </a:rPr>
              <a:t>Susswein Robin</a:t>
            </a:r>
          </a:p>
        </p:txBody>
      </p:sp>
    </p:spTree>
  </p:cSld>
  <p:clrMapOvr>
    <a:masterClrMapping/>
  </p:clrMapOvr>
  <p:transition spd="fast">
    <p:circle/>
  </p:transition>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B1D4E0"/>
        </a:solidFill>
      </p:bgPr>
    </p:bg>
    <p:spTree>
      <p:nvGrpSpPr>
        <p:cNvPr id="1" name=""/>
        <p:cNvGrpSpPr/>
        <p:nvPr/>
      </p:nvGrpSpPr>
      <p:grpSpPr>
        <a:xfrm>
          <a:off x="0" y="0"/>
          <a:ext cx="0" cy="0"/>
          <a:chOff x="0" y="0"/>
          <a:chExt cx="0" cy="0"/>
        </a:xfrm>
      </p:grpSpPr>
      <p:sp>
        <p:nvSpPr>
          <p:cNvPr name="Freeform 2" id="2"/>
          <p:cNvSpPr/>
          <p:nvPr/>
        </p:nvSpPr>
        <p:spPr>
          <a:xfrm flipH="false" flipV="false" rot="0">
            <a:off x="0" y="8222925"/>
            <a:ext cx="18288000" cy="3083814"/>
          </a:xfrm>
          <a:custGeom>
            <a:avLst/>
            <a:gdLst/>
            <a:ahLst/>
            <a:cxnLst/>
            <a:rect r="r" b="b" t="t" l="l"/>
            <a:pathLst>
              <a:path h="3083814" w="18288000">
                <a:moveTo>
                  <a:pt x="0" y="0"/>
                </a:moveTo>
                <a:lnTo>
                  <a:pt x="18288000" y="0"/>
                </a:lnTo>
                <a:lnTo>
                  <a:pt x="18288000" y="3083814"/>
                </a:lnTo>
                <a:lnTo>
                  <a:pt x="0" y="3083814"/>
                </a:lnTo>
                <a:lnTo>
                  <a:pt x="0" y="0"/>
                </a:lnTo>
                <a:close/>
              </a:path>
            </a:pathLst>
          </a:custGeom>
          <a:blipFill>
            <a:blip r:embed="rId2"/>
            <a:stretch>
              <a:fillRect l="0" t="-6338" r="0" b="-6338"/>
            </a:stretch>
          </a:blipFill>
        </p:spPr>
      </p:sp>
      <p:sp>
        <p:nvSpPr>
          <p:cNvPr name="Freeform 3" id="3"/>
          <p:cNvSpPr/>
          <p:nvPr/>
        </p:nvSpPr>
        <p:spPr>
          <a:xfrm flipH="false" flipV="false" rot="0">
            <a:off x="16585267" y="-820603"/>
            <a:ext cx="2027474" cy="4114800"/>
          </a:xfrm>
          <a:custGeom>
            <a:avLst/>
            <a:gdLst/>
            <a:ahLst/>
            <a:cxnLst/>
            <a:rect r="r" b="b" t="t" l="l"/>
            <a:pathLst>
              <a:path h="4114800" w="2027474">
                <a:moveTo>
                  <a:pt x="0" y="0"/>
                </a:moveTo>
                <a:lnTo>
                  <a:pt x="2027474" y="0"/>
                </a:lnTo>
                <a:lnTo>
                  <a:pt x="2027474"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0">
            <a:off x="-547646" y="7589158"/>
            <a:ext cx="2227737" cy="3635773"/>
          </a:xfrm>
          <a:custGeom>
            <a:avLst/>
            <a:gdLst/>
            <a:ahLst/>
            <a:cxnLst/>
            <a:rect r="r" b="b" t="t" l="l"/>
            <a:pathLst>
              <a:path h="3635773" w="2227737">
                <a:moveTo>
                  <a:pt x="0" y="0"/>
                </a:moveTo>
                <a:lnTo>
                  <a:pt x="2227737" y="0"/>
                </a:lnTo>
                <a:lnTo>
                  <a:pt x="2227737" y="3635773"/>
                </a:lnTo>
                <a:lnTo>
                  <a:pt x="0" y="3635773"/>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nvGrpSpPr>
          <p:cNvPr name="Group 5" id="5"/>
          <p:cNvGrpSpPr/>
          <p:nvPr/>
        </p:nvGrpSpPr>
        <p:grpSpPr>
          <a:xfrm rot="0">
            <a:off x="835692" y="314645"/>
            <a:ext cx="16763312" cy="2979552"/>
            <a:chOff x="0" y="0"/>
            <a:chExt cx="22351083" cy="3972736"/>
          </a:xfrm>
        </p:grpSpPr>
        <p:grpSp>
          <p:nvGrpSpPr>
            <p:cNvPr name="Group 6" id="6"/>
            <p:cNvGrpSpPr/>
            <p:nvPr/>
          </p:nvGrpSpPr>
          <p:grpSpPr>
            <a:xfrm rot="0">
              <a:off x="0" y="0"/>
              <a:ext cx="22351083" cy="3972736"/>
              <a:chOff x="0" y="0"/>
              <a:chExt cx="4415029" cy="784738"/>
            </a:xfrm>
          </p:grpSpPr>
          <p:sp>
            <p:nvSpPr>
              <p:cNvPr name="Freeform 7" id="7"/>
              <p:cNvSpPr/>
              <p:nvPr/>
            </p:nvSpPr>
            <p:spPr>
              <a:xfrm flipH="false" flipV="false" rot="0">
                <a:off x="0" y="0"/>
                <a:ext cx="4415029" cy="784738"/>
              </a:xfrm>
              <a:custGeom>
                <a:avLst/>
                <a:gdLst/>
                <a:ahLst/>
                <a:cxnLst/>
                <a:rect r="r" b="b" t="t" l="l"/>
                <a:pathLst>
                  <a:path h="784738" w="4415029">
                    <a:moveTo>
                      <a:pt x="23554" y="0"/>
                    </a:moveTo>
                    <a:lnTo>
                      <a:pt x="4391475" y="0"/>
                    </a:lnTo>
                    <a:cubicBezTo>
                      <a:pt x="4397722" y="0"/>
                      <a:pt x="4403713" y="2482"/>
                      <a:pt x="4408130" y="6899"/>
                    </a:cubicBezTo>
                    <a:cubicBezTo>
                      <a:pt x="4412547" y="11316"/>
                      <a:pt x="4415029" y="17307"/>
                      <a:pt x="4415029" y="23554"/>
                    </a:cubicBezTo>
                    <a:lnTo>
                      <a:pt x="4415029" y="761184"/>
                    </a:lnTo>
                    <a:cubicBezTo>
                      <a:pt x="4415029" y="774193"/>
                      <a:pt x="4404483" y="784738"/>
                      <a:pt x="4391475" y="784738"/>
                    </a:cubicBezTo>
                    <a:lnTo>
                      <a:pt x="23554" y="784738"/>
                    </a:lnTo>
                    <a:cubicBezTo>
                      <a:pt x="10545" y="784738"/>
                      <a:pt x="0" y="774193"/>
                      <a:pt x="0" y="761184"/>
                    </a:cubicBezTo>
                    <a:lnTo>
                      <a:pt x="0" y="23554"/>
                    </a:lnTo>
                    <a:cubicBezTo>
                      <a:pt x="0" y="10545"/>
                      <a:pt x="10545" y="0"/>
                      <a:pt x="23554" y="0"/>
                    </a:cubicBezTo>
                    <a:close/>
                  </a:path>
                </a:pathLst>
              </a:custGeom>
              <a:solidFill>
                <a:srgbClr val="2A1E50"/>
              </a:solidFill>
            </p:spPr>
          </p:sp>
          <p:sp>
            <p:nvSpPr>
              <p:cNvPr name="TextBox 8" id="8"/>
              <p:cNvSpPr txBox="true"/>
              <p:nvPr/>
            </p:nvSpPr>
            <p:spPr>
              <a:xfrm>
                <a:off x="0" y="-38100"/>
                <a:ext cx="812800" cy="850900"/>
              </a:xfrm>
              <a:prstGeom prst="rect">
                <a:avLst/>
              </a:prstGeom>
            </p:spPr>
            <p:txBody>
              <a:bodyPr anchor="ctr" rtlCol="false" tIns="50800" lIns="50800" bIns="50800" rIns="50800"/>
              <a:lstStyle/>
              <a:p>
                <a:pPr algn="ctr">
                  <a:lnSpc>
                    <a:spcPts val="2659"/>
                  </a:lnSpc>
                  <a:spcBef>
                    <a:spcPct val="0"/>
                  </a:spcBef>
                </a:pPr>
              </a:p>
            </p:txBody>
          </p:sp>
        </p:grpSp>
        <p:sp>
          <p:nvSpPr>
            <p:cNvPr name="TextBox 9" id="9"/>
            <p:cNvSpPr txBox="true"/>
            <p:nvPr/>
          </p:nvSpPr>
          <p:spPr>
            <a:xfrm rot="0">
              <a:off x="1140960" y="207432"/>
              <a:ext cx="19873568" cy="3272122"/>
            </a:xfrm>
            <a:prstGeom prst="rect">
              <a:avLst/>
            </a:prstGeom>
          </p:spPr>
          <p:txBody>
            <a:bodyPr anchor="t" rtlCol="false" tIns="0" lIns="0" bIns="0" rIns="0">
              <a:spAutoFit/>
            </a:bodyPr>
            <a:lstStyle/>
            <a:p>
              <a:pPr>
                <a:lnSpc>
                  <a:spcPts val="6675"/>
                </a:lnSpc>
              </a:pPr>
              <a:r>
                <a:rPr lang="en-US" sz="3337">
                  <a:solidFill>
                    <a:srgbClr val="EAE5D9"/>
                  </a:solidFill>
                  <a:latin typeface="Poppins Bold"/>
                </a:rPr>
                <a:t>Cheminement d’accès jusqu’au SSM </a:t>
              </a:r>
            </a:p>
            <a:p>
              <a:pPr marL="655880" indent="-327940" lvl="1">
                <a:lnSpc>
                  <a:spcPts val="4253"/>
                </a:lnSpc>
                <a:buFont typeface="Arial"/>
                <a:buChar char="•"/>
              </a:pPr>
              <a:r>
                <a:rPr lang="en-US" sz="3037">
                  <a:solidFill>
                    <a:srgbClr val="EAE5D9"/>
                  </a:solidFill>
                  <a:latin typeface="Poppins"/>
                </a:rPr>
                <a:t>Quels critères ont-été mobilisés dans le choix du service ? </a:t>
              </a:r>
            </a:p>
            <a:p>
              <a:pPr marL="655880" indent="-327940" lvl="1">
                <a:lnSpc>
                  <a:spcPts val="4253"/>
                </a:lnSpc>
                <a:buFont typeface="Arial"/>
                <a:buChar char="•"/>
              </a:pPr>
              <a:r>
                <a:rPr lang="en-US" sz="3037">
                  <a:solidFill>
                    <a:srgbClr val="EAE5D9"/>
                  </a:solidFill>
                  <a:latin typeface="Poppins"/>
                </a:rPr>
                <a:t>De quel type de demande s’agit-il ? Le choix du service s’y rapporte-t-il ?</a:t>
              </a:r>
            </a:p>
            <a:p>
              <a:pPr marL="655880" indent="-327940" lvl="1">
                <a:lnSpc>
                  <a:spcPts val="4253"/>
                </a:lnSpc>
                <a:buFont typeface="Arial"/>
                <a:buChar char="•"/>
              </a:pPr>
              <a:r>
                <a:rPr lang="en-US" sz="3037">
                  <a:solidFill>
                    <a:srgbClr val="EAE5D9"/>
                  </a:solidFill>
                  <a:latin typeface="Poppins"/>
                </a:rPr>
                <a:t>Quel sentiment d’urgence ressenti ? Quelle incidence sur le choix ?</a:t>
              </a:r>
            </a:p>
          </p:txBody>
        </p:sp>
      </p:grpSp>
    </p:spTree>
  </p:cSld>
  <p:clrMapOvr>
    <a:masterClrMapping/>
  </p:clrMapOvr>
  <p:transition spd="slow">
    <p:push dir="l"/>
  </p:transition>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B1D4E0"/>
        </a:solidFill>
      </p:bgPr>
    </p:bg>
    <p:spTree>
      <p:nvGrpSpPr>
        <p:cNvPr id="1" name=""/>
        <p:cNvGrpSpPr/>
        <p:nvPr/>
      </p:nvGrpSpPr>
      <p:grpSpPr>
        <a:xfrm>
          <a:off x="0" y="0"/>
          <a:ext cx="0" cy="0"/>
          <a:chOff x="0" y="0"/>
          <a:chExt cx="0" cy="0"/>
        </a:xfrm>
      </p:grpSpPr>
      <p:sp>
        <p:nvSpPr>
          <p:cNvPr name="Freeform 2" id="2"/>
          <p:cNvSpPr/>
          <p:nvPr/>
        </p:nvSpPr>
        <p:spPr>
          <a:xfrm flipH="false" flipV="false" rot="0">
            <a:off x="0" y="8222925"/>
            <a:ext cx="18288000" cy="3083814"/>
          </a:xfrm>
          <a:custGeom>
            <a:avLst/>
            <a:gdLst/>
            <a:ahLst/>
            <a:cxnLst/>
            <a:rect r="r" b="b" t="t" l="l"/>
            <a:pathLst>
              <a:path h="3083814" w="18288000">
                <a:moveTo>
                  <a:pt x="0" y="0"/>
                </a:moveTo>
                <a:lnTo>
                  <a:pt x="18288000" y="0"/>
                </a:lnTo>
                <a:lnTo>
                  <a:pt x="18288000" y="3083814"/>
                </a:lnTo>
                <a:lnTo>
                  <a:pt x="0" y="3083814"/>
                </a:lnTo>
                <a:lnTo>
                  <a:pt x="0" y="0"/>
                </a:lnTo>
                <a:close/>
              </a:path>
            </a:pathLst>
          </a:custGeom>
          <a:blipFill>
            <a:blip r:embed="rId2"/>
            <a:stretch>
              <a:fillRect l="0" t="-6338" r="0" b="-6338"/>
            </a:stretch>
          </a:blipFill>
        </p:spPr>
      </p:sp>
      <p:sp>
        <p:nvSpPr>
          <p:cNvPr name="Freeform 3" id="3"/>
          <p:cNvSpPr/>
          <p:nvPr/>
        </p:nvSpPr>
        <p:spPr>
          <a:xfrm flipH="false" flipV="false" rot="0">
            <a:off x="16585267" y="-820603"/>
            <a:ext cx="2027474" cy="4114800"/>
          </a:xfrm>
          <a:custGeom>
            <a:avLst/>
            <a:gdLst/>
            <a:ahLst/>
            <a:cxnLst/>
            <a:rect r="r" b="b" t="t" l="l"/>
            <a:pathLst>
              <a:path h="4114800" w="2027474">
                <a:moveTo>
                  <a:pt x="0" y="0"/>
                </a:moveTo>
                <a:lnTo>
                  <a:pt x="2027474" y="0"/>
                </a:lnTo>
                <a:lnTo>
                  <a:pt x="2027474"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0">
            <a:off x="-547646" y="7589158"/>
            <a:ext cx="2227737" cy="3635773"/>
          </a:xfrm>
          <a:custGeom>
            <a:avLst/>
            <a:gdLst/>
            <a:ahLst/>
            <a:cxnLst/>
            <a:rect r="r" b="b" t="t" l="l"/>
            <a:pathLst>
              <a:path h="3635773" w="2227737">
                <a:moveTo>
                  <a:pt x="0" y="0"/>
                </a:moveTo>
                <a:lnTo>
                  <a:pt x="2227737" y="0"/>
                </a:lnTo>
                <a:lnTo>
                  <a:pt x="2227737" y="3635773"/>
                </a:lnTo>
                <a:lnTo>
                  <a:pt x="0" y="3635773"/>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nvGrpSpPr>
          <p:cNvPr name="Group 5" id="5"/>
          <p:cNvGrpSpPr/>
          <p:nvPr/>
        </p:nvGrpSpPr>
        <p:grpSpPr>
          <a:xfrm rot="0">
            <a:off x="835692" y="314645"/>
            <a:ext cx="16763312" cy="2979552"/>
            <a:chOff x="0" y="0"/>
            <a:chExt cx="22351083" cy="3972736"/>
          </a:xfrm>
        </p:grpSpPr>
        <p:grpSp>
          <p:nvGrpSpPr>
            <p:cNvPr name="Group 6" id="6"/>
            <p:cNvGrpSpPr/>
            <p:nvPr/>
          </p:nvGrpSpPr>
          <p:grpSpPr>
            <a:xfrm rot="0">
              <a:off x="0" y="0"/>
              <a:ext cx="22351083" cy="3972736"/>
              <a:chOff x="0" y="0"/>
              <a:chExt cx="4415029" cy="784738"/>
            </a:xfrm>
          </p:grpSpPr>
          <p:sp>
            <p:nvSpPr>
              <p:cNvPr name="Freeform 7" id="7"/>
              <p:cNvSpPr/>
              <p:nvPr/>
            </p:nvSpPr>
            <p:spPr>
              <a:xfrm flipH="false" flipV="false" rot="0">
                <a:off x="0" y="0"/>
                <a:ext cx="4415029" cy="784738"/>
              </a:xfrm>
              <a:custGeom>
                <a:avLst/>
                <a:gdLst/>
                <a:ahLst/>
                <a:cxnLst/>
                <a:rect r="r" b="b" t="t" l="l"/>
                <a:pathLst>
                  <a:path h="784738" w="4415029">
                    <a:moveTo>
                      <a:pt x="23554" y="0"/>
                    </a:moveTo>
                    <a:lnTo>
                      <a:pt x="4391475" y="0"/>
                    </a:lnTo>
                    <a:cubicBezTo>
                      <a:pt x="4397722" y="0"/>
                      <a:pt x="4403713" y="2482"/>
                      <a:pt x="4408130" y="6899"/>
                    </a:cubicBezTo>
                    <a:cubicBezTo>
                      <a:pt x="4412547" y="11316"/>
                      <a:pt x="4415029" y="17307"/>
                      <a:pt x="4415029" y="23554"/>
                    </a:cubicBezTo>
                    <a:lnTo>
                      <a:pt x="4415029" y="761184"/>
                    </a:lnTo>
                    <a:cubicBezTo>
                      <a:pt x="4415029" y="774193"/>
                      <a:pt x="4404483" y="784738"/>
                      <a:pt x="4391475" y="784738"/>
                    </a:cubicBezTo>
                    <a:lnTo>
                      <a:pt x="23554" y="784738"/>
                    </a:lnTo>
                    <a:cubicBezTo>
                      <a:pt x="10545" y="784738"/>
                      <a:pt x="0" y="774193"/>
                      <a:pt x="0" y="761184"/>
                    </a:cubicBezTo>
                    <a:lnTo>
                      <a:pt x="0" y="23554"/>
                    </a:lnTo>
                    <a:cubicBezTo>
                      <a:pt x="0" y="10545"/>
                      <a:pt x="10545" y="0"/>
                      <a:pt x="23554" y="0"/>
                    </a:cubicBezTo>
                    <a:close/>
                  </a:path>
                </a:pathLst>
              </a:custGeom>
              <a:solidFill>
                <a:srgbClr val="2A1E50"/>
              </a:solidFill>
            </p:spPr>
          </p:sp>
          <p:sp>
            <p:nvSpPr>
              <p:cNvPr name="TextBox 8" id="8"/>
              <p:cNvSpPr txBox="true"/>
              <p:nvPr/>
            </p:nvSpPr>
            <p:spPr>
              <a:xfrm>
                <a:off x="0" y="-38100"/>
                <a:ext cx="812800" cy="850900"/>
              </a:xfrm>
              <a:prstGeom prst="rect">
                <a:avLst/>
              </a:prstGeom>
            </p:spPr>
            <p:txBody>
              <a:bodyPr anchor="ctr" rtlCol="false" tIns="50800" lIns="50800" bIns="50800" rIns="50800"/>
              <a:lstStyle/>
              <a:p>
                <a:pPr algn="ctr">
                  <a:lnSpc>
                    <a:spcPts val="2659"/>
                  </a:lnSpc>
                  <a:spcBef>
                    <a:spcPct val="0"/>
                  </a:spcBef>
                </a:pPr>
              </a:p>
            </p:txBody>
          </p:sp>
        </p:grpSp>
        <p:sp>
          <p:nvSpPr>
            <p:cNvPr name="TextBox 9" id="9"/>
            <p:cNvSpPr txBox="true"/>
            <p:nvPr/>
          </p:nvSpPr>
          <p:spPr>
            <a:xfrm rot="0">
              <a:off x="1140960" y="207432"/>
              <a:ext cx="19873568" cy="3272122"/>
            </a:xfrm>
            <a:prstGeom prst="rect">
              <a:avLst/>
            </a:prstGeom>
          </p:spPr>
          <p:txBody>
            <a:bodyPr anchor="t" rtlCol="false" tIns="0" lIns="0" bIns="0" rIns="0">
              <a:spAutoFit/>
            </a:bodyPr>
            <a:lstStyle/>
            <a:p>
              <a:pPr>
                <a:lnSpc>
                  <a:spcPts val="6675"/>
                </a:lnSpc>
              </a:pPr>
              <a:r>
                <a:rPr lang="en-US" sz="3337">
                  <a:solidFill>
                    <a:srgbClr val="EAE5D9"/>
                  </a:solidFill>
                  <a:latin typeface="Poppins Bold"/>
                </a:rPr>
                <a:t>Cheminement d’accès jusqu’au SSM </a:t>
              </a:r>
            </a:p>
            <a:p>
              <a:pPr marL="655880" indent="-327940" lvl="1">
                <a:lnSpc>
                  <a:spcPts val="4253"/>
                </a:lnSpc>
                <a:buFont typeface="Arial"/>
                <a:buChar char="•"/>
              </a:pPr>
              <a:r>
                <a:rPr lang="en-US" sz="3037">
                  <a:solidFill>
                    <a:srgbClr val="EAE5D9"/>
                  </a:solidFill>
                  <a:latin typeface="Poppins"/>
                </a:rPr>
                <a:t>Quels critères ont-été mobilisés dans le choix du service ? </a:t>
              </a:r>
            </a:p>
            <a:p>
              <a:pPr marL="655880" indent="-327940" lvl="1">
                <a:lnSpc>
                  <a:spcPts val="4253"/>
                </a:lnSpc>
                <a:buFont typeface="Arial"/>
                <a:buChar char="•"/>
              </a:pPr>
              <a:r>
                <a:rPr lang="en-US" sz="3037">
                  <a:solidFill>
                    <a:srgbClr val="EAE5D9"/>
                  </a:solidFill>
                  <a:latin typeface="Poppins"/>
                </a:rPr>
                <a:t>De quel type de demande s’agit-il ? Le choix du service s’y rapporte-t-il ?</a:t>
              </a:r>
            </a:p>
            <a:p>
              <a:pPr marL="655880" indent="-327940" lvl="1">
                <a:lnSpc>
                  <a:spcPts val="4253"/>
                </a:lnSpc>
                <a:buFont typeface="Arial"/>
                <a:buChar char="•"/>
              </a:pPr>
              <a:r>
                <a:rPr lang="en-US" sz="3037">
                  <a:solidFill>
                    <a:srgbClr val="EAE5D9"/>
                  </a:solidFill>
                  <a:latin typeface="Poppins"/>
                </a:rPr>
                <a:t>Quel sentiment d’urgence ressenti ? Quelle incidence sur le choix ?</a:t>
              </a:r>
            </a:p>
          </p:txBody>
        </p:sp>
      </p:grpSp>
      <p:grpSp>
        <p:nvGrpSpPr>
          <p:cNvPr name="Group 10" id="10"/>
          <p:cNvGrpSpPr/>
          <p:nvPr/>
        </p:nvGrpSpPr>
        <p:grpSpPr>
          <a:xfrm rot="0">
            <a:off x="835692" y="3654935"/>
            <a:ext cx="16763312" cy="2979552"/>
            <a:chOff x="0" y="0"/>
            <a:chExt cx="22351083" cy="3972736"/>
          </a:xfrm>
        </p:grpSpPr>
        <p:grpSp>
          <p:nvGrpSpPr>
            <p:cNvPr name="Group 11" id="11"/>
            <p:cNvGrpSpPr/>
            <p:nvPr/>
          </p:nvGrpSpPr>
          <p:grpSpPr>
            <a:xfrm rot="0">
              <a:off x="0" y="0"/>
              <a:ext cx="22351083" cy="3972736"/>
              <a:chOff x="0" y="0"/>
              <a:chExt cx="4415029" cy="784738"/>
            </a:xfrm>
          </p:grpSpPr>
          <p:sp>
            <p:nvSpPr>
              <p:cNvPr name="Freeform 12" id="12"/>
              <p:cNvSpPr/>
              <p:nvPr/>
            </p:nvSpPr>
            <p:spPr>
              <a:xfrm flipH="false" flipV="false" rot="0">
                <a:off x="0" y="0"/>
                <a:ext cx="4415029" cy="784738"/>
              </a:xfrm>
              <a:custGeom>
                <a:avLst/>
                <a:gdLst/>
                <a:ahLst/>
                <a:cxnLst/>
                <a:rect r="r" b="b" t="t" l="l"/>
                <a:pathLst>
                  <a:path h="784738" w="4415029">
                    <a:moveTo>
                      <a:pt x="23554" y="0"/>
                    </a:moveTo>
                    <a:lnTo>
                      <a:pt x="4391475" y="0"/>
                    </a:lnTo>
                    <a:cubicBezTo>
                      <a:pt x="4397722" y="0"/>
                      <a:pt x="4403713" y="2482"/>
                      <a:pt x="4408130" y="6899"/>
                    </a:cubicBezTo>
                    <a:cubicBezTo>
                      <a:pt x="4412547" y="11316"/>
                      <a:pt x="4415029" y="17307"/>
                      <a:pt x="4415029" y="23554"/>
                    </a:cubicBezTo>
                    <a:lnTo>
                      <a:pt x="4415029" y="761184"/>
                    </a:lnTo>
                    <a:cubicBezTo>
                      <a:pt x="4415029" y="774193"/>
                      <a:pt x="4404483" y="784738"/>
                      <a:pt x="4391475" y="784738"/>
                    </a:cubicBezTo>
                    <a:lnTo>
                      <a:pt x="23554" y="784738"/>
                    </a:lnTo>
                    <a:cubicBezTo>
                      <a:pt x="10545" y="784738"/>
                      <a:pt x="0" y="774193"/>
                      <a:pt x="0" y="761184"/>
                    </a:cubicBezTo>
                    <a:lnTo>
                      <a:pt x="0" y="23554"/>
                    </a:lnTo>
                    <a:cubicBezTo>
                      <a:pt x="0" y="10545"/>
                      <a:pt x="10545" y="0"/>
                      <a:pt x="23554" y="0"/>
                    </a:cubicBezTo>
                    <a:close/>
                  </a:path>
                </a:pathLst>
              </a:custGeom>
              <a:solidFill>
                <a:srgbClr val="2A1E50"/>
              </a:solidFill>
            </p:spPr>
          </p:sp>
          <p:sp>
            <p:nvSpPr>
              <p:cNvPr name="TextBox 13" id="13"/>
              <p:cNvSpPr txBox="true"/>
              <p:nvPr/>
            </p:nvSpPr>
            <p:spPr>
              <a:xfrm>
                <a:off x="0" y="-38100"/>
                <a:ext cx="812800" cy="850900"/>
              </a:xfrm>
              <a:prstGeom prst="rect">
                <a:avLst/>
              </a:prstGeom>
            </p:spPr>
            <p:txBody>
              <a:bodyPr anchor="ctr" rtlCol="false" tIns="50800" lIns="50800" bIns="50800" rIns="50800"/>
              <a:lstStyle/>
              <a:p>
                <a:pPr algn="ctr">
                  <a:lnSpc>
                    <a:spcPts val="2659"/>
                  </a:lnSpc>
                  <a:spcBef>
                    <a:spcPct val="0"/>
                  </a:spcBef>
                </a:pPr>
              </a:p>
            </p:txBody>
          </p:sp>
        </p:grpSp>
        <p:sp>
          <p:nvSpPr>
            <p:cNvPr name="TextBox 14" id="14"/>
            <p:cNvSpPr txBox="true"/>
            <p:nvPr/>
          </p:nvSpPr>
          <p:spPr>
            <a:xfrm rot="0">
              <a:off x="1125866" y="205816"/>
              <a:ext cx="19873568" cy="3272122"/>
            </a:xfrm>
            <a:prstGeom prst="rect">
              <a:avLst/>
            </a:prstGeom>
          </p:spPr>
          <p:txBody>
            <a:bodyPr anchor="t" rtlCol="false" tIns="0" lIns="0" bIns="0" rIns="0">
              <a:spAutoFit/>
            </a:bodyPr>
            <a:lstStyle/>
            <a:p>
              <a:pPr>
                <a:lnSpc>
                  <a:spcPts val="6675"/>
                </a:lnSpc>
              </a:pPr>
              <a:r>
                <a:rPr lang="en-US" sz="3337">
                  <a:solidFill>
                    <a:srgbClr val="EAE5D9"/>
                  </a:solidFill>
                  <a:latin typeface="Poppins Bold"/>
                </a:rPr>
                <a:t>Imaginaires du soin de santé mentale et du secteur </a:t>
              </a:r>
            </a:p>
            <a:p>
              <a:pPr marL="655880" indent="-327940" lvl="1">
                <a:lnSpc>
                  <a:spcPts val="4253"/>
                </a:lnSpc>
                <a:buFont typeface="Arial"/>
                <a:buChar char="•"/>
              </a:pPr>
              <a:r>
                <a:rPr lang="en-US" sz="3037">
                  <a:solidFill>
                    <a:srgbClr val="EAE5D9"/>
                  </a:solidFill>
                  <a:latin typeface="Poppins"/>
                </a:rPr>
                <a:t>Quels imaginaires des pratiques du soin et quelle connaissance du secteur ? </a:t>
              </a:r>
            </a:p>
            <a:p>
              <a:pPr marL="655880" indent="-327940" lvl="1">
                <a:lnSpc>
                  <a:spcPts val="4253"/>
                </a:lnSpc>
                <a:buFont typeface="Arial"/>
                <a:buChar char="•"/>
              </a:pPr>
              <a:r>
                <a:rPr lang="en-US" sz="3037">
                  <a:solidFill>
                    <a:srgbClr val="EAE5D9"/>
                  </a:solidFill>
                  <a:latin typeface="Poppins"/>
                </a:rPr>
                <a:t>Quelles attentes vis-à-vis du service, ou tout du moins de son accueil ? </a:t>
              </a:r>
            </a:p>
          </p:txBody>
        </p:sp>
      </p:gr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B1D4E0"/>
        </a:solidFill>
      </p:bgPr>
    </p:bg>
    <p:spTree>
      <p:nvGrpSpPr>
        <p:cNvPr id="1" name=""/>
        <p:cNvGrpSpPr/>
        <p:nvPr/>
      </p:nvGrpSpPr>
      <p:grpSpPr>
        <a:xfrm>
          <a:off x="0" y="0"/>
          <a:ext cx="0" cy="0"/>
          <a:chOff x="0" y="0"/>
          <a:chExt cx="0" cy="0"/>
        </a:xfrm>
      </p:grpSpPr>
      <p:sp>
        <p:nvSpPr>
          <p:cNvPr name="Freeform 2" id="2"/>
          <p:cNvSpPr/>
          <p:nvPr/>
        </p:nvSpPr>
        <p:spPr>
          <a:xfrm flipH="false" flipV="false" rot="0">
            <a:off x="0" y="8222925"/>
            <a:ext cx="18288000" cy="3083814"/>
          </a:xfrm>
          <a:custGeom>
            <a:avLst/>
            <a:gdLst/>
            <a:ahLst/>
            <a:cxnLst/>
            <a:rect r="r" b="b" t="t" l="l"/>
            <a:pathLst>
              <a:path h="3083814" w="18288000">
                <a:moveTo>
                  <a:pt x="0" y="0"/>
                </a:moveTo>
                <a:lnTo>
                  <a:pt x="18288000" y="0"/>
                </a:lnTo>
                <a:lnTo>
                  <a:pt x="18288000" y="3083814"/>
                </a:lnTo>
                <a:lnTo>
                  <a:pt x="0" y="3083814"/>
                </a:lnTo>
                <a:lnTo>
                  <a:pt x="0" y="0"/>
                </a:lnTo>
                <a:close/>
              </a:path>
            </a:pathLst>
          </a:custGeom>
          <a:blipFill>
            <a:blip r:embed="rId3"/>
            <a:stretch>
              <a:fillRect l="0" t="-6338" r="0" b="-6338"/>
            </a:stretch>
          </a:blipFill>
        </p:spPr>
      </p:sp>
      <p:sp>
        <p:nvSpPr>
          <p:cNvPr name="Freeform 3" id="3"/>
          <p:cNvSpPr/>
          <p:nvPr/>
        </p:nvSpPr>
        <p:spPr>
          <a:xfrm flipH="false" flipV="false" rot="0">
            <a:off x="16585267" y="-820603"/>
            <a:ext cx="2027474" cy="4114800"/>
          </a:xfrm>
          <a:custGeom>
            <a:avLst/>
            <a:gdLst/>
            <a:ahLst/>
            <a:cxnLst/>
            <a:rect r="r" b="b" t="t" l="l"/>
            <a:pathLst>
              <a:path h="4114800" w="2027474">
                <a:moveTo>
                  <a:pt x="0" y="0"/>
                </a:moveTo>
                <a:lnTo>
                  <a:pt x="2027474" y="0"/>
                </a:lnTo>
                <a:lnTo>
                  <a:pt x="2027474"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547646" y="7589158"/>
            <a:ext cx="2227737" cy="3635773"/>
          </a:xfrm>
          <a:custGeom>
            <a:avLst/>
            <a:gdLst/>
            <a:ahLst/>
            <a:cxnLst/>
            <a:rect r="r" b="b" t="t" l="l"/>
            <a:pathLst>
              <a:path h="3635773" w="2227737">
                <a:moveTo>
                  <a:pt x="0" y="0"/>
                </a:moveTo>
                <a:lnTo>
                  <a:pt x="2227737" y="0"/>
                </a:lnTo>
                <a:lnTo>
                  <a:pt x="2227737" y="3635773"/>
                </a:lnTo>
                <a:lnTo>
                  <a:pt x="0" y="3635773"/>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grpSp>
        <p:nvGrpSpPr>
          <p:cNvPr name="Group 5" id="5"/>
          <p:cNvGrpSpPr/>
          <p:nvPr/>
        </p:nvGrpSpPr>
        <p:grpSpPr>
          <a:xfrm rot="0">
            <a:off x="835692" y="314645"/>
            <a:ext cx="16763312" cy="2979552"/>
            <a:chOff x="0" y="0"/>
            <a:chExt cx="22351083" cy="3972736"/>
          </a:xfrm>
        </p:grpSpPr>
        <p:grpSp>
          <p:nvGrpSpPr>
            <p:cNvPr name="Group 6" id="6"/>
            <p:cNvGrpSpPr/>
            <p:nvPr/>
          </p:nvGrpSpPr>
          <p:grpSpPr>
            <a:xfrm rot="0">
              <a:off x="0" y="0"/>
              <a:ext cx="22351083" cy="3972736"/>
              <a:chOff x="0" y="0"/>
              <a:chExt cx="4415029" cy="784738"/>
            </a:xfrm>
          </p:grpSpPr>
          <p:sp>
            <p:nvSpPr>
              <p:cNvPr name="Freeform 7" id="7"/>
              <p:cNvSpPr/>
              <p:nvPr/>
            </p:nvSpPr>
            <p:spPr>
              <a:xfrm flipH="false" flipV="false" rot="0">
                <a:off x="0" y="0"/>
                <a:ext cx="4415029" cy="784738"/>
              </a:xfrm>
              <a:custGeom>
                <a:avLst/>
                <a:gdLst/>
                <a:ahLst/>
                <a:cxnLst/>
                <a:rect r="r" b="b" t="t" l="l"/>
                <a:pathLst>
                  <a:path h="784738" w="4415029">
                    <a:moveTo>
                      <a:pt x="23554" y="0"/>
                    </a:moveTo>
                    <a:lnTo>
                      <a:pt x="4391475" y="0"/>
                    </a:lnTo>
                    <a:cubicBezTo>
                      <a:pt x="4397722" y="0"/>
                      <a:pt x="4403713" y="2482"/>
                      <a:pt x="4408130" y="6899"/>
                    </a:cubicBezTo>
                    <a:cubicBezTo>
                      <a:pt x="4412547" y="11316"/>
                      <a:pt x="4415029" y="17307"/>
                      <a:pt x="4415029" y="23554"/>
                    </a:cubicBezTo>
                    <a:lnTo>
                      <a:pt x="4415029" y="761184"/>
                    </a:lnTo>
                    <a:cubicBezTo>
                      <a:pt x="4415029" y="774193"/>
                      <a:pt x="4404483" y="784738"/>
                      <a:pt x="4391475" y="784738"/>
                    </a:cubicBezTo>
                    <a:lnTo>
                      <a:pt x="23554" y="784738"/>
                    </a:lnTo>
                    <a:cubicBezTo>
                      <a:pt x="10545" y="784738"/>
                      <a:pt x="0" y="774193"/>
                      <a:pt x="0" y="761184"/>
                    </a:cubicBezTo>
                    <a:lnTo>
                      <a:pt x="0" y="23554"/>
                    </a:lnTo>
                    <a:cubicBezTo>
                      <a:pt x="0" y="10545"/>
                      <a:pt x="10545" y="0"/>
                      <a:pt x="23554" y="0"/>
                    </a:cubicBezTo>
                    <a:close/>
                  </a:path>
                </a:pathLst>
              </a:custGeom>
              <a:solidFill>
                <a:srgbClr val="2A1E50"/>
              </a:solidFill>
            </p:spPr>
          </p:sp>
          <p:sp>
            <p:nvSpPr>
              <p:cNvPr name="TextBox 8" id="8"/>
              <p:cNvSpPr txBox="true"/>
              <p:nvPr/>
            </p:nvSpPr>
            <p:spPr>
              <a:xfrm>
                <a:off x="0" y="-38100"/>
                <a:ext cx="812800" cy="850900"/>
              </a:xfrm>
              <a:prstGeom prst="rect">
                <a:avLst/>
              </a:prstGeom>
            </p:spPr>
            <p:txBody>
              <a:bodyPr anchor="ctr" rtlCol="false" tIns="50800" lIns="50800" bIns="50800" rIns="50800"/>
              <a:lstStyle/>
              <a:p>
                <a:pPr algn="ctr">
                  <a:lnSpc>
                    <a:spcPts val="2659"/>
                  </a:lnSpc>
                  <a:spcBef>
                    <a:spcPct val="0"/>
                  </a:spcBef>
                </a:pPr>
              </a:p>
            </p:txBody>
          </p:sp>
        </p:grpSp>
        <p:sp>
          <p:nvSpPr>
            <p:cNvPr name="TextBox 9" id="9"/>
            <p:cNvSpPr txBox="true"/>
            <p:nvPr/>
          </p:nvSpPr>
          <p:spPr>
            <a:xfrm rot="0">
              <a:off x="1140960" y="207432"/>
              <a:ext cx="19873568" cy="3272122"/>
            </a:xfrm>
            <a:prstGeom prst="rect">
              <a:avLst/>
            </a:prstGeom>
          </p:spPr>
          <p:txBody>
            <a:bodyPr anchor="t" rtlCol="false" tIns="0" lIns="0" bIns="0" rIns="0">
              <a:spAutoFit/>
            </a:bodyPr>
            <a:lstStyle/>
            <a:p>
              <a:pPr>
                <a:lnSpc>
                  <a:spcPts val="6675"/>
                </a:lnSpc>
              </a:pPr>
              <a:r>
                <a:rPr lang="en-US" sz="3337">
                  <a:solidFill>
                    <a:srgbClr val="EAE5D9"/>
                  </a:solidFill>
                  <a:latin typeface="Poppins Bold"/>
                </a:rPr>
                <a:t>Cheminement d’accès jusqu’au SSM </a:t>
              </a:r>
            </a:p>
            <a:p>
              <a:pPr marL="655880" indent="-327940" lvl="1">
                <a:lnSpc>
                  <a:spcPts val="4253"/>
                </a:lnSpc>
                <a:buFont typeface="Arial"/>
                <a:buChar char="•"/>
              </a:pPr>
              <a:r>
                <a:rPr lang="en-US" sz="3037">
                  <a:solidFill>
                    <a:srgbClr val="EAE5D9"/>
                  </a:solidFill>
                  <a:latin typeface="Poppins"/>
                </a:rPr>
                <a:t>Quels critères ont-été mobilisés dans le choix du service ? </a:t>
              </a:r>
            </a:p>
            <a:p>
              <a:pPr marL="655880" indent="-327940" lvl="1">
                <a:lnSpc>
                  <a:spcPts val="4253"/>
                </a:lnSpc>
                <a:buFont typeface="Arial"/>
                <a:buChar char="•"/>
              </a:pPr>
              <a:r>
                <a:rPr lang="en-US" sz="3037">
                  <a:solidFill>
                    <a:srgbClr val="EAE5D9"/>
                  </a:solidFill>
                  <a:latin typeface="Poppins"/>
                </a:rPr>
                <a:t>De quel type de demande s’agit-il ? Le choix du service s’y rapporte-t-il ?</a:t>
              </a:r>
            </a:p>
            <a:p>
              <a:pPr marL="655880" indent="-327940" lvl="1">
                <a:lnSpc>
                  <a:spcPts val="4253"/>
                </a:lnSpc>
                <a:buFont typeface="Arial"/>
                <a:buChar char="•"/>
              </a:pPr>
              <a:r>
                <a:rPr lang="en-US" sz="3037">
                  <a:solidFill>
                    <a:srgbClr val="EAE5D9"/>
                  </a:solidFill>
                  <a:latin typeface="Poppins"/>
                </a:rPr>
                <a:t>Quel sentiment d’urgence ressenti ? Quelle incidence sur le choix ?</a:t>
              </a:r>
            </a:p>
          </p:txBody>
        </p:sp>
      </p:grpSp>
      <p:grpSp>
        <p:nvGrpSpPr>
          <p:cNvPr name="Group 10" id="10"/>
          <p:cNvGrpSpPr/>
          <p:nvPr/>
        </p:nvGrpSpPr>
        <p:grpSpPr>
          <a:xfrm rot="0">
            <a:off x="835692" y="3654935"/>
            <a:ext cx="16763312" cy="2979552"/>
            <a:chOff x="0" y="0"/>
            <a:chExt cx="22351083" cy="3972736"/>
          </a:xfrm>
        </p:grpSpPr>
        <p:grpSp>
          <p:nvGrpSpPr>
            <p:cNvPr name="Group 11" id="11"/>
            <p:cNvGrpSpPr/>
            <p:nvPr/>
          </p:nvGrpSpPr>
          <p:grpSpPr>
            <a:xfrm rot="0">
              <a:off x="0" y="0"/>
              <a:ext cx="22351083" cy="3972736"/>
              <a:chOff x="0" y="0"/>
              <a:chExt cx="4415029" cy="784738"/>
            </a:xfrm>
          </p:grpSpPr>
          <p:sp>
            <p:nvSpPr>
              <p:cNvPr name="Freeform 12" id="12"/>
              <p:cNvSpPr/>
              <p:nvPr/>
            </p:nvSpPr>
            <p:spPr>
              <a:xfrm flipH="false" flipV="false" rot="0">
                <a:off x="0" y="0"/>
                <a:ext cx="4415029" cy="784738"/>
              </a:xfrm>
              <a:custGeom>
                <a:avLst/>
                <a:gdLst/>
                <a:ahLst/>
                <a:cxnLst/>
                <a:rect r="r" b="b" t="t" l="l"/>
                <a:pathLst>
                  <a:path h="784738" w="4415029">
                    <a:moveTo>
                      <a:pt x="23554" y="0"/>
                    </a:moveTo>
                    <a:lnTo>
                      <a:pt x="4391475" y="0"/>
                    </a:lnTo>
                    <a:cubicBezTo>
                      <a:pt x="4397722" y="0"/>
                      <a:pt x="4403713" y="2482"/>
                      <a:pt x="4408130" y="6899"/>
                    </a:cubicBezTo>
                    <a:cubicBezTo>
                      <a:pt x="4412547" y="11316"/>
                      <a:pt x="4415029" y="17307"/>
                      <a:pt x="4415029" y="23554"/>
                    </a:cubicBezTo>
                    <a:lnTo>
                      <a:pt x="4415029" y="761184"/>
                    </a:lnTo>
                    <a:cubicBezTo>
                      <a:pt x="4415029" y="774193"/>
                      <a:pt x="4404483" y="784738"/>
                      <a:pt x="4391475" y="784738"/>
                    </a:cubicBezTo>
                    <a:lnTo>
                      <a:pt x="23554" y="784738"/>
                    </a:lnTo>
                    <a:cubicBezTo>
                      <a:pt x="10545" y="784738"/>
                      <a:pt x="0" y="774193"/>
                      <a:pt x="0" y="761184"/>
                    </a:cubicBezTo>
                    <a:lnTo>
                      <a:pt x="0" y="23554"/>
                    </a:lnTo>
                    <a:cubicBezTo>
                      <a:pt x="0" y="10545"/>
                      <a:pt x="10545" y="0"/>
                      <a:pt x="23554" y="0"/>
                    </a:cubicBezTo>
                    <a:close/>
                  </a:path>
                </a:pathLst>
              </a:custGeom>
              <a:solidFill>
                <a:srgbClr val="2A1E50"/>
              </a:solidFill>
            </p:spPr>
          </p:sp>
          <p:sp>
            <p:nvSpPr>
              <p:cNvPr name="TextBox 13" id="13"/>
              <p:cNvSpPr txBox="true"/>
              <p:nvPr/>
            </p:nvSpPr>
            <p:spPr>
              <a:xfrm>
                <a:off x="0" y="-38100"/>
                <a:ext cx="812800" cy="850900"/>
              </a:xfrm>
              <a:prstGeom prst="rect">
                <a:avLst/>
              </a:prstGeom>
            </p:spPr>
            <p:txBody>
              <a:bodyPr anchor="ctr" rtlCol="false" tIns="50800" lIns="50800" bIns="50800" rIns="50800"/>
              <a:lstStyle/>
              <a:p>
                <a:pPr algn="ctr">
                  <a:lnSpc>
                    <a:spcPts val="2659"/>
                  </a:lnSpc>
                  <a:spcBef>
                    <a:spcPct val="0"/>
                  </a:spcBef>
                </a:pPr>
              </a:p>
            </p:txBody>
          </p:sp>
        </p:grpSp>
        <p:sp>
          <p:nvSpPr>
            <p:cNvPr name="TextBox 14" id="14"/>
            <p:cNvSpPr txBox="true"/>
            <p:nvPr/>
          </p:nvSpPr>
          <p:spPr>
            <a:xfrm rot="0">
              <a:off x="1125866" y="205816"/>
              <a:ext cx="19873568" cy="3272122"/>
            </a:xfrm>
            <a:prstGeom prst="rect">
              <a:avLst/>
            </a:prstGeom>
          </p:spPr>
          <p:txBody>
            <a:bodyPr anchor="t" rtlCol="false" tIns="0" lIns="0" bIns="0" rIns="0">
              <a:spAutoFit/>
            </a:bodyPr>
            <a:lstStyle/>
            <a:p>
              <a:pPr>
                <a:lnSpc>
                  <a:spcPts val="6675"/>
                </a:lnSpc>
              </a:pPr>
              <a:r>
                <a:rPr lang="en-US" sz="3337">
                  <a:solidFill>
                    <a:srgbClr val="EAE5D9"/>
                  </a:solidFill>
                  <a:latin typeface="Poppins Bold"/>
                </a:rPr>
                <a:t>Imaginaires du soin de santé mentale et du secteur </a:t>
              </a:r>
            </a:p>
            <a:p>
              <a:pPr marL="655880" indent="-327940" lvl="1">
                <a:lnSpc>
                  <a:spcPts val="4253"/>
                </a:lnSpc>
                <a:buFont typeface="Arial"/>
                <a:buChar char="•"/>
              </a:pPr>
              <a:r>
                <a:rPr lang="en-US" sz="3037">
                  <a:solidFill>
                    <a:srgbClr val="EAE5D9"/>
                  </a:solidFill>
                  <a:latin typeface="Poppins"/>
                </a:rPr>
                <a:t>Quels imaginaires des pratiques du soin et quelle connaissance du secteur ? </a:t>
              </a:r>
            </a:p>
            <a:p>
              <a:pPr marL="655880" indent="-327940" lvl="1">
                <a:lnSpc>
                  <a:spcPts val="4253"/>
                </a:lnSpc>
                <a:buFont typeface="Arial"/>
                <a:buChar char="•"/>
              </a:pPr>
              <a:r>
                <a:rPr lang="en-US" sz="3037">
                  <a:solidFill>
                    <a:srgbClr val="EAE5D9"/>
                  </a:solidFill>
                  <a:latin typeface="Poppins"/>
                </a:rPr>
                <a:t>Quelles attentes vis-à-vis du service, ou tout du moins de son accueil ? </a:t>
              </a:r>
            </a:p>
          </p:txBody>
        </p:sp>
      </p:grpSp>
      <p:grpSp>
        <p:nvGrpSpPr>
          <p:cNvPr name="Group 15" id="15"/>
          <p:cNvGrpSpPr/>
          <p:nvPr/>
        </p:nvGrpSpPr>
        <p:grpSpPr>
          <a:xfrm rot="0">
            <a:off x="835692" y="6996438"/>
            <a:ext cx="16763312" cy="2979552"/>
            <a:chOff x="0" y="0"/>
            <a:chExt cx="22351083" cy="3972736"/>
          </a:xfrm>
        </p:grpSpPr>
        <p:grpSp>
          <p:nvGrpSpPr>
            <p:cNvPr name="Group 16" id="16"/>
            <p:cNvGrpSpPr/>
            <p:nvPr/>
          </p:nvGrpSpPr>
          <p:grpSpPr>
            <a:xfrm rot="0">
              <a:off x="0" y="0"/>
              <a:ext cx="22351083" cy="3972736"/>
              <a:chOff x="0" y="0"/>
              <a:chExt cx="4415029" cy="784738"/>
            </a:xfrm>
          </p:grpSpPr>
          <p:sp>
            <p:nvSpPr>
              <p:cNvPr name="Freeform 17" id="17"/>
              <p:cNvSpPr/>
              <p:nvPr/>
            </p:nvSpPr>
            <p:spPr>
              <a:xfrm flipH="false" flipV="false" rot="0">
                <a:off x="0" y="0"/>
                <a:ext cx="4415029" cy="784738"/>
              </a:xfrm>
              <a:custGeom>
                <a:avLst/>
                <a:gdLst/>
                <a:ahLst/>
                <a:cxnLst/>
                <a:rect r="r" b="b" t="t" l="l"/>
                <a:pathLst>
                  <a:path h="784738" w="4415029">
                    <a:moveTo>
                      <a:pt x="23554" y="0"/>
                    </a:moveTo>
                    <a:lnTo>
                      <a:pt x="4391475" y="0"/>
                    </a:lnTo>
                    <a:cubicBezTo>
                      <a:pt x="4397722" y="0"/>
                      <a:pt x="4403713" y="2482"/>
                      <a:pt x="4408130" y="6899"/>
                    </a:cubicBezTo>
                    <a:cubicBezTo>
                      <a:pt x="4412547" y="11316"/>
                      <a:pt x="4415029" y="17307"/>
                      <a:pt x="4415029" y="23554"/>
                    </a:cubicBezTo>
                    <a:lnTo>
                      <a:pt x="4415029" y="761184"/>
                    </a:lnTo>
                    <a:cubicBezTo>
                      <a:pt x="4415029" y="774193"/>
                      <a:pt x="4404483" y="784738"/>
                      <a:pt x="4391475" y="784738"/>
                    </a:cubicBezTo>
                    <a:lnTo>
                      <a:pt x="23554" y="784738"/>
                    </a:lnTo>
                    <a:cubicBezTo>
                      <a:pt x="10545" y="784738"/>
                      <a:pt x="0" y="774193"/>
                      <a:pt x="0" y="761184"/>
                    </a:cubicBezTo>
                    <a:lnTo>
                      <a:pt x="0" y="23554"/>
                    </a:lnTo>
                    <a:cubicBezTo>
                      <a:pt x="0" y="10545"/>
                      <a:pt x="10545" y="0"/>
                      <a:pt x="23554" y="0"/>
                    </a:cubicBezTo>
                    <a:close/>
                  </a:path>
                </a:pathLst>
              </a:custGeom>
              <a:solidFill>
                <a:srgbClr val="2A1E50"/>
              </a:solidFill>
            </p:spPr>
          </p:sp>
          <p:sp>
            <p:nvSpPr>
              <p:cNvPr name="TextBox 18" id="18"/>
              <p:cNvSpPr txBox="true"/>
              <p:nvPr/>
            </p:nvSpPr>
            <p:spPr>
              <a:xfrm>
                <a:off x="0" y="-38100"/>
                <a:ext cx="812800" cy="850900"/>
              </a:xfrm>
              <a:prstGeom prst="rect">
                <a:avLst/>
              </a:prstGeom>
            </p:spPr>
            <p:txBody>
              <a:bodyPr anchor="ctr" rtlCol="false" tIns="50800" lIns="50800" bIns="50800" rIns="50800"/>
              <a:lstStyle/>
              <a:p>
                <a:pPr algn="ctr">
                  <a:lnSpc>
                    <a:spcPts val="2659"/>
                  </a:lnSpc>
                  <a:spcBef>
                    <a:spcPct val="0"/>
                  </a:spcBef>
                </a:pPr>
              </a:p>
            </p:txBody>
          </p:sp>
        </p:grpSp>
        <p:sp>
          <p:nvSpPr>
            <p:cNvPr name="TextBox 19" id="19"/>
            <p:cNvSpPr txBox="true"/>
            <p:nvPr/>
          </p:nvSpPr>
          <p:spPr>
            <a:xfrm rot="0">
              <a:off x="1140960" y="209550"/>
              <a:ext cx="19873568" cy="3272122"/>
            </a:xfrm>
            <a:prstGeom prst="rect">
              <a:avLst/>
            </a:prstGeom>
          </p:spPr>
          <p:txBody>
            <a:bodyPr anchor="t" rtlCol="false" tIns="0" lIns="0" bIns="0" rIns="0">
              <a:spAutoFit/>
            </a:bodyPr>
            <a:lstStyle/>
            <a:p>
              <a:pPr>
                <a:lnSpc>
                  <a:spcPts val="6675"/>
                </a:lnSpc>
              </a:pPr>
              <a:r>
                <a:rPr lang="en-US" sz="3337">
                  <a:solidFill>
                    <a:srgbClr val="EAE5D9"/>
                  </a:solidFill>
                  <a:latin typeface="Poppins Bold"/>
                </a:rPr>
                <a:t>Les rapports  à l’attente et à la réorientation</a:t>
              </a:r>
            </a:p>
            <a:p>
              <a:pPr marL="655880" indent="-327940" lvl="1">
                <a:lnSpc>
                  <a:spcPts val="4253"/>
                </a:lnSpc>
                <a:buFont typeface="Arial"/>
                <a:buChar char="•"/>
              </a:pPr>
              <a:r>
                <a:rPr lang="en-US" sz="3037">
                  <a:solidFill>
                    <a:srgbClr val="EAE5D9"/>
                  </a:solidFill>
                  <a:latin typeface="Poppins"/>
                </a:rPr>
                <a:t>Quelles “pratiques d’attente” ? </a:t>
              </a:r>
            </a:p>
            <a:p>
              <a:pPr marL="655880" indent="-327940" lvl="1">
                <a:lnSpc>
                  <a:spcPts val="4253"/>
                </a:lnSpc>
                <a:buFont typeface="Arial"/>
                <a:buChar char="•"/>
              </a:pPr>
              <a:r>
                <a:rPr lang="en-US" sz="3037">
                  <a:solidFill>
                    <a:srgbClr val="EAE5D9"/>
                  </a:solidFill>
                  <a:latin typeface="Poppins"/>
                </a:rPr>
                <a:t>Quelles alternatives en cas de réorientation ? </a:t>
              </a:r>
            </a:p>
            <a:p>
              <a:pPr marL="655880" indent="-327940" lvl="1">
                <a:lnSpc>
                  <a:spcPts val="4253"/>
                </a:lnSpc>
                <a:buFont typeface="Arial"/>
                <a:buChar char="•"/>
              </a:pPr>
              <a:r>
                <a:rPr lang="en-US" sz="3037">
                  <a:solidFill>
                    <a:srgbClr val="EAE5D9"/>
                  </a:solidFill>
                  <a:latin typeface="Poppins"/>
                </a:rPr>
                <a:t>Comment sont vécues l’attente et la réorientation ? </a:t>
              </a:r>
            </a:p>
          </p:txBody>
        </p:sp>
      </p:gr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B1D4E0"/>
        </a:solidFill>
      </p:bgPr>
    </p:bg>
    <p:spTree>
      <p:nvGrpSpPr>
        <p:cNvPr id="1" name=""/>
        <p:cNvGrpSpPr/>
        <p:nvPr/>
      </p:nvGrpSpPr>
      <p:grpSpPr>
        <a:xfrm>
          <a:off x="0" y="0"/>
          <a:ext cx="0" cy="0"/>
          <a:chOff x="0" y="0"/>
          <a:chExt cx="0" cy="0"/>
        </a:xfrm>
      </p:grpSpPr>
      <p:sp>
        <p:nvSpPr>
          <p:cNvPr name="Freeform 2" id="2"/>
          <p:cNvSpPr/>
          <p:nvPr/>
        </p:nvSpPr>
        <p:spPr>
          <a:xfrm flipH="false" flipV="false" rot="0">
            <a:off x="0" y="8222925"/>
            <a:ext cx="18288000" cy="3083814"/>
          </a:xfrm>
          <a:custGeom>
            <a:avLst/>
            <a:gdLst/>
            <a:ahLst/>
            <a:cxnLst/>
            <a:rect r="r" b="b" t="t" l="l"/>
            <a:pathLst>
              <a:path h="3083814" w="18288000">
                <a:moveTo>
                  <a:pt x="0" y="0"/>
                </a:moveTo>
                <a:lnTo>
                  <a:pt x="18288000" y="0"/>
                </a:lnTo>
                <a:lnTo>
                  <a:pt x="18288000" y="3083814"/>
                </a:lnTo>
                <a:lnTo>
                  <a:pt x="0" y="3083814"/>
                </a:lnTo>
                <a:lnTo>
                  <a:pt x="0" y="0"/>
                </a:lnTo>
                <a:close/>
              </a:path>
            </a:pathLst>
          </a:custGeom>
          <a:blipFill>
            <a:blip r:embed="rId3"/>
            <a:stretch>
              <a:fillRect l="0" t="-6338" r="0" b="-6338"/>
            </a:stretch>
          </a:blipFill>
        </p:spPr>
      </p:sp>
      <p:sp>
        <p:nvSpPr>
          <p:cNvPr name="Freeform 3" id="3"/>
          <p:cNvSpPr/>
          <p:nvPr/>
        </p:nvSpPr>
        <p:spPr>
          <a:xfrm flipH="false" flipV="false" rot="0">
            <a:off x="-676431" y="0"/>
            <a:ext cx="3114991" cy="3447173"/>
          </a:xfrm>
          <a:custGeom>
            <a:avLst/>
            <a:gdLst/>
            <a:ahLst/>
            <a:cxnLst/>
            <a:rect r="r" b="b" t="t" l="l"/>
            <a:pathLst>
              <a:path h="3447173" w="3114991">
                <a:moveTo>
                  <a:pt x="0" y="0"/>
                </a:moveTo>
                <a:lnTo>
                  <a:pt x="3114991" y="0"/>
                </a:lnTo>
                <a:lnTo>
                  <a:pt x="3114991" y="3447173"/>
                </a:lnTo>
                <a:lnTo>
                  <a:pt x="0" y="3447173"/>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676431" y="7006718"/>
            <a:ext cx="2521250" cy="4114800"/>
          </a:xfrm>
          <a:custGeom>
            <a:avLst/>
            <a:gdLst/>
            <a:ahLst/>
            <a:cxnLst/>
            <a:rect r="r" b="b" t="t" l="l"/>
            <a:pathLst>
              <a:path h="4114800" w="2521250">
                <a:moveTo>
                  <a:pt x="0" y="0"/>
                </a:moveTo>
                <a:lnTo>
                  <a:pt x="2521250" y="0"/>
                </a:lnTo>
                <a:lnTo>
                  <a:pt x="2521250"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false" rot="0">
            <a:off x="16484937" y="-861963"/>
            <a:ext cx="1548725" cy="3624676"/>
          </a:xfrm>
          <a:custGeom>
            <a:avLst/>
            <a:gdLst/>
            <a:ahLst/>
            <a:cxnLst/>
            <a:rect r="r" b="b" t="t" l="l"/>
            <a:pathLst>
              <a:path h="3624676" w="1548725">
                <a:moveTo>
                  <a:pt x="0" y="0"/>
                </a:moveTo>
                <a:lnTo>
                  <a:pt x="1548726" y="0"/>
                </a:lnTo>
                <a:lnTo>
                  <a:pt x="1548726" y="3624676"/>
                </a:lnTo>
                <a:lnTo>
                  <a:pt x="0" y="3624676"/>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6" id="6"/>
          <p:cNvSpPr/>
          <p:nvPr/>
        </p:nvSpPr>
        <p:spPr>
          <a:xfrm flipH="true" flipV="false" rot="0">
            <a:off x="8694946" y="7580779"/>
            <a:ext cx="4526280" cy="4114800"/>
          </a:xfrm>
          <a:custGeom>
            <a:avLst/>
            <a:gdLst/>
            <a:ahLst/>
            <a:cxnLst/>
            <a:rect r="r" b="b" t="t" l="l"/>
            <a:pathLst>
              <a:path h="4114800" w="4526280">
                <a:moveTo>
                  <a:pt x="4526280" y="0"/>
                </a:moveTo>
                <a:lnTo>
                  <a:pt x="0" y="0"/>
                </a:lnTo>
                <a:lnTo>
                  <a:pt x="0" y="4114800"/>
                </a:lnTo>
                <a:lnTo>
                  <a:pt x="4526280" y="4114800"/>
                </a:lnTo>
                <a:lnTo>
                  <a:pt x="452628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grpSp>
        <p:nvGrpSpPr>
          <p:cNvPr name="Group 7" id="7"/>
          <p:cNvGrpSpPr>
            <a:grpSpLocks noChangeAspect="true"/>
          </p:cNvGrpSpPr>
          <p:nvPr/>
        </p:nvGrpSpPr>
        <p:grpSpPr>
          <a:xfrm rot="0">
            <a:off x="732373" y="3319390"/>
            <a:ext cx="3820051" cy="4196205"/>
            <a:chOff x="0" y="0"/>
            <a:chExt cx="5803900" cy="6375400"/>
          </a:xfrm>
        </p:grpSpPr>
        <p:sp>
          <p:nvSpPr>
            <p:cNvPr name="Freeform 8" id="8"/>
            <p:cNvSpPr/>
            <p:nvPr/>
          </p:nvSpPr>
          <p:spPr>
            <a:xfrm flipH="false" flipV="false" rot="0">
              <a:off x="12700" y="12700"/>
              <a:ext cx="5778500" cy="6350000"/>
            </a:xfrm>
            <a:custGeom>
              <a:avLst/>
              <a:gdLst/>
              <a:ahLst/>
              <a:cxnLst/>
              <a:rect r="r" b="b" t="t" l="l"/>
              <a:pathLst>
                <a:path h="6350000" w="5778500">
                  <a:moveTo>
                    <a:pt x="2889250" y="0"/>
                  </a:moveTo>
                  <a:cubicBezTo>
                    <a:pt x="1258570" y="0"/>
                    <a:pt x="0" y="1144270"/>
                    <a:pt x="0" y="2917190"/>
                  </a:cubicBezTo>
                  <a:cubicBezTo>
                    <a:pt x="0" y="4175760"/>
                    <a:pt x="0" y="6350000"/>
                    <a:pt x="0" y="6350000"/>
                  </a:cubicBezTo>
                  <a:lnTo>
                    <a:pt x="2889250" y="6350000"/>
                  </a:lnTo>
                  <a:lnTo>
                    <a:pt x="5778500" y="6350000"/>
                  </a:lnTo>
                  <a:cubicBezTo>
                    <a:pt x="5778500" y="6350000"/>
                    <a:pt x="5778500" y="4175760"/>
                    <a:pt x="5778500" y="2917190"/>
                  </a:cubicBezTo>
                  <a:cubicBezTo>
                    <a:pt x="5778500" y="1144270"/>
                    <a:pt x="4519930" y="0"/>
                    <a:pt x="2889250" y="0"/>
                  </a:cubicBezTo>
                  <a:close/>
                </a:path>
              </a:pathLst>
            </a:custGeom>
            <a:blipFill>
              <a:blip r:embed="rId12"/>
              <a:stretch>
                <a:fillRect l="-4945" t="0" r="-4945" b="0"/>
              </a:stretch>
            </a:blipFill>
          </p:spPr>
        </p:sp>
        <p:sp>
          <p:nvSpPr>
            <p:cNvPr name="Freeform 9" id="9"/>
            <p:cNvSpPr/>
            <p:nvPr/>
          </p:nvSpPr>
          <p:spPr>
            <a:xfrm flipH="false" flipV="false" rot="0">
              <a:off x="0" y="0"/>
              <a:ext cx="5803900" cy="6375400"/>
            </a:xfrm>
            <a:custGeom>
              <a:avLst/>
              <a:gdLst/>
              <a:ahLst/>
              <a:cxnLst/>
              <a:rect r="r" b="b" t="t" l="l"/>
              <a:pathLst>
                <a:path h="6375400" w="5803900">
                  <a:moveTo>
                    <a:pt x="5803900" y="6375400"/>
                  </a:moveTo>
                  <a:lnTo>
                    <a:pt x="0" y="6375400"/>
                  </a:lnTo>
                  <a:lnTo>
                    <a:pt x="0" y="2929890"/>
                  </a:lnTo>
                  <a:cubicBezTo>
                    <a:pt x="0" y="2495550"/>
                    <a:pt x="74930" y="2089150"/>
                    <a:pt x="223520" y="1720850"/>
                  </a:cubicBezTo>
                  <a:cubicBezTo>
                    <a:pt x="365760" y="1367790"/>
                    <a:pt x="571500" y="1056640"/>
                    <a:pt x="836930" y="797560"/>
                  </a:cubicBezTo>
                  <a:cubicBezTo>
                    <a:pt x="1361440" y="283210"/>
                    <a:pt x="2095500" y="0"/>
                    <a:pt x="2901950" y="0"/>
                  </a:cubicBezTo>
                  <a:cubicBezTo>
                    <a:pt x="3708400" y="0"/>
                    <a:pt x="4441190" y="283210"/>
                    <a:pt x="4966970" y="797560"/>
                  </a:cubicBezTo>
                  <a:cubicBezTo>
                    <a:pt x="5232400" y="1056640"/>
                    <a:pt x="5438140" y="1367790"/>
                    <a:pt x="5580380" y="1722120"/>
                  </a:cubicBezTo>
                  <a:cubicBezTo>
                    <a:pt x="5728970" y="2090420"/>
                    <a:pt x="5803900" y="2496820"/>
                    <a:pt x="5803900" y="2931160"/>
                  </a:cubicBezTo>
                  <a:lnTo>
                    <a:pt x="5803900" y="6375400"/>
                  </a:lnTo>
                  <a:close/>
                  <a:moveTo>
                    <a:pt x="25400" y="6350000"/>
                  </a:moveTo>
                  <a:lnTo>
                    <a:pt x="5778500" y="6350000"/>
                  </a:lnTo>
                  <a:lnTo>
                    <a:pt x="5778500" y="2929890"/>
                  </a:lnTo>
                  <a:cubicBezTo>
                    <a:pt x="5778500" y="2499360"/>
                    <a:pt x="5703570" y="2095500"/>
                    <a:pt x="5557520" y="1731010"/>
                  </a:cubicBezTo>
                  <a:cubicBezTo>
                    <a:pt x="5416550" y="1380490"/>
                    <a:pt x="5212080" y="1073150"/>
                    <a:pt x="4949190" y="815340"/>
                  </a:cubicBezTo>
                  <a:cubicBezTo>
                    <a:pt x="4428490" y="306070"/>
                    <a:pt x="3700780" y="25400"/>
                    <a:pt x="2901950" y="25400"/>
                  </a:cubicBezTo>
                  <a:cubicBezTo>
                    <a:pt x="2103120" y="25400"/>
                    <a:pt x="1375410" y="306070"/>
                    <a:pt x="854710" y="815340"/>
                  </a:cubicBezTo>
                  <a:cubicBezTo>
                    <a:pt x="591820" y="1071880"/>
                    <a:pt x="387350" y="1380490"/>
                    <a:pt x="246380" y="1731010"/>
                  </a:cubicBezTo>
                  <a:cubicBezTo>
                    <a:pt x="100330" y="2095500"/>
                    <a:pt x="25400" y="2499360"/>
                    <a:pt x="25400" y="2929890"/>
                  </a:cubicBezTo>
                  <a:lnTo>
                    <a:pt x="25400" y="6350000"/>
                  </a:lnTo>
                  <a:close/>
                </a:path>
              </a:pathLst>
            </a:custGeom>
            <a:solidFill>
              <a:srgbClr val="2A1E50"/>
            </a:solidFill>
          </p:spPr>
        </p:sp>
      </p:grpSp>
      <p:grpSp>
        <p:nvGrpSpPr>
          <p:cNvPr name="Group 10" id="10"/>
          <p:cNvGrpSpPr/>
          <p:nvPr/>
        </p:nvGrpSpPr>
        <p:grpSpPr>
          <a:xfrm rot="0">
            <a:off x="1593276" y="7006718"/>
            <a:ext cx="2419520" cy="1130739"/>
            <a:chOff x="0" y="0"/>
            <a:chExt cx="4149634" cy="1939290"/>
          </a:xfrm>
        </p:grpSpPr>
        <p:sp>
          <p:nvSpPr>
            <p:cNvPr name="Freeform 11" id="11"/>
            <p:cNvSpPr/>
            <p:nvPr/>
          </p:nvSpPr>
          <p:spPr>
            <a:xfrm flipH="false" flipV="false" rot="0">
              <a:off x="12700" y="12700"/>
              <a:ext cx="4124234" cy="1913890"/>
            </a:xfrm>
            <a:custGeom>
              <a:avLst/>
              <a:gdLst/>
              <a:ahLst/>
              <a:cxnLst/>
              <a:rect r="r" b="b" t="t" l="l"/>
              <a:pathLst>
                <a:path h="1913890" w="4124234">
                  <a:moveTo>
                    <a:pt x="3167289" y="1913890"/>
                  </a:moveTo>
                  <a:lnTo>
                    <a:pt x="956945" y="1913890"/>
                  </a:lnTo>
                  <a:cubicBezTo>
                    <a:pt x="428371" y="1913890"/>
                    <a:pt x="0" y="1485392"/>
                    <a:pt x="0" y="956945"/>
                  </a:cubicBezTo>
                  <a:cubicBezTo>
                    <a:pt x="0" y="428371"/>
                    <a:pt x="428371" y="0"/>
                    <a:pt x="956945" y="0"/>
                  </a:cubicBezTo>
                  <a:lnTo>
                    <a:pt x="3167289" y="0"/>
                  </a:lnTo>
                  <a:cubicBezTo>
                    <a:pt x="3695736" y="0"/>
                    <a:pt x="4124234" y="428371"/>
                    <a:pt x="4124234" y="956945"/>
                  </a:cubicBezTo>
                  <a:cubicBezTo>
                    <a:pt x="4124234" y="1485392"/>
                    <a:pt x="3695736" y="1913890"/>
                    <a:pt x="3167289" y="1913890"/>
                  </a:cubicBezTo>
                  <a:close/>
                </a:path>
              </a:pathLst>
            </a:custGeom>
            <a:solidFill>
              <a:srgbClr val="2A1E50"/>
            </a:solidFill>
          </p:spPr>
        </p:sp>
        <p:sp>
          <p:nvSpPr>
            <p:cNvPr name="Freeform 12" id="12"/>
            <p:cNvSpPr/>
            <p:nvPr/>
          </p:nvSpPr>
          <p:spPr>
            <a:xfrm flipH="false" flipV="false" rot="0">
              <a:off x="0" y="0"/>
              <a:ext cx="4149634" cy="1939290"/>
            </a:xfrm>
            <a:custGeom>
              <a:avLst/>
              <a:gdLst/>
              <a:ahLst/>
              <a:cxnLst/>
              <a:rect r="r" b="b" t="t" l="l"/>
              <a:pathLst>
                <a:path h="1939290" w="4149634">
                  <a:moveTo>
                    <a:pt x="3179989" y="0"/>
                  </a:moveTo>
                  <a:lnTo>
                    <a:pt x="969645" y="0"/>
                  </a:lnTo>
                  <a:cubicBezTo>
                    <a:pt x="434975" y="0"/>
                    <a:pt x="0" y="434975"/>
                    <a:pt x="0" y="969645"/>
                  </a:cubicBezTo>
                  <a:cubicBezTo>
                    <a:pt x="0" y="1504315"/>
                    <a:pt x="434975" y="1939290"/>
                    <a:pt x="969645" y="1939290"/>
                  </a:cubicBezTo>
                  <a:lnTo>
                    <a:pt x="3179989" y="1939290"/>
                  </a:lnTo>
                  <a:cubicBezTo>
                    <a:pt x="3714659" y="1939290"/>
                    <a:pt x="4149634" y="1504315"/>
                    <a:pt x="4149634" y="969645"/>
                  </a:cubicBezTo>
                  <a:cubicBezTo>
                    <a:pt x="4149634" y="434975"/>
                    <a:pt x="3714659" y="0"/>
                    <a:pt x="3179989" y="0"/>
                  </a:cubicBezTo>
                  <a:close/>
                  <a:moveTo>
                    <a:pt x="3179989" y="1913890"/>
                  </a:moveTo>
                  <a:lnTo>
                    <a:pt x="969645" y="1913890"/>
                  </a:lnTo>
                  <a:cubicBezTo>
                    <a:pt x="448945" y="1913890"/>
                    <a:pt x="25400" y="1490345"/>
                    <a:pt x="25400" y="969645"/>
                  </a:cubicBezTo>
                  <a:cubicBezTo>
                    <a:pt x="25400" y="448945"/>
                    <a:pt x="448945" y="25400"/>
                    <a:pt x="969645" y="25400"/>
                  </a:cubicBezTo>
                  <a:lnTo>
                    <a:pt x="3179989" y="25400"/>
                  </a:lnTo>
                  <a:cubicBezTo>
                    <a:pt x="3700689" y="25400"/>
                    <a:pt x="4124234" y="448945"/>
                    <a:pt x="4124234" y="969645"/>
                  </a:cubicBezTo>
                  <a:cubicBezTo>
                    <a:pt x="4124234" y="1490345"/>
                    <a:pt x="3700689" y="1913890"/>
                    <a:pt x="3179989" y="1913890"/>
                  </a:cubicBezTo>
                  <a:close/>
                </a:path>
              </a:pathLst>
            </a:custGeom>
            <a:solidFill>
              <a:srgbClr val="2A1E50"/>
            </a:solidFill>
          </p:spPr>
        </p:sp>
      </p:grpSp>
      <p:grpSp>
        <p:nvGrpSpPr>
          <p:cNvPr name="Group 13" id="13"/>
          <p:cNvGrpSpPr>
            <a:grpSpLocks noChangeAspect="true"/>
          </p:cNvGrpSpPr>
          <p:nvPr/>
        </p:nvGrpSpPr>
        <p:grpSpPr>
          <a:xfrm rot="0">
            <a:off x="5066774" y="3319390"/>
            <a:ext cx="3820051" cy="4196205"/>
            <a:chOff x="0" y="0"/>
            <a:chExt cx="5803900" cy="6375400"/>
          </a:xfrm>
        </p:grpSpPr>
        <p:sp>
          <p:nvSpPr>
            <p:cNvPr name="Freeform 14" id="14"/>
            <p:cNvSpPr/>
            <p:nvPr/>
          </p:nvSpPr>
          <p:spPr>
            <a:xfrm flipH="false" flipV="false" rot="0">
              <a:off x="12700" y="12700"/>
              <a:ext cx="5778500" cy="6350000"/>
            </a:xfrm>
            <a:custGeom>
              <a:avLst/>
              <a:gdLst/>
              <a:ahLst/>
              <a:cxnLst/>
              <a:rect r="r" b="b" t="t" l="l"/>
              <a:pathLst>
                <a:path h="6350000" w="5778500">
                  <a:moveTo>
                    <a:pt x="2889250" y="0"/>
                  </a:moveTo>
                  <a:cubicBezTo>
                    <a:pt x="1258570" y="0"/>
                    <a:pt x="0" y="1144270"/>
                    <a:pt x="0" y="2917190"/>
                  </a:cubicBezTo>
                  <a:cubicBezTo>
                    <a:pt x="0" y="4175760"/>
                    <a:pt x="0" y="6350000"/>
                    <a:pt x="0" y="6350000"/>
                  </a:cubicBezTo>
                  <a:lnTo>
                    <a:pt x="2889250" y="6350000"/>
                  </a:lnTo>
                  <a:lnTo>
                    <a:pt x="5778500" y="6350000"/>
                  </a:lnTo>
                  <a:cubicBezTo>
                    <a:pt x="5778500" y="6350000"/>
                    <a:pt x="5778500" y="4175760"/>
                    <a:pt x="5778500" y="2917190"/>
                  </a:cubicBezTo>
                  <a:cubicBezTo>
                    <a:pt x="5778500" y="1144270"/>
                    <a:pt x="4519930" y="0"/>
                    <a:pt x="2889250" y="0"/>
                  </a:cubicBezTo>
                  <a:close/>
                </a:path>
              </a:pathLst>
            </a:custGeom>
            <a:blipFill>
              <a:blip r:embed="rId13"/>
              <a:stretch>
                <a:fillRect l="-4945" t="0" r="-4945" b="0"/>
              </a:stretch>
            </a:blipFill>
          </p:spPr>
        </p:sp>
        <p:sp>
          <p:nvSpPr>
            <p:cNvPr name="Freeform 15" id="15"/>
            <p:cNvSpPr/>
            <p:nvPr/>
          </p:nvSpPr>
          <p:spPr>
            <a:xfrm flipH="false" flipV="false" rot="0">
              <a:off x="0" y="0"/>
              <a:ext cx="5803900" cy="6375400"/>
            </a:xfrm>
            <a:custGeom>
              <a:avLst/>
              <a:gdLst/>
              <a:ahLst/>
              <a:cxnLst/>
              <a:rect r="r" b="b" t="t" l="l"/>
              <a:pathLst>
                <a:path h="6375400" w="5803900">
                  <a:moveTo>
                    <a:pt x="5803900" y="6375400"/>
                  </a:moveTo>
                  <a:lnTo>
                    <a:pt x="0" y="6375400"/>
                  </a:lnTo>
                  <a:lnTo>
                    <a:pt x="0" y="2929890"/>
                  </a:lnTo>
                  <a:cubicBezTo>
                    <a:pt x="0" y="2495550"/>
                    <a:pt x="74930" y="2089150"/>
                    <a:pt x="223520" y="1720850"/>
                  </a:cubicBezTo>
                  <a:cubicBezTo>
                    <a:pt x="365760" y="1367790"/>
                    <a:pt x="571500" y="1056640"/>
                    <a:pt x="836930" y="797560"/>
                  </a:cubicBezTo>
                  <a:cubicBezTo>
                    <a:pt x="1361440" y="283210"/>
                    <a:pt x="2095500" y="0"/>
                    <a:pt x="2901950" y="0"/>
                  </a:cubicBezTo>
                  <a:cubicBezTo>
                    <a:pt x="3708400" y="0"/>
                    <a:pt x="4441190" y="283210"/>
                    <a:pt x="4966970" y="797560"/>
                  </a:cubicBezTo>
                  <a:cubicBezTo>
                    <a:pt x="5232400" y="1056640"/>
                    <a:pt x="5438140" y="1367790"/>
                    <a:pt x="5580380" y="1722120"/>
                  </a:cubicBezTo>
                  <a:cubicBezTo>
                    <a:pt x="5728970" y="2090420"/>
                    <a:pt x="5803900" y="2496820"/>
                    <a:pt x="5803900" y="2931160"/>
                  </a:cubicBezTo>
                  <a:lnTo>
                    <a:pt x="5803900" y="6375400"/>
                  </a:lnTo>
                  <a:close/>
                  <a:moveTo>
                    <a:pt x="25400" y="6350000"/>
                  </a:moveTo>
                  <a:lnTo>
                    <a:pt x="5778500" y="6350000"/>
                  </a:lnTo>
                  <a:lnTo>
                    <a:pt x="5778500" y="2929890"/>
                  </a:lnTo>
                  <a:cubicBezTo>
                    <a:pt x="5778500" y="2499360"/>
                    <a:pt x="5703570" y="2095500"/>
                    <a:pt x="5557520" y="1731010"/>
                  </a:cubicBezTo>
                  <a:cubicBezTo>
                    <a:pt x="5416550" y="1380490"/>
                    <a:pt x="5212080" y="1073150"/>
                    <a:pt x="4949190" y="815340"/>
                  </a:cubicBezTo>
                  <a:cubicBezTo>
                    <a:pt x="4428490" y="306070"/>
                    <a:pt x="3700780" y="25400"/>
                    <a:pt x="2901950" y="25400"/>
                  </a:cubicBezTo>
                  <a:cubicBezTo>
                    <a:pt x="2103120" y="25400"/>
                    <a:pt x="1375410" y="306070"/>
                    <a:pt x="854710" y="815340"/>
                  </a:cubicBezTo>
                  <a:cubicBezTo>
                    <a:pt x="591820" y="1071880"/>
                    <a:pt x="387350" y="1380490"/>
                    <a:pt x="246380" y="1731010"/>
                  </a:cubicBezTo>
                  <a:cubicBezTo>
                    <a:pt x="100330" y="2095500"/>
                    <a:pt x="25400" y="2499360"/>
                    <a:pt x="25400" y="2929890"/>
                  </a:cubicBezTo>
                  <a:lnTo>
                    <a:pt x="25400" y="6350000"/>
                  </a:lnTo>
                  <a:close/>
                </a:path>
              </a:pathLst>
            </a:custGeom>
            <a:solidFill>
              <a:srgbClr val="2A1E50"/>
            </a:solidFill>
          </p:spPr>
        </p:sp>
      </p:grpSp>
      <p:grpSp>
        <p:nvGrpSpPr>
          <p:cNvPr name="Group 16" id="16"/>
          <p:cNvGrpSpPr/>
          <p:nvPr/>
        </p:nvGrpSpPr>
        <p:grpSpPr>
          <a:xfrm rot="0">
            <a:off x="5927677" y="7006718"/>
            <a:ext cx="2419520" cy="1130739"/>
            <a:chOff x="0" y="0"/>
            <a:chExt cx="4149634" cy="1939290"/>
          </a:xfrm>
        </p:grpSpPr>
        <p:sp>
          <p:nvSpPr>
            <p:cNvPr name="Freeform 17" id="17"/>
            <p:cNvSpPr/>
            <p:nvPr/>
          </p:nvSpPr>
          <p:spPr>
            <a:xfrm flipH="false" flipV="false" rot="0">
              <a:off x="12700" y="12700"/>
              <a:ext cx="4124234" cy="1913890"/>
            </a:xfrm>
            <a:custGeom>
              <a:avLst/>
              <a:gdLst/>
              <a:ahLst/>
              <a:cxnLst/>
              <a:rect r="r" b="b" t="t" l="l"/>
              <a:pathLst>
                <a:path h="1913890" w="4124234">
                  <a:moveTo>
                    <a:pt x="3167289" y="1913890"/>
                  </a:moveTo>
                  <a:lnTo>
                    <a:pt x="956945" y="1913890"/>
                  </a:lnTo>
                  <a:cubicBezTo>
                    <a:pt x="428371" y="1913890"/>
                    <a:pt x="0" y="1485392"/>
                    <a:pt x="0" y="956945"/>
                  </a:cubicBezTo>
                  <a:cubicBezTo>
                    <a:pt x="0" y="428371"/>
                    <a:pt x="428371" y="0"/>
                    <a:pt x="956945" y="0"/>
                  </a:cubicBezTo>
                  <a:lnTo>
                    <a:pt x="3167289" y="0"/>
                  </a:lnTo>
                  <a:cubicBezTo>
                    <a:pt x="3695736" y="0"/>
                    <a:pt x="4124234" y="428371"/>
                    <a:pt x="4124234" y="956945"/>
                  </a:cubicBezTo>
                  <a:cubicBezTo>
                    <a:pt x="4124234" y="1485392"/>
                    <a:pt x="3695736" y="1913890"/>
                    <a:pt x="3167289" y="1913890"/>
                  </a:cubicBezTo>
                  <a:close/>
                </a:path>
              </a:pathLst>
            </a:custGeom>
            <a:solidFill>
              <a:srgbClr val="2A1E50"/>
            </a:solidFill>
          </p:spPr>
        </p:sp>
        <p:sp>
          <p:nvSpPr>
            <p:cNvPr name="Freeform 18" id="18"/>
            <p:cNvSpPr/>
            <p:nvPr/>
          </p:nvSpPr>
          <p:spPr>
            <a:xfrm flipH="false" flipV="false" rot="0">
              <a:off x="0" y="0"/>
              <a:ext cx="4149634" cy="1939290"/>
            </a:xfrm>
            <a:custGeom>
              <a:avLst/>
              <a:gdLst/>
              <a:ahLst/>
              <a:cxnLst/>
              <a:rect r="r" b="b" t="t" l="l"/>
              <a:pathLst>
                <a:path h="1939290" w="4149634">
                  <a:moveTo>
                    <a:pt x="3179989" y="0"/>
                  </a:moveTo>
                  <a:lnTo>
                    <a:pt x="969645" y="0"/>
                  </a:lnTo>
                  <a:cubicBezTo>
                    <a:pt x="434975" y="0"/>
                    <a:pt x="0" y="434975"/>
                    <a:pt x="0" y="969645"/>
                  </a:cubicBezTo>
                  <a:cubicBezTo>
                    <a:pt x="0" y="1504315"/>
                    <a:pt x="434975" y="1939290"/>
                    <a:pt x="969645" y="1939290"/>
                  </a:cubicBezTo>
                  <a:lnTo>
                    <a:pt x="3179989" y="1939290"/>
                  </a:lnTo>
                  <a:cubicBezTo>
                    <a:pt x="3714659" y="1939290"/>
                    <a:pt x="4149634" y="1504315"/>
                    <a:pt x="4149634" y="969645"/>
                  </a:cubicBezTo>
                  <a:cubicBezTo>
                    <a:pt x="4149634" y="434975"/>
                    <a:pt x="3714659" y="0"/>
                    <a:pt x="3179989" y="0"/>
                  </a:cubicBezTo>
                  <a:close/>
                  <a:moveTo>
                    <a:pt x="3179989" y="1913890"/>
                  </a:moveTo>
                  <a:lnTo>
                    <a:pt x="969645" y="1913890"/>
                  </a:lnTo>
                  <a:cubicBezTo>
                    <a:pt x="448945" y="1913890"/>
                    <a:pt x="25400" y="1490345"/>
                    <a:pt x="25400" y="969645"/>
                  </a:cubicBezTo>
                  <a:cubicBezTo>
                    <a:pt x="25400" y="448945"/>
                    <a:pt x="448945" y="25400"/>
                    <a:pt x="969645" y="25400"/>
                  </a:cubicBezTo>
                  <a:lnTo>
                    <a:pt x="3179989" y="25400"/>
                  </a:lnTo>
                  <a:cubicBezTo>
                    <a:pt x="3700689" y="25400"/>
                    <a:pt x="4124234" y="448945"/>
                    <a:pt x="4124234" y="969645"/>
                  </a:cubicBezTo>
                  <a:cubicBezTo>
                    <a:pt x="4124234" y="1490345"/>
                    <a:pt x="3700689" y="1913890"/>
                    <a:pt x="3179989" y="1913890"/>
                  </a:cubicBezTo>
                  <a:close/>
                </a:path>
              </a:pathLst>
            </a:custGeom>
            <a:solidFill>
              <a:srgbClr val="2A1E50"/>
            </a:solidFill>
          </p:spPr>
        </p:sp>
      </p:grpSp>
      <p:sp>
        <p:nvSpPr>
          <p:cNvPr name="TextBox 19" id="19"/>
          <p:cNvSpPr txBox="true"/>
          <p:nvPr/>
        </p:nvSpPr>
        <p:spPr>
          <a:xfrm rot="0">
            <a:off x="1952357" y="7379365"/>
            <a:ext cx="1701359" cy="404495"/>
          </a:xfrm>
          <a:prstGeom prst="rect">
            <a:avLst/>
          </a:prstGeom>
        </p:spPr>
        <p:txBody>
          <a:bodyPr anchor="t" rtlCol="false" tIns="0" lIns="0" bIns="0" rIns="0">
            <a:spAutoFit/>
          </a:bodyPr>
          <a:lstStyle/>
          <a:p>
            <a:pPr algn="ctr">
              <a:lnSpc>
                <a:spcPts val="2800"/>
              </a:lnSpc>
            </a:pPr>
            <a:r>
              <a:rPr lang="en-US" sz="2800" spc="-28">
                <a:solidFill>
                  <a:srgbClr val="FFFFFF"/>
                </a:solidFill>
                <a:latin typeface="Poppins Bold"/>
              </a:rPr>
              <a:t>Marius</a:t>
            </a:r>
          </a:p>
        </p:txBody>
      </p:sp>
      <p:sp>
        <p:nvSpPr>
          <p:cNvPr name="TextBox 20" id="20"/>
          <p:cNvSpPr txBox="true"/>
          <p:nvPr/>
        </p:nvSpPr>
        <p:spPr>
          <a:xfrm rot="0">
            <a:off x="6286758" y="7379365"/>
            <a:ext cx="1701359" cy="404495"/>
          </a:xfrm>
          <a:prstGeom prst="rect">
            <a:avLst/>
          </a:prstGeom>
        </p:spPr>
        <p:txBody>
          <a:bodyPr anchor="t" rtlCol="false" tIns="0" lIns="0" bIns="0" rIns="0">
            <a:spAutoFit/>
          </a:bodyPr>
          <a:lstStyle/>
          <a:p>
            <a:pPr algn="ctr">
              <a:lnSpc>
                <a:spcPts val="2800"/>
              </a:lnSpc>
            </a:pPr>
            <a:r>
              <a:rPr lang="en-US" sz="2800" spc="-28">
                <a:solidFill>
                  <a:srgbClr val="FFFFFF"/>
                </a:solidFill>
                <a:latin typeface="Poppins Bold"/>
              </a:rPr>
              <a:t>Yasmina</a:t>
            </a:r>
          </a:p>
        </p:txBody>
      </p:sp>
      <p:grpSp>
        <p:nvGrpSpPr>
          <p:cNvPr name="Group 21" id="21"/>
          <p:cNvGrpSpPr>
            <a:grpSpLocks noChangeAspect="true"/>
          </p:cNvGrpSpPr>
          <p:nvPr/>
        </p:nvGrpSpPr>
        <p:grpSpPr>
          <a:xfrm rot="0">
            <a:off x="9401175" y="3319390"/>
            <a:ext cx="3820051" cy="4196205"/>
            <a:chOff x="0" y="0"/>
            <a:chExt cx="5803900" cy="6375400"/>
          </a:xfrm>
        </p:grpSpPr>
        <p:sp>
          <p:nvSpPr>
            <p:cNvPr name="Freeform 22" id="22"/>
            <p:cNvSpPr/>
            <p:nvPr/>
          </p:nvSpPr>
          <p:spPr>
            <a:xfrm flipH="false" flipV="false" rot="0">
              <a:off x="12700" y="12700"/>
              <a:ext cx="5778500" cy="6350000"/>
            </a:xfrm>
            <a:custGeom>
              <a:avLst/>
              <a:gdLst/>
              <a:ahLst/>
              <a:cxnLst/>
              <a:rect r="r" b="b" t="t" l="l"/>
              <a:pathLst>
                <a:path h="6350000" w="5778500">
                  <a:moveTo>
                    <a:pt x="2889250" y="0"/>
                  </a:moveTo>
                  <a:cubicBezTo>
                    <a:pt x="1258570" y="0"/>
                    <a:pt x="0" y="1144270"/>
                    <a:pt x="0" y="2917190"/>
                  </a:cubicBezTo>
                  <a:cubicBezTo>
                    <a:pt x="0" y="4175760"/>
                    <a:pt x="0" y="6350000"/>
                    <a:pt x="0" y="6350000"/>
                  </a:cubicBezTo>
                  <a:lnTo>
                    <a:pt x="2889250" y="6350000"/>
                  </a:lnTo>
                  <a:lnTo>
                    <a:pt x="5778500" y="6350000"/>
                  </a:lnTo>
                  <a:cubicBezTo>
                    <a:pt x="5778500" y="6350000"/>
                    <a:pt x="5778500" y="4175760"/>
                    <a:pt x="5778500" y="2917190"/>
                  </a:cubicBezTo>
                  <a:cubicBezTo>
                    <a:pt x="5778500" y="1144270"/>
                    <a:pt x="4519930" y="0"/>
                    <a:pt x="2889250" y="0"/>
                  </a:cubicBezTo>
                  <a:close/>
                </a:path>
              </a:pathLst>
            </a:custGeom>
            <a:blipFill>
              <a:blip r:embed="rId14"/>
              <a:stretch>
                <a:fillRect l="-4945" t="0" r="-4945" b="0"/>
              </a:stretch>
            </a:blipFill>
          </p:spPr>
        </p:sp>
        <p:sp>
          <p:nvSpPr>
            <p:cNvPr name="Freeform 23" id="23"/>
            <p:cNvSpPr/>
            <p:nvPr/>
          </p:nvSpPr>
          <p:spPr>
            <a:xfrm flipH="false" flipV="false" rot="0">
              <a:off x="0" y="0"/>
              <a:ext cx="5803900" cy="6375400"/>
            </a:xfrm>
            <a:custGeom>
              <a:avLst/>
              <a:gdLst/>
              <a:ahLst/>
              <a:cxnLst/>
              <a:rect r="r" b="b" t="t" l="l"/>
              <a:pathLst>
                <a:path h="6375400" w="5803900">
                  <a:moveTo>
                    <a:pt x="5803900" y="6375400"/>
                  </a:moveTo>
                  <a:lnTo>
                    <a:pt x="0" y="6375400"/>
                  </a:lnTo>
                  <a:lnTo>
                    <a:pt x="0" y="2929890"/>
                  </a:lnTo>
                  <a:cubicBezTo>
                    <a:pt x="0" y="2495550"/>
                    <a:pt x="74930" y="2089150"/>
                    <a:pt x="223520" y="1720850"/>
                  </a:cubicBezTo>
                  <a:cubicBezTo>
                    <a:pt x="365760" y="1367790"/>
                    <a:pt x="571500" y="1056640"/>
                    <a:pt x="836930" y="797560"/>
                  </a:cubicBezTo>
                  <a:cubicBezTo>
                    <a:pt x="1361440" y="283210"/>
                    <a:pt x="2095500" y="0"/>
                    <a:pt x="2901950" y="0"/>
                  </a:cubicBezTo>
                  <a:cubicBezTo>
                    <a:pt x="3708400" y="0"/>
                    <a:pt x="4441190" y="283210"/>
                    <a:pt x="4966970" y="797560"/>
                  </a:cubicBezTo>
                  <a:cubicBezTo>
                    <a:pt x="5232400" y="1056640"/>
                    <a:pt x="5438140" y="1367790"/>
                    <a:pt x="5580380" y="1722120"/>
                  </a:cubicBezTo>
                  <a:cubicBezTo>
                    <a:pt x="5728970" y="2090420"/>
                    <a:pt x="5803900" y="2496820"/>
                    <a:pt x="5803900" y="2931160"/>
                  </a:cubicBezTo>
                  <a:lnTo>
                    <a:pt x="5803900" y="6375400"/>
                  </a:lnTo>
                  <a:close/>
                  <a:moveTo>
                    <a:pt x="25400" y="6350000"/>
                  </a:moveTo>
                  <a:lnTo>
                    <a:pt x="5778500" y="6350000"/>
                  </a:lnTo>
                  <a:lnTo>
                    <a:pt x="5778500" y="2929890"/>
                  </a:lnTo>
                  <a:cubicBezTo>
                    <a:pt x="5778500" y="2499360"/>
                    <a:pt x="5703570" y="2095500"/>
                    <a:pt x="5557520" y="1731010"/>
                  </a:cubicBezTo>
                  <a:cubicBezTo>
                    <a:pt x="5416550" y="1380490"/>
                    <a:pt x="5212080" y="1073150"/>
                    <a:pt x="4949190" y="815340"/>
                  </a:cubicBezTo>
                  <a:cubicBezTo>
                    <a:pt x="4428490" y="306070"/>
                    <a:pt x="3700780" y="25400"/>
                    <a:pt x="2901950" y="25400"/>
                  </a:cubicBezTo>
                  <a:cubicBezTo>
                    <a:pt x="2103120" y="25400"/>
                    <a:pt x="1375410" y="306070"/>
                    <a:pt x="854710" y="815340"/>
                  </a:cubicBezTo>
                  <a:cubicBezTo>
                    <a:pt x="591820" y="1071880"/>
                    <a:pt x="387350" y="1380490"/>
                    <a:pt x="246380" y="1731010"/>
                  </a:cubicBezTo>
                  <a:cubicBezTo>
                    <a:pt x="100330" y="2095500"/>
                    <a:pt x="25400" y="2499360"/>
                    <a:pt x="25400" y="2929890"/>
                  </a:cubicBezTo>
                  <a:lnTo>
                    <a:pt x="25400" y="6350000"/>
                  </a:lnTo>
                  <a:close/>
                </a:path>
              </a:pathLst>
            </a:custGeom>
            <a:solidFill>
              <a:srgbClr val="2A1E50"/>
            </a:solidFill>
          </p:spPr>
        </p:sp>
      </p:grpSp>
      <p:grpSp>
        <p:nvGrpSpPr>
          <p:cNvPr name="Group 24" id="24"/>
          <p:cNvGrpSpPr>
            <a:grpSpLocks noChangeAspect="true"/>
          </p:cNvGrpSpPr>
          <p:nvPr/>
        </p:nvGrpSpPr>
        <p:grpSpPr>
          <a:xfrm rot="0">
            <a:off x="13735576" y="3319390"/>
            <a:ext cx="3820051" cy="4196205"/>
            <a:chOff x="0" y="0"/>
            <a:chExt cx="5803900" cy="6375400"/>
          </a:xfrm>
        </p:grpSpPr>
        <p:sp>
          <p:nvSpPr>
            <p:cNvPr name="Freeform 25" id="25"/>
            <p:cNvSpPr/>
            <p:nvPr/>
          </p:nvSpPr>
          <p:spPr>
            <a:xfrm flipH="false" flipV="false" rot="0">
              <a:off x="12700" y="12700"/>
              <a:ext cx="5778500" cy="6350000"/>
            </a:xfrm>
            <a:custGeom>
              <a:avLst/>
              <a:gdLst/>
              <a:ahLst/>
              <a:cxnLst/>
              <a:rect r="r" b="b" t="t" l="l"/>
              <a:pathLst>
                <a:path h="6350000" w="5778500">
                  <a:moveTo>
                    <a:pt x="2889250" y="0"/>
                  </a:moveTo>
                  <a:cubicBezTo>
                    <a:pt x="1258570" y="0"/>
                    <a:pt x="0" y="1144270"/>
                    <a:pt x="0" y="2917190"/>
                  </a:cubicBezTo>
                  <a:cubicBezTo>
                    <a:pt x="0" y="4175760"/>
                    <a:pt x="0" y="6350000"/>
                    <a:pt x="0" y="6350000"/>
                  </a:cubicBezTo>
                  <a:lnTo>
                    <a:pt x="2889250" y="6350000"/>
                  </a:lnTo>
                  <a:lnTo>
                    <a:pt x="5778500" y="6350000"/>
                  </a:lnTo>
                  <a:cubicBezTo>
                    <a:pt x="5778500" y="6350000"/>
                    <a:pt x="5778500" y="4175760"/>
                    <a:pt x="5778500" y="2917190"/>
                  </a:cubicBezTo>
                  <a:cubicBezTo>
                    <a:pt x="5778500" y="1144270"/>
                    <a:pt x="4519930" y="0"/>
                    <a:pt x="2889250" y="0"/>
                  </a:cubicBezTo>
                  <a:close/>
                </a:path>
              </a:pathLst>
            </a:custGeom>
            <a:blipFill>
              <a:blip r:embed="rId15"/>
              <a:stretch>
                <a:fillRect l="-4945" t="0" r="-4945" b="0"/>
              </a:stretch>
            </a:blipFill>
          </p:spPr>
        </p:sp>
        <p:sp>
          <p:nvSpPr>
            <p:cNvPr name="Freeform 26" id="26"/>
            <p:cNvSpPr/>
            <p:nvPr/>
          </p:nvSpPr>
          <p:spPr>
            <a:xfrm flipH="false" flipV="false" rot="0">
              <a:off x="0" y="0"/>
              <a:ext cx="5803900" cy="6375400"/>
            </a:xfrm>
            <a:custGeom>
              <a:avLst/>
              <a:gdLst/>
              <a:ahLst/>
              <a:cxnLst/>
              <a:rect r="r" b="b" t="t" l="l"/>
              <a:pathLst>
                <a:path h="6375400" w="5803900">
                  <a:moveTo>
                    <a:pt x="5803900" y="6375400"/>
                  </a:moveTo>
                  <a:lnTo>
                    <a:pt x="0" y="6375400"/>
                  </a:lnTo>
                  <a:lnTo>
                    <a:pt x="0" y="2929890"/>
                  </a:lnTo>
                  <a:cubicBezTo>
                    <a:pt x="0" y="2495550"/>
                    <a:pt x="74930" y="2089150"/>
                    <a:pt x="223520" y="1720850"/>
                  </a:cubicBezTo>
                  <a:cubicBezTo>
                    <a:pt x="365760" y="1367790"/>
                    <a:pt x="571500" y="1056640"/>
                    <a:pt x="836930" y="797560"/>
                  </a:cubicBezTo>
                  <a:cubicBezTo>
                    <a:pt x="1361440" y="283210"/>
                    <a:pt x="2095500" y="0"/>
                    <a:pt x="2901950" y="0"/>
                  </a:cubicBezTo>
                  <a:cubicBezTo>
                    <a:pt x="3708400" y="0"/>
                    <a:pt x="4441190" y="283210"/>
                    <a:pt x="4966970" y="797560"/>
                  </a:cubicBezTo>
                  <a:cubicBezTo>
                    <a:pt x="5232400" y="1056640"/>
                    <a:pt x="5438140" y="1367790"/>
                    <a:pt x="5580380" y="1722120"/>
                  </a:cubicBezTo>
                  <a:cubicBezTo>
                    <a:pt x="5728970" y="2090420"/>
                    <a:pt x="5803900" y="2496820"/>
                    <a:pt x="5803900" y="2931160"/>
                  </a:cubicBezTo>
                  <a:lnTo>
                    <a:pt x="5803900" y="6375400"/>
                  </a:lnTo>
                  <a:close/>
                  <a:moveTo>
                    <a:pt x="25400" y="6350000"/>
                  </a:moveTo>
                  <a:lnTo>
                    <a:pt x="5778500" y="6350000"/>
                  </a:lnTo>
                  <a:lnTo>
                    <a:pt x="5778500" y="2929890"/>
                  </a:lnTo>
                  <a:cubicBezTo>
                    <a:pt x="5778500" y="2499360"/>
                    <a:pt x="5703570" y="2095500"/>
                    <a:pt x="5557520" y="1731010"/>
                  </a:cubicBezTo>
                  <a:cubicBezTo>
                    <a:pt x="5416550" y="1380490"/>
                    <a:pt x="5212080" y="1073150"/>
                    <a:pt x="4949190" y="815340"/>
                  </a:cubicBezTo>
                  <a:cubicBezTo>
                    <a:pt x="4428490" y="306070"/>
                    <a:pt x="3700780" y="25400"/>
                    <a:pt x="2901950" y="25400"/>
                  </a:cubicBezTo>
                  <a:cubicBezTo>
                    <a:pt x="2103120" y="25400"/>
                    <a:pt x="1375410" y="306070"/>
                    <a:pt x="854710" y="815340"/>
                  </a:cubicBezTo>
                  <a:cubicBezTo>
                    <a:pt x="591820" y="1071880"/>
                    <a:pt x="387350" y="1380490"/>
                    <a:pt x="246380" y="1731010"/>
                  </a:cubicBezTo>
                  <a:cubicBezTo>
                    <a:pt x="100330" y="2095500"/>
                    <a:pt x="25400" y="2499360"/>
                    <a:pt x="25400" y="2929890"/>
                  </a:cubicBezTo>
                  <a:lnTo>
                    <a:pt x="25400" y="6350000"/>
                  </a:lnTo>
                  <a:close/>
                </a:path>
              </a:pathLst>
            </a:custGeom>
            <a:solidFill>
              <a:srgbClr val="2A1E50"/>
            </a:solidFill>
          </p:spPr>
        </p:sp>
      </p:grpSp>
      <p:grpSp>
        <p:nvGrpSpPr>
          <p:cNvPr name="Group 27" id="27"/>
          <p:cNvGrpSpPr/>
          <p:nvPr/>
        </p:nvGrpSpPr>
        <p:grpSpPr>
          <a:xfrm rot="0">
            <a:off x="10258425" y="7006718"/>
            <a:ext cx="2419520" cy="1130739"/>
            <a:chOff x="0" y="0"/>
            <a:chExt cx="4149634" cy="1939290"/>
          </a:xfrm>
        </p:grpSpPr>
        <p:sp>
          <p:nvSpPr>
            <p:cNvPr name="Freeform 28" id="28"/>
            <p:cNvSpPr/>
            <p:nvPr/>
          </p:nvSpPr>
          <p:spPr>
            <a:xfrm flipH="false" flipV="false" rot="0">
              <a:off x="12700" y="12700"/>
              <a:ext cx="4124234" cy="1913890"/>
            </a:xfrm>
            <a:custGeom>
              <a:avLst/>
              <a:gdLst/>
              <a:ahLst/>
              <a:cxnLst/>
              <a:rect r="r" b="b" t="t" l="l"/>
              <a:pathLst>
                <a:path h="1913890" w="4124234">
                  <a:moveTo>
                    <a:pt x="3167289" y="1913890"/>
                  </a:moveTo>
                  <a:lnTo>
                    <a:pt x="956945" y="1913890"/>
                  </a:lnTo>
                  <a:cubicBezTo>
                    <a:pt x="428371" y="1913890"/>
                    <a:pt x="0" y="1485392"/>
                    <a:pt x="0" y="956945"/>
                  </a:cubicBezTo>
                  <a:cubicBezTo>
                    <a:pt x="0" y="428371"/>
                    <a:pt x="428371" y="0"/>
                    <a:pt x="956945" y="0"/>
                  </a:cubicBezTo>
                  <a:lnTo>
                    <a:pt x="3167289" y="0"/>
                  </a:lnTo>
                  <a:cubicBezTo>
                    <a:pt x="3695736" y="0"/>
                    <a:pt x="4124234" y="428371"/>
                    <a:pt x="4124234" y="956945"/>
                  </a:cubicBezTo>
                  <a:cubicBezTo>
                    <a:pt x="4124234" y="1485392"/>
                    <a:pt x="3695736" y="1913890"/>
                    <a:pt x="3167289" y="1913890"/>
                  </a:cubicBezTo>
                  <a:close/>
                </a:path>
              </a:pathLst>
            </a:custGeom>
            <a:solidFill>
              <a:srgbClr val="2A1E50"/>
            </a:solidFill>
          </p:spPr>
        </p:sp>
        <p:sp>
          <p:nvSpPr>
            <p:cNvPr name="Freeform 29" id="29"/>
            <p:cNvSpPr/>
            <p:nvPr/>
          </p:nvSpPr>
          <p:spPr>
            <a:xfrm flipH="false" flipV="false" rot="0">
              <a:off x="0" y="0"/>
              <a:ext cx="4149634" cy="1939290"/>
            </a:xfrm>
            <a:custGeom>
              <a:avLst/>
              <a:gdLst/>
              <a:ahLst/>
              <a:cxnLst/>
              <a:rect r="r" b="b" t="t" l="l"/>
              <a:pathLst>
                <a:path h="1939290" w="4149634">
                  <a:moveTo>
                    <a:pt x="3179989" y="0"/>
                  </a:moveTo>
                  <a:lnTo>
                    <a:pt x="969645" y="0"/>
                  </a:lnTo>
                  <a:cubicBezTo>
                    <a:pt x="434975" y="0"/>
                    <a:pt x="0" y="434975"/>
                    <a:pt x="0" y="969645"/>
                  </a:cubicBezTo>
                  <a:cubicBezTo>
                    <a:pt x="0" y="1504315"/>
                    <a:pt x="434975" y="1939290"/>
                    <a:pt x="969645" y="1939290"/>
                  </a:cubicBezTo>
                  <a:lnTo>
                    <a:pt x="3179989" y="1939290"/>
                  </a:lnTo>
                  <a:cubicBezTo>
                    <a:pt x="3714659" y="1939290"/>
                    <a:pt x="4149634" y="1504315"/>
                    <a:pt x="4149634" y="969645"/>
                  </a:cubicBezTo>
                  <a:cubicBezTo>
                    <a:pt x="4149634" y="434975"/>
                    <a:pt x="3714659" y="0"/>
                    <a:pt x="3179989" y="0"/>
                  </a:cubicBezTo>
                  <a:close/>
                  <a:moveTo>
                    <a:pt x="3179989" y="1913890"/>
                  </a:moveTo>
                  <a:lnTo>
                    <a:pt x="969645" y="1913890"/>
                  </a:lnTo>
                  <a:cubicBezTo>
                    <a:pt x="448945" y="1913890"/>
                    <a:pt x="25400" y="1490345"/>
                    <a:pt x="25400" y="969645"/>
                  </a:cubicBezTo>
                  <a:cubicBezTo>
                    <a:pt x="25400" y="448945"/>
                    <a:pt x="448945" y="25400"/>
                    <a:pt x="969645" y="25400"/>
                  </a:cubicBezTo>
                  <a:lnTo>
                    <a:pt x="3179989" y="25400"/>
                  </a:lnTo>
                  <a:cubicBezTo>
                    <a:pt x="3700689" y="25400"/>
                    <a:pt x="4124234" y="448945"/>
                    <a:pt x="4124234" y="969645"/>
                  </a:cubicBezTo>
                  <a:cubicBezTo>
                    <a:pt x="4124234" y="1490345"/>
                    <a:pt x="3700689" y="1913890"/>
                    <a:pt x="3179989" y="1913890"/>
                  </a:cubicBezTo>
                  <a:close/>
                </a:path>
              </a:pathLst>
            </a:custGeom>
            <a:solidFill>
              <a:srgbClr val="2A1E50"/>
            </a:solidFill>
          </p:spPr>
        </p:sp>
      </p:grpSp>
      <p:grpSp>
        <p:nvGrpSpPr>
          <p:cNvPr name="Group 30" id="30"/>
          <p:cNvGrpSpPr/>
          <p:nvPr/>
        </p:nvGrpSpPr>
        <p:grpSpPr>
          <a:xfrm rot="0">
            <a:off x="14592826" y="7006718"/>
            <a:ext cx="2419520" cy="1130739"/>
            <a:chOff x="0" y="0"/>
            <a:chExt cx="4149634" cy="1939290"/>
          </a:xfrm>
        </p:grpSpPr>
        <p:sp>
          <p:nvSpPr>
            <p:cNvPr name="Freeform 31" id="31"/>
            <p:cNvSpPr/>
            <p:nvPr/>
          </p:nvSpPr>
          <p:spPr>
            <a:xfrm flipH="false" flipV="false" rot="0">
              <a:off x="12700" y="12700"/>
              <a:ext cx="4124234" cy="1913890"/>
            </a:xfrm>
            <a:custGeom>
              <a:avLst/>
              <a:gdLst/>
              <a:ahLst/>
              <a:cxnLst/>
              <a:rect r="r" b="b" t="t" l="l"/>
              <a:pathLst>
                <a:path h="1913890" w="4124234">
                  <a:moveTo>
                    <a:pt x="3167289" y="1913890"/>
                  </a:moveTo>
                  <a:lnTo>
                    <a:pt x="956945" y="1913890"/>
                  </a:lnTo>
                  <a:cubicBezTo>
                    <a:pt x="428371" y="1913890"/>
                    <a:pt x="0" y="1485392"/>
                    <a:pt x="0" y="956945"/>
                  </a:cubicBezTo>
                  <a:cubicBezTo>
                    <a:pt x="0" y="428371"/>
                    <a:pt x="428371" y="0"/>
                    <a:pt x="956945" y="0"/>
                  </a:cubicBezTo>
                  <a:lnTo>
                    <a:pt x="3167289" y="0"/>
                  </a:lnTo>
                  <a:cubicBezTo>
                    <a:pt x="3695736" y="0"/>
                    <a:pt x="4124234" y="428371"/>
                    <a:pt x="4124234" y="956945"/>
                  </a:cubicBezTo>
                  <a:cubicBezTo>
                    <a:pt x="4124234" y="1485392"/>
                    <a:pt x="3695736" y="1913890"/>
                    <a:pt x="3167289" y="1913890"/>
                  </a:cubicBezTo>
                  <a:close/>
                </a:path>
              </a:pathLst>
            </a:custGeom>
            <a:solidFill>
              <a:srgbClr val="2A1E50"/>
            </a:solidFill>
          </p:spPr>
        </p:sp>
        <p:sp>
          <p:nvSpPr>
            <p:cNvPr name="Freeform 32" id="32"/>
            <p:cNvSpPr/>
            <p:nvPr/>
          </p:nvSpPr>
          <p:spPr>
            <a:xfrm flipH="false" flipV="false" rot="0">
              <a:off x="0" y="0"/>
              <a:ext cx="4149634" cy="1939290"/>
            </a:xfrm>
            <a:custGeom>
              <a:avLst/>
              <a:gdLst/>
              <a:ahLst/>
              <a:cxnLst/>
              <a:rect r="r" b="b" t="t" l="l"/>
              <a:pathLst>
                <a:path h="1939290" w="4149634">
                  <a:moveTo>
                    <a:pt x="3179989" y="0"/>
                  </a:moveTo>
                  <a:lnTo>
                    <a:pt x="969645" y="0"/>
                  </a:lnTo>
                  <a:cubicBezTo>
                    <a:pt x="434975" y="0"/>
                    <a:pt x="0" y="434975"/>
                    <a:pt x="0" y="969645"/>
                  </a:cubicBezTo>
                  <a:cubicBezTo>
                    <a:pt x="0" y="1504315"/>
                    <a:pt x="434975" y="1939290"/>
                    <a:pt x="969645" y="1939290"/>
                  </a:cubicBezTo>
                  <a:lnTo>
                    <a:pt x="3179989" y="1939290"/>
                  </a:lnTo>
                  <a:cubicBezTo>
                    <a:pt x="3714659" y="1939290"/>
                    <a:pt x="4149634" y="1504315"/>
                    <a:pt x="4149634" y="969645"/>
                  </a:cubicBezTo>
                  <a:cubicBezTo>
                    <a:pt x="4149634" y="434975"/>
                    <a:pt x="3714659" y="0"/>
                    <a:pt x="3179989" y="0"/>
                  </a:cubicBezTo>
                  <a:close/>
                  <a:moveTo>
                    <a:pt x="3179989" y="1913890"/>
                  </a:moveTo>
                  <a:lnTo>
                    <a:pt x="969645" y="1913890"/>
                  </a:lnTo>
                  <a:cubicBezTo>
                    <a:pt x="448945" y="1913890"/>
                    <a:pt x="25400" y="1490345"/>
                    <a:pt x="25400" y="969645"/>
                  </a:cubicBezTo>
                  <a:cubicBezTo>
                    <a:pt x="25400" y="448945"/>
                    <a:pt x="448945" y="25400"/>
                    <a:pt x="969645" y="25400"/>
                  </a:cubicBezTo>
                  <a:lnTo>
                    <a:pt x="3179989" y="25400"/>
                  </a:lnTo>
                  <a:cubicBezTo>
                    <a:pt x="3700689" y="25400"/>
                    <a:pt x="4124234" y="448945"/>
                    <a:pt x="4124234" y="969645"/>
                  </a:cubicBezTo>
                  <a:cubicBezTo>
                    <a:pt x="4124234" y="1490345"/>
                    <a:pt x="3700689" y="1913890"/>
                    <a:pt x="3179989" y="1913890"/>
                  </a:cubicBezTo>
                  <a:close/>
                </a:path>
              </a:pathLst>
            </a:custGeom>
            <a:solidFill>
              <a:srgbClr val="2A1E50"/>
            </a:solidFill>
          </p:spPr>
        </p:sp>
      </p:grpSp>
      <p:sp>
        <p:nvSpPr>
          <p:cNvPr name="TextBox 33" id="33"/>
          <p:cNvSpPr txBox="true"/>
          <p:nvPr/>
        </p:nvSpPr>
        <p:spPr>
          <a:xfrm rot="0">
            <a:off x="10617506" y="7379365"/>
            <a:ext cx="1701359" cy="404495"/>
          </a:xfrm>
          <a:prstGeom prst="rect">
            <a:avLst/>
          </a:prstGeom>
        </p:spPr>
        <p:txBody>
          <a:bodyPr anchor="t" rtlCol="false" tIns="0" lIns="0" bIns="0" rIns="0">
            <a:spAutoFit/>
          </a:bodyPr>
          <a:lstStyle/>
          <a:p>
            <a:pPr algn="ctr">
              <a:lnSpc>
                <a:spcPts val="2800"/>
              </a:lnSpc>
            </a:pPr>
            <a:r>
              <a:rPr lang="en-US" sz="2800" spc="-28">
                <a:solidFill>
                  <a:srgbClr val="FFFFFF"/>
                </a:solidFill>
                <a:latin typeface="Poppins Bold"/>
              </a:rPr>
              <a:t>Fabio</a:t>
            </a:r>
          </a:p>
        </p:txBody>
      </p:sp>
      <p:sp>
        <p:nvSpPr>
          <p:cNvPr name="TextBox 34" id="34"/>
          <p:cNvSpPr txBox="true"/>
          <p:nvPr/>
        </p:nvSpPr>
        <p:spPr>
          <a:xfrm rot="0">
            <a:off x="14676127" y="7379365"/>
            <a:ext cx="2252919" cy="404495"/>
          </a:xfrm>
          <a:prstGeom prst="rect">
            <a:avLst/>
          </a:prstGeom>
        </p:spPr>
        <p:txBody>
          <a:bodyPr anchor="t" rtlCol="false" tIns="0" lIns="0" bIns="0" rIns="0">
            <a:spAutoFit/>
          </a:bodyPr>
          <a:lstStyle/>
          <a:p>
            <a:pPr algn="ctr">
              <a:lnSpc>
                <a:spcPts val="2800"/>
              </a:lnSpc>
            </a:pPr>
            <a:r>
              <a:rPr lang="en-US" sz="2800" spc="-28">
                <a:solidFill>
                  <a:srgbClr val="FFFFFF"/>
                </a:solidFill>
                <a:latin typeface="Poppins Bold"/>
              </a:rPr>
              <a:t>Clémentine</a:t>
            </a:r>
          </a:p>
        </p:txBody>
      </p:sp>
      <p:sp>
        <p:nvSpPr>
          <p:cNvPr name="Freeform 35" id="35"/>
          <p:cNvSpPr/>
          <p:nvPr/>
        </p:nvSpPr>
        <p:spPr>
          <a:xfrm flipH="false" flipV="false" rot="0">
            <a:off x="13901972" y="7580779"/>
            <a:ext cx="5335601" cy="3734921"/>
          </a:xfrm>
          <a:custGeom>
            <a:avLst/>
            <a:gdLst/>
            <a:ahLst/>
            <a:cxnLst/>
            <a:rect r="r" b="b" t="t" l="l"/>
            <a:pathLst>
              <a:path h="3734921" w="5335601">
                <a:moveTo>
                  <a:pt x="0" y="0"/>
                </a:moveTo>
                <a:lnTo>
                  <a:pt x="5335601" y="0"/>
                </a:lnTo>
                <a:lnTo>
                  <a:pt x="5335601" y="3734921"/>
                </a:lnTo>
                <a:lnTo>
                  <a:pt x="0" y="3734921"/>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sp>
        <p:nvSpPr>
          <p:cNvPr name="TextBox 36" id="36"/>
          <p:cNvSpPr txBox="true"/>
          <p:nvPr/>
        </p:nvSpPr>
        <p:spPr>
          <a:xfrm rot="0">
            <a:off x="2092467" y="-47884"/>
            <a:ext cx="14617416" cy="2816947"/>
          </a:xfrm>
          <a:prstGeom prst="rect">
            <a:avLst/>
          </a:prstGeom>
        </p:spPr>
        <p:txBody>
          <a:bodyPr anchor="t" rtlCol="false" tIns="0" lIns="0" bIns="0" rIns="0">
            <a:spAutoFit/>
          </a:bodyPr>
          <a:lstStyle/>
          <a:p>
            <a:pPr algn="ctr">
              <a:lnSpc>
                <a:spcPts val="13731"/>
              </a:lnSpc>
            </a:pPr>
            <a:r>
              <a:rPr lang="en-US" sz="8173">
                <a:solidFill>
                  <a:srgbClr val="C94741"/>
                </a:solidFill>
                <a:latin typeface="Moonlight Bold"/>
              </a:rPr>
              <a:t>4 vignettes fictives</a:t>
            </a:r>
          </a:p>
          <a:p>
            <a:pPr algn="ctr" marL="0" indent="0" lvl="0">
              <a:lnSpc>
                <a:spcPts val="6673"/>
              </a:lnSpc>
            </a:pPr>
            <a:r>
              <a:rPr lang="en-US" sz="6673">
                <a:solidFill>
                  <a:srgbClr val="C94741"/>
                </a:solidFill>
                <a:latin typeface="Moonlight"/>
              </a:rPr>
              <a:t>représentatives de</a:t>
            </a:r>
            <a:r>
              <a:rPr lang="en-US" sz="6673">
                <a:solidFill>
                  <a:srgbClr val="C94741"/>
                </a:solidFill>
                <a:latin typeface="Moonlight Bold"/>
              </a:rPr>
              <a:t> types de cheminement</a:t>
            </a:r>
            <a:r>
              <a:rPr lang="en-US" sz="6673">
                <a:solidFill>
                  <a:srgbClr val="C94741"/>
                </a:solidFill>
                <a:latin typeface="Moonlight"/>
              </a:rPr>
              <a:t> rencontrés</a:t>
            </a:r>
          </a:p>
        </p:txBody>
      </p:sp>
    </p:spTree>
  </p:cSld>
  <p:clrMapOvr>
    <a:masterClrMapping/>
  </p:clrMapOvr>
  <p:transition spd="slow">
    <p:push dir="l"/>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DAFvKfY1N7o</dc:identifier>
  <dcterms:modified xsi:type="dcterms:W3CDTF">2011-08-01T06:04:30Z</dcterms:modified>
  <cp:revision>1</cp:revision>
  <dc:title>Blue Illustration Brainstorm Presentation</dc:title>
</cp:coreProperties>
</file>